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Proxima Nova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roximaNova-bold.fntdata"/><Relationship Id="rId14" Type="http://schemas.openxmlformats.org/officeDocument/2006/relationships/slide" Target="slides/slide9.xml"/><Relationship Id="rId58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c8c8999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c8c8999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on source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c8c8999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c8c8999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on source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c8c8999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c8c8999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c8c8999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c8c8999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c8c8999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c8c8999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8c89992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c8c89992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c8c8999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c8c8999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c8c8999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c8c8999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c8c8999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c8c8999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c8c8999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c8c8999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Values: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Appear when needed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Placed inside of our stash and frames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not carry identity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Values: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Created fresh in environment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Pointed to from our stash and frames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Carry identity (Recall S9 Sharing &amp; Identity section)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c8c8999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c8c8999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instruction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c8c8999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c8c8999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c8c89992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c8c89992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c8c8999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c8c8999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c8c89992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c8c89992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c8c89992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c8c89992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c8c89992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c8c89992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c8c89992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c8c89992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c8c89992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c8c89992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c8c89992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c8c89992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c8c89992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c8c89992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c8c89992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c8c89992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c8c89992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c8c89992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Merge_sort_helper is like our “split” operation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c8c89992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c8c89992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c8c89992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c8c89992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c8c89992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c8c89992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c8c89992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c8c89992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c8c89992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c8c89992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c8c8999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c8c8999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c8c8999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c8c8999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c8c89992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c8c89992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c8c89992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c8c89992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c8c8999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c8c8999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how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memoize</a:t>
            </a:r>
            <a:r>
              <a:rPr lang="en"/>
              <a:t> is implemented and circle out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c8c89992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c8c89992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how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memoize</a:t>
            </a:r>
            <a:r>
              <a:rPr lang="en"/>
              <a:t> is implemented and circle out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c8c89992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c8c89992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how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memoize</a:t>
            </a:r>
            <a:r>
              <a:rPr lang="en"/>
              <a:t> is implemented and circle out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5241d7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5241d7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cbfd304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cbfd304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is C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cbfd3041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cbfd304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is G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cbfd304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cbfd304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is 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c0324ec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c0324ec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cbfd304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cbfd304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is C &amp; D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cbfd304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cbfd304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is F &amp; C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cbfd30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cbfd30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few slides from CSE are taken from the lecture directly. This is cause I honestly am not very well tuned with the CSE machine itself. Control and Stash specifically.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c8c8999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c8c8999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c8c8999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c8c8999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S10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088" y="334400"/>
            <a:ext cx="2695575" cy="3857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6745875" cy="36645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929603" cy="3757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935083" cy="37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32405" cy="37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32399" cy="3637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339542" cy="363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93380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600"/>
              <a:t>: Remove next item from stash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Operators (+, -, *, /)</a:t>
            </a:r>
            <a:r>
              <a:rPr lang="en" sz="1600"/>
              <a:t>: Pop operands from stash and push result into stash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75" y="1309175"/>
            <a:ext cx="6007101" cy="162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75" y="3490550"/>
            <a:ext cx="6007100" cy="15649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</a:t>
            </a:r>
            <a:r>
              <a:rPr lang="en" sz="1600"/>
              <a:t>: Pop function and arguments from stash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Place arguments in new frame, extending from </a:t>
            </a:r>
            <a:r>
              <a:rPr b="1" lang="en" sz="1600"/>
              <a:t>function’s environment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Push function body into control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0" y="2220548"/>
            <a:ext cx="6428000" cy="272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asgn</a:t>
            </a:r>
            <a:r>
              <a:rPr lang="en" sz="1600"/>
              <a:t>: Assign name in </a:t>
            </a:r>
            <a:r>
              <a:rPr b="1" lang="en" sz="1600"/>
              <a:t>current environment</a:t>
            </a:r>
            <a:r>
              <a:rPr lang="en" sz="1600"/>
              <a:t> to top value of stash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5" y="1634826"/>
            <a:ext cx="7254350" cy="327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in the CSE Machine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" y="1103400"/>
            <a:ext cx="5815120" cy="37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at double digits!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Returning from everywhere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56028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do we deal with this?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672" y="1152475"/>
            <a:ext cx="2967825" cy="246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Returning from everywhere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56028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Special Instruction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mark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Places a “marker” on control, and a return instruction will clear the control until “marker” is reached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672" y="1152475"/>
            <a:ext cx="2967825" cy="246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&amp; Recursive Processes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Control accumulates deferred operations if the process is </a:t>
            </a:r>
            <a:r>
              <a:rPr b="1" lang="en" sz="1600"/>
              <a:t>recursive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Control does not grow if the process is </a:t>
            </a:r>
            <a:r>
              <a:rPr b="1" lang="en" sz="1600"/>
              <a:t>iterative </a:t>
            </a:r>
            <a:r>
              <a:rPr lang="en" sz="1600"/>
              <a:t>(number of deferred operations does not grow)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I will not discuss about Continuation Passing Style (CPS) since it is not tested.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Find a number in a given list/array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Input: List/array </a:t>
            </a:r>
            <a:r>
              <a:rPr i="1" lang="en" sz="1600"/>
              <a:t>A</a:t>
            </a:r>
            <a:r>
              <a:rPr lang="en" sz="1600"/>
              <a:t> and element we want to find </a:t>
            </a:r>
            <a:r>
              <a:rPr i="1" lang="en" sz="1600"/>
              <a:t>v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 Return true if element is found, else return false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Linear Search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Inspect the list/array from the front, element by element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we find it, return true, else continue traversing until end of list.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Remember, arrays are </a:t>
            </a:r>
            <a:r>
              <a:rPr b="1" i="1" lang="en" sz="1600">
                <a:solidFill>
                  <a:srgbClr val="FF0000"/>
                </a:solidFill>
              </a:rPr>
              <a:t>random access</a:t>
            </a:r>
            <a:r>
              <a:rPr i="1" lang="en" sz="1600">
                <a:solidFill>
                  <a:srgbClr val="FF0000"/>
                </a:solidFill>
              </a:rPr>
              <a:t>, therefore any value can be retrieved in O(1)</a:t>
            </a:r>
            <a:endParaRPr i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Runtime: O(n), where n is the size of array</a:t>
            </a:r>
            <a:endParaRPr sz="1600"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475" y="-5"/>
            <a:ext cx="3920526" cy="203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Find a number in a given array </a:t>
            </a:r>
            <a:endParaRPr sz="1600"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Input: </a:t>
            </a:r>
            <a:r>
              <a:rPr b="1" lang="en" sz="1600"/>
              <a:t>SORTED</a:t>
            </a:r>
            <a:r>
              <a:rPr lang="en" sz="1600"/>
              <a:t> </a:t>
            </a:r>
            <a:r>
              <a:rPr lang="en" sz="1600"/>
              <a:t>array, </a:t>
            </a:r>
            <a:r>
              <a:rPr i="1" lang="en" sz="1600"/>
              <a:t>A</a:t>
            </a:r>
            <a:r>
              <a:rPr lang="en" sz="1600"/>
              <a:t> and element we want to find, </a:t>
            </a:r>
            <a:r>
              <a:rPr i="1" lang="en" sz="1600"/>
              <a:t>v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 Return true if element is found, else return false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Binary 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Check the middle element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middle element is </a:t>
            </a:r>
            <a:r>
              <a:rPr i="1" lang="en" sz="1600"/>
              <a:t>v</a:t>
            </a:r>
            <a:r>
              <a:rPr lang="en" sz="1600"/>
              <a:t>, return true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Else, decide if we should search the left or right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This does not work well with lists, why?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Runtime: O(logn), where n is the size of array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can implement using recursion or a for loop. Try both methods!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To sort a given array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Input: List/array, </a:t>
            </a:r>
            <a:r>
              <a:rPr i="1" lang="en" sz="1600"/>
              <a:t>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 Sorted array, </a:t>
            </a:r>
            <a:r>
              <a:rPr i="1" lang="en" sz="1600"/>
              <a:t>A’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Three sorting algorithms we learn in CS1101S: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Selection Sort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Insertion Sort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Merge Sort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/>
              <a:t> function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But first, let’s make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 sz="1600"/>
              <a:t> function…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Is this correct?</a:t>
            </a:r>
            <a:endParaRPr sz="1600"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7850"/>
            <a:ext cx="3853425" cy="205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/>
              <a:t> function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But first, let’s make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 sz="1600"/>
              <a:t> function…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Nope…</a:t>
            </a:r>
            <a:endParaRPr sz="1600"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0000"/>
            <a:ext cx="3865200" cy="20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948" y="2080010"/>
            <a:ext cx="4755450" cy="168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/>
              <a:t> function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Correct implementation of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 sz="1600"/>
              <a:t>:</a:t>
            </a:r>
            <a:endParaRPr sz="1600"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925"/>
            <a:ext cx="4933950" cy="230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33948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Idea for Arrays: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Find smallest element, swap with first element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Consider the smaller subarray on the right, repeat.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Runtime: ?</a:t>
            </a:r>
            <a:endParaRPr sz="1600"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75" y="141100"/>
            <a:ext cx="4981925" cy="14659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375" y="1801500"/>
            <a:ext cx="4981924" cy="2894651"/>
          </a:xfrm>
          <a:prstGeom prst="rect">
            <a:avLst/>
          </a:prstGeom>
          <a:noFill/>
          <a:ln cap="flat" cmpd="sng" w="952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S10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S10 In-class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RA2 Past Year Paper Questions (if time permits…)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34770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Idea for Arrays: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pointer </a:t>
            </a:r>
            <a:r>
              <a:rPr i="1" lang="en" sz="1600"/>
              <a:t>i</a:t>
            </a:r>
            <a:r>
              <a:rPr lang="en" sz="1600"/>
              <a:t> from left to right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Array to the left is sorted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the value at </a:t>
            </a:r>
            <a:r>
              <a:rPr i="1" lang="en" sz="1600"/>
              <a:t>i</a:t>
            </a:r>
            <a:r>
              <a:rPr lang="en" sz="1600"/>
              <a:t> to the correct position of the sorted array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Runtime: ?</a:t>
            </a:r>
            <a:endParaRPr sz="1600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300" y="111800"/>
            <a:ext cx="2667000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450" y="2224845"/>
            <a:ext cx="5072850" cy="278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34770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Idea for Arrays: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Split the array into 2 halves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Sort the 2 halves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Merge the 2 halves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Note: Temporary arrays are used…</a:t>
            </a:r>
            <a:endParaRPr i="1" sz="1600">
              <a:solidFill>
                <a:srgbClr val="FF0000"/>
              </a:solidFill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700" y="652725"/>
            <a:ext cx="5050499" cy="35088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0900"/>
            <a:ext cx="7157737" cy="3928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0" y="930875"/>
            <a:ext cx="3933249" cy="35837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425" y="930875"/>
            <a:ext cx="4708526" cy="3469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Runtime: 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509125"/>
            <a:ext cx="4162425" cy="4400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2030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 Idea: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Keep track of calculated values in a local table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27" y="1064775"/>
            <a:ext cx="6479123" cy="3557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Memoized fib: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27" y="566813"/>
            <a:ext cx="6038774" cy="429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Memoized fib: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Order of Growth: ?</a:t>
            </a:r>
            <a:endParaRPr sz="1600"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27" y="566813"/>
            <a:ext cx="6038774" cy="429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Memoized fib: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Growth: O(n)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27" y="566813"/>
            <a:ext cx="6038774" cy="429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24540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Memoized fib: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Order of Growth: O(n)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Currently, we are using mem as local memory, should we make it global?</a:t>
            </a:r>
            <a:endParaRPr sz="1600"/>
          </a:p>
        </p:txBody>
      </p:sp>
      <p:pic>
        <p:nvPicPr>
          <p:cNvPr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27" y="566813"/>
            <a:ext cx="6038774" cy="4292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Reading Assessment 2 happening this Saturday, </a:t>
            </a:r>
            <a:r>
              <a:rPr b="1" lang="en" sz="1600"/>
              <a:t>26 October 2024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Venues: </a:t>
            </a:r>
            <a:r>
              <a:rPr b="1" lang="en" sz="1600"/>
              <a:t>LT8 or LT11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Timing: </a:t>
            </a:r>
            <a:r>
              <a:rPr b="1" lang="en" sz="1600"/>
              <a:t>1:00 - 1:45 or 2:10 - 2:55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Check your venue and timing assignment properly!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Scope: </a:t>
            </a:r>
            <a:r>
              <a:rPr b="1" lang="en" sz="1600"/>
              <a:t>Up to Week 9 Lectures, Paths, Reflections and S10 Studio (THIS STUDIO)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Note that Control &amp; Stash is tested as well! (Not much practice on this since it was not tested in previous semesters.)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Excludes Bonus Topic </a:t>
            </a:r>
            <a:r>
              <a:rPr b="1" lang="en" sz="1600"/>
              <a:t>Continuation-Passing Style</a:t>
            </a:r>
            <a:r>
              <a:rPr lang="en" sz="1600"/>
              <a:t> </a:t>
            </a:r>
            <a:r>
              <a:rPr b="1" lang="en" sz="1600"/>
              <a:t>(CPS)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Bring 2B Pencil, Soft Eraser and Student Card!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Let me know if you want a short studio consultation session on Friday. (Or just ask in telegram)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(Im free from </a:t>
            </a:r>
            <a:r>
              <a:rPr i="1" lang="en" sz="1600"/>
              <a:t>1200 hrs</a:t>
            </a:r>
            <a:r>
              <a:rPr i="1" lang="en" sz="1600"/>
              <a:t> to </a:t>
            </a:r>
            <a:r>
              <a:rPr i="1" lang="en" sz="1600"/>
              <a:t>1600 hrs, to go through RA2 practice papers</a:t>
            </a:r>
            <a:r>
              <a:rPr i="1" lang="en" sz="1600"/>
              <a:t>)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0675"/>
            <a:ext cx="9144002" cy="523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Memoization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035563"/>
            <a:ext cx="4708513" cy="399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Memoization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Order of growth in time: ?</a:t>
            </a:r>
            <a:endParaRPr sz="1600"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627475"/>
            <a:ext cx="8310551" cy="298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Memoization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Order of growth in time: Exponential! Why?</a:t>
            </a:r>
            <a:endParaRPr sz="1600"/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627475"/>
            <a:ext cx="8310551" cy="298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Memoization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Order of growth in time: ?</a:t>
            </a:r>
            <a:endParaRPr sz="1600"/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48" y="1534223"/>
            <a:ext cx="5630874" cy="337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Abstracting Memoization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Order of growth in time: O(n)</a:t>
            </a:r>
            <a:endParaRPr sz="1600"/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48" y="1534223"/>
            <a:ext cx="5630874" cy="337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234025" y="526350"/>
            <a:ext cx="746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S10 Studio Sheet &amp; In-class</a:t>
            </a:r>
            <a:endParaRPr sz="2000"/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25" y="151000"/>
            <a:ext cx="5095476" cy="476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RA2 Past Year Papers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Why only got Environment Model questions :(</a:t>
            </a:r>
            <a:endParaRPr i="1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AY20/21 Q2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77" name="Google Shape;3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61870" cy="37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AY21/22 Section C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0"/>
            <a:ext cx="3891725" cy="269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00" y="1152475"/>
            <a:ext cx="5016950" cy="276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AY21/22 Section C</a:t>
            </a:r>
            <a:endParaRPr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92" name="Google Shape;3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0"/>
            <a:ext cx="3891725" cy="269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00" y="2668675"/>
            <a:ext cx="5218975" cy="22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RA2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Go in with a clear mind… Get a good night’s rest the day before. (MOST IMPT)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Remember the nuances and rules for environment model, practicing helps a lot.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That’s all really… I can’t really help </a:t>
            </a:r>
            <a:r>
              <a:rPr lang="en" sz="1600"/>
              <a:t>with</a:t>
            </a:r>
            <a:r>
              <a:rPr lang="en" sz="1600"/>
              <a:t> control and stash as it was not tested last year :(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We asked what to expect for this topic and all we got was “No idea, just do your best.”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AY21/22 Section C</a:t>
            </a:r>
            <a:endParaRPr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00" name="Google Shape;4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750" y="69925"/>
            <a:ext cx="3891725" cy="269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1" name="Google Shape;40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71100"/>
            <a:ext cx="4032449" cy="400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AY21/22 Section C</a:t>
            </a:r>
            <a:endParaRPr/>
          </a:p>
        </p:txBody>
      </p:sp>
      <p:sp>
        <p:nvSpPr>
          <p:cNvPr id="407" name="Google Shape;407;p6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08" name="Google Shape;4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0"/>
            <a:ext cx="3891725" cy="269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814175" cy="394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84450" y="2148750"/>
            <a:ext cx="40452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Model (Revisit)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Memoization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Model (Revisit)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Revisiting some important details of env model: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empty frames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Only create frames when there is at least one name to be declared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frames for evaluation of blocks if the block does not directly declare any names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Current environment is used for evaluating the body of the block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the program itself does not directly declare any names, the global environment is the same as the program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Model (Revisit)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Revisiting some important details of env model: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Compound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Arrays are drawn like pairs, but with multiple cells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Primitive values are written inside frames, and inside pairs and arrays.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Combinations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5972126" cy="380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