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Proxima Nova"/>
      <p:regular r:id="rId50"/>
      <p:bold r:id="rId51"/>
      <p:italic r:id="rId52"/>
      <p:boldItalic r:id="rId53"/>
    </p:embeddedFont>
    <p:embeddedFont>
      <p:font typeface="Roboto Mon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55" Type="http://schemas.openxmlformats.org/officeDocument/2006/relationships/font" Target="fonts/RobotoMono-bold.fntdata"/><Relationship Id="rId10" Type="http://schemas.openxmlformats.org/officeDocument/2006/relationships/slide" Target="slides/slide5.xml"/><Relationship Id="rId54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57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147747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147747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1477471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1477471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1477471e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1477471e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enum_stream</a:t>
            </a:r>
            <a:r>
              <a:rPr lang="en"/>
              <a:t> essentially creates a stream with the numbers low to 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stream_ref</a:t>
            </a:r>
            <a:r>
              <a:rPr lang="en"/>
              <a:t> gets the element at the n position/index.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1477471e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1477471e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eval_stream</a:t>
            </a:r>
            <a:r>
              <a:rPr lang="en"/>
              <a:t> Creates a list of the first n elements in the stream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1477471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1477471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fibgen(a, b)</a:t>
            </a:r>
            <a:r>
              <a:rPr lang="en"/>
              <a:t> produces a fibonacci sequence (infinite stream).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1477471e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1477471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en"/>
              <a:t> works. (If possible, get students to explain to us instead)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1477471e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1477471e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Anyone knows the overall strategy on implementing this?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Traverse the list as per usual while building stream. If i hit the end of the list, go back to the start of the list.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Issue is, storing out “start of the list” so that we can keep going back.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Also have to deal with the case that given list is an empty list to begin with.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1477471e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1477471e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Anyone knows the overall strategy on implementing this?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Traverse the list as per usual while building stream. If i hit the end of the list, go back to the start of the list.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is, storing out “start of the list” so that we can keep going back.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have to deal with the case that given list is an empty list to begin with.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1477471e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1477471e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1477471e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1477471e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making new stream, just add both elements at the head of both.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9404b79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9404b79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1477471e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1477471e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making new stream, just add both elements at the head of both.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case is a little more difficult, edge cases to think about are what if s1 is null, or s2 is null.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1477471e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1477471e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1477471e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1477471e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1477471e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1477471e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1477471e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1477471e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1477471e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1477471e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1477471e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1477471e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in Source Academy to see the difference.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1477471e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1477471e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in Source Academy.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1477471e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1477471e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ee3bc2fe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ee3bc2fe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31d69a30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31d69a30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ee3bc2fe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ee3bc2fe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1477471e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1477471e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f3143c2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f3143c2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f3143c2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f3143c2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f3143c2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f3143c2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Recall, our definition of trees!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f3143c2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f3143c2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f3143c2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f3143c2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f3143c29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0f3143c29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f3143c29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f3143c29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</a:t>
            </a:r>
            <a:r>
              <a:rPr lang="en"/>
              <a:t> what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s_literal</a:t>
            </a:r>
            <a:r>
              <a:rPr lang="en"/>
              <a:t> (Syntax Predicate)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s_operator_combination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pply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Selectors: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op_comb…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0f3143c29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0f3143c29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given here is to deal with conditionals. Again, same logic applies for when dealing with sequences.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31d69a3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31d69a3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Prepare a “presentation” on the topics covered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Will have to show that you have “mastered” the topic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Pass/Fail Grading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Ensure that your pair understands and can explain too!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Pass/fail is given together as a pair…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Can either use presentation slides, drawings, Source Academy examples etc.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After your presentation, I’ll present some questions about the 3 topics.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f3143c29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f3143c29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0f3143c29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0f3143c29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f3143c29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0f3143c29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talks about Adding blocks and declarations, </a:t>
            </a:r>
            <a:r>
              <a:rPr lang="en"/>
              <a:t>compound</a:t>
            </a:r>
            <a:r>
              <a:rPr lang="en"/>
              <a:t> function (with no return) and how it handles with return statements…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85241d71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85241d71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cbfd304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0cbfd304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0324ec8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0324ec8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1477471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1477471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31d69a3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31d69a3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*Quick runthrough, main focus for this studio is Streams…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5241d71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5241d71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1477471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1477471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sourceacademy.org/STREAMS/index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back!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 S11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050000" y="4372875"/>
            <a:ext cx="2094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 Chi Kin Brian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e1121386@u.nus.edu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Tele: @bmanara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201" y="1026525"/>
            <a:ext cx="1819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 (Revisit)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Stream Processing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stream_tail(stream)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stream_map(stream)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stream_filter(stream)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https://docs.sourceacademy.org/STREAMS/index.html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 (Revisit)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99" y="950425"/>
            <a:ext cx="6582215" cy="39592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 (Revisit)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50" y="1017725"/>
            <a:ext cx="7058021" cy="203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50" y="3099425"/>
            <a:ext cx="7058026" cy="18639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 (Revisit)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7086"/>
            <a:ext cx="8520601" cy="224648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 (Revisit)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38" y="1152475"/>
            <a:ext cx="8285325" cy="338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II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eplace</a:t>
            </a:r>
            <a:r>
              <a:rPr lang="en" sz="1600"/>
              <a:t> function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Creates a new stream by replacing in a given stream a particular value with a new given value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64325"/>
            <a:ext cx="7233749" cy="2115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II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ist_to_inf_stream </a:t>
            </a:r>
            <a:r>
              <a:rPr lang="en" sz="1600"/>
              <a:t>function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Takes in a list and returns a stream that repeats the list infinitely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Overall strategy?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156850"/>
            <a:ext cx="7191374" cy="2613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II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25" y="1087500"/>
            <a:ext cx="7740551" cy="3299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II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Defining a Repeating Stream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8049"/>
            <a:ext cx="7977450" cy="3008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II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Adding two streams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Take in two streams, return a stream the contains the </a:t>
            </a:r>
            <a:r>
              <a:rPr i="1" lang="en" sz="1600"/>
              <a:t>element-wise sums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Overall Strategy?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Stretch!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II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Adding two streams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Take in two streams, return a stream the contains the </a:t>
            </a:r>
            <a:r>
              <a:rPr i="1" lang="en" sz="1600"/>
              <a:t>element-wise sums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Overall Strategy?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0173"/>
            <a:ext cx="7116376" cy="276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II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Using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add_streams</a:t>
            </a:r>
            <a:r>
              <a:rPr lang="en" sz="1600"/>
              <a:t> to implement a stream of fibonacci numbers…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Why does this work?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750"/>
            <a:ext cx="8102200" cy="2409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II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448176" cy="3594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II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Does this build an infinite stream of 1, 2, 3, 4, 5, … (</a:t>
            </a:r>
            <a:r>
              <a:rPr i="1" lang="en" sz="1600"/>
              <a:t>integers</a:t>
            </a:r>
            <a:r>
              <a:rPr lang="en" sz="1600"/>
              <a:t>)?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1699"/>
            <a:ext cx="8080775" cy="2569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II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6"/>
            <a:ext cx="8520601" cy="321684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Memoized Streams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Implementation of a memoized function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Takes in a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Checks whether we have computed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If we have, get the result.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Else, compute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</a:t>
            </a:r>
            <a:r>
              <a:rPr lang="en" sz="1600"/>
              <a:t> and save result.</a:t>
            </a:r>
            <a:endParaRPr sz="1600"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425" y="445025"/>
            <a:ext cx="4189875" cy="43652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Memoized Streams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78125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is the difference in outputs between the 2?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25" y="3266687"/>
            <a:ext cx="8734750" cy="762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625" y="4132531"/>
            <a:ext cx="8734750" cy="70263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0" name="Google Shape;23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500" y="188905"/>
            <a:ext cx="2808875" cy="1228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1" name="Google Shape;23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656" y="1649037"/>
            <a:ext cx="4741069" cy="12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Memoized Streams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Output of the following program?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00" y="1621926"/>
            <a:ext cx="5895277" cy="3287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Memoized Streams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Memoized Streams sounds great! Let’s do it all the time… Right?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Memoized Streams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Memoized Streams sounds great! Let’s do it all the time… Right?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Well, implementing these comes with its costs, and context matters.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Functions are often not </a:t>
            </a:r>
            <a:r>
              <a:rPr b="1" lang="en" sz="1600"/>
              <a:t>PURE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means that our functions have some side effect to the state of the program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Functions are not used solely for computing the output value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Function outputs are not solely </a:t>
            </a:r>
            <a:r>
              <a:rPr lang="en" sz="1600"/>
              <a:t>determined</a:t>
            </a:r>
            <a:r>
              <a:rPr lang="en" sz="1600"/>
              <a:t> by given input, state of program is evaluated too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Therefore, if we are using </a:t>
            </a:r>
            <a:r>
              <a:rPr b="1" lang="en" sz="1600"/>
              <a:t>Pure Functional Programming</a:t>
            </a:r>
            <a:r>
              <a:rPr lang="en" sz="1600"/>
              <a:t>, then yes, maybe doing the above methods are great…, as outputs are always consistent with the given inputs.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S11 Studio Worksheet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S11 In-class Studio Worksheet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for Iteration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General Idea?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0" y="1017725"/>
            <a:ext cx="6651859" cy="39644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(Summary)</a:t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Streams can be used to represent “infinite” data structures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Laziness of streams allows us to do so, without fear of non-termination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Memoization can be used on Streams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Streams can also be used for iteration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Metacircular</a:t>
            </a:r>
            <a:r>
              <a:rPr lang="en"/>
              <a:t> Evaluator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evaluator determines the meaning of statements and expressions in a programming language. </a:t>
            </a:r>
            <a:r>
              <a:rPr i="1" lang="en" sz="1600"/>
              <a:t>It is just another program.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 want to write an evaluator in Source that can execute programs written in Source.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Why? Gain new insight about the language and understand the environment model further.</a:t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</a:t>
            </a:r>
            <a:endParaRPr/>
          </a:p>
        </p:txBody>
      </p:sp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 characters are split into meaningful symbols (or </a:t>
            </a:r>
            <a:r>
              <a:rPr i="1" lang="en" sz="1600"/>
              <a:t>tokens</a:t>
            </a:r>
            <a:r>
              <a:rPr lang="en" sz="1600"/>
              <a:t>), defined using regular expressions (</a:t>
            </a:r>
            <a:r>
              <a:rPr i="1" lang="en" sz="1600"/>
              <a:t>regex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“8 + 34;”     →     tokens    8     +    34    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During parsing,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Check that the tokens form allowable components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Produces symbolic representation of the program, </a:t>
            </a:r>
            <a:r>
              <a:rPr i="1" lang="en" sz="1600"/>
              <a:t>syntax tree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</a:t>
            </a:r>
            <a:endParaRPr/>
          </a:p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600"/>
              <a:t>Syntax Tree</a:t>
            </a:r>
            <a:endParaRPr sz="1600"/>
          </a:p>
        </p:txBody>
      </p:sp>
      <p:pic>
        <p:nvPicPr>
          <p:cNvPr id="282" name="Google Shape;2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5925"/>
            <a:ext cx="7857576" cy="3102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</a:t>
            </a:r>
            <a:endParaRPr/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Support for parsing in Source S4</a:t>
            </a:r>
            <a:endParaRPr sz="1600"/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9000"/>
            <a:ext cx="7127550" cy="2951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endParaRPr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some expression, evaluate the expression.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After the parsing step, the evaluator evaluates the given expression…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Let’s look at the </a:t>
            </a:r>
            <a:r>
              <a:rPr i="1" lang="en" sz="1600"/>
              <a:t>calculator example</a:t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 Language</a:t>
            </a:r>
            <a:endParaRPr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Parsing Step:</a:t>
            </a:r>
            <a:endParaRPr sz="1600"/>
          </a:p>
        </p:txBody>
      </p:sp>
      <p:pic>
        <p:nvPicPr>
          <p:cNvPr id="302" name="Google Shape;3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8100"/>
            <a:ext cx="5392476" cy="330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 Language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Evaluation </a:t>
            </a:r>
            <a:r>
              <a:rPr b="1" lang="en" sz="1600"/>
              <a:t>Step:</a:t>
            </a:r>
            <a:endParaRPr sz="1600"/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2975"/>
            <a:ext cx="5270224" cy="3412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booleans, conditionals and sequences</a:t>
            </a:r>
            <a:endParaRPr/>
          </a:p>
        </p:txBody>
      </p:sp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Similar idea applied when dealing with booleans, conditionals and sequences.</a:t>
            </a:r>
            <a:endParaRPr sz="1600"/>
          </a:p>
        </p:txBody>
      </p:sp>
      <p:pic>
        <p:nvPicPr>
          <p:cNvPr id="316" name="Google Shape;31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56275"/>
            <a:ext cx="5142900" cy="2220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025" y="3001748"/>
            <a:ext cx="5665451" cy="1907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177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Mastery Check 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Topics covered: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Environments of Programs (Env Model)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Memoization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Streams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Either F2F or Zoom Online Meeting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My free Time Slots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Monday: 1400hrs - 1630hrs (F2F/Online) </a:t>
            </a:r>
            <a:endParaRPr i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Wednesday: Whole Day (F2F/Online)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Thursday: 1000hrs onwards (F2F/Online) </a:t>
            </a:r>
            <a:r>
              <a:rPr i="1" lang="en" sz="1600">
                <a:solidFill>
                  <a:schemeClr val="accent5"/>
                </a:solidFill>
              </a:rPr>
              <a:t>Public Holiday</a:t>
            </a:r>
            <a:endParaRPr i="1" sz="1600">
              <a:solidFill>
                <a:schemeClr val="accent5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Friday: 1200hrs onwards (F2F/Online) </a:t>
            </a:r>
            <a:r>
              <a:rPr i="1" lang="en" sz="1600">
                <a:solidFill>
                  <a:schemeClr val="accent5"/>
                </a:solidFill>
              </a:rPr>
              <a:t>NUS Wellness Day</a:t>
            </a:r>
            <a:endParaRPr i="1" sz="1600">
              <a:solidFill>
                <a:schemeClr val="accent5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Or lmk what other timeslots you intend to meet up (I’ll see what I can do)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accent5"/>
                </a:solidFill>
              </a:rPr>
              <a:t>*</a:t>
            </a:r>
            <a:r>
              <a:rPr i="1" lang="en" sz="1600">
                <a:solidFill>
                  <a:schemeClr val="accent5"/>
                </a:solidFill>
              </a:rPr>
              <a:t>Next Monday (Week 12) 1420hrs - 1500hrs, I’m not free.</a:t>
            </a:r>
            <a:endParaRPr i="1"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Adding…</a:t>
            </a:r>
            <a:endParaRPr/>
          </a:p>
        </p:txBody>
      </p:sp>
      <p:sp>
        <p:nvSpPr>
          <p:cNvPr id="323" name="Google Shape;323;p5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Conditionals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Syntax Predicate: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is_conditional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Selectors: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cond_expr_cons</a:t>
            </a:r>
            <a:r>
              <a:rPr lang="en" sz="1600"/>
              <a:t>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cond_expr_pred</a:t>
            </a:r>
            <a:r>
              <a:rPr lang="en" sz="1600"/>
              <a:t>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cond_expr_alt</a:t>
            </a:r>
            <a:endParaRPr sz="1600"/>
          </a:p>
        </p:txBody>
      </p:sp>
      <p:pic>
        <p:nvPicPr>
          <p:cNvPr id="324" name="Google Shape;3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571738"/>
            <a:ext cx="6829425" cy="1381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Adding…</a:t>
            </a:r>
            <a:endParaRPr/>
          </a:p>
        </p:txBody>
      </p:sp>
      <p:sp>
        <p:nvSpPr>
          <p:cNvPr id="330" name="Google Shape;330;p5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Statements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Syntax Predicate: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is_sequence</a:t>
            </a:r>
            <a:r>
              <a:rPr lang="en" sz="1600"/>
              <a:t>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is_empty_sequence</a:t>
            </a:r>
            <a:r>
              <a:rPr lang="en" sz="1600"/>
              <a:t>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is_last_statement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Selectors: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sequence_statements</a:t>
            </a:r>
            <a:r>
              <a:rPr lang="en" sz="1600"/>
              <a:t>,</a:t>
            </a:r>
            <a:r>
              <a:rPr lang="en" sz="1600"/>
              <a:t>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first_statements</a:t>
            </a:r>
            <a:r>
              <a:rPr lang="en" sz="1600"/>
              <a:t>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rest_statements</a:t>
            </a:r>
            <a:endParaRPr sz="1600"/>
          </a:p>
        </p:txBody>
      </p:sp>
      <p:pic>
        <p:nvPicPr>
          <p:cNvPr id="331" name="Google Shape;33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497" y="6925"/>
            <a:ext cx="2947500" cy="144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2" name="Google Shape;33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34350"/>
            <a:ext cx="5999876" cy="26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Metalinguistic Abstraction I (Summary)</a:t>
            </a:r>
            <a:endParaRPr/>
          </a:p>
        </p:txBody>
      </p:sp>
      <p:sp>
        <p:nvSpPr>
          <p:cNvPr id="338" name="Google Shape;338;p5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is so much to remember/examples to go through!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Bottom line is to understand how the parsing and evaluating stage works.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And, how they use their “Syntax Predicates” to figure out </a:t>
            </a:r>
            <a:r>
              <a:rPr i="1" lang="en" sz="1600"/>
              <a:t>what to do</a:t>
            </a:r>
            <a:r>
              <a:rPr lang="en" sz="1600"/>
              <a:t>, and “Selectors” to </a:t>
            </a:r>
            <a:r>
              <a:rPr i="1" lang="en" sz="1600"/>
              <a:t>pick out the data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purpose of this is to help us communicate the computational process called “Environment Model”.</a:t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title"/>
          </p:nvPr>
        </p:nvSpPr>
        <p:spPr>
          <a:xfrm>
            <a:off x="234025" y="526350"/>
            <a:ext cx="746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S11 Studio Sheet &amp; In-class</a:t>
            </a:r>
            <a:endParaRPr sz="2000"/>
          </a:p>
        </p:txBody>
      </p:sp>
      <p:pic>
        <p:nvPicPr>
          <p:cNvPr id="344" name="Google Shape;34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250" y="652600"/>
            <a:ext cx="5637875" cy="37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next week!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Remember to book your </a:t>
            </a:r>
            <a:r>
              <a:rPr lang="en" sz="1800"/>
              <a:t>time slot</a:t>
            </a:r>
            <a:r>
              <a:rPr lang="en" sz="1800"/>
              <a:t> with me for MC2!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177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possible, try to clear by this week. Practical Assessment is coming soon (Week 12)!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Else, after the Practical Assessment is fine as well though so no pressure…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/>
              <a:t>Stick with the same pairs as MC1? Or do you want to shuffle around…?</a:t>
            </a:r>
            <a:endParaRPr i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0177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CP3108A/B (2/4 MCs)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Project module on Source Academy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Application starts on Week 12 (Friday) to Week 13 (Friday)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Apply if interested! Look out for announcements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Avenger Recruitment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Application starts on 15/11/2024 (Friday, Week 13) to 13/01/2025 (Monday, Week 1)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Interviews will be done during Semester 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Do let me know if you are applying! </a:t>
            </a:r>
            <a:r>
              <a:rPr i="1" lang="en" sz="1600"/>
              <a:t>(I can recommend yalls to the teaching staff)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Highly recommend to try for both, cause why not?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84450" y="2148750"/>
            <a:ext cx="4045200" cy="8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 &amp; II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Memoized Streams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Metalinguistic Abstraction I*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 (Revisit)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Main Idea: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Delayed Evaluation!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Functions</a:t>
            </a:r>
            <a:r>
              <a:rPr lang="en" sz="1600"/>
              <a:t> allow us to describe an activity without actually doing it.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Delayed Lists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Our pairs contain a </a:t>
            </a:r>
            <a:r>
              <a:rPr b="1" lang="en" sz="1600"/>
              <a:t>data item</a:t>
            </a:r>
            <a:r>
              <a:rPr lang="en" sz="1600"/>
              <a:t> as </a:t>
            </a:r>
            <a:r>
              <a:rPr i="1" lang="en" sz="1600"/>
              <a:t>head</a:t>
            </a:r>
            <a:r>
              <a:rPr lang="en" sz="1600"/>
              <a:t>, but a </a:t>
            </a:r>
            <a:r>
              <a:rPr b="1" lang="en" sz="1600"/>
              <a:t>function</a:t>
            </a:r>
            <a:r>
              <a:rPr lang="en" sz="1600"/>
              <a:t> as </a:t>
            </a:r>
            <a:r>
              <a:rPr i="1" lang="en" sz="1600"/>
              <a:t>tail</a:t>
            </a:r>
            <a:r>
              <a:rPr lang="en" sz="1600"/>
              <a:t>. This </a:t>
            </a:r>
            <a:r>
              <a:rPr b="1" lang="en" sz="1600"/>
              <a:t>function</a:t>
            </a:r>
            <a:r>
              <a:rPr lang="en" sz="1600"/>
              <a:t> can be activated whenever needed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Streams are “Lazy” Lists!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Stream Discipline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</a:t>
            </a:r>
            <a:r>
              <a:rPr b="1" lang="en" sz="1600"/>
              <a:t>stream </a:t>
            </a:r>
            <a:r>
              <a:rPr lang="en" sz="1600"/>
              <a:t>is either the </a:t>
            </a:r>
            <a:r>
              <a:rPr b="1" lang="en" sz="1600"/>
              <a:t>empty list</a:t>
            </a:r>
            <a:r>
              <a:rPr lang="en" sz="1600"/>
              <a:t>, or a </a:t>
            </a:r>
            <a:r>
              <a:rPr b="1" lang="en" sz="1600"/>
              <a:t>pair</a:t>
            </a:r>
            <a:r>
              <a:rPr lang="en" sz="1600"/>
              <a:t> whose </a:t>
            </a:r>
            <a:r>
              <a:rPr b="1" lang="en" sz="1600"/>
              <a:t>tail</a:t>
            </a:r>
            <a:r>
              <a:rPr lang="en" sz="1600"/>
              <a:t> is a </a:t>
            </a:r>
            <a:r>
              <a:rPr b="1" lang="en" sz="1600"/>
              <a:t>nullary function</a:t>
            </a:r>
            <a:r>
              <a:rPr lang="en" sz="1600"/>
              <a:t> that returns a stream.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 (Revisit)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Infinite Streams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25" y="1598325"/>
            <a:ext cx="8460926" cy="2670775"/>
          </a:xfrm>
          <a:prstGeom prst="rect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