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.fntdata"/><Relationship Id="rId21" Type="http://schemas.openxmlformats.org/officeDocument/2006/relationships/slide" Target="slides/slide16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urceacademy.nus.edu.sg/playground#chap=4&amp;exec=1000&amp;ext=NONE&amp;files=KQJgYgDgNghgngcwE4HsCuA7AJqSrkwC2AdAFYDOAvLqAILAAMtAwgMoCM7D7roDAMgFMAxgBc0SQX36dgAZnogGbAKJ8AsjGEALAJYYpTRrQAqe8nwj4kRPsJQZRMfRaUw%2BqvoS16DfAGYoSHzuSsbCMFDCaLCiQXywGAhoMAiG9EwqAB5E0IKuDDCifKLaUkqC2Hwo-iVllta2RiCKYMbG-phiug58ggBukSmi5QAcgllWoACcfMAA7ABCc80Mc2FKUILFSsxzcgAiCbrkO%2BOTwSCzcsur62ub23y8YYd8GDFQ8reKD398AHc9Ft1qNQOw%2BCcAPofKBfECjPZXGZzJbtDb-DH3PhYE7QeBQ04wcjaUCjF7XH7YrE0v648j4uBQ%2ByOVDwxEom7ozE86kMFmnOwoQjeKqvI5KMowHAIpGU7l8xW7fYShhOXTsuXfBW0pVrO66w0PNrgPoXfLkHoYAowMUMIkjQiVUQWA28o26WobUbQqC6EY2dn2EW2mWzZFhNFuvUxjEvNZvJQQZyXUZ%2BgORKGDKBoMbB0Vh0BIhgU7XRo3Y%2BaqwRQcjlBie0HQgBG%2BhgSCZKAgghscSQzOFrYwRStZPzoZREbWUd%2Bsfd8%2BL8lVyd0qf8q9OUK7PYnCPHYvDe3L87np6TKbJdZZWC33ZsYtG%2B8LICPs4r75PH5Xqe8AGtBFCQ7tp2d5FEEUIuKISBoN0vQIjqn6IWe87br24HkHAhDNigQbCgWk6HghyHER%2BWoRvKRjHmeJomgw3g6Po9aQdBsHWkRH6otWtZMV6Dw%2BuQgFth2t47n2EHWlBMGiKOe54bu4bhtOVIcSpfzxkulgXgiMAQNATJAR2ZKoWB-bMVJVqEph2G4SGB5FuxSGqSRjkuXqUoyqM6rsqWEbFu5ZI%2BYRVFOSFfxeWS4UIoFnLKa5WJVn03GorFzl8j2qCpk%2B9kbCAmC-hgKAAhgQq2TgCigCAMUOaeCXBdORx1ZI4hIMVkqCNKAVVWERi1RktCdBgrEhLpUD6UJcBGaBfbZQwXYQi%2B1QQJVU4LCltJNRIrWzVN8TihpiYPMtywgJVdWpXItFzesx3badb5xSe5VKMZ017W8B0VQAtBV1Whfsl0QPNDDfc9S0rPdqVYk922ibtCZHO9qo-S0yP6hDf1QwDQN0Ity1o5Dj2-C9cP7QjSMnTQFPdejD3Yhdi3Y6aoN3QTirQ%2Blu2jMTlyLidACqGD5YVW3c8jFH0L16I0VLlP2nAjgwFkARdNJDgFAFACSzAAAp8AAUvGAAsxDsMQy2zM00uUf1KsyQ2AlOAgaQ3n6gqyYQEAOM6M2lABjuTkpv0MBtLWQgJ35jsKnsGI4AegAAbAnfD%2Be70feytiMaUovtQv7XI9Q1fWU7R6Y7rW7RMANQ1KL6-pl5HHte7HK0znqIdbdCjvO1CrtnMGafN7zICl4GYtlhLhdV6rW0j5m2a5g3A87Ipq0xo12ybcn7UeZFj5R03y9VQXHS23BdEwP%2BPd16PCLZnHrdGu3xxu2CJ2z-Cy3FnfyL5xPFetLLUWShgxAWnq6PqU87bQm5gOLCbZp6LwPvfW4K9dTr2ah3ASmBgIiTQv2EB8CZJ70bjHQ%2BkY9jzFfKzWkLZxq4JMrA0BRD%2B5IJ-lSXqkCz7QmwcJGBBDhwINTqwleUZUG8nQZvGuDtUjd17og0hM0Ko8JArDfBg5CFwXNuPBYk9T6YMEsOXhO01FwIEcw-eCiW4oLXjTPgT8pG5xkYIF2Jw%2B4WPTkPAyKi8GMI0a1LRv8dEn0GoImGPiMJYRwvI9OIi1o8nsQwXuUJJBemIUvGa81xZBMrnogIG5RD0IfCwyxsSg4JKSSk6Jg8%2BABPYbokJdsrwOBvMZIp7jm6lIkaHTYrjkmCFScUjxfA5BHz-tbYuMsmbKFYGoJQ9FfBMQkixMBky2jjKZgDVRBQzKsXAcE6u9sDE4JgTswRaThHJUYGI7EXT9Fd2cVfF%2Bgzqk5SHF2MegSOG5Icco%2BhYlTnmJITEy5DBrlYluWHRxTsHlyKEZYoemB3lUyyV8hpZ8TlLPMg4SykSbLpKsWUje3TEm9MqXCoZShMnaNRQcv8AEvF-PAgCuCowInWWQYSjBz8zgVTeRAZGxY2VRLYe0GloS6VQl%2BRi04yyiFCvhJ02xShymuLJEogq-KqaCqssKlFhdVkGuzvkaSSQDXW04VtekjIBysmFRyAldUrWwAmvBKmn91jLUUF6ucLIoLCsct6lGGNabBo%2BXE%2B4gR%2BztR0A3fCb1Zn41DUmw579Y3yVRBQqhyaCa0MMd4hhzLWrELjRbJVIbab0yUE6gksLi3prOtmis0Nq1MlrbWlOda7ILWptQ8tvb%2B20g7bvLK5F7INr7Y2idE6QDEFnWPXy4MB0LlGXqFtaq3WKKplOpdO7J0kVqaK-VOS0WWrxM6wkTgSSdQdWWtdrrlrupyjjINZb7hEivSFQNr691JoPXVSNUJo2klvkMes%2B0E2r3HbuukZ6a2qpAzmcoWSf3-ASt2xN27aSlkCUaO9r8H2brxtB4jKGSN-rGRA75DBkxIDrFCUMgH55FDGDK-QCAOUQoqExkYZIaN1kvFBNjBFqVHtoHxgCDGBhDGY%2BukAptDbXRqcQEZGxaLzAYMQBTXJkXaOtkAA&amp;isFolder=false&amp;tabIdx=0&amp;tabs=PQBwNghgng5gTgewK4DsAmpHwgWwHQBWAzkA&amp;variant=default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ourceacademy.nus.edu.sg/playground#chap=4&amp;exec=1000&amp;ext=NONE&amp;files=KQJgYgDgNghgngcwE4HsCuA7AJqSrkwC2AdAFYDOAvLqAILAAMtAwgMoCM7D7roDAMgFMAxgBc0SQX36dgAZnogGbAKJ8AsjGEALAJYYpTRrQAqe8nwj4kRPsJQZRMfRaUw%2BqvoS16DfAGYoSHzuSsbCMFDCaLCiQXywGAhoMAiG9EwqAB5E0IKuDDCifKLaUkqC2Hwo-iVllta2RiCKYMbG-phiug58ggBukSmi5QAcgllWoACcfMAA7ABCc80Mc2FKUILFSsxzcgAiCbrkO%2BOTwSCzcsur62ub23y8YYd8GDFQ8reKD398AHc9Ft1qNQOw%2BCcAPofKBfECjPZXGZzJbtDb-DH3PhYE7QeBQ04wcjaUCjF7XH7YrE0v648j4uBQ%2ByOVDwxEom7ozE86kMFmnOwoQjeKqvI5KMowHAIpGU7l8xW7fYShhOXTsuXfBW0pVrO66w0PNrgPoXfLkHoYAowMUMIkjQiVUQWA28o26WobUbQqC6EY2dn2EW2mWzZFhNFuvUxjEvNZvJQQZyXUZ%2BgORKGDKBoMbB0Vh0BIhgU7XRo3Y%2BaqwRQcjlBie0HQgBG%2BhgSCZKAgghscSQzOFrYwRStZPzoZREbWUd%2Bsfd8%2BL8lVyd0qf8q9OUK7PYnCPHYvDe3L87np6TKbJdZZWC33ZsYtG%2B8LICPs4r75PH5Xqe8AGtBFCQ7tp2d5FEEUIuKISBoN0vQIjqn6IWe87br24HkHAhDNigQbCgWk6HghyHER%2BWoRvKRjHmeJomgw3g6Po9aQdBsHWkRH6otWtZMV6Dw%2BuQgFth2t47n2EHWlBMGiKOe54bu4bhtOVIcSpfzxkulgXgiMAQNATJAR2ZKoWB-bMVJVqEph2G4SGB5FuxSGqSRjkuXqUoyqM6rsqWEbFu5ZI%2BYRVFOSFfxeWS4UIoFnLKa5WJVn03GorFzl8j2qCpk%2B9kbCAmC-hgKAAhgQq2TgCigCAMUOaeCXBdORx1ZI4hIMVkqCNKAVVWERi1RktCdBgrEhLpUD6UJcBGaBfbZQwXYQi%2B1QQJVU4LCltJNRIrWzVN8TihpiYPMtywgJVdWpXItFzesx3badb5xSe5VKMZ017W8B0VQAtBV1Whfsl0QPNDDfc9S0rPdqVYk922ibtCZHO9qo-S0yP6hDf1QwDQN0Ity1o5Dj2-C9cP7QjSMnTQFPdejD3Yhdi3Y6aoN3QTirQ%2Blu2jMTlyLidACqGD5YVW3c8jFH0L16I0VLlP2nAjgwFkARdNJDgFAFACSzAAAp8AAUvGAAsxDsMQy2zM00uUf1KsyQ2AlOAgaQ3n6gqyYQEAOM6M2lABjuTkpv0MBtLWQgJ35jsKnsGI4AegAAbAnfD%2Be70feytiMaUovtQv7XI9Q1fWU7R6Y7rW7RMANQ1KL6-pl5HHte7HK0znqIdbdCjvO1CrtnMGafN7zICl4GYtlhLhdV6rW0j5m2a5g3A87Ipq0xo12ybcn7UeZFj5R03y9VQXHS23BdEwP%2BPd16PCLZnHrdGu3xxu2CJ2z-Cy3FnfyL5xPFetLLUWShgxAWnq6PqU87bQm5gOLCbZp6LwPvfW4K9dTr2ah3ASmBgIiTQv2EB8CZJ70bjHQ%2BkY9jzFfKzWkLZxq4JMrA0BRD%2B5IJ-lSXqkCz7QmwcJGBBDhwINTqwleUZUG8nQZvGuDtUjd17og0hM0Ko8JArDfBg5CFwXNuPBYk9T6YMEsOXhO01FwIEcw-eCiW4oLXjTPgT8pG5xkYIF2Jw%2B4WPTkPAyKi8GMI0a1LRv8dEn0GoImGPiMJYRwvI9OIi1o8nsQwXuUJJBemIUvGa81xZBMrnogIG5RD0IfCwyxsSg4JKSSk6Jg8%2BABPYbokJdsrwOBvMZIp7jm6lIkaHTYrjkmCFScUjxfA5BHz-tbYuMsmbKFYGoJQ9FfBMQkixMBky2jjKZgDVRBQzKsXAcE6u9sDE4JgTswRaThHJUYGI7EXT9Fd2cVfF%2Bgzqk5SHF2MegSOG5Icco%2BhYlTnmJITEy5DBrlYluWHRxTsHlyKEZYoemB3lUyyV8hpZ8TlLPMg4SykSbLpKsWUje3TEm9MqXCoZShMnaNRQcv8AEvF-PAgCuCowInWWQYSjBz8zgVTeRAZGxY2VRLYe0GloS6VQl%2BRi04yyiFCvhJ02xShymuLJEogq-KqaCqssKlFhdVkGuzvkaSSQDXW04VtekjIBysmFRyAldUrWwAmvBKmn91jLUUF6ucLIoLCsct6lGGNabBo%2BXE%2B4gR%2BztR0A3fCb1Zn41DUmw579Y3yVRBQqhyaCa0MMd4hhzLWrELjRbJVIbab0yUE6gksLi3prOtmis0Nq1MlrbWlOda7ILWptQ8tvb%2B20g7bvLK5F7INr7Y2idE6QDEFnWPXy4MB0LlGXqFtaq3WKKplOpdO7J0kVqaK-VOS0WWrxM6wkTgSSdQdWWtdrrlrupyjjINZb7hEivSFQNr691JoPXVSNUJo2klvkMes%2B0E2r3HbuukZ6a2qpAzmcoWSf3-ASt2xN27aSlkCUaO9r8H2brxtB4jKGSN-rGRA75DBkxIDrFCUMgH55FDGDK-QCAOUQoqExkYZIaN1kvFBNjBFqVHtoHxgCDGBhDGY%2BukAptDbXRqcQEZGxaLzAYMQBTXJkXaOtkAA&amp;isFolder=false&amp;tabIdx=0&amp;tabs=PQBwNghgng5gTgewK4DsAmpHwgWwHQBWAzkA&amp;variant=default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hare.sourceacademy.nus.edu.sg/waluigi1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hare.sourceacademy.nus.edu.sg/waluigi2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hare.sourceacademy.nus.edu.sg/waluigi3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hare.sourceacademy.nus.edu.sg/waluigi4" TargetMode="External"/><Relationship Id="rId3" Type="http://schemas.openxmlformats.org/officeDocument/2006/relationships/hyperlink" Target="https://share.sourceacademy.nus.edu.sg/waluigi5" TargetMode="External"/><Relationship Id="rId4" Type="http://schemas.openxmlformats.org/officeDocument/2006/relationships/hyperlink" Target="https://share.sourceacademy.nus.edu.sg/waluigi6ans" TargetMode="External"/><Relationship Id="rId5" Type="http://schemas.openxmlformats.org/officeDocument/2006/relationships/hyperlink" Target="https://share.sourceacademy.nus.edu.sg/waluigi7ans" TargetMode="Externa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15aea3b3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15aea3b3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of </a:t>
            </a:r>
            <a:r>
              <a:rPr lang="en"/>
              <a:t>statements must be evaluated correctly…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15aea3b3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15aea3b3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of statements must be evaluated correctly…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sequence: 8 + 34; true ? 1 + 2 : 17;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15aea3b3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15aea3b3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we need to keep track of the environment we want to evaluate in…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15aea3b3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15aea3b3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we need to keep track of the environment we want to evaluate in…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15aea3b3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15aea3b3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make_function</a:t>
            </a:r>
            <a:r>
              <a:rPr lang="en"/>
              <a:t> and of course, with functions, we need to deal with </a:t>
            </a:r>
            <a:r>
              <a:rPr lang="en"/>
              <a:t>function</a:t>
            </a:r>
            <a:r>
              <a:rPr lang="en"/>
              <a:t> application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15aea3b3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15aea3b3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make_function</a:t>
            </a:r>
            <a:r>
              <a:rPr lang="en"/>
              <a:t> and of course, with functions, we need to deal with function application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15aea3b3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15aea3b3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we need to handle return </a:t>
            </a:r>
            <a:r>
              <a:rPr lang="en"/>
              <a:t>statements…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15aea3b3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15aea3b3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return n * fact(n - 1);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return statement, so we call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eval_return_statement</a:t>
            </a:r>
            <a:r>
              <a:rPr lang="en"/>
              <a:t>, then gets the result of the evaluation of the return statement expression.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15aea3b3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15aea3b3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sequence. If there is a return statement, return it, else continue evaluating the sequence!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15aea3b3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15aea3b3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the case where there might be no return statement. Return undefined if such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9404b79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9404b79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15aea3b3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15aea3b3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Source Academy Playground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is to show how it evaluates literal expressions.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15aea3b3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15aea3b3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Source Academy Playground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is to show how it evaluates literal expressions and operator combinations.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apply_binary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15aea3b3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15aea3b3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https://share.sourceacademy.nus.edu.sg/waluigi1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how it </a:t>
            </a:r>
            <a:r>
              <a:rPr lang="en"/>
              <a:t>deals</a:t>
            </a:r>
            <a:r>
              <a:rPr lang="en"/>
              <a:t> with the above…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15aea3b3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15aea3b3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https://share.sourceacademy.nus.edu.sg/waluigi2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how it deals with the above…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15aea3b3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15aea3b3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https://share.sourceacademy.nus.edu.sg/waluigi3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how it deals with the above…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15aea3b3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15aea3b3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15aea3b32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15aea3b32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15aea3b3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15aea3b3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5241d71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85241d71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https://share.sourceacademy.nus.edu.sg/waluigi4</a:t>
            </a:r>
            <a:endParaRPr sz="1050">
              <a:solidFill>
                <a:srgbClr val="1C212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C212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https://share.sourceacademy.nus.edu.sg/waluigi5</a:t>
            </a:r>
            <a:endParaRPr sz="1050">
              <a:solidFill>
                <a:srgbClr val="1C212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C212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https://share.sourceacademy.nus.edu.sg/waluigi6ans</a:t>
            </a:r>
            <a:endParaRPr sz="1050">
              <a:solidFill>
                <a:srgbClr val="1C212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C212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https://share.sourceacademy.nus.edu.sg/waluigi7ans</a:t>
            </a:r>
            <a:endParaRPr sz="1050">
              <a:solidFill>
                <a:srgbClr val="1C212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C212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C212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C212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C212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cbfd304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0cbfd304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31d69a30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31d69a30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31d69a30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31d69a30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31d69a30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31d69a30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*Quick runthrough, main focus for this studio is Streams…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5241d71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5241d71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15aea3b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15aea3b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15aea3b3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15aea3b3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15aea3b3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15aea3b3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back!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Studio S12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7050000" y="4372875"/>
            <a:ext cx="20940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 Chi Kin Brian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e1121386@u.nus.edu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Tele: @bmanara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201" y="1026525"/>
            <a:ext cx="18192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Metacircular Evaluator (Recap)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Evaluating Sequences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684450"/>
            <a:ext cx="5667375" cy="2571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Metacircular Evaluator (Recap)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Evaluating Sequences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684450"/>
            <a:ext cx="5667375" cy="2571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Metacircular Evaluator 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Adding blocks and declarations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69475"/>
            <a:ext cx="6105525" cy="278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Metacircular Evaluator 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Evaluating Blocks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8738"/>
            <a:ext cx="6096000" cy="3133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Metacircular Evaluator 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Adding </a:t>
            </a:r>
            <a:r>
              <a:rPr b="1" lang="en" sz="1600"/>
              <a:t>compound</a:t>
            </a:r>
            <a:r>
              <a:rPr b="1" lang="en" sz="1600"/>
              <a:t> functions (no return)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07213"/>
            <a:ext cx="5991225" cy="3095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99600"/>
            <a:ext cx="4600125" cy="774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Metacircular Evaluator 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Function Application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2150"/>
            <a:ext cx="5486400" cy="2724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Metacircular Evaluator 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Compound Function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Functions that do not evaluate a return statement must still return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Evaluation of a return statement anywhere in the function body returns from the function with the result of evaluating the return expression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46938"/>
            <a:ext cx="4933950" cy="1514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Metacircular Evaluator 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Handling return statements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626075"/>
            <a:ext cx="7112850" cy="2734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Metacircular Evaluator 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Handling return values in sequences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826176"/>
            <a:ext cx="5739076" cy="284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Metacircular Evaluator 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Handling return values in apply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738004"/>
            <a:ext cx="6424075" cy="2977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90250" y="526350"/>
            <a:ext cx="7891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2 more weeks left…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Machine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Structure of CS Machine for Calculator Language (Evaluating Literals)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84601"/>
            <a:ext cx="6457850" cy="3275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Machine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Structure of CS Machine for Calculator Language (Evaluating Operator Combinations)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8551"/>
            <a:ext cx="6408315" cy="3141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Machine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Structure of CS Machine (Booleans, Conditionals &amp; Sequences)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95425"/>
            <a:ext cx="5400675" cy="323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Machine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Structure of CSE Machine (Blocks &amp; </a:t>
            </a:r>
            <a:r>
              <a:rPr b="1" lang="en" sz="1600"/>
              <a:t>Conditionals</a:t>
            </a:r>
            <a:r>
              <a:rPr b="1" lang="en" sz="1600"/>
              <a:t>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84500"/>
            <a:ext cx="5681357" cy="3325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Machine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Structure of CSE Machine (Simple Compound Functions)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7863"/>
            <a:ext cx="5754000" cy="2206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Machine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There are many more things we need to handle in the CSE Machine still…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Handling missing return (</a:t>
            </a:r>
            <a:r>
              <a:rPr i="1" lang="en" sz="1600"/>
              <a:t>returns undefined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Complex function objects (</a:t>
            </a:r>
            <a:r>
              <a:rPr i="1" lang="en" sz="1600"/>
              <a:t>multiple return statements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Evaluating while loops (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is_while_loop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Evaluating for loops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Evaluating </a:t>
            </a:r>
            <a:r>
              <a:rPr lang="en" sz="1600"/>
              <a:t>array</a:t>
            </a:r>
            <a:r>
              <a:rPr lang="en" sz="1600"/>
              <a:t> expressions (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is_array_expression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Evaluating </a:t>
            </a:r>
            <a:r>
              <a:rPr lang="en" sz="1600"/>
              <a:t>array</a:t>
            </a:r>
            <a:r>
              <a:rPr lang="en" sz="1600"/>
              <a:t> instructions (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is_array_instruction</a:t>
            </a:r>
            <a:r>
              <a:rPr lang="en" sz="1600"/>
              <a:t>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Array access + inst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Array assignment + inst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/>
              <a:t>All the above and its CSE Machine structure can be found in the Lecture Slides!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Producing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Value of Statements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Declarations are not value-producing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Blocks are value producing if at least one statement in the body sequence is value-producing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All other kinds of statements are value-producing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/>
              <a:t>Value of a given sequence is the value of its last value-producing statement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Communicating </a:t>
            </a:r>
            <a:r>
              <a:rPr lang="en" sz="1600"/>
              <a:t>computational</a:t>
            </a:r>
            <a:r>
              <a:rPr lang="en" sz="1600"/>
              <a:t> </a:t>
            </a:r>
            <a:r>
              <a:rPr lang="en" sz="1600"/>
              <a:t>processes</a:t>
            </a:r>
            <a:r>
              <a:rPr lang="en" sz="1600"/>
              <a:t> using programs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CSE Machine as a “while loop”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Instructions on control let uss implement complex operations, using the </a:t>
            </a:r>
            <a:r>
              <a:rPr lang="en" sz="1600"/>
              <a:t>stash</a:t>
            </a:r>
            <a:r>
              <a:rPr lang="en" sz="1600"/>
              <a:t> for intermediate results.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234025" y="526350"/>
            <a:ext cx="7464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Machine?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S12 Studio Sheet &amp; In-class</a:t>
            </a:r>
            <a:endParaRPr sz="2000"/>
          </a:p>
        </p:txBody>
      </p:sp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200" y="116200"/>
            <a:ext cx="2891375" cy="491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490250" y="526350"/>
            <a:ext cx="7891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you next week!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Good Luck for Practical Assessment!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for Today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Admin Matters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S12 Studio Worksheet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S12 In-class Studio Worksheet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Matters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1772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Practical Assessment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Date &amp; Time: </a:t>
            </a:r>
            <a:r>
              <a:rPr b="1" lang="en" sz="1600"/>
              <a:t>9th November 2024, 1300hrs - 1440hrs (This Saturday)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Check your venue assignment once released!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Reach the venue early! So that you won’t be rushing to turn on your laptop etc.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Ensure that laptops are fully charged. (Bring charger along just in case)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Open Book, but there are caveats to this.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Check canvas for the full set of guidelines/rules.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Don’t try to cheat… it might be tempting to do so especially since it is held in a Lecture Theatre, but it ain’t worth it. 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/>
              <a:t>Practice using the Past Year Assessments given in Source Academy!</a:t>
            </a:r>
            <a:endParaRPr i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84450" y="2148750"/>
            <a:ext cx="4045200" cy="8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Metacircular Evaluator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CSE Machine in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Metacircular Evaluator (Recap)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Support for Parsing in Source 4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Generates Syntax Tree</a:t>
            </a:r>
            <a:endParaRPr sz="16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39075"/>
            <a:ext cx="5467350" cy="2257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Metacircular Evaluator (Recap)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Syntax Predicates and Selectors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1388"/>
            <a:ext cx="6019800" cy="2657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Metacircular Evaluator (Recap)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Calculator Language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5525"/>
            <a:ext cx="5238750" cy="312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Metacircular Evaluator (Recap)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Adding booleans, conditionals and sequences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832913"/>
            <a:ext cx="5857875" cy="2143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