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roxima Nova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ProximaNova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979796e9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8979796e9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979796e9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8979796e9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Definition: A tree of a </a:t>
            </a:r>
            <a:r>
              <a:rPr b="1" i="1"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certain data type</a:t>
            </a: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is a </a:t>
            </a:r>
            <a:r>
              <a:rPr b="1"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list</a:t>
            </a: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whose </a:t>
            </a:r>
            <a:r>
              <a:rPr b="1"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elements</a:t>
            </a: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are of </a:t>
            </a:r>
            <a:r>
              <a:rPr b="1" i="1"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that data type</a:t>
            </a: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, or </a:t>
            </a:r>
            <a:r>
              <a:rPr b="1"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trees of that data type</a:t>
            </a: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979796e9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8979796e9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8979796e9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8979796e9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979796e9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8979796e9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979796e9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8979796e9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979796e9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8979796e9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979796e9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8979796e9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If the element is a list, go inside the list and map over all elements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Else, if it is a value, apply the function to it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979796e9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8979796e9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979796e9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8979796e9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89404b79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89404b79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8979796e9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8979796e9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8979796e9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8979796e9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8979796e9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8979796e9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8979796e9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8979796e9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f31d69a303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f31d69a303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8979796e9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8979796e9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85241d717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85241d717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85241d71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85241d71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31d69a30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31d69a30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31d69a30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31d69a30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31d69a30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31d69a30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*not important/assessed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5241d717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5241d717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979796e9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979796e9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map(f, xs)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Applies given function </a:t>
            </a:r>
            <a:r>
              <a:rPr i="1" lang="en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to every element in </a:t>
            </a:r>
            <a:r>
              <a:rPr i="1" lang="en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xs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Returns a </a:t>
            </a:r>
            <a:r>
              <a:rPr b="1" lang="en" sz="1600" u="sng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new</a:t>
            </a:r>
            <a:r>
              <a:rPr lang="en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list with every element being </a:t>
            </a:r>
            <a:r>
              <a:rPr i="1" lang="en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f(x)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filter(f, xs)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Returns a </a:t>
            </a:r>
            <a:r>
              <a:rPr b="1" lang="en" sz="1600" u="sng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new</a:t>
            </a:r>
            <a:r>
              <a:rPr lang="en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list from original list </a:t>
            </a:r>
            <a:r>
              <a:rPr i="1" lang="en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xs</a:t>
            </a:r>
            <a:r>
              <a:rPr lang="en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, where all elements in the new list passed the </a:t>
            </a:r>
            <a:r>
              <a:rPr i="1" lang="en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predicate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accumulate(f, initial, xs)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Applies given function </a:t>
            </a:r>
            <a:r>
              <a:rPr i="1" lang="en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from left to right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Resolves 2 elements at a time, starting from </a:t>
            </a:r>
            <a:r>
              <a:rPr i="1" lang="en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initial </a:t>
            </a:r>
            <a:r>
              <a:rPr lang="en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and first element of </a:t>
            </a:r>
            <a:r>
              <a:rPr i="1" lang="en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xs</a:t>
            </a:r>
            <a:r>
              <a:rPr lang="en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Takes the </a:t>
            </a:r>
            <a:r>
              <a:rPr i="1" lang="en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</a:t>
            </a:r>
            <a:r>
              <a:rPr lang="en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of the above and the next element of </a:t>
            </a:r>
            <a:r>
              <a:rPr i="1" lang="en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xs</a:t>
            </a:r>
            <a:r>
              <a:rPr lang="en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, then resolves the 2 again.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979796e9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8979796e9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979796e9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8979796e9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Definition: A list is either null or a pair whose tail is a list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sourceacademy.org/LIST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back!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Studio S6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7050000" y="4372875"/>
            <a:ext cx="2094000" cy="9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 Chi Kin Brian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e1121386@u.nus.edu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Tele: @bmanara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4201" y="1026525"/>
            <a:ext cx="181927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List Discipline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Definition: A list is either null or a pair whose tail is a list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List Discipline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Definition: A list is either null or a pair whose tail is a list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Tree Discipline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Definition: 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List Discipline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Definition: A list is either null or a pair whose tail is a list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Tree Discipline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Definition: A tree of a </a:t>
            </a:r>
            <a:r>
              <a:rPr b="1" i="1" lang="en"/>
              <a:t>certain data type</a:t>
            </a:r>
            <a:r>
              <a:rPr lang="en"/>
              <a:t> is a </a:t>
            </a:r>
            <a:r>
              <a:rPr b="1" lang="en"/>
              <a:t>list</a:t>
            </a:r>
            <a:r>
              <a:rPr lang="en"/>
              <a:t> whose </a:t>
            </a:r>
            <a:r>
              <a:rPr b="1" lang="en"/>
              <a:t>elements</a:t>
            </a:r>
            <a:r>
              <a:rPr lang="en"/>
              <a:t> are of </a:t>
            </a:r>
            <a:r>
              <a:rPr b="1" i="1" lang="en"/>
              <a:t>that data type</a:t>
            </a:r>
            <a:r>
              <a:rPr lang="en"/>
              <a:t>, or </a:t>
            </a:r>
            <a:r>
              <a:rPr b="1" lang="en"/>
              <a:t>trees of that data type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Definitions of both are </a:t>
            </a:r>
            <a:r>
              <a:rPr b="1" lang="en"/>
              <a:t>recursive in nature…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List Discipline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Definition: A list is either null or a pair whose tail is a list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Tree Discipline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Definition: A tree of a </a:t>
            </a:r>
            <a:r>
              <a:rPr b="1" i="1" lang="en"/>
              <a:t>certain data type</a:t>
            </a:r>
            <a:r>
              <a:rPr lang="en"/>
              <a:t> is a </a:t>
            </a:r>
            <a:r>
              <a:rPr b="1" lang="en"/>
              <a:t>list</a:t>
            </a:r>
            <a:r>
              <a:rPr lang="en"/>
              <a:t> whose </a:t>
            </a:r>
            <a:r>
              <a:rPr b="1" lang="en"/>
              <a:t>elements</a:t>
            </a:r>
            <a:r>
              <a:rPr lang="en"/>
              <a:t> are of </a:t>
            </a:r>
            <a:r>
              <a:rPr b="1" i="1" lang="en"/>
              <a:t>that data type</a:t>
            </a:r>
            <a:r>
              <a:rPr lang="en"/>
              <a:t>, or </a:t>
            </a:r>
            <a:r>
              <a:rPr b="1" lang="en"/>
              <a:t>trees of that data type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lang="en">
                <a:solidFill>
                  <a:srgbClr val="FF0000"/>
                </a:solidFill>
              </a:rPr>
              <a:t>Note: We do not consider </a:t>
            </a:r>
            <a:r>
              <a:rPr i="1" lang="en">
                <a:solidFill>
                  <a:srgbClr val="FF0000"/>
                </a:solidFill>
              </a:rPr>
              <a:t>null</a:t>
            </a:r>
            <a:r>
              <a:rPr lang="en">
                <a:solidFill>
                  <a:srgbClr val="FF0000"/>
                </a:solidFill>
              </a:rPr>
              <a:t> and </a:t>
            </a:r>
            <a:r>
              <a:rPr i="1" lang="en">
                <a:solidFill>
                  <a:srgbClr val="FF0000"/>
                </a:solidFill>
              </a:rPr>
              <a:t>pair</a:t>
            </a:r>
            <a:r>
              <a:rPr lang="en">
                <a:solidFill>
                  <a:srgbClr val="FF0000"/>
                </a:solidFill>
              </a:rPr>
              <a:t> as “certain data type”, therefore we cannot have </a:t>
            </a:r>
            <a:r>
              <a:rPr i="1" lang="en">
                <a:solidFill>
                  <a:srgbClr val="FF0000"/>
                </a:solidFill>
              </a:rPr>
              <a:t>trees of nulls</a:t>
            </a:r>
            <a:r>
              <a:rPr lang="en">
                <a:solidFill>
                  <a:srgbClr val="FF0000"/>
                </a:solidFill>
              </a:rPr>
              <a:t> or </a:t>
            </a:r>
            <a:r>
              <a:rPr i="1" lang="en">
                <a:solidFill>
                  <a:srgbClr val="FF0000"/>
                </a:solidFill>
              </a:rPr>
              <a:t>trees of pairs</a:t>
            </a:r>
            <a:r>
              <a:rPr lang="en">
                <a:solidFill>
                  <a:srgbClr val="FF0000"/>
                </a:solidFill>
              </a:rPr>
              <a:t>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List Discipline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Definition: A list is either null or a pair whose tail is a list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Tree Discipline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i="1" lang="en"/>
              <a:t>Alternate</a:t>
            </a:r>
            <a:r>
              <a:rPr lang="en"/>
              <a:t> Definition: A tree of a </a:t>
            </a:r>
            <a:r>
              <a:rPr b="1" i="1" lang="en"/>
              <a:t>certain data type</a:t>
            </a:r>
            <a:r>
              <a:rPr lang="en"/>
              <a:t> is: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</a:t>
            </a:r>
            <a:r>
              <a:rPr lang="en"/>
              <a:t>ither </a:t>
            </a:r>
            <a:r>
              <a:rPr b="1" lang="en"/>
              <a:t>null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</a:t>
            </a:r>
            <a:r>
              <a:rPr lang="en"/>
              <a:t>r a </a:t>
            </a:r>
            <a:r>
              <a:rPr b="1" lang="en"/>
              <a:t>pair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</a:t>
            </a:r>
            <a:r>
              <a:rPr lang="en"/>
              <a:t>hose </a:t>
            </a:r>
            <a:r>
              <a:rPr b="1" lang="en"/>
              <a:t>tail is a tree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</a:t>
            </a:r>
            <a:r>
              <a:rPr lang="en"/>
              <a:t>hose </a:t>
            </a:r>
            <a:r>
              <a:rPr b="1" lang="en"/>
              <a:t>head is a: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</a:t>
            </a:r>
            <a:r>
              <a:rPr lang="en"/>
              <a:t>ither of </a:t>
            </a:r>
            <a:r>
              <a:rPr b="1" lang="en"/>
              <a:t>that data type</a:t>
            </a:r>
            <a:endParaRPr b="1"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or a </a:t>
            </a:r>
            <a:r>
              <a:rPr b="1" lang="en"/>
              <a:t>tree of that data type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one is not a tree?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758" y="1678175"/>
            <a:ext cx="8440550" cy="137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Trick Question!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four of them are trees!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758" y="1678175"/>
            <a:ext cx="8440550" cy="137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Processing: Mapping over trees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 do we map over trees?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Processing: Mapping over trees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152475"/>
            <a:ext cx="35913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map over trees?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the element is a list, go inside the list and map over all elements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Else, if it is a value, apply the function to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3875" y="1378675"/>
            <a:ext cx="4903774" cy="21591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Continuation-Passing Style (CPS)</a:t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u="sng"/>
              <a:t>Not</a:t>
            </a:r>
            <a:r>
              <a:rPr lang="en"/>
              <a:t> examinable/assessed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Just a bonus topic!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Will not go through since it is not tested.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Essentially,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turn any function to be </a:t>
            </a:r>
            <a:r>
              <a:rPr i="1" lang="en"/>
              <a:t>iterative!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some cases, it can be really hard to do so though…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490250" y="526350"/>
            <a:ext cx="7891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Recess week coming soon!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Tombstone Diagrams</a:t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Program “Controller” that is written in Source.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9800" y="1675125"/>
            <a:ext cx="2895600" cy="20764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Tombstone Diagrams</a:t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Program that executes another program.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Source Language</a:t>
            </a:r>
            <a:r>
              <a:rPr lang="en"/>
              <a:t>: Language that interpreter is written 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Target Language:</a:t>
            </a:r>
            <a:r>
              <a:rPr lang="en"/>
              <a:t> Language in which interpreter can execute.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Interpreter for JavaScript, written in x86-64 machine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6700" y="2748938"/>
            <a:ext cx="2247900" cy="1895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Tombstone Diagrams</a:t>
            </a:r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11700" y="1206500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program that translates from one language to another language.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TypeScript to JavaScript compiler,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</a:t>
            </a:r>
            <a:r>
              <a:rPr lang="en"/>
              <a:t>ritten in x86-64 machine code</a:t>
            </a:r>
            <a:endParaRPr/>
          </a:p>
        </p:txBody>
      </p:sp>
      <p:pic>
        <p:nvPicPr>
          <p:cNvPr id="193" name="Google Shape;1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650" y="2160600"/>
            <a:ext cx="4533750" cy="2532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Tombstone Diagrams</a:t>
            </a:r>
            <a:endParaRPr/>
          </a:p>
        </p:txBody>
      </p:sp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Putting it all together…</a:t>
            </a:r>
            <a:endParaRPr/>
          </a:p>
        </p:txBody>
      </p:sp>
      <p:pic>
        <p:nvPicPr>
          <p:cNvPr id="200" name="Google Shape;2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150" y="1630650"/>
            <a:ext cx="7009700" cy="3214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490250" y="526350"/>
            <a:ext cx="4666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&amp;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S6 Studio Sheet</a:t>
            </a:r>
            <a:endParaRPr sz="2000"/>
          </a:p>
        </p:txBody>
      </p:sp>
      <p:pic>
        <p:nvPicPr>
          <p:cNvPr id="206" name="Google Shape;2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6450" y="1513900"/>
            <a:ext cx="3682750" cy="22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Techniques</a:t>
            </a:r>
            <a:endParaRPr/>
          </a:p>
        </p:txBody>
      </p:sp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Try to see the simplest cases.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If possible, think of some example base cases that could work.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</a:t>
            </a:r>
            <a:r>
              <a:rPr lang="en"/>
              <a:t>tart with simple examples.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 Q3, try with a small list of coins, with a small </a:t>
            </a:r>
            <a:r>
              <a:rPr i="1" lang="en"/>
              <a:t>x</a:t>
            </a:r>
            <a:r>
              <a:rPr lang="en"/>
              <a:t>, and see how to work it out…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Think about which functions can help you do what you need!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</a:t>
            </a:r>
            <a:r>
              <a:rPr lang="en"/>
              <a:t>ap, filter, accumulate, remove, list_ref… the list goes on…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(</a:t>
            </a:r>
            <a:r>
              <a:rPr i="1" lang="en" sz="1200"/>
              <a:t>My personal opinion, your technique might be a lot better. Do share yours!</a:t>
            </a:r>
            <a:r>
              <a:rPr lang="en" sz="1200"/>
              <a:t>)</a:t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490250" y="526350"/>
            <a:ext cx="4176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List Processing…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S6 In-class Studio Sheet</a:t>
            </a:r>
            <a:endParaRPr sz="2000"/>
          </a:p>
        </p:txBody>
      </p:sp>
      <p:pic>
        <p:nvPicPr>
          <p:cNvPr id="218" name="Google Shape;2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150" y="1567950"/>
            <a:ext cx="4172050" cy="2252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title"/>
          </p:nvPr>
        </p:nvSpPr>
        <p:spPr>
          <a:xfrm>
            <a:off x="490250" y="526350"/>
            <a:ext cx="7891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you next next week</a:t>
            </a:r>
            <a:r>
              <a:rPr lang="en"/>
              <a:t>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Slides will be uploaded to the google drive.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for Today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Admin Matters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Quick Recap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S6 Studio Worksheet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S6 In-Class Studio Worksheet (get ready for tough questions…)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Matters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S7 studio next week… due to recess week!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 this time to catch up and get ready for midterms!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Tips for missions: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Read the question and understand what is asked from you!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Make use of what you have learned in the week. (List Processing Functions have been </a:t>
            </a:r>
            <a:r>
              <a:rPr lang="en" sz="1600"/>
              <a:t>introduced</a:t>
            </a:r>
            <a:r>
              <a:rPr lang="en" sz="1600"/>
              <a:t>, make use of them!)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Careless implementation can be </a:t>
            </a:r>
            <a:r>
              <a:rPr i="1" lang="en" sz="1600"/>
              <a:t>costly</a:t>
            </a:r>
            <a:r>
              <a:rPr lang="en" sz="1600"/>
              <a:t> ;-;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274975" y="1816950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Trio of Higher Order Functions (map, filter and accumulate)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Tree Processing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Continuation-Passing Style (CPS)*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Tombstone Diagrams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Processing Functions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LISTS Documentation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https://docs.sourceacademy.org/LISTS/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Important to understand how all these functions work!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 them to your advantage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Trio of HoF (VERY IMPORTANT TO UNDERSTAND):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map(f, xs)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filter(f, xs)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accumulate(f, initial, xs)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map(f, xs)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filter(f, xs)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accumulate(f, initial, xs)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Processing Functions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map(f, xs)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Applies given function </a:t>
            </a:r>
            <a:r>
              <a:rPr i="1" lang="en" sz="1600"/>
              <a:t>f</a:t>
            </a:r>
            <a:r>
              <a:rPr lang="en" sz="1600"/>
              <a:t> to every element in </a:t>
            </a:r>
            <a:r>
              <a:rPr i="1" lang="en" sz="1600"/>
              <a:t>xs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Returns a </a:t>
            </a:r>
            <a:r>
              <a:rPr b="1" lang="en" sz="1600" u="sng"/>
              <a:t>new</a:t>
            </a:r>
            <a:r>
              <a:rPr lang="en" sz="1600"/>
              <a:t> list with every element being </a:t>
            </a:r>
            <a:r>
              <a:rPr i="1" lang="en" sz="1600"/>
              <a:t>f(x)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filter(f, xs)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Returns a </a:t>
            </a:r>
            <a:r>
              <a:rPr b="1" lang="en" sz="1600" u="sng"/>
              <a:t>new</a:t>
            </a:r>
            <a:r>
              <a:rPr lang="en" sz="1600"/>
              <a:t> list from original list </a:t>
            </a:r>
            <a:r>
              <a:rPr i="1" lang="en" sz="1600"/>
              <a:t>xs</a:t>
            </a:r>
            <a:r>
              <a:rPr lang="en" sz="1600"/>
              <a:t>, where all elements in the new list passed the </a:t>
            </a:r>
            <a:r>
              <a:rPr i="1" lang="en" sz="1600"/>
              <a:t>predicate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accumulate(f, initial, xs)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Applies given function </a:t>
            </a:r>
            <a:r>
              <a:rPr i="1" lang="en" sz="1600"/>
              <a:t>f</a:t>
            </a:r>
            <a:r>
              <a:rPr lang="en" sz="1600"/>
              <a:t> from left to right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Resolves 2 elements at a time, starting from </a:t>
            </a:r>
            <a:r>
              <a:rPr i="1" lang="en" sz="1600"/>
              <a:t>initial </a:t>
            </a:r>
            <a:r>
              <a:rPr lang="en" sz="1600"/>
              <a:t>and first element of </a:t>
            </a:r>
            <a:r>
              <a:rPr i="1" lang="en" sz="1600"/>
              <a:t>xs</a:t>
            </a:r>
            <a:r>
              <a:rPr lang="en" sz="1600"/>
              <a:t>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Takes the </a:t>
            </a:r>
            <a:r>
              <a:rPr i="1" lang="en" sz="1600"/>
              <a:t>result</a:t>
            </a:r>
            <a:r>
              <a:rPr lang="en" sz="1600"/>
              <a:t> of the above and the next element of </a:t>
            </a:r>
            <a:r>
              <a:rPr i="1" lang="en" sz="1600"/>
              <a:t>xs</a:t>
            </a:r>
            <a:r>
              <a:rPr lang="en" sz="1600"/>
              <a:t>, then resolves the 2 again.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List Discipline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Definition: 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