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Proxima Nova"/>
      <p:regular r:id="rId39"/>
      <p:bold r:id="rId40"/>
      <p:italic r:id="rId41"/>
      <p:boldItalic r:id="rId42"/>
    </p:embeddedFont>
    <p:embeddedFont>
      <p:font typeface="Robo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.fntdata"/><Relationship Id="rId20" Type="http://schemas.openxmlformats.org/officeDocument/2006/relationships/slide" Target="slides/slide15.xml"/><Relationship Id="rId42" Type="http://schemas.openxmlformats.org/officeDocument/2006/relationships/font" Target="fonts/ProximaNova-boldItalic.fntdata"/><Relationship Id="rId41" Type="http://schemas.openxmlformats.org/officeDocument/2006/relationships/font" Target="fonts/ProximaNova-italic.fntdata"/><Relationship Id="rId22" Type="http://schemas.openxmlformats.org/officeDocument/2006/relationships/slide" Target="slides/slide17.xml"/><Relationship Id="rId44" Type="http://schemas.openxmlformats.org/officeDocument/2006/relationships/font" Target="fonts/Roboto-bold.fntdata"/><Relationship Id="rId21" Type="http://schemas.openxmlformats.org/officeDocument/2006/relationships/slide" Target="slides/slide16.xml"/><Relationship Id="rId43" Type="http://schemas.openxmlformats.org/officeDocument/2006/relationships/font" Target="fonts/Roboto-regular.fntdata"/><Relationship Id="rId24" Type="http://schemas.openxmlformats.org/officeDocument/2006/relationships/slide" Target="slides/slide19.xml"/><Relationship Id="rId46" Type="http://schemas.openxmlformats.org/officeDocument/2006/relationships/font" Target="fonts/Roboto-boldItalic.fntdata"/><Relationship Id="rId23" Type="http://schemas.openxmlformats.org/officeDocument/2006/relationships/slide" Target="slides/slide18.xml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8e31c967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8e31c967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8e31c967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f8e31c967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8e31c967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f8e31c967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8e31c967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8e31c967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Intuitively, sort the tail of the list first, then find the spot where the head belongs in the sorted list.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8e31c967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8e31c967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8e31c967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f8e31c967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Intuitively, find the smallest element and put it at the front. Sort the rest of the list without the smallest element recursively.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8e31c967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f8e31c967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f8e31c967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f8e31c967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the base case!!!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merge function do?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f8e31c967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f8e31c967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8e31c967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f8e31c967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9404b79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9404b79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f8e31c967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f8e31c967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through using the mission as example.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f8e31c967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f8e31c967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f8e31c967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f8e31c967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f8e31c967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f8e31c967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f8e31c967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f8e31c967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f8e31c967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f8e31c967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f8e31c967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f8e31c967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stream_tail as well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f8e31c967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f8e31c967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f8e31c967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f8e31c967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stream_tail as wel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85241d717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85241d717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8e31c967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8e31c967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(1)Create: You create, solve, and engage. Every program you've crafted is a testament to your active pursuit of knowledge. How can the creative process guide you in your learning?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(2) Experience: You've not just learned the material of Units 1 and 2; you've felt the confusion posed by a complex concept and the joy of finally mastering it. How do these experiences improve your learning?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(3) Endure: In moments of challenge, it's not just about finding a solution, but how you face the problem. How do you and your Studio mates approach obstacles? What mindset allows you to tackle these challenges and thrive?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f8e31c967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f8e31c967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f8e31c967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f8e31c967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f8e31c967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f8e31c967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85241d71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85241d71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31d69a30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f31d69a30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31d69a30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31d69a30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8e31c967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8e31c967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31d69a30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31d69a30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*not important/assessed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5241d717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5241d71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8e31c967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8e31c967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ocs.sourceacademy.org/STREAMS/index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back!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Studio S7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7050000" y="4372875"/>
            <a:ext cx="2094000" cy="9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 Chi Kin Brian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e1121386@u.nus.edu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Tele: @bmanara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201" y="1026525"/>
            <a:ext cx="18192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Trees (BST)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Our special data structure that makes full use of Binary Search!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 </a:t>
            </a:r>
            <a:r>
              <a:rPr b="1" lang="en" sz="1600"/>
              <a:t>BST</a:t>
            </a:r>
            <a:r>
              <a:rPr lang="en" sz="1600"/>
              <a:t> is a </a:t>
            </a:r>
            <a:r>
              <a:rPr b="1" lang="en" sz="1600"/>
              <a:t>binary tree</a:t>
            </a:r>
            <a:r>
              <a:rPr lang="en" sz="1600"/>
              <a:t> where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</a:t>
            </a:r>
            <a:r>
              <a:rPr lang="en" sz="1600"/>
              <a:t>ll entries in the </a:t>
            </a:r>
            <a:r>
              <a:rPr b="1" lang="en" sz="1600"/>
              <a:t>left subtree</a:t>
            </a:r>
            <a:r>
              <a:rPr lang="en" sz="1600"/>
              <a:t> are </a:t>
            </a:r>
            <a:r>
              <a:rPr b="1" lang="en" sz="1600"/>
              <a:t>smaller </a:t>
            </a:r>
            <a:r>
              <a:rPr lang="en" sz="1600"/>
              <a:t>than the entry, and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</a:t>
            </a:r>
            <a:r>
              <a:rPr lang="en" sz="1600"/>
              <a:t>ll entries in the </a:t>
            </a:r>
            <a:r>
              <a:rPr b="1" lang="en" sz="1600"/>
              <a:t>right subtree</a:t>
            </a:r>
            <a:r>
              <a:rPr lang="en" sz="1600"/>
              <a:t> are </a:t>
            </a:r>
            <a:r>
              <a:rPr b="1" lang="en" sz="1600"/>
              <a:t>bigger</a:t>
            </a:r>
            <a:r>
              <a:rPr lang="en" sz="1600"/>
              <a:t> than the entry.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Should be familiar with this since we used it in the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Mission “Search and Rescue”!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6095" y="2774820"/>
            <a:ext cx="2234625" cy="1904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Given: (Input)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List </a:t>
            </a:r>
            <a:r>
              <a:rPr i="1" lang="en" sz="1600"/>
              <a:t>xs</a:t>
            </a:r>
            <a:r>
              <a:rPr lang="en" sz="1600"/>
              <a:t> of elements, and some </a:t>
            </a:r>
            <a:r>
              <a:rPr b="1" lang="en" sz="1600"/>
              <a:t>total order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Wanted: (Output)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 permutation of </a:t>
            </a:r>
            <a:r>
              <a:rPr i="1" lang="en" sz="1600"/>
              <a:t>xs</a:t>
            </a:r>
            <a:r>
              <a:rPr lang="en" sz="1600"/>
              <a:t> such that each element is </a:t>
            </a:r>
            <a:r>
              <a:rPr b="1" lang="en" sz="1600"/>
              <a:t>greater than or equal to </a:t>
            </a:r>
            <a:r>
              <a:rPr lang="en" sz="1600"/>
              <a:t>the previous one, with respect to the </a:t>
            </a:r>
            <a:r>
              <a:rPr b="1" lang="en" sz="1600"/>
              <a:t>total order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Only comparisons allowed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Only &lt;, &gt;, &lt;=, &gt;=, === or !== allowed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Sort the tail </a:t>
            </a:r>
            <a:r>
              <a:rPr lang="en" sz="1600"/>
              <a:t>of given list </a:t>
            </a:r>
            <a:r>
              <a:rPr i="1" lang="en" sz="1600"/>
              <a:t>xs</a:t>
            </a:r>
            <a:r>
              <a:rPr lang="en" sz="1600"/>
              <a:t> using wishful thinking.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Insert the head </a:t>
            </a:r>
            <a:r>
              <a:rPr lang="en" sz="1600"/>
              <a:t>in the right place.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34201"/>
            <a:ext cx="8201127" cy="2094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Sort the tail </a:t>
            </a:r>
            <a:r>
              <a:rPr lang="en" sz="1600"/>
              <a:t>of given list </a:t>
            </a:r>
            <a:r>
              <a:rPr i="1" lang="en" sz="1600"/>
              <a:t>xs</a:t>
            </a:r>
            <a:r>
              <a:rPr lang="en" sz="1600"/>
              <a:t> using wishful thinking.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Insert the head </a:t>
            </a:r>
            <a:r>
              <a:rPr lang="en" sz="1600"/>
              <a:t>in the right place.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Order of Growth?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400" y="1840252"/>
            <a:ext cx="5830149" cy="2906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Sort the tail </a:t>
            </a:r>
            <a:r>
              <a:rPr lang="en" sz="1600"/>
              <a:t>of given list </a:t>
            </a:r>
            <a:r>
              <a:rPr i="1" lang="en" sz="1600"/>
              <a:t>xs</a:t>
            </a:r>
            <a:r>
              <a:rPr lang="en" sz="1600"/>
              <a:t> using wishful thinking.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Insert the head </a:t>
            </a:r>
            <a:r>
              <a:rPr lang="en" sz="1600"/>
              <a:t>in the right place.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Order of Growth: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O(n</a:t>
            </a:r>
            <a:r>
              <a:rPr baseline="30000" lang="en" sz="1600"/>
              <a:t>2</a:t>
            </a:r>
            <a:r>
              <a:rPr lang="en" sz="1600"/>
              <a:t>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400" y="1840252"/>
            <a:ext cx="5830149" cy="2906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Find the </a:t>
            </a:r>
            <a:r>
              <a:rPr b="1" lang="en" sz="1600"/>
              <a:t>smallest element </a:t>
            </a:r>
            <a:r>
              <a:rPr b="1" i="1" lang="en" sz="1600"/>
              <a:t>x</a:t>
            </a:r>
            <a:r>
              <a:rPr lang="en" sz="1600"/>
              <a:t> and remove it from the list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Sort</a:t>
            </a:r>
            <a:r>
              <a:rPr lang="en" sz="1600"/>
              <a:t> the remaining list, put </a:t>
            </a:r>
            <a:r>
              <a:rPr b="1" i="1" lang="en" sz="1600"/>
              <a:t>x</a:t>
            </a:r>
            <a:r>
              <a:rPr b="1" lang="en" sz="1600"/>
              <a:t> in front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Order of Growth?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400" y="1837227"/>
            <a:ext cx="5830150" cy="30724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Find the </a:t>
            </a:r>
            <a:r>
              <a:rPr b="1" lang="en" sz="1600"/>
              <a:t>smallest element </a:t>
            </a:r>
            <a:r>
              <a:rPr b="1" i="1" lang="en" sz="1600"/>
              <a:t>x</a:t>
            </a:r>
            <a:r>
              <a:rPr lang="en" sz="1600"/>
              <a:t> and remove it from the list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Sort</a:t>
            </a:r>
            <a:r>
              <a:rPr lang="en" sz="1600"/>
              <a:t> the remaining list, put </a:t>
            </a:r>
            <a:r>
              <a:rPr b="1" i="1" lang="en" sz="1600"/>
              <a:t>x</a:t>
            </a:r>
            <a:r>
              <a:rPr b="1" lang="en" sz="1600"/>
              <a:t> in front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Order of Growth: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O(n</a:t>
            </a:r>
            <a:r>
              <a:rPr baseline="30000" lang="en" sz="1600"/>
              <a:t>2</a:t>
            </a:r>
            <a:r>
              <a:rPr lang="en" sz="1600"/>
              <a:t>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400" y="1837227"/>
            <a:ext cx="5830150" cy="30724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Split the list </a:t>
            </a:r>
            <a:r>
              <a:rPr b="1" lang="en" sz="1600"/>
              <a:t>in half</a:t>
            </a:r>
            <a:r>
              <a:rPr lang="en" sz="1600"/>
              <a:t>, sort each half using wishful thinking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Merge</a:t>
            </a:r>
            <a:r>
              <a:rPr lang="en" sz="1600"/>
              <a:t> the sorted lists together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925" y="1921278"/>
            <a:ext cx="7128776" cy="2882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How does the </a:t>
            </a:r>
            <a:r>
              <a:rPr b="1" lang="en" sz="1600"/>
              <a:t>merge </a:t>
            </a:r>
            <a:r>
              <a:rPr lang="en" sz="1600"/>
              <a:t>function work?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Order of Growth?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5959" y="1603650"/>
            <a:ext cx="6146341" cy="3306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How does the </a:t>
            </a:r>
            <a:r>
              <a:rPr b="1" lang="en" sz="1600"/>
              <a:t>merge </a:t>
            </a:r>
            <a:r>
              <a:rPr lang="en" sz="1600"/>
              <a:t>function work?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Order of Growth: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O(nlog(n))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5959" y="1603650"/>
            <a:ext cx="6146341" cy="3306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490250" y="526350"/>
            <a:ext cx="7891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Halfway through the Semester!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Seen in Mission “Sorting Things Out”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Order of Growth in Time?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Symbolic Processing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Representing functions/expressions with </a:t>
            </a:r>
            <a:r>
              <a:rPr b="1" lang="en" sz="1600"/>
              <a:t>Data Structures</a:t>
            </a:r>
            <a:r>
              <a:rPr lang="en" sz="1600"/>
              <a:t>, instead of our usual way of </a:t>
            </a:r>
            <a:r>
              <a:rPr b="1" lang="en" sz="1600"/>
              <a:t>directly implementing </a:t>
            </a:r>
            <a:r>
              <a:rPr lang="en" sz="1600"/>
              <a:t>using function declarations and lambda expressions.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All these functions provide an </a:t>
            </a:r>
            <a:r>
              <a:rPr b="1" lang="en" sz="1600"/>
              <a:t>abstraction </a:t>
            </a:r>
            <a:r>
              <a:rPr lang="en" sz="1600"/>
              <a:t>of the data structure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“</a:t>
            </a:r>
            <a:r>
              <a:rPr b="1" lang="en" sz="1600"/>
              <a:t>Shield</a:t>
            </a:r>
            <a:r>
              <a:rPr lang="en" sz="1600"/>
              <a:t>” the rest of the program from implementation of data structure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Hard to grasp this, especially with the limited exposure of Data Structures in CS1101S currently…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Refer to SICP Textbook and Lecture Slides and ask in telegram if there are any issues with this!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</a:t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Main Idea: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Delayed Evaluation!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Functions</a:t>
            </a:r>
            <a:r>
              <a:rPr lang="en" sz="1600"/>
              <a:t> allow us to describe an activity without actually doing it.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Delayed Lists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Our pairs contain a </a:t>
            </a:r>
            <a:r>
              <a:rPr b="1" lang="en" sz="1600"/>
              <a:t>data item</a:t>
            </a:r>
            <a:r>
              <a:rPr lang="en" sz="1600"/>
              <a:t> as </a:t>
            </a:r>
            <a:r>
              <a:rPr i="1" lang="en" sz="1600"/>
              <a:t>head</a:t>
            </a:r>
            <a:r>
              <a:rPr lang="en" sz="1600"/>
              <a:t>, but a </a:t>
            </a:r>
            <a:r>
              <a:rPr b="1" lang="en" sz="1600"/>
              <a:t>function</a:t>
            </a:r>
            <a:r>
              <a:rPr lang="en" sz="1600"/>
              <a:t> as </a:t>
            </a:r>
            <a:r>
              <a:rPr i="1" lang="en" sz="1600"/>
              <a:t>tail</a:t>
            </a:r>
            <a:r>
              <a:rPr lang="en" sz="1600"/>
              <a:t>. This </a:t>
            </a:r>
            <a:r>
              <a:rPr b="1" lang="en" sz="1600"/>
              <a:t>function</a:t>
            </a:r>
            <a:r>
              <a:rPr lang="en" sz="1600"/>
              <a:t> can be activated whenever needed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Streams are “Lazy” Lists!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</a:t>
            </a:r>
            <a:endParaRPr/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Stream Discipline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 </a:t>
            </a:r>
            <a:r>
              <a:rPr b="1" lang="en" sz="1600"/>
              <a:t>stream </a:t>
            </a:r>
            <a:r>
              <a:rPr lang="en" sz="1600"/>
              <a:t>is either the </a:t>
            </a:r>
            <a:r>
              <a:rPr b="1" lang="en" sz="1600"/>
              <a:t>empty list</a:t>
            </a:r>
            <a:r>
              <a:rPr lang="en" sz="1600"/>
              <a:t>, or a </a:t>
            </a:r>
            <a:r>
              <a:rPr b="1" lang="en" sz="1600"/>
              <a:t>pair</a:t>
            </a:r>
            <a:r>
              <a:rPr lang="en" sz="1600"/>
              <a:t> whose </a:t>
            </a:r>
            <a:r>
              <a:rPr b="1" lang="en" sz="1600"/>
              <a:t>tail</a:t>
            </a:r>
            <a:r>
              <a:rPr lang="en" sz="1600"/>
              <a:t> is a </a:t>
            </a:r>
            <a:r>
              <a:rPr b="1" lang="en" sz="1600"/>
              <a:t>nullary function</a:t>
            </a:r>
            <a:r>
              <a:rPr lang="en" sz="1600"/>
              <a:t> that returns a stream.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What is a </a:t>
            </a:r>
            <a:r>
              <a:rPr b="1" lang="en" sz="1600"/>
              <a:t>nullary function?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</a:t>
            </a:r>
            <a:endParaRPr/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Stream Discipline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 </a:t>
            </a:r>
            <a:r>
              <a:rPr b="1" lang="en" sz="1600"/>
              <a:t>stream </a:t>
            </a:r>
            <a:r>
              <a:rPr lang="en" sz="1600"/>
              <a:t>is either the </a:t>
            </a:r>
            <a:r>
              <a:rPr b="1" lang="en" sz="1600"/>
              <a:t>empty list</a:t>
            </a:r>
            <a:r>
              <a:rPr lang="en" sz="1600"/>
              <a:t>, or a </a:t>
            </a:r>
            <a:r>
              <a:rPr b="1" lang="en" sz="1600"/>
              <a:t>pair</a:t>
            </a:r>
            <a:r>
              <a:rPr lang="en" sz="1600"/>
              <a:t> whose </a:t>
            </a:r>
            <a:r>
              <a:rPr b="1" lang="en" sz="1600"/>
              <a:t>tail</a:t>
            </a:r>
            <a:r>
              <a:rPr lang="en" sz="1600"/>
              <a:t> is a </a:t>
            </a:r>
            <a:r>
              <a:rPr b="1" lang="en" sz="1600"/>
              <a:t>nullary function</a:t>
            </a:r>
            <a:r>
              <a:rPr lang="en" sz="1600"/>
              <a:t> that returns a stream.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What is a </a:t>
            </a:r>
            <a:r>
              <a:rPr b="1" lang="en" sz="1600"/>
              <a:t>nullary function?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 function that takes no arguments.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</a:t>
            </a:r>
            <a:endParaRPr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Examples of Streams: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15" name="Google Shape;2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866900"/>
            <a:ext cx="7924800" cy="140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Infinite Streams</a:t>
            </a:r>
            <a:endParaRPr/>
          </a:p>
        </p:txBody>
      </p:sp>
      <p:sp>
        <p:nvSpPr>
          <p:cNvPr id="221" name="Google Shape;221;p38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Examples of Infinite Streams: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22" name="Google Shape;2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725" y="1855500"/>
            <a:ext cx="7724775" cy="243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Infinite Streams</a:t>
            </a:r>
            <a:endParaRPr/>
          </a:p>
        </p:txBody>
      </p:sp>
      <p:sp>
        <p:nvSpPr>
          <p:cNvPr id="228" name="Google Shape;228;p39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Examples of Infinite Streams: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29" name="Google Shape;2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725" y="1855500"/>
            <a:ext cx="7724775" cy="243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Functions in Stream</a:t>
            </a:r>
            <a:endParaRPr/>
          </a:p>
        </p:txBody>
      </p:sp>
      <p:sp>
        <p:nvSpPr>
          <p:cNvPr id="235" name="Google Shape;235;p40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stream_tail(s)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stream_ref(s, n)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stream_map(f, 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stream_map(p, s)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And more in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https://docs.sourceacademy.org/STREAMS/index.html</a:t>
            </a:r>
            <a:r>
              <a:rPr lang="en" sz="1600"/>
              <a:t> (Supported in Source 3)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>
            <p:ph type="title"/>
          </p:nvPr>
        </p:nvSpPr>
        <p:spPr>
          <a:xfrm>
            <a:off x="490250" y="526350"/>
            <a:ext cx="4176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S7 In-class Studio Sheet</a:t>
            </a:r>
            <a:endParaRPr sz="2000"/>
          </a:p>
        </p:txBody>
      </p:sp>
      <p:pic>
        <p:nvPicPr>
          <p:cNvPr id="241" name="Google Shape;2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81700"/>
            <a:ext cx="4172050" cy="2781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90250" y="526350"/>
            <a:ext cx="7891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has CS1101S been for you?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/>
          <p:nvPr>
            <p:ph type="title"/>
          </p:nvPr>
        </p:nvSpPr>
        <p:spPr>
          <a:xfrm>
            <a:off x="490250" y="526350"/>
            <a:ext cx="8157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“AHHHHH MIDTERMS ARE COMING AND IM NOT READY” - Me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Orders of Growth</a:t>
            </a:r>
            <a:endParaRPr/>
          </a:p>
        </p:txBody>
      </p:sp>
      <p:sp>
        <p:nvSpPr>
          <p:cNvPr id="252" name="Google Shape;252;p43"/>
          <p:cNvSpPr txBox="1"/>
          <p:nvPr>
            <p:ph idx="1" type="body"/>
          </p:nvPr>
        </p:nvSpPr>
        <p:spPr>
          <a:xfrm>
            <a:off x="311700" y="1152475"/>
            <a:ext cx="42603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Before we discuss about midterm question.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For Orders of Growth questions, if all else </a:t>
            </a:r>
            <a:r>
              <a:rPr lang="en"/>
              <a:t>fails….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(Credits: https://github.com/jovyntls/cheatsheets/blob/master/CS2040S/cs2040s-cheatsheet.pdf)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53" name="Google Shape;2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775" y="1289325"/>
            <a:ext cx="4232575" cy="3103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 17/18 Midterm Q7</a:t>
            </a:r>
            <a:endParaRPr/>
          </a:p>
        </p:txBody>
      </p:sp>
      <p:sp>
        <p:nvSpPr>
          <p:cNvPr id="259" name="Google Shape;259;p44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60" name="Google Shape;2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168" y="0"/>
            <a:ext cx="5097933" cy="514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>
            <p:ph type="title"/>
          </p:nvPr>
        </p:nvSpPr>
        <p:spPr>
          <a:xfrm>
            <a:off x="490250" y="526350"/>
            <a:ext cx="7891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best for your Midterms</a:t>
            </a:r>
            <a:r>
              <a:rPr lang="en"/>
              <a:t>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Slides will be uploaded to the google drive.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for Today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Admin Matters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Quick Recap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S7 In-Class Studio Worksheet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Midterm </a:t>
            </a:r>
            <a:r>
              <a:rPr lang="en"/>
              <a:t>Preparations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Matters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600"/>
              <a:t>Midterms!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Date &amp; Time: </a:t>
            </a:r>
            <a:r>
              <a:rPr b="1" lang="en" sz="1600"/>
              <a:t>2-Oct-2024, Wednesday, 10:05AM </a:t>
            </a:r>
            <a:r>
              <a:rPr b="1" lang="en" sz="1600"/>
              <a:t>- 11:35AM </a:t>
            </a:r>
            <a:r>
              <a:rPr lang="en" sz="1600"/>
              <a:t>(2 Days left!)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Be there by </a:t>
            </a:r>
            <a:r>
              <a:rPr b="1" lang="en" sz="1600"/>
              <a:t>09:50AM </a:t>
            </a:r>
            <a:r>
              <a:rPr lang="en" sz="1600"/>
              <a:t>latest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Come to school earlier, buses may be crowded…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Venue: </a:t>
            </a:r>
            <a:r>
              <a:rPr b="1" lang="en" sz="1600"/>
              <a:t>MPSH-2A &amp; MPSH-2B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Find out how to get there!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Double check your venue and sitting assignment.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Bring </a:t>
            </a:r>
            <a:r>
              <a:rPr b="1" lang="en" sz="1600"/>
              <a:t>Student Card, 2B Pencil and Pen</a:t>
            </a:r>
            <a:r>
              <a:rPr lang="en" sz="1600"/>
              <a:t>. Don’t forget your cheatsheet too!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575" y="3515225"/>
            <a:ext cx="5300825" cy="14899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Matters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600"/>
              <a:t>Robot Missions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Decide on our robot custodian!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Bonus XP given for your hard work and dedication to protecting the robot.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Huge box of components though, preferably someone who lives in campus…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274975" y="181695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&amp; BSTs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Symbolic Processing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Streams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600"/>
              <a:t>Only works if our data structure is “sorted”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All numbers on the left are smaller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All numbers on the right are bigger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Given the above property, we can split the search space into half with each iteration.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If problem size is </a:t>
            </a:r>
            <a:r>
              <a:rPr i="1" lang="en" sz="1600"/>
              <a:t>N = 2</a:t>
            </a:r>
            <a:r>
              <a:rPr baseline="30000" i="1" lang="en" sz="1600"/>
              <a:t>k</a:t>
            </a:r>
            <a:r>
              <a:rPr i="1" lang="en" sz="1600"/>
              <a:t>, </a:t>
            </a:r>
            <a:r>
              <a:rPr lang="en" sz="1600"/>
              <a:t>it takes </a:t>
            </a:r>
            <a:r>
              <a:rPr i="1" lang="en" sz="1600"/>
              <a:t>k</a:t>
            </a:r>
            <a:r>
              <a:rPr lang="en" sz="1600"/>
              <a:t> steps to get to size 1 (solved)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Runtime: 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600"/>
              <a:t>Only works if our data structure is “sorted”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All numbers on the left are smaller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All numbers on the right are bigger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Given the above property, we can split the search space into half with each iteration.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If problem size is </a:t>
            </a:r>
            <a:r>
              <a:rPr i="1" lang="en" sz="1600"/>
              <a:t>N = 2</a:t>
            </a:r>
            <a:r>
              <a:rPr baseline="30000" i="1" lang="en" sz="1600"/>
              <a:t>k</a:t>
            </a:r>
            <a:r>
              <a:rPr i="1" lang="en" sz="1600"/>
              <a:t>, </a:t>
            </a:r>
            <a:r>
              <a:rPr lang="en" sz="1600"/>
              <a:t>it takes </a:t>
            </a:r>
            <a:r>
              <a:rPr i="1" lang="en" sz="1600"/>
              <a:t>k</a:t>
            </a:r>
            <a:r>
              <a:rPr lang="en" sz="1600"/>
              <a:t> steps to get to size 1 (solved)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Runtime: O(log</a:t>
            </a:r>
            <a:r>
              <a:rPr baseline="-25000" lang="en" sz="1600"/>
              <a:t>2</a:t>
            </a:r>
            <a:r>
              <a:rPr lang="en" sz="1600"/>
              <a:t>(N))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