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Proxima Nova"/>
      <p:regular r:id="rId39"/>
      <p:bold r:id="rId40"/>
      <p:italic r:id="rId41"/>
      <p:boldItalic r:id="rId42"/>
    </p:embeddedFont>
    <p:embeddedFont>
      <p:font typeface="Roboto Mono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roximaNova-bold.fntdata"/><Relationship Id="rId20" Type="http://schemas.openxmlformats.org/officeDocument/2006/relationships/slide" Target="slides/slide15.xml"/><Relationship Id="rId42" Type="http://schemas.openxmlformats.org/officeDocument/2006/relationships/font" Target="fonts/ProximaNova-boldItalic.fntdata"/><Relationship Id="rId41" Type="http://schemas.openxmlformats.org/officeDocument/2006/relationships/font" Target="fonts/ProximaNova-italic.fntdata"/><Relationship Id="rId22" Type="http://schemas.openxmlformats.org/officeDocument/2006/relationships/slide" Target="slides/slide17.xml"/><Relationship Id="rId44" Type="http://schemas.openxmlformats.org/officeDocument/2006/relationships/font" Target="fonts/RobotoMono-bold.fntdata"/><Relationship Id="rId21" Type="http://schemas.openxmlformats.org/officeDocument/2006/relationships/slide" Target="slides/slide16.xml"/><Relationship Id="rId43" Type="http://schemas.openxmlformats.org/officeDocument/2006/relationships/font" Target="fonts/RobotoMono-regular.fntdata"/><Relationship Id="rId24" Type="http://schemas.openxmlformats.org/officeDocument/2006/relationships/slide" Target="slides/slide19.xml"/><Relationship Id="rId46" Type="http://schemas.openxmlformats.org/officeDocument/2006/relationships/font" Target="fonts/RobotoMono-boldItalic.fntdata"/><Relationship Id="rId23" Type="http://schemas.openxmlformats.org/officeDocument/2006/relationships/slide" Target="slides/slide18.xml"/><Relationship Id="rId45" Type="http://schemas.openxmlformats.org/officeDocument/2006/relationships/font" Target="fonts/RobotoMon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ProximaNova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f8e31c967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f8e31c967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f8e31c967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f8e31c967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0a75c40c6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0a75c40c6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f8e31c967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f8e31c967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0a75c40c6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0a75c40c6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0a75c40c6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0a75c40c6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0a75c40c6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0a75c40c6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f8e31c967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f8e31c967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0a75c40c6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0a75c40c6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f8e31c967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f8e31c967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89404b79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89404b79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fa3dea3f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fa3dea3f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It might seem daunting now… But </a:t>
            </a:r>
            <a:r>
              <a:rPr lang="en"/>
              <a:t>w</a:t>
            </a:r>
            <a:r>
              <a:rPr lang="en"/>
              <a:t>ith practice, you will get a lot better! 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0abb2dc2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0abb2dc2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0abb2dc2c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0abb2dc2c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0abb2dc2c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0abb2dc2c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0abb2dc2c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0abb2dc2c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0abb2dc2c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0abb2dc2c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0abb2dc2c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0abb2dc2c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0abb2dc2c9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0abb2dc2c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0abb2dc2c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0abb2dc2c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0abb2dc2c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0abb2dc2c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f31d69a303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f31d69a303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0abb2dc2c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0abb2dc2c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85241d717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85241d717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0a75c40c6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0a75c40c6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85241d71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85241d71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f31d69a303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f31d69a303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f31d69a303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f31d69a303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*not important/assessed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85241d717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85241d717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0a75c40c6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0a75c40c6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0a75c40c6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0a75c40c6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f8e31c967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f8e31c967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back!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Studio S9</a:t>
            </a:r>
            <a:endParaRPr/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7050000" y="4372875"/>
            <a:ext cx="2094000" cy="9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Ma Chi Kin Brian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e1121386@u.nus.edu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Tele: @bmanara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4201" y="1026525"/>
            <a:ext cx="1819275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Environment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User program</a:t>
            </a:r>
            <a:r>
              <a:rPr lang="en" sz="1600"/>
              <a:t> directly extends to the </a:t>
            </a:r>
            <a:r>
              <a:rPr b="1" lang="en" sz="1600"/>
              <a:t>global environment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Known as the </a:t>
            </a:r>
            <a:r>
              <a:rPr b="1" lang="en" sz="1600"/>
              <a:t>program environment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475" y="2028275"/>
            <a:ext cx="7556101" cy="26937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Evaluating Blocks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Consider this program: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How do we draw the environment model?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3950" y="1266350"/>
            <a:ext cx="4019050" cy="23128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Evaluating Blocks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Consider this program: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How do we draw the environment model?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9275" y="349627"/>
            <a:ext cx="3259850" cy="44442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of Function Application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Every </a:t>
            </a:r>
            <a:r>
              <a:rPr b="1" lang="en" sz="1600"/>
              <a:t>function application</a:t>
            </a:r>
            <a:r>
              <a:rPr lang="en" sz="1600"/>
              <a:t> extends the environment in which the </a:t>
            </a:r>
            <a:r>
              <a:rPr b="1" lang="en" sz="1600"/>
              <a:t>function was created.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New frame contains bindings of </a:t>
            </a:r>
            <a:r>
              <a:rPr b="1" lang="en" sz="1600"/>
              <a:t>parameter variables </a:t>
            </a:r>
            <a:r>
              <a:rPr lang="en" sz="1600"/>
              <a:t>to the actual arguments passed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If no parameter, no new frame created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" sz="1600"/>
              <a:t>Function body block </a:t>
            </a:r>
            <a:r>
              <a:rPr lang="en" sz="1600"/>
              <a:t>is evaluated in the new environment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of Function Application</a:t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Consider this program: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8557" y="1275850"/>
            <a:ext cx="5910575" cy="33110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of Function Application</a:t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Consider this program: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904" y="1647854"/>
            <a:ext cx="8042301" cy="171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of Function Application</a:t>
            </a:r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Consider this program: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61" name="Google Shape;1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3923" y="1282100"/>
            <a:ext cx="5328200" cy="34979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Primitive Values and Compound Structures</a:t>
            </a:r>
            <a:endParaRPr/>
          </a:p>
        </p:txBody>
      </p:sp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Primitive Values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Numbers, strings, Boolean values, null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Drawn inside of frames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i="1" lang="en" sz="1600"/>
              <a:t>a</a:t>
            </a:r>
            <a:r>
              <a:rPr i="1" lang="en" sz="1600"/>
              <a:t> === b</a:t>
            </a:r>
            <a:r>
              <a:rPr lang="en" sz="1600"/>
              <a:t> works as we might expect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Compound Structures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Pairs, arrays, function objects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Drawn outside of frames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i="1" lang="en" sz="1600"/>
              <a:t>a</a:t>
            </a:r>
            <a:r>
              <a:rPr i="1" lang="en" sz="1600"/>
              <a:t> === b</a:t>
            </a:r>
            <a:r>
              <a:rPr lang="en" sz="1600"/>
              <a:t> does not work as we expect it to (Sharing and Identity)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Sharing and Identity</a:t>
            </a:r>
            <a:endParaRPr/>
          </a:p>
        </p:txBody>
      </p:sp>
      <p:sp>
        <p:nvSpPr>
          <p:cNvPr id="173" name="Google Shape;173;p30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Which returns </a:t>
            </a:r>
            <a:r>
              <a:rPr i="1" lang="en" sz="1600"/>
              <a:t>true</a:t>
            </a:r>
            <a:r>
              <a:rPr lang="en" sz="1600"/>
              <a:t>?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Which returns </a:t>
            </a:r>
            <a:r>
              <a:rPr i="1" lang="en" sz="1600"/>
              <a:t>false</a:t>
            </a:r>
            <a:r>
              <a:rPr lang="en" sz="1600"/>
              <a:t>?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74" name="Google Shape;17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8150" y="1143725"/>
            <a:ext cx="5884150" cy="28560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 &amp; Arrays</a:t>
            </a:r>
            <a:endParaRPr/>
          </a:p>
        </p:txBody>
      </p:sp>
      <p:sp>
        <p:nvSpPr>
          <p:cNvPr id="180" name="Google Shape;180;p31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Consider this program: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81" name="Google Shape;18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7000" y="543525"/>
            <a:ext cx="4965525" cy="43255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490250" y="526350"/>
            <a:ext cx="78912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 5 more studios left…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Rules of Env Model</a:t>
            </a:r>
            <a:endParaRPr/>
          </a:p>
        </p:txBody>
      </p:sp>
      <p:sp>
        <p:nvSpPr>
          <p:cNvPr id="187" name="Google Shape;187;p32"/>
          <p:cNvSpPr txBox="1"/>
          <p:nvPr>
            <p:ph idx="1" type="body"/>
          </p:nvPr>
        </p:nvSpPr>
        <p:spPr>
          <a:xfrm>
            <a:off x="311700" y="1017725"/>
            <a:ext cx="8520600" cy="44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Draw</a:t>
            </a:r>
            <a:r>
              <a:rPr b="1" lang="en" sz="1600"/>
              <a:t> Program Environment first, </a:t>
            </a:r>
            <a:r>
              <a:rPr lang="en" sz="1600"/>
              <a:t>extending from</a:t>
            </a:r>
            <a:r>
              <a:rPr b="1" lang="en" sz="1600"/>
              <a:t> global environment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Declaration/Assignments</a:t>
            </a:r>
            <a:r>
              <a:rPr lang="en" sz="1600"/>
              <a:t>: </a:t>
            </a: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 sz="1600"/>
              <a:t> “:”  and  </a:t>
            </a: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1600"/>
              <a:t> “:=”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New Block of Code</a:t>
            </a:r>
            <a:r>
              <a:rPr lang="en" sz="1600"/>
              <a:t>: Create a new frame if necessary (const/variable declarations in block)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Primitive Values (Numbers, Strings, Boolean etc.)</a:t>
            </a:r>
            <a:r>
              <a:rPr lang="en" sz="1600"/>
              <a:t>: Copy them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Compound Structures (Arrays, Pairs etc.)</a:t>
            </a:r>
            <a:r>
              <a:rPr lang="en" sz="1600"/>
              <a:t>: Refer to them (Pointers/References)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Updating Variables</a:t>
            </a:r>
            <a:r>
              <a:rPr lang="en" sz="1600"/>
              <a:t>: Look for closest assignment (go through frame by frame), then update value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Function Declarations</a:t>
            </a:r>
            <a:r>
              <a:rPr lang="en" sz="1600"/>
              <a:t>: Draw function object (two balls), right pointer points to the frame it is declared in. Left pointer to params and body.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Function Call</a:t>
            </a:r>
            <a:r>
              <a:rPr lang="en" sz="1600"/>
              <a:t>: Evaluate arguments first, the evaluate the frame for both the </a:t>
            </a:r>
            <a:r>
              <a:rPr b="1" lang="en" sz="1600"/>
              <a:t>parameters </a:t>
            </a:r>
            <a:r>
              <a:rPr lang="en" sz="1600"/>
              <a:t>and the </a:t>
            </a:r>
            <a:r>
              <a:rPr b="1" lang="en" sz="1600"/>
              <a:t>body </a:t>
            </a:r>
            <a:r>
              <a:rPr lang="en" sz="1600"/>
              <a:t>(if needed)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600"/>
              <a:t>Credit to my Last Year Avenger’s Avenger… </a:t>
            </a:r>
            <a:endParaRPr i="1"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 Machine</a:t>
            </a:r>
            <a:endParaRPr/>
          </a:p>
        </p:txBody>
      </p:sp>
      <p:sp>
        <p:nvSpPr>
          <p:cNvPr id="193" name="Google Shape;193;p33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We have been focusing solely on the </a:t>
            </a:r>
            <a:r>
              <a:rPr b="1" lang="en" sz="1600"/>
              <a:t>E</a:t>
            </a:r>
            <a:r>
              <a:rPr lang="en" sz="1600"/>
              <a:t>nvironment part of the </a:t>
            </a:r>
            <a:r>
              <a:rPr b="1" lang="en" sz="1600"/>
              <a:t>CSE</a:t>
            </a:r>
            <a:r>
              <a:rPr lang="en" sz="1600"/>
              <a:t> Machine.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What does the </a:t>
            </a:r>
            <a:r>
              <a:rPr b="1" lang="en" sz="1600"/>
              <a:t>C</a:t>
            </a:r>
            <a:r>
              <a:rPr lang="en" sz="1600"/>
              <a:t>ontrol and </a:t>
            </a:r>
            <a:r>
              <a:rPr b="1" lang="en" sz="1600"/>
              <a:t>S</a:t>
            </a:r>
            <a:r>
              <a:rPr lang="en" sz="1600"/>
              <a:t>tash do?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Consider the simple expression: </a:t>
            </a: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2 * 3 + 4 * 5;</a:t>
            </a:r>
            <a:endParaRPr sz="1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 Machine (Expression Statements)</a:t>
            </a:r>
            <a:endParaRPr/>
          </a:p>
        </p:txBody>
      </p:sp>
      <p:sp>
        <p:nvSpPr>
          <p:cNvPr id="199" name="Google Shape;199;p34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Looking at a sequence of expression statements…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op</a:t>
            </a:r>
            <a:r>
              <a:rPr lang="en" sz="1600"/>
              <a:t> instruction is inserted in between our statements on the control to “discard” the intermediate values.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The expression statements are value producing! </a:t>
            </a:r>
            <a:endParaRPr sz="1600"/>
          </a:p>
        </p:txBody>
      </p:sp>
      <p:pic>
        <p:nvPicPr>
          <p:cNvPr id="200" name="Google Shape;20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100" y="1671123"/>
            <a:ext cx="2643200" cy="13599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 Machine (Conditional Expression)</a:t>
            </a:r>
            <a:endParaRPr/>
          </a:p>
        </p:txBody>
      </p:sp>
      <p:sp>
        <p:nvSpPr>
          <p:cNvPr id="206" name="Google Shape;206;p35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Conditionals evaluate </a:t>
            </a:r>
            <a:r>
              <a:rPr i="1" lang="en" sz="1600"/>
              <a:t>predicate</a:t>
            </a:r>
            <a:r>
              <a:rPr lang="en" sz="1600"/>
              <a:t> and then </a:t>
            </a:r>
            <a:r>
              <a:rPr i="1" lang="en" sz="1600"/>
              <a:t>branch</a:t>
            </a:r>
            <a:r>
              <a:rPr lang="en" sz="1600"/>
              <a:t>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Let’s see it in Source Playground…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Conditional Statements (if-else) also behave the same. Value producing!</a:t>
            </a:r>
            <a:endParaRPr sz="1600"/>
          </a:p>
        </p:txBody>
      </p:sp>
      <p:pic>
        <p:nvPicPr>
          <p:cNvPr id="207" name="Google Shape;20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11944"/>
            <a:ext cx="9143999" cy="1026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 Machine (Logical Compositions)</a:t>
            </a:r>
            <a:endParaRPr/>
          </a:p>
        </p:txBody>
      </p:sp>
      <p:sp>
        <p:nvSpPr>
          <p:cNvPr id="213" name="Google Shape;213;p36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Logical Compositions: </a:t>
            </a: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&amp;&amp;</a:t>
            </a:r>
            <a:r>
              <a:rPr lang="en" sz="1600"/>
              <a:t>, </a:t>
            </a: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||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In the control: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x &amp;&amp; y</a:t>
            </a:r>
            <a:r>
              <a:rPr lang="en" sz="1600"/>
              <a:t>      →      </a:t>
            </a: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x ? y : false;</a:t>
            </a:r>
            <a:endParaRPr sz="1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x || y</a:t>
            </a:r>
            <a:r>
              <a:rPr lang="en" sz="1600"/>
              <a:t>      →      </a:t>
            </a: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x ? true : y;</a:t>
            </a:r>
            <a:endParaRPr sz="1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 Machine (Assignments)</a:t>
            </a:r>
            <a:endParaRPr/>
          </a:p>
        </p:txBody>
      </p:sp>
      <p:sp>
        <p:nvSpPr>
          <p:cNvPr id="219" name="Google Shape;219;p37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Assignments are value-producing as well!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Consider: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let x = 0;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x = x + 1;</a:t>
            </a:r>
            <a:endParaRPr sz="1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 Machine (while Loop)</a:t>
            </a:r>
            <a:endParaRPr/>
          </a:p>
        </p:txBody>
      </p:sp>
      <p:sp>
        <p:nvSpPr>
          <p:cNvPr id="225" name="Google Shape;225;p38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Consider this program: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w</a:t>
            </a:r>
            <a:r>
              <a:rPr lang="en" sz="1600"/>
              <a:t>hile loop pushes undefined, predicate and </a:t>
            </a:r>
            <a:r>
              <a:rPr i="1" lang="en" sz="1600"/>
              <a:t>while </a:t>
            </a:r>
            <a:r>
              <a:rPr lang="en" sz="1600"/>
              <a:t>inst onto control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i="1" lang="en" sz="1600"/>
              <a:t>w</a:t>
            </a:r>
            <a:r>
              <a:rPr i="1" lang="en" sz="1600"/>
              <a:t>hile </a:t>
            </a:r>
            <a:r>
              <a:rPr lang="en" sz="1600"/>
              <a:t>inst: if predicate value is false, DONE!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i="1" lang="en" sz="1600"/>
              <a:t>w</a:t>
            </a:r>
            <a:r>
              <a:rPr i="1" lang="en" sz="1600"/>
              <a:t>hile </a:t>
            </a:r>
            <a:r>
              <a:rPr lang="en" sz="1600"/>
              <a:t>inst: if predicate value is true, add </a:t>
            </a:r>
            <a:r>
              <a:rPr i="1" lang="en" sz="1600"/>
              <a:t>pop</a:t>
            </a:r>
            <a:r>
              <a:rPr lang="en" sz="1600"/>
              <a:t>, body, predicate and same </a:t>
            </a:r>
            <a:r>
              <a:rPr i="1" lang="en" sz="1600"/>
              <a:t>while</a:t>
            </a:r>
            <a:r>
              <a:rPr lang="en" sz="1600"/>
              <a:t> inst</a:t>
            </a:r>
            <a:endParaRPr sz="1600"/>
          </a:p>
        </p:txBody>
      </p:sp>
      <p:pic>
        <p:nvPicPr>
          <p:cNvPr id="226" name="Google Shape;22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8050" y="1247375"/>
            <a:ext cx="5289675" cy="19925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 Machine (for Loop)</a:t>
            </a:r>
            <a:endParaRPr/>
          </a:p>
        </p:txBody>
      </p:sp>
      <p:sp>
        <p:nvSpPr>
          <p:cNvPr id="232" name="Google Shape;232;p39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Consider this program: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f</a:t>
            </a:r>
            <a:r>
              <a:rPr lang="en" sz="1600"/>
              <a:t>or loop pushes undefined, init, pop, predicate and </a:t>
            </a:r>
            <a:r>
              <a:rPr i="1" lang="en" sz="1600"/>
              <a:t>for </a:t>
            </a:r>
            <a:r>
              <a:rPr lang="en" sz="1600"/>
              <a:t>inst onto control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i="1" lang="en" sz="1600"/>
              <a:t>f</a:t>
            </a:r>
            <a:r>
              <a:rPr i="1" lang="en" sz="1600"/>
              <a:t>or </a:t>
            </a:r>
            <a:r>
              <a:rPr lang="en" sz="1600"/>
              <a:t>inst pops predicate value from stash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If value is false, DONE!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If value is true: add </a:t>
            </a:r>
            <a:r>
              <a:rPr i="1" lang="en" sz="1600"/>
              <a:t>pop</a:t>
            </a:r>
            <a:r>
              <a:rPr lang="en" sz="1600"/>
              <a:t>, body, </a:t>
            </a:r>
            <a:r>
              <a:rPr i="1" lang="en" sz="1600"/>
              <a:t>increment</a:t>
            </a:r>
            <a:r>
              <a:rPr lang="en" sz="1600"/>
              <a:t>, </a:t>
            </a:r>
            <a:r>
              <a:rPr i="1" lang="en" sz="1600"/>
              <a:t>pop</a:t>
            </a:r>
            <a:r>
              <a:rPr lang="en" sz="1600"/>
              <a:t>, </a:t>
            </a:r>
            <a:r>
              <a:rPr i="1" lang="en" sz="1600"/>
              <a:t>predicate</a:t>
            </a:r>
            <a:r>
              <a:rPr lang="en" sz="1600"/>
              <a:t>, </a:t>
            </a:r>
            <a:r>
              <a:rPr i="1" lang="en" sz="1600"/>
              <a:t>for</a:t>
            </a:r>
            <a:r>
              <a:rPr lang="en" sz="1600"/>
              <a:t> instr</a:t>
            </a:r>
            <a:endParaRPr sz="1600"/>
          </a:p>
        </p:txBody>
      </p:sp>
      <p:pic>
        <p:nvPicPr>
          <p:cNvPr id="233" name="Google Shape;23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3450" y="1152475"/>
            <a:ext cx="5138850" cy="19367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 Machine (Blocks)</a:t>
            </a:r>
            <a:endParaRPr/>
          </a:p>
        </p:txBody>
      </p:sp>
      <p:sp>
        <p:nvSpPr>
          <p:cNvPr id="239" name="Google Shape;239;p40"/>
          <p:cNvSpPr txBox="1"/>
          <p:nvPr>
            <p:ph idx="1" type="body"/>
          </p:nvPr>
        </p:nvSpPr>
        <p:spPr>
          <a:xfrm>
            <a:off x="311700" y="1152475"/>
            <a:ext cx="19773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Special </a:t>
            </a:r>
            <a:r>
              <a:rPr i="1" lang="en" sz="1600"/>
              <a:t>env</a:t>
            </a:r>
            <a:r>
              <a:rPr lang="en" sz="1600"/>
              <a:t> instruction placed in control to tell program to go back to the correct environment after evaluating some block!</a:t>
            </a:r>
            <a:endParaRPr sz="1600"/>
          </a:p>
        </p:txBody>
      </p:sp>
      <p:pic>
        <p:nvPicPr>
          <p:cNvPr id="240" name="Google Shape;24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0701" y="1017725"/>
            <a:ext cx="6557576" cy="390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 Machine (Functions)</a:t>
            </a:r>
            <a:endParaRPr/>
          </a:p>
        </p:txBody>
      </p:sp>
      <p:sp>
        <p:nvSpPr>
          <p:cNvPr id="246" name="Google Shape;246;p41"/>
          <p:cNvSpPr txBox="1"/>
          <p:nvPr>
            <p:ph idx="1" type="body"/>
          </p:nvPr>
        </p:nvSpPr>
        <p:spPr>
          <a:xfrm>
            <a:off x="311700" y="1152475"/>
            <a:ext cx="19773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We see the same </a:t>
            </a:r>
            <a:r>
              <a:rPr i="1" lang="en" sz="1600"/>
              <a:t>env</a:t>
            </a:r>
            <a:r>
              <a:rPr lang="en" sz="1600"/>
              <a:t> instruction here!</a:t>
            </a:r>
            <a:endParaRPr sz="1600"/>
          </a:p>
        </p:txBody>
      </p:sp>
      <p:pic>
        <p:nvPicPr>
          <p:cNvPr id="247" name="Google Shape;24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1400" y="1170125"/>
            <a:ext cx="6550200" cy="35633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 for Today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Admin Matters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Recap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S9 Studio Worksheet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S9 In-class Studio Worksheet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 Machine Summary</a:t>
            </a:r>
            <a:endParaRPr/>
          </a:p>
        </p:txBody>
      </p:sp>
      <p:sp>
        <p:nvSpPr>
          <p:cNvPr id="253" name="Google Shape;253;p42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CSE Machine helps to explain the gaps in our </a:t>
            </a:r>
            <a:r>
              <a:rPr b="1" lang="en" sz="1600"/>
              <a:t>environment model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How do we keep track of intermediate values?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In what order do the arguments get evaluated?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What environment do we need to go to after exiting a block and returning from functions?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6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3"/>
          <p:cNvSpPr txBox="1"/>
          <p:nvPr>
            <p:ph type="title"/>
          </p:nvPr>
        </p:nvSpPr>
        <p:spPr>
          <a:xfrm>
            <a:off x="234025" y="526350"/>
            <a:ext cx="74643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Mutable Data and Environment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S9 Studio Sheet</a:t>
            </a:r>
            <a:endParaRPr sz="2000"/>
          </a:p>
        </p:txBody>
      </p:sp>
      <p:pic>
        <p:nvPicPr>
          <p:cNvPr id="259" name="Google Shape;25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6661" y="0"/>
            <a:ext cx="336732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4"/>
          <p:cNvSpPr txBox="1"/>
          <p:nvPr>
            <p:ph type="title"/>
          </p:nvPr>
        </p:nvSpPr>
        <p:spPr>
          <a:xfrm>
            <a:off x="490250" y="526350"/>
            <a:ext cx="41769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CSEEEEEEEE?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S9 In-class Studio Sheet</a:t>
            </a:r>
            <a:endParaRPr sz="2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5"/>
          <p:cNvSpPr txBox="1"/>
          <p:nvPr>
            <p:ph type="title"/>
          </p:nvPr>
        </p:nvSpPr>
        <p:spPr>
          <a:xfrm>
            <a:off x="490250" y="526350"/>
            <a:ext cx="78912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you next week!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Slides will be uploaded to the google drive.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 Matters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600"/>
              <a:t>Midterms are done and results are out…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Consider</a:t>
            </a:r>
            <a:r>
              <a:rPr lang="en" sz="1600"/>
              <a:t> scheduling consultations as a group or individual to clear any and all doubts, either </a:t>
            </a:r>
            <a:r>
              <a:rPr lang="en" sz="1600"/>
              <a:t>with me, Profs or Recitation Tutors.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RA1 + Midterms = 20%, there is still another 80% to gain!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0775" y="3150625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284450" y="2148750"/>
            <a:ext cx="4045200" cy="84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86" name="Google Shape;86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 Model (IMPORTANT)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Loops &amp; Arrays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CSE Machine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An </a:t>
            </a:r>
            <a:r>
              <a:rPr b="1" lang="en" sz="1600"/>
              <a:t>environment</a:t>
            </a:r>
            <a:r>
              <a:rPr lang="en" sz="1600"/>
              <a:t> determines the context in which our expression is evaluated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Every </a:t>
            </a:r>
            <a:r>
              <a:rPr b="1" lang="en" sz="1600"/>
              <a:t>expression </a:t>
            </a:r>
            <a:r>
              <a:rPr lang="en" sz="1600"/>
              <a:t>is evaluated with respect to its current environment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It is a sequence of frames.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Each frame contains </a:t>
            </a:r>
            <a:r>
              <a:rPr b="1" lang="en" sz="1600"/>
              <a:t>bindings </a:t>
            </a:r>
            <a:r>
              <a:rPr lang="en" sz="1600"/>
              <a:t>of values to names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Our frames point to its </a:t>
            </a:r>
            <a:r>
              <a:rPr b="1" lang="en" sz="1600"/>
              <a:t>enclosing environment</a:t>
            </a:r>
            <a:r>
              <a:rPr lang="en" sz="1600"/>
              <a:t>, the next in the sequence. (Global frame excluded)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" sz="1600"/>
              <a:t>Extending </a:t>
            </a:r>
            <a:r>
              <a:rPr lang="en" sz="1600"/>
              <a:t>an environment means adding a new frame “inside” the old one.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Evaluating a name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To evaluate a name, look it up in the current frame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If not found, look in the enclosing frame… keep going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If it is still not found, the name is </a:t>
            </a:r>
            <a:r>
              <a:rPr b="1" lang="en" sz="1600"/>
              <a:t>unbound </a:t>
            </a:r>
            <a:r>
              <a:rPr lang="en" sz="1600"/>
              <a:t>in the environment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Value of </a:t>
            </a:r>
            <a:r>
              <a:rPr i="1" lang="en" sz="1600"/>
              <a:t>x</a:t>
            </a:r>
            <a:r>
              <a:rPr lang="en" sz="1600"/>
              <a:t> in A?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Value of </a:t>
            </a:r>
            <a:r>
              <a:rPr i="1" lang="en" sz="1600"/>
              <a:t>x</a:t>
            </a:r>
            <a:r>
              <a:rPr lang="en"/>
              <a:t> in B?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Value of </a:t>
            </a:r>
            <a:r>
              <a:rPr i="1" lang="en" sz="1600"/>
              <a:t>m</a:t>
            </a:r>
            <a:r>
              <a:rPr lang="en" sz="1600"/>
              <a:t> in A?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5325" y="2148500"/>
            <a:ext cx="5692750" cy="279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Evaluating a name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To evaluate a name, look it up in the current frame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If not found, look in the enclosing frame… keep going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If it is still not found, the name is </a:t>
            </a:r>
            <a:r>
              <a:rPr b="1" lang="en" sz="1600"/>
              <a:t>unbound </a:t>
            </a:r>
            <a:r>
              <a:rPr lang="en" sz="1600"/>
              <a:t>in the environment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Value of </a:t>
            </a:r>
            <a:r>
              <a:rPr i="1" lang="en" sz="1600"/>
              <a:t>x</a:t>
            </a:r>
            <a:r>
              <a:rPr lang="en" sz="1600"/>
              <a:t> in A = 7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Value of </a:t>
            </a:r>
            <a:r>
              <a:rPr i="1" lang="en" sz="1600"/>
              <a:t>x</a:t>
            </a:r>
            <a:r>
              <a:rPr lang="en" sz="1600"/>
              <a:t> in B = 3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Value of </a:t>
            </a:r>
            <a:r>
              <a:rPr i="1" lang="en" sz="1600"/>
              <a:t>m</a:t>
            </a:r>
            <a:r>
              <a:rPr lang="en" sz="1600"/>
              <a:t> in A: </a:t>
            </a:r>
            <a:r>
              <a:rPr b="1" lang="en" sz="1600"/>
              <a:t>unbound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9550" y="2110175"/>
            <a:ext cx="5692750" cy="279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Environment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Global Environment</a:t>
            </a:r>
            <a:r>
              <a:rPr lang="en" sz="1600"/>
              <a:t> consists of a single </a:t>
            </a:r>
            <a:r>
              <a:rPr b="1" lang="en" sz="1600"/>
              <a:t>frame</a:t>
            </a:r>
            <a:r>
              <a:rPr lang="en" sz="1600"/>
              <a:t> with bindings of </a:t>
            </a:r>
            <a:r>
              <a:rPr b="1" lang="en" sz="1600"/>
              <a:t>primitive </a:t>
            </a:r>
            <a:r>
              <a:rPr lang="en" sz="1600"/>
              <a:t>and </a:t>
            </a:r>
            <a:r>
              <a:rPr b="1" lang="en" sz="1600"/>
              <a:t>pre-declared </a:t>
            </a:r>
            <a:r>
              <a:rPr lang="en" sz="1600"/>
              <a:t>functions.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2400" y="1596800"/>
            <a:ext cx="5972499" cy="31865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