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3" r:id="rId3"/>
    <p:sldId id="262" r:id="rId4"/>
    <p:sldId id="264" r:id="rId5"/>
    <p:sldId id="259" r:id="rId6"/>
    <p:sldId id="257" r:id="rId7"/>
    <p:sldId id="265" r:id="rId8"/>
    <p:sldId id="261" r:id="rId9"/>
    <p:sldId id="266" r:id="rId10"/>
    <p:sldId id="267" r:id="rId11"/>
    <p:sldId id="268" r:id="rId12"/>
    <p:sldId id="269" r:id="rId13"/>
    <p:sldId id="270" r:id="rId14"/>
    <p:sldId id="271" r:id="rId15"/>
    <p:sldId id="258" r:id="rId16"/>
    <p:sldId id="26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4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March 30,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March 30,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March 30,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March 30,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March 30,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March 30, 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March 30, 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March 30, 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March 30, 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March 30, 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March 30, 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March 30,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Fat32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Van Kelly</a:t>
            </a:r>
          </a:p>
          <a:p>
            <a:endParaRPr lang="en-US" dirty="0"/>
          </a:p>
          <a:p>
            <a:r>
              <a:rPr lang="en-US" b="1" dirty="0" err="1" smtClean="0">
                <a:solidFill>
                  <a:schemeClr val="tx2"/>
                </a:solidFill>
                <a:latin typeface="Andale Mono"/>
                <a:cs typeface="Andale Mono"/>
              </a:rPr>
              <a:t>hexedit</a:t>
            </a:r>
            <a:r>
              <a:rPr lang="en-US" dirty="0" smtClean="0"/>
              <a:t> </a:t>
            </a:r>
            <a:r>
              <a:rPr lang="en-US" dirty="0" smtClean="0"/>
              <a:t>is your friend!!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94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2634"/>
            <a:ext cx="9144000" cy="1488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Root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Does the root directory span more than 1 cluster?</a:t>
            </a:r>
            <a:br>
              <a:rPr lang="en-US" dirty="0" smtClean="0"/>
            </a:br>
            <a:r>
              <a:rPr lang="en-US" dirty="0" smtClean="0"/>
              <a:t>Look up the </a:t>
            </a:r>
            <a:r>
              <a:rPr lang="en-US" b="1" i="1" dirty="0" smtClean="0"/>
              <a:t>next cluster number</a:t>
            </a:r>
            <a:r>
              <a:rPr lang="en-US" dirty="0"/>
              <a:t> </a:t>
            </a:r>
            <a:r>
              <a:rPr lang="en-US" dirty="0" smtClean="0"/>
              <a:t>in the FAT.</a:t>
            </a:r>
          </a:p>
          <a:p>
            <a:pPr lvl="1"/>
            <a:r>
              <a:rPr lang="en-US" dirty="0" smtClean="0"/>
              <a:t>Find </a:t>
            </a:r>
            <a:r>
              <a:rPr lang="en-US" dirty="0" err="1" smtClean="0"/>
              <a:t>ThisFATSecNum</a:t>
            </a:r>
            <a:r>
              <a:rPr lang="en-US" dirty="0" smtClean="0"/>
              <a:t> and </a:t>
            </a:r>
            <a:r>
              <a:rPr lang="en-US" dirty="0" err="1" smtClean="0"/>
              <a:t>ThisFATEntOffset</a:t>
            </a:r>
            <a:r>
              <a:rPr lang="en-US" dirty="0" smtClean="0"/>
              <a:t> for current cluster number (definitions are in the spec document)</a:t>
            </a:r>
          </a:p>
          <a:p>
            <a:pPr lvl="1"/>
            <a:r>
              <a:rPr lang="en-US" dirty="0" smtClean="0"/>
              <a:t>Go to </a:t>
            </a:r>
            <a:r>
              <a:rPr lang="en-US" dirty="0" err="1" smtClean="0"/>
              <a:t>ThisFATSecNum</a:t>
            </a:r>
            <a:r>
              <a:rPr lang="en-US" dirty="0" smtClean="0"/>
              <a:t> and read the 32-bit unsigned value at offset </a:t>
            </a:r>
            <a:r>
              <a:rPr lang="en-US" dirty="0" err="1" smtClean="0"/>
              <a:t>ThisFATEntOffset</a:t>
            </a:r>
            <a:endParaRPr lang="en-US" dirty="0" smtClean="0"/>
          </a:p>
          <a:p>
            <a:pPr lvl="1"/>
            <a:r>
              <a:rPr lang="en-US" dirty="0" smtClean="0"/>
              <a:t>FAT will give you either the next cluster number in the directory or the </a:t>
            </a:r>
            <a:r>
              <a:rPr lang="en-US" b="1" i="1" dirty="0" smtClean="0"/>
              <a:t>End of Cluster Chain</a:t>
            </a:r>
            <a:r>
              <a:rPr lang="en-US" b="1" dirty="0" smtClean="0"/>
              <a:t> </a:t>
            </a:r>
            <a:r>
              <a:rPr lang="en-US" dirty="0" smtClean="0"/>
              <a:t>value (0x0FFFFFF8)</a:t>
            </a:r>
          </a:p>
          <a:p>
            <a:pPr lvl="1"/>
            <a:r>
              <a:rPr lang="en-US" dirty="0" smtClean="0"/>
              <a:t>(The FAT is a list of "pointers" to the </a:t>
            </a:r>
            <a:r>
              <a:rPr lang="en-US" b="1" dirty="0" smtClean="0"/>
              <a:t>next </a:t>
            </a:r>
            <a:r>
              <a:rPr lang="en-US" dirty="0" smtClean="0"/>
              <a:t>cluster number of each file or directory; in essence a linked list within a file)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5410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Files and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directory is made up of one or more </a:t>
            </a:r>
            <a:r>
              <a:rPr lang="en-US" b="1" i="1" dirty="0" smtClean="0"/>
              <a:t>directory entries</a:t>
            </a:r>
            <a:r>
              <a:rPr lang="en-US" dirty="0"/>
              <a:t> </a:t>
            </a:r>
            <a:r>
              <a:rPr lang="en-US" dirty="0" smtClean="0"/>
              <a:t>that contain</a:t>
            </a:r>
          </a:p>
          <a:p>
            <a:pPr lvl="1"/>
            <a:r>
              <a:rPr lang="en-US" dirty="0" smtClean="0"/>
              <a:t>file/subdirectory name (maybe long and short forms)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first cluster number</a:t>
            </a:r>
          </a:p>
          <a:p>
            <a:pPr lvl="1"/>
            <a:r>
              <a:rPr lang="en-US" dirty="0" smtClean="0"/>
              <a:t>more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Files and sub-directory entries can be found by going to their first cluster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37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135"/>
            <a:ext cx="9144000" cy="45598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files: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33642"/>
            <a:ext cx="8229600" cy="1843358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2410" y="4354506"/>
            <a:ext cx="627975" cy="237265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55230" y="4353379"/>
            <a:ext cx="627975" cy="237265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08043" y="4911682"/>
            <a:ext cx="1928733" cy="646331"/>
          </a:xfrm>
          <a:prstGeom prst="rect">
            <a:avLst/>
          </a:prstGeom>
          <a:solidFill>
            <a:schemeClr val="bg1">
              <a:alpha val="68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High bytes 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of first cluster #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1874" y="4911682"/>
            <a:ext cx="1928733" cy="646331"/>
          </a:xfrm>
          <a:prstGeom prst="rect">
            <a:avLst/>
          </a:prstGeom>
          <a:solidFill>
            <a:schemeClr val="bg1">
              <a:alpha val="68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Low bytes 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of first cluster #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3344" y="6294496"/>
            <a:ext cx="6871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Plug N = 0x11 into </a:t>
            </a:r>
            <a:r>
              <a:rPr lang="en-US" dirty="0" err="1" smtClean="0"/>
              <a:t>FirstSecOfCluster</a:t>
            </a:r>
            <a:r>
              <a:rPr lang="en-US" dirty="0" smtClean="0"/>
              <a:t> equation, go to that sector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84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738"/>
            <a:ext cx="9144000" cy="20944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2668" y="3168183"/>
            <a:ext cx="5352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ooes</a:t>
            </a:r>
            <a:r>
              <a:rPr lang="en-US" dirty="0" smtClean="0"/>
              <a:t> the file continue after this cluster?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Look up cluster 0x11 in the FAT (cluster 17)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9554"/>
            <a:ext cx="9144000" cy="225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65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names of files and subdirectories in a directory</a:t>
            </a:r>
          </a:p>
          <a:p>
            <a:r>
              <a:rPr lang="en-US" dirty="0" smtClean="0"/>
              <a:t>2 entry types</a:t>
            </a:r>
          </a:p>
          <a:p>
            <a:pPr lvl="1"/>
            <a:r>
              <a:rPr lang="en-US" dirty="0" smtClean="0"/>
              <a:t>Long-name directory entry</a:t>
            </a:r>
          </a:p>
          <a:p>
            <a:pPr lvl="2"/>
            <a:r>
              <a:rPr lang="en-US" dirty="0" smtClean="0"/>
              <a:t>precede corresponding short-name directory entry</a:t>
            </a:r>
          </a:p>
          <a:p>
            <a:pPr lvl="2"/>
            <a:r>
              <a:rPr lang="en-US" dirty="0" smtClean="0"/>
              <a:t>give a file name in Unicode 16-bit-per-character encoding</a:t>
            </a:r>
          </a:p>
          <a:p>
            <a:pPr lvl="1"/>
            <a:r>
              <a:rPr lang="en-US" dirty="0" smtClean="0"/>
              <a:t>Short-name directory entry</a:t>
            </a:r>
          </a:p>
          <a:p>
            <a:pPr lvl="2"/>
            <a:r>
              <a:rPr lang="en-US" dirty="0" smtClean="0"/>
              <a:t>limits name size to 8 bytes with 3-byte file extension: ALL CAPS</a:t>
            </a:r>
          </a:p>
          <a:p>
            <a:pPr lvl="2"/>
            <a:r>
              <a:rPr lang="en-US" dirty="0" smtClean="0"/>
              <a:t>compatibility with previous FAT versions</a:t>
            </a:r>
          </a:p>
          <a:p>
            <a:pPr lvl="2"/>
            <a:r>
              <a:rPr lang="en-US" dirty="0" smtClean="0"/>
              <a:t>32 bytes total size</a:t>
            </a:r>
          </a:p>
          <a:p>
            <a:pPr lvl="2"/>
            <a:r>
              <a:rPr lang="en-US" dirty="0" smtClean="0"/>
              <a:t>other important metadata: attributes, file size, first cluster number, etc.</a:t>
            </a:r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DIR_Name</a:t>
            </a:r>
            <a:r>
              <a:rPr lang="en-US" dirty="0" smtClean="0"/>
              <a:t>[0] == 0xE5, then the entry is free (no current file or directory name in this entry)</a:t>
            </a:r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DIR_Name</a:t>
            </a:r>
            <a:r>
              <a:rPr lang="en-US" dirty="0" smtClean="0"/>
              <a:t>[0] == 0x00, then the entry is free AND there are no allocated directory entries after this one.</a:t>
            </a:r>
          </a:p>
        </p:txBody>
      </p:sp>
    </p:spTree>
    <p:extLst>
      <p:ext uri="{BB962C8B-B14F-4D97-AF65-F5344CB8AC3E}">
        <p14:creationId xmlns:p14="http://schemas.microsoft.com/office/powerpoint/2010/main" val="1689831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FAT32 </a:t>
            </a:r>
            <a:r>
              <a:rPr lang="en-US" dirty="0" smtClean="0"/>
              <a:t>Short-Name Directory </a:t>
            </a:r>
            <a:r>
              <a:rPr lang="en-US" dirty="0" smtClean="0"/>
              <a:t>Layout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2190751"/>
            <a:ext cx="7499350" cy="4417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78293" y="1682788"/>
            <a:ext cx="6977316" cy="54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                                                                Cluster          Cluster </a:t>
            </a:r>
          </a:p>
          <a:p>
            <a:pPr>
              <a:lnSpc>
                <a:spcPct val="80000"/>
              </a:lnSpc>
            </a:pPr>
            <a:r>
              <a:rPr lang="en-US" dirty="0"/>
              <a:t>Short </a:t>
            </a:r>
            <a:r>
              <a:rPr lang="en-US" dirty="0" smtClean="0"/>
              <a:t>Name(8+3)   </a:t>
            </a:r>
            <a:r>
              <a:rPr lang="en-US" dirty="0"/>
              <a:t>Attrib</a:t>
            </a:r>
            <a:r>
              <a:rPr lang="en-US" dirty="0" smtClean="0"/>
              <a:t>.                          High               Low    Size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42" y="3339984"/>
            <a:ext cx="3944658" cy="18941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3750" y="2638940"/>
            <a:ext cx="3906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32-byte directory layout; short filename version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855" y="4105861"/>
            <a:ext cx="4515187" cy="261196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898835" y="3893991"/>
            <a:ext cx="489958" cy="2964010"/>
          </a:xfrm>
          <a:prstGeom prst="ellipse">
            <a:avLst/>
          </a:prstGeom>
          <a:solidFill>
            <a:schemeClr val="accent1">
              <a:alpha val="33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94789" y="3240380"/>
            <a:ext cx="2507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if </a:t>
            </a:r>
            <a:r>
              <a:rPr lang="en-US" sz="1400" dirty="0" err="1" smtClean="0">
                <a:solidFill>
                  <a:schemeClr val="tx2"/>
                </a:solidFill>
              </a:rPr>
              <a:t>attrib</a:t>
            </a:r>
            <a:r>
              <a:rPr lang="en-US" sz="1400" dirty="0" smtClean="0">
                <a:solidFill>
                  <a:schemeClr val="tx2"/>
                </a:solidFill>
              </a:rPr>
              <a:t> = 0x0F, 0x1F, or 0x2F</a:t>
            </a:r>
            <a:br>
              <a:rPr lang="en-US" sz="1400" dirty="0" smtClean="0">
                <a:solidFill>
                  <a:schemeClr val="tx2"/>
                </a:solidFill>
              </a:rPr>
            </a:br>
            <a:r>
              <a:rPr lang="en-US" sz="1400" dirty="0" smtClean="0">
                <a:solidFill>
                  <a:schemeClr val="tx2"/>
                </a:solidFill>
              </a:rPr>
              <a:t>you can ignore this entry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11" name="Curved Connector 10"/>
          <p:cNvCxnSpPr>
            <a:stCxn id="9" idx="1"/>
            <a:endCxn id="8" idx="0"/>
          </p:cNvCxnSpPr>
          <p:nvPr/>
        </p:nvCxnSpPr>
        <p:spPr>
          <a:xfrm rot="10800000" flipV="1">
            <a:off x="6143815" y="3501989"/>
            <a:ext cx="150975" cy="39200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939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94" y="2336800"/>
            <a:ext cx="7669555" cy="386457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 Dump of Root Directory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25950" y="2381250"/>
            <a:ext cx="311150" cy="184150"/>
          </a:xfrm>
          <a:prstGeom prst="rect">
            <a:avLst/>
          </a:prstGeom>
          <a:noFill/>
          <a:ln w="44450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25950" y="2806700"/>
            <a:ext cx="311150" cy="184150"/>
          </a:xfrm>
          <a:prstGeom prst="rect">
            <a:avLst/>
          </a:prstGeom>
          <a:noFill/>
          <a:ln w="44450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25950" y="3225800"/>
            <a:ext cx="311150" cy="184150"/>
          </a:xfrm>
          <a:prstGeom prst="rect">
            <a:avLst/>
          </a:prstGeom>
          <a:noFill/>
          <a:ln w="44450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22775" y="3632200"/>
            <a:ext cx="311150" cy="184150"/>
          </a:xfrm>
          <a:prstGeom prst="rect">
            <a:avLst/>
          </a:prstGeom>
          <a:noFill/>
          <a:ln w="44450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25950" y="4076700"/>
            <a:ext cx="311150" cy="184150"/>
          </a:xfrm>
          <a:prstGeom prst="rect">
            <a:avLst/>
          </a:prstGeom>
          <a:noFill/>
          <a:ln w="44450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22775" y="4502150"/>
            <a:ext cx="311150" cy="184150"/>
          </a:xfrm>
          <a:prstGeom prst="rect">
            <a:avLst/>
          </a:prstGeom>
          <a:noFill/>
          <a:ln w="44450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22775" y="4927600"/>
            <a:ext cx="311150" cy="184150"/>
          </a:xfrm>
          <a:prstGeom prst="rect">
            <a:avLst/>
          </a:prstGeom>
          <a:noFill/>
          <a:ln w="44450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22775" y="5359400"/>
            <a:ext cx="311150" cy="184150"/>
          </a:xfrm>
          <a:prstGeom prst="rect">
            <a:avLst/>
          </a:prstGeom>
          <a:noFill/>
          <a:ln w="44450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25950" y="5778500"/>
            <a:ext cx="311150" cy="184150"/>
          </a:xfrm>
          <a:prstGeom prst="rect">
            <a:avLst/>
          </a:prstGeom>
          <a:noFill/>
          <a:ln w="44450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10050" y="1967468"/>
            <a:ext cx="80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Attrib.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45050" y="3435350"/>
            <a:ext cx="1301750" cy="184150"/>
          </a:xfrm>
          <a:prstGeom prst="rect">
            <a:avLst/>
          </a:prstGeom>
          <a:noFill/>
          <a:ln w="4445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45050" y="4286250"/>
            <a:ext cx="1301750" cy="184150"/>
          </a:xfrm>
          <a:prstGeom prst="rect">
            <a:avLst/>
          </a:prstGeom>
          <a:noFill/>
          <a:ln w="4445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45050" y="5137150"/>
            <a:ext cx="1301750" cy="184150"/>
          </a:xfrm>
          <a:prstGeom prst="rect">
            <a:avLst/>
          </a:prstGeom>
          <a:noFill/>
          <a:ln w="4445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45050" y="5991821"/>
            <a:ext cx="1301750" cy="184150"/>
          </a:xfrm>
          <a:prstGeom prst="rect">
            <a:avLst/>
          </a:prstGeom>
          <a:noFill/>
          <a:ln w="4445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961597" y="6226771"/>
            <a:ext cx="118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File Sizes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11624" y="5991821"/>
            <a:ext cx="625475" cy="184150"/>
          </a:xfrm>
          <a:prstGeom prst="rect">
            <a:avLst/>
          </a:prstGeom>
          <a:noFill/>
          <a:ln w="444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13212" y="5147271"/>
            <a:ext cx="625475" cy="184150"/>
          </a:xfrm>
          <a:prstGeom prst="rect">
            <a:avLst/>
          </a:prstGeom>
          <a:noFill/>
          <a:ln w="444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13212" y="4296371"/>
            <a:ext cx="625475" cy="184150"/>
          </a:xfrm>
          <a:prstGeom prst="rect">
            <a:avLst/>
          </a:prstGeom>
          <a:noFill/>
          <a:ln w="444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113212" y="3435350"/>
            <a:ext cx="625475" cy="184150"/>
          </a:xfrm>
          <a:prstGeom prst="rect">
            <a:avLst/>
          </a:prstGeom>
          <a:noFill/>
          <a:ln w="444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992312" y="3435350"/>
            <a:ext cx="625475" cy="184150"/>
          </a:xfrm>
          <a:prstGeom prst="rect">
            <a:avLst/>
          </a:prstGeom>
          <a:noFill/>
          <a:ln w="444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992312" y="4286250"/>
            <a:ext cx="625475" cy="184150"/>
          </a:xfrm>
          <a:prstGeom prst="rect">
            <a:avLst/>
          </a:prstGeom>
          <a:noFill/>
          <a:ln w="444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974849" y="5137150"/>
            <a:ext cx="625475" cy="184150"/>
          </a:xfrm>
          <a:prstGeom prst="rect">
            <a:avLst/>
          </a:prstGeom>
          <a:noFill/>
          <a:ln w="444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92312" y="5988050"/>
            <a:ext cx="625475" cy="184150"/>
          </a:xfrm>
          <a:prstGeom prst="rect">
            <a:avLst/>
          </a:prstGeom>
          <a:noFill/>
          <a:ln w="444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617787" y="6226771"/>
            <a:ext cx="154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First Clusters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40994" y="5353050"/>
            <a:ext cx="311150" cy="184150"/>
          </a:xfrm>
          <a:prstGeom prst="rect">
            <a:avLst/>
          </a:prstGeom>
          <a:noFill/>
          <a:ln w="44450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0994" y="5778500"/>
            <a:ext cx="311150" cy="184150"/>
          </a:xfrm>
          <a:prstGeom prst="rect">
            <a:avLst/>
          </a:prstGeom>
          <a:noFill/>
          <a:ln w="44450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17500" y="6200339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???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167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 animBg="1"/>
      <p:bldP spid="29" grpId="0" animBg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can mount fat32.img as a real </a:t>
            </a:r>
            <a:r>
              <a:rPr lang="en-US" dirty="0" err="1" smtClean="0"/>
              <a:t>filesystem</a:t>
            </a:r>
            <a:r>
              <a:rPr lang="en-US" dirty="0" smtClean="0"/>
              <a:t> on Mac or Linux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6388"/>
            <a:ext cx="8229600" cy="4020611"/>
          </a:xfrm>
        </p:spPr>
        <p:txBody>
          <a:bodyPr/>
          <a:lstStyle/>
          <a:p>
            <a:r>
              <a:rPr lang="en-US" dirty="0" smtClean="0"/>
              <a:t>On Mac, just click the file and finder will mount it.</a:t>
            </a:r>
          </a:p>
          <a:p>
            <a:r>
              <a:rPr lang="en-US" dirty="0" smtClean="0"/>
              <a:t>On Linux do the following commands</a:t>
            </a:r>
          </a:p>
          <a:p>
            <a:pPr marL="274320" lvl="1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sudo</a:t>
            </a:r>
            <a:r>
              <a:rPr lang="en-US" dirty="0" smtClean="0">
                <a:latin typeface="Courier New"/>
                <a:cs typeface="Courier New"/>
              </a:rPr>
              <a:t> mount </a:t>
            </a:r>
            <a:r>
              <a:rPr lang="mr-IN" dirty="0" smtClean="0">
                <a:latin typeface="Courier New"/>
                <a:cs typeface="Courier New"/>
              </a:rPr>
              <a:t>–</a:t>
            </a:r>
            <a:r>
              <a:rPr lang="en-US" dirty="0" smtClean="0">
                <a:latin typeface="Courier New"/>
                <a:cs typeface="Courier New"/>
              </a:rPr>
              <a:t>o loop fat32.img /</a:t>
            </a:r>
            <a:r>
              <a:rPr lang="en-US" dirty="0" err="1" smtClean="0">
                <a:latin typeface="Courier New"/>
                <a:cs typeface="Courier New"/>
              </a:rPr>
              <a:t>mnt</a:t>
            </a:r>
            <a:endParaRPr lang="en-US" dirty="0" smtClean="0">
              <a:latin typeface="Courier New"/>
              <a:cs typeface="Courier New"/>
            </a:endParaRPr>
          </a:p>
          <a:p>
            <a:pPr marL="27432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cd /</a:t>
            </a:r>
            <a:r>
              <a:rPr lang="en-US" dirty="0" err="1" smtClean="0">
                <a:latin typeface="Courier New"/>
                <a:cs typeface="Courier New"/>
              </a:rPr>
              <a:t>mnt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Once the file is mounted, you can go into the /</a:t>
            </a:r>
            <a:r>
              <a:rPr lang="en-US" dirty="0" err="1" smtClean="0"/>
              <a:t>mnt</a:t>
            </a:r>
            <a:r>
              <a:rPr lang="en-US" dirty="0" smtClean="0"/>
              <a:t> directory and use all your normal file system commands like </a:t>
            </a:r>
            <a:r>
              <a:rPr lang="en-US" dirty="0" err="1" smtClean="0"/>
              <a:t>ls</a:t>
            </a:r>
            <a:r>
              <a:rPr lang="en-US" dirty="0" smtClean="0"/>
              <a:t>, cat, cd,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75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FileSystems</a:t>
            </a:r>
            <a:r>
              <a:rPr lang="en-US" dirty="0" smtClean="0"/>
              <a:t> are binary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can't inspect them with a text editor</a:t>
            </a:r>
          </a:p>
          <a:p>
            <a:r>
              <a:rPr lang="en-US" dirty="0" smtClean="0"/>
              <a:t>You need a hexadecimal file editor, like </a:t>
            </a:r>
            <a:r>
              <a:rPr lang="en-US" dirty="0" err="1" smtClean="0"/>
              <a:t>hexedit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available for Windows, Mac, and Linux</a:t>
            </a:r>
          </a:p>
          <a:p>
            <a:pPr lvl="1"/>
            <a:r>
              <a:rPr lang="en-US" dirty="0" smtClean="0"/>
              <a:t>displays content in 3 columns: offsets, hex, and ASCII</a:t>
            </a:r>
          </a:p>
          <a:p>
            <a:pPr lvl="1"/>
            <a:r>
              <a:rPr lang="en-US" dirty="0" smtClean="0"/>
              <a:t>it can modify a file, so be careful!! (Linux </a:t>
            </a:r>
            <a:r>
              <a:rPr lang="en-US" i="1" dirty="0" err="1" smtClean="0"/>
              <a:t>hexdump</a:t>
            </a:r>
            <a:r>
              <a:rPr lang="en-US" dirty="0" smtClean="0"/>
              <a:t> can't modify)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47664"/>
            <a:ext cx="8100691" cy="3193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060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Endian-ness count!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FAT32 structures are little-endian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47664"/>
            <a:ext cx="8100691" cy="31934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619098" y="4145156"/>
            <a:ext cx="1186173" cy="2372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18970" y="3042572"/>
            <a:ext cx="373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is the value of this number??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01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FAT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 = one entire file system</a:t>
            </a:r>
          </a:p>
          <a:p>
            <a:r>
              <a:rPr lang="en-US" dirty="0" smtClean="0"/>
              <a:t>sector/block = native unit of data on drive</a:t>
            </a:r>
          </a:p>
          <a:p>
            <a:r>
              <a:rPr lang="en-US" dirty="0" smtClean="0"/>
              <a:t>2 ways to specify a block</a:t>
            </a:r>
          </a:p>
          <a:p>
            <a:pPr lvl="1"/>
            <a:r>
              <a:rPr lang="en-US" dirty="0" smtClean="0"/>
              <a:t>CHS = cluster-head-sector addressing (packed bit fields)</a:t>
            </a:r>
          </a:p>
          <a:p>
            <a:pPr lvl="1"/>
            <a:r>
              <a:rPr lang="en-US" dirty="0" smtClean="0"/>
              <a:t>LBA = logical block addressing (this is what we use)</a:t>
            </a:r>
          </a:p>
          <a:p>
            <a:r>
              <a:rPr lang="en-US" dirty="0" smtClean="0"/>
              <a:t>boot sector = first sector of partition</a:t>
            </a:r>
          </a:p>
          <a:p>
            <a:r>
              <a:rPr lang="en-US" dirty="0" smtClean="0"/>
              <a:t>cluster = group of blocks allocated as one unit</a:t>
            </a:r>
          </a:p>
          <a:p>
            <a:r>
              <a:rPr lang="en-US" dirty="0" smtClean="0"/>
              <a:t>FAT = file allocation table (linked list)</a:t>
            </a:r>
          </a:p>
          <a:p>
            <a:endParaRPr lang="en-US" dirty="0"/>
          </a:p>
          <a:p>
            <a:r>
              <a:rPr lang="en-US" dirty="0" smtClean="0"/>
              <a:t>FAT and partition meta-data are NOT in clusters!!</a:t>
            </a:r>
          </a:p>
          <a:p>
            <a:r>
              <a:rPr lang="en-US" dirty="0" smtClean="0"/>
              <a:t>Clusters start after the last FAT table!!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1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55650"/>
          </a:xfrm>
        </p:spPr>
        <p:txBody>
          <a:bodyPr/>
          <a:lstStyle/>
          <a:p>
            <a:r>
              <a:rPr lang="en-US" dirty="0" smtClean="0"/>
              <a:t>FAT32 Partition Layout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1365250"/>
            <a:ext cx="7895358" cy="5327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400" y="1466850"/>
            <a:ext cx="2247900" cy="501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27200" y="1441450"/>
            <a:ext cx="18154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Volume ID</a:t>
            </a:r>
          </a:p>
          <a:p>
            <a:r>
              <a:rPr lang="en-US" sz="1600" dirty="0" smtClean="0"/>
              <a:t>Reserved Sectors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300" y="2120900"/>
            <a:ext cx="1231900" cy="393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47900" y="2120900"/>
            <a:ext cx="90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FAT #1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8750" y="2419350"/>
            <a:ext cx="762000" cy="463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51300" y="2445266"/>
            <a:ext cx="90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FAT #2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9750" y="3517899"/>
            <a:ext cx="4718050" cy="290732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35300" y="4279900"/>
            <a:ext cx="323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Clusters (files and directories)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5224" y="6098395"/>
            <a:ext cx="1771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small unused space</a:t>
            </a:r>
            <a:endParaRPr lang="en-US" sz="1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08600" y="2914650"/>
            <a:ext cx="1905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499100" y="2635250"/>
            <a:ext cx="0" cy="2921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1642" y="3129061"/>
            <a:ext cx="1062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cluster #02</a:t>
            </a:r>
            <a:endParaRPr lang="en-US" sz="1400" dirty="0"/>
          </a:p>
        </p:txBody>
      </p:sp>
      <p:cxnSp>
        <p:nvCxnSpPr>
          <p:cNvPr id="21" name="Curved Connector 20"/>
          <p:cNvCxnSpPr>
            <a:stCxn id="19" idx="1"/>
          </p:cNvCxnSpPr>
          <p:nvPr/>
        </p:nvCxnSpPr>
        <p:spPr>
          <a:xfrm rot="10800000">
            <a:off x="5403850" y="2927350"/>
            <a:ext cx="337792" cy="355600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21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Boot Sector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Size of each region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BPB_BytesPerSector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err="1" smtClean="0"/>
              <a:t>BPB_SecPerCluster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 smtClean="0"/>
              <a:t>BPD_RsvdSecCnt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err="1" smtClean="0"/>
              <a:t>BPD_NumFATS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BPD_FATSz32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Root Directory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BPD_RootClus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Warning: this list is not exhaustive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36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698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Hex Dump of Boot Sector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09482"/>
            <a:ext cx="8166100" cy="36565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56250" y="1796782"/>
            <a:ext cx="311150" cy="247918"/>
          </a:xfrm>
          <a:prstGeom prst="rect">
            <a:avLst/>
          </a:prstGeom>
          <a:noFill/>
          <a:ln w="44450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29312" y="1815832"/>
            <a:ext cx="625475" cy="228868"/>
          </a:xfrm>
          <a:prstGeom prst="rect">
            <a:avLst/>
          </a:prstGeom>
          <a:noFill/>
          <a:ln w="444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57412" y="2273032"/>
            <a:ext cx="1335088" cy="228868"/>
          </a:xfrm>
          <a:prstGeom prst="rect">
            <a:avLst/>
          </a:prstGeom>
          <a:noFill/>
          <a:ln w="4445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26049" y="2273032"/>
            <a:ext cx="1335088" cy="228868"/>
          </a:xfrm>
          <a:prstGeom prst="rect">
            <a:avLst/>
          </a:prstGeom>
          <a:noFill/>
          <a:ln w="4445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54562" y="1796782"/>
            <a:ext cx="750888" cy="22886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78583" y="1427450"/>
            <a:ext cx="182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bytes per sector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29312" y="1427450"/>
            <a:ext cx="2434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sectors before FAT #1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4659" y="1098550"/>
            <a:ext cx="2070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sectors per cluster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2025114"/>
            <a:ext cx="311150" cy="24791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0775" y="1357600"/>
            <a:ext cx="112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# of FATs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11" idx="2"/>
            <a:endCxn id="4" idx="0"/>
          </p:cNvCxnSpPr>
          <p:nvPr/>
        </p:nvCxnSpPr>
        <p:spPr>
          <a:xfrm>
            <a:off x="5709877" y="1467882"/>
            <a:ext cx="1948" cy="3289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2"/>
          </p:cNvCxnSpPr>
          <p:nvPr/>
        </p:nvCxnSpPr>
        <p:spPr>
          <a:xfrm>
            <a:off x="755650" y="1726932"/>
            <a:ext cx="0" cy="298182"/>
          </a:xfrm>
          <a:prstGeom prst="straightConnector1">
            <a:avLst/>
          </a:prstGeom>
          <a:ln w="39116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5100"/>
            <a:ext cx="8413750" cy="28257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30675" y="2881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sectors per FAT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25" name="Straight Arrow Connector 24"/>
          <p:cNvCxnSpPr>
            <a:stCxn id="23" idx="0"/>
            <a:endCxn id="6" idx="2"/>
          </p:cNvCxnSpPr>
          <p:nvPr/>
        </p:nvCxnSpPr>
        <p:spPr>
          <a:xfrm flipH="1" flipV="1">
            <a:off x="2824956" y="2501900"/>
            <a:ext cx="5966" cy="3797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31174" y="2891700"/>
            <a:ext cx="272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cluster # of root directory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29" name="Straight Arrow Connector 28"/>
          <p:cNvCxnSpPr>
            <a:stCxn id="28" idx="0"/>
            <a:endCxn id="7" idx="2"/>
          </p:cNvCxnSpPr>
          <p:nvPr/>
        </p:nvCxnSpPr>
        <p:spPr>
          <a:xfrm flipV="1">
            <a:off x="5893593" y="2501900"/>
            <a:ext cx="0" cy="3898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412" y="3861492"/>
            <a:ext cx="6464300" cy="211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95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Root Directory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5020"/>
            <a:ext cx="9144000" cy="252132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Figure out the </a:t>
            </a:r>
            <a:r>
              <a:rPr lang="en-US" b="1" i="1" dirty="0" smtClean="0"/>
              <a:t>root directory cluster number</a:t>
            </a:r>
            <a:r>
              <a:rPr lang="en-US" dirty="0" smtClean="0"/>
              <a:t> from the boot sector (see previous slide)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Figure out where the root directory starts in the data region where N = cluster number</a:t>
            </a:r>
          </a:p>
          <a:p>
            <a:pPr marL="274320" lvl="1" indent="0">
              <a:buNone/>
            </a:pPr>
            <a:r>
              <a:rPr lang="en-US" dirty="0" err="1" smtClean="0"/>
              <a:t>FirstSecOfCluster</a:t>
            </a:r>
            <a:r>
              <a:rPr lang="en-US" dirty="0" smtClean="0"/>
              <a:t> = ((N </a:t>
            </a:r>
            <a:r>
              <a:rPr lang="mr-IN" dirty="0" smtClean="0"/>
              <a:t>–</a:t>
            </a:r>
            <a:r>
              <a:rPr lang="en-US" dirty="0" smtClean="0"/>
              <a:t> 2) * </a:t>
            </a:r>
            <a:r>
              <a:rPr lang="en-US" dirty="0" err="1" smtClean="0"/>
              <a:t>BPD_SecPerClus</a:t>
            </a:r>
            <a:r>
              <a:rPr lang="en-US" dirty="0" smtClean="0"/>
              <a:t>) + </a:t>
            </a:r>
            <a:r>
              <a:rPr lang="en-US" dirty="0" err="1" smtClean="0"/>
              <a:t>FirstDataSec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Read in the root directory structure located at the first sector of the root directory cluster, e.g.: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05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206</TotalTime>
  <Words>707</Words>
  <Application>Microsoft Macintosh PowerPoint</Application>
  <PresentationFormat>On-screen Show (4:3)</PresentationFormat>
  <Paragraphs>106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Fat32 notes</vt:lpstr>
      <vt:lpstr>You can mount fat32.img as a real filesystem on Mac or Linux VM</vt:lpstr>
      <vt:lpstr>FileSystems are binary structures</vt:lpstr>
      <vt:lpstr>Endian-ness count!</vt:lpstr>
      <vt:lpstr>Some FAT Terminology</vt:lpstr>
      <vt:lpstr>FAT32 Partition Layout</vt:lpstr>
      <vt:lpstr>Important Boot Sector Information</vt:lpstr>
      <vt:lpstr>Hex Dump of Boot Sector</vt:lpstr>
      <vt:lpstr>Finding the Root Directory</vt:lpstr>
      <vt:lpstr>Finding the Root Directory</vt:lpstr>
      <vt:lpstr>Finding Files and Directories</vt:lpstr>
      <vt:lpstr>Finding files: Example</vt:lpstr>
      <vt:lpstr>PowerPoint Presentation</vt:lpstr>
      <vt:lpstr>Directory Entries</vt:lpstr>
      <vt:lpstr>FAT32 Short-Name Directory Layout</vt:lpstr>
      <vt:lpstr>Hex Dump of Root Directory</vt:lpstr>
    </vt:vector>
  </TitlesOfParts>
  <Company>Yeshiva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Fat32 notes</dc:title>
  <dc:creator>Van Kelly</dc:creator>
  <cp:lastModifiedBy>Van Kelly</cp:lastModifiedBy>
  <cp:revision>20</cp:revision>
  <dcterms:created xsi:type="dcterms:W3CDTF">2018-04-11T12:56:07Z</dcterms:created>
  <dcterms:modified xsi:type="dcterms:W3CDTF">2020-03-30T19:29:05Z</dcterms:modified>
</cp:coreProperties>
</file>