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3" r:id="rId6"/>
    <p:sldMasterId id="2147483697" r:id="rId7"/>
  </p:sldMasterIdLst>
  <p:notesMasterIdLst>
    <p:notesMasterId r:id="rId20"/>
  </p:notesMasterIdLst>
  <p:handoutMasterIdLst>
    <p:handoutMasterId r:id="rId21"/>
  </p:handoutMasterIdLst>
  <p:sldIdLst>
    <p:sldId id="264" r:id="rId8"/>
    <p:sldId id="265" r:id="rId9"/>
    <p:sldId id="266" r:id="rId10"/>
    <p:sldId id="271" r:id="rId11"/>
    <p:sldId id="267" r:id="rId12"/>
    <p:sldId id="268" r:id="rId13"/>
    <p:sldId id="269" r:id="rId14"/>
    <p:sldId id="270" r:id="rId15"/>
    <p:sldId id="272" r:id="rId16"/>
    <p:sldId id="273" r:id="rId17"/>
    <p:sldId id="274" r:id="rId18"/>
    <p:sldId id="275" r:id="rId19"/>
  </p:sldIdLst>
  <p:sldSz cx="9144000" cy="6858000" type="screen4x3"/>
  <p:notesSz cx="7010400" cy="9296400"/>
  <p:defaultTextStyle>
    <a:defPPr>
      <a:defRPr lang="en-US"/>
    </a:defPPr>
    <a:lvl1pPr algn="l" defTabSz="457200" rtl="0" fontAlgn="base">
      <a:spcBef>
        <a:spcPct val="0"/>
      </a:spcBef>
      <a:spcAft>
        <a:spcPct val="0"/>
      </a:spcAft>
      <a:defRPr sz="2400" kern="1200">
        <a:solidFill>
          <a:schemeClr val="tx1"/>
        </a:solidFill>
        <a:latin typeface="Calibri" panose="020F0502020204030204" pitchFamily="34" charset="0"/>
        <a:ea typeface="MS PGothic" panose="020B0600070205080204" pitchFamily="34" charset="-128"/>
        <a:cs typeface="+mn-cs"/>
      </a:defRPr>
    </a:lvl1pPr>
    <a:lvl2pPr marL="457200" algn="l" defTabSz="457200" rtl="0" fontAlgn="base">
      <a:spcBef>
        <a:spcPct val="0"/>
      </a:spcBef>
      <a:spcAft>
        <a:spcPct val="0"/>
      </a:spcAft>
      <a:defRPr sz="2400" kern="1200">
        <a:solidFill>
          <a:schemeClr val="tx1"/>
        </a:solidFill>
        <a:latin typeface="Calibri" panose="020F0502020204030204" pitchFamily="34" charset="0"/>
        <a:ea typeface="MS PGothic" panose="020B0600070205080204" pitchFamily="34" charset="-128"/>
        <a:cs typeface="+mn-cs"/>
      </a:defRPr>
    </a:lvl2pPr>
    <a:lvl3pPr marL="914400" algn="l" defTabSz="457200" rtl="0" fontAlgn="base">
      <a:spcBef>
        <a:spcPct val="0"/>
      </a:spcBef>
      <a:spcAft>
        <a:spcPct val="0"/>
      </a:spcAft>
      <a:defRPr sz="2400" kern="1200">
        <a:solidFill>
          <a:schemeClr val="tx1"/>
        </a:solidFill>
        <a:latin typeface="Calibri" panose="020F0502020204030204" pitchFamily="34" charset="0"/>
        <a:ea typeface="MS PGothic" panose="020B0600070205080204" pitchFamily="34" charset="-128"/>
        <a:cs typeface="+mn-cs"/>
      </a:defRPr>
    </a:lvl3pPr>
    <a:lvl4pPr marL="1371600" algn="l" defTabSz="457200" rtl="0" fontAlgn="base">
      <a:spcBef>
        <a:spcPct val="0"/>
      </a:spcBef>
      <a:spcAft>
        <a:spcPct val="0"/>
      </a:spcAft>
      <a:defRPr sz="2400" kern="1200">
        <a:solidFill>
          <a:schemeClr val="tx1"/>
        </a:solidFill>
        <a:latin typeface="Calibri" panose="020F0502020204030204" pitchFamily="34" charset="0"/>
        <a:ea typeface="MS PGothic" panose="020B0600070205080204" pitchFamily="34" charset="-128"/>
        <a:cs typeface="+mn-cs"/>
      </a:defRPr>
    </a:lvl4pPr>
    <a:lvl5pPr marL="1828800" algn="l" defTabSz="457200" rtl="0" fontAlgn="base">
      <a:spcBef>
        <a:spcPct val="0"/>
      </a:spcBef>
      <a:spcAft>
        <a:spcPct val="0"/>
      </a:spcAft>
      <a:defRPr sz="2400"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ssell Holman" initials="RH"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003A87"/>
    <a:srgbClr val="003A7A"/>
    <a:srgbClr val="00458F"/>
    <a:srgbClr val="00B1FF"/>
    <a:srgbClr val="0075FF"/>
    <a:srgbClr val="071529"/>
    <a:srgbClr val="85ADFF"/>
    <a:srgbClr val="B0B0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41" autoAdjust="0"/>
    <p:restoredTop sz="96256" autoAdjust="0"/>
  </p:normalViewPr>
  <p:slideViewPr>
    <p:cSldViewPr snapToGrid="0" snapToObjects="1">
      <p:cViewPr varScale="1">
        <p:scale>
          <a:sx n="154" d="100"/>
          <a:sy n="154" d="100"/>
        </p:scale>
        <p:origin x="2040" y="200"/>
      </p:cViewPr>
      <p:guideLst/>
    </p:cSldViewPr>
  </p:slideViewPr>
  <p:outlineViewPr>
    <p:cViewPr>
      <p:scale>
        <a:sx n="33" d="100"/>
        <a:sy n="33" d="100"/>
      </p:scale>
      <p:origin x="0" y="-1356"/>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1" d="100"/>
          <a:sy n="91" d="100"/>
        </p:scale>
        <p:origin x="3708" y="8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commentAuthors" Target="commentAuthor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customXml" Target="../customXml/item5.xml"/><Relationship Id="rId6" Type="http://schemas.openxmlformats.org/officeDocument/2006/relationships/slideMaster" Target="slideMasters/slideMaster1.xml"/><Relationship Id="rId7" Type="http://schemas.openxmlformats.org/officeDocument/2006/relationships/slideMaster" Target="slideMasters/slideMaster2.xml"/><Relationship Id="rId8"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Arial"/>
                <a:ea typeface="+mn-ea"/>
                <a:cs typeface="+mn-cs"/>
              </a:defRPr>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a:defRPr sz="1200">
                <a:latin typeface="Arial" panose="020B0604020202020204" pitchFamily="34" charset="0"/>
              </a:defRPr>
            </a:lvl1pPr>
          </a:lstStyle>
          <a:p>
            <a:fld id="{FEE93A03-1206-4179-8BFD-D87BEE1D9944}" type="datetimeFigureOut">
              <a:rPr lang="en-US" altLang="en-US"/>
              <a:pPr/>
              <a:t>6/9/16</a:t>
            </a:fld>
            <a:endParaRPr lang="en-US" alt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Arial"/>
                <a:ea typeface="+mn-ea"/>
                <a:cs typeface="+mn-cs"/>
              </a:defRPr>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a:defRPr sz="1200">
                <a:latin typeface="Arial" panose="020B0604020202020204" pitchFamily="34" charset="0"/>
              </a:defRPr>
            </a:lvl1pPr>
          </a:lstStyle>
          <a:p>
            <a:fld id="{C7EE32F0-C88C-4ED4-898A-C577FA99FE25}" type="slidenum">
              <a:rPr lang="en-US" altLang="en-US"/>
              <a:pPr/>
              <a:t>‹#›</a:t>
            </a:fld>
            <a:endParaRPr lang="en-US" altLang="en-US"/>
          </a:p>
        </p:txBody>
      </p:sp>
    </p:spTree>
    <p:extLst>
      <p:ext uri="{BB962C8B-B14F-4D97-AF65-F5344CB8AC3E}">
        <p14:creationId xmlns:p14="http://schemas.microsoft.com/office/powerpoint/2010/main" val="1387616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Arial"/>
                <a:ea typeface="+mn-ea"/>
                <a:cs typeface="+mn-cs"/>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a:defRPr sz="1200">
                <a:latin typeface="Arial" panose="020B0604020202020204" pitchFamily="34" charset="0"/>
              </a:defRPr>
            </a:lvl1pPr>
          </a:lstStyle>
          <a:p>
            <a:fld id="{23E2F853-0133-45EC-AB11-8D02543E75D3}" type="datetimeFigureOut">
              <a:rPr lang="en-US" altLang="en-US"/>
              <a:pPr/>
              <a:t>6/9/16</a:t>
            </a:fld>
            <a:endParaRPr lang="en-US" alt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Arial"/>
                <a:ea typeface="+mn-ea"/>
                <a:cs typeface="+mn-cs"/>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a:defRPr sz="1200">
                <a:latin typeface="Arial" panose="020B0604020202020204" pitchFamily="34" charset="0"/>
              </a:defRPr>
            </a:lvl1pPr>
          </a:lstStyle>
          <a:p>
            <a:fld id="{A1381362-443D-48F2-A514-82ADB81CDB6E}" type="slidenum">
              <a:rPr lang="en-US" altLang="en-US"/>
              <a:pPr/>
              <a:t>‹#›</a:t>
            </a:fld>
            <a:endParaRPr lang="en-US" altLang="en-US"/>
          </a:p>
        </p:txBody>
      </p:sp>
    </p:spTree>
    <p:extLst>
      <p:ext uri="{BB962C8B-B14F-4D97-AF65-F5344CB8AC3E}">
        <p14:creationId xmlns:p14="http://schemas.microsoft.com/office/powerpoint/2010/main" val="4154040908"/>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Arial"/>
        <a:ea typeface="MS PGothic" panose="020B0600070205080204"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Arial"/>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Arial"/>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Arial"/>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Arial"/>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Slide">
    <p:spTree>
      <p:nvGrpSpPr>
        <p:cNvPr id="1" name=""/>
        <p:cNvGrpSpPr/>
        <p:nvPr/>
      </p:nvGrpSpPr>
      <p:grpSpPr>
        <a:xfrm>
          <a:off x="0" y="0"/>
          <a:ext cx="0" cy="0"/>
          <a:chOff x="0" y="0"/>
          <a:chExt cx="0" cy="0"/>
        </a:xfrm>
      </p:grpSpPr>
      <p:pic>
        <p:nvPicPr>
          <p:cNvPr id="3"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47825" y="1770063"/>
            <a:ext cx="5849938"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2"/>
          <p:cNvSpPr>
            <a:spLocks noGrp="1"/>
          </p:cNvSpPr>
          <p:nvPr>
            <p:ph type="title"/>
          </p:nvPr>
        </p:nvSpPr>
        <p:spPr>
          <a:xfrm>
            <a:off x="0" y="6051960"/>
            <a:ext cx="9144000" cy="350280"/>
          </a:xfrm>
          <a:prstGeom prst="rect">
            <a:avLst/>
          </a:prstGeom>
        </p:spPr>
        <p:txBody>
          <a:bodyPr vert="horz"/>
          <a:lstStyle>
            <a:lvl1pPr>
              <a:defRPr sz="1200" b="0">
                <a:solidFill>
                  <a:schemeClr val="bg1"/>
                </a:solidFill>
                <a:latin typeface="Arial"/>
                <a:cs typeface="Arial"/>
              </a:defRPr>
            </a:lvl1pPr>
          </a:lstStyle>
          <a:p>
            <a:r>
              <a:rPr lang="en-US" smtClean="0"/>
              <a:t>Click to edit Master title style</a:t>
            </a:r>
            <a:endParaRPr lang="en-US" dirty="0"/>
          </a:p>
        </p:txBody>
      </p:sp>
    </p:spTree>
    <p:extLst>
      <p:ext uri="{BB962C8B-B14F-4D97-AF65-F5344CB8AC3E}">
        <p14:creationId xmlns:p14="http://schemas.microsoft.com/office/powerpoint/2010/main" val="3623927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1749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ondary title slide">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204788" y="1006475"/>
            <a:ext cx="18573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endParaRPr lang="en-US" sz="1800" dirty="0" smtClean="0">
              <a:latin typeface="Arial"/>
            </a:endParaRPr>
          </a:p>
        </p:txBody>
      </p:sp>
      <p:pic>
        <p:nvPicPr>
          <p:cNvPr id="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3463" y="3792538"/>
            <a:ext cx="2263775"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577787" y="2296452"/>
            <a:ext cx="8010048" cy="780003"/>
          </a:xfrm>
          <a:prstGeom prst="rect">
            <a:avLst/>
          </a:prstGeom>
        </p:spPr>
        <p:txBody>
          <a:bodyPr vert="horz"/>
          <a:lstStyle>
            <a:lvl1pPr>
              <a:defRPr sz="4800" cap="none" baseline="0">
                <a:solidFill>
                  <a:schemeClr val="bg1"/>
                </a:solidFill>
                <a:latin typeface="Arial"/>
                <a:cs typeface="Arial"/>
              </a:defRPr>
            </a:lvl1pPr>
          </a:lstStyle>
          <a:p>
            <a:r>
              <a:rPr lang="en-US" smtClean="0"/>
              <a:t>Click to edit Master title style</a:t>
            </a:r>
            <a:endParaRPr lang="en-US" dirty="0"/>
          </a:p>
        </p:txBody>
      </p:sp>
    </p:spTree>
    <p:extLst>
      <p:ext uri="{BB962C8B-B14F-4D97-AF65-F5344CB8AC3E}">
        <p14:creationId xmlns:p14="http://schemas.microsoft.com/office/powerpoint/2010/main" val="1446307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bg1"/>
        </a:solidFill>
        <a:effectLst/>
      </p:bgPr>
    </p:bg>
    <p:spTree>
      <p:nvGrpSpPr>
        <p:cNvPr id="1" name=""/>
        <p:cNvGrpSpPr/>
        <p:nvPr/>
      </p:nvGrpSpPr>
      <p:grpSpPr>
        <a:xfrm>
          <a:off x="0" y="0"/>
          <a:ext cx="0" cy="0"/>
          <a:chOff x="0" y="0"/>
          <a:chExt cx="0" cy="0"/>
        </a:xfrm>
      </p:grpSpPr>
      <p:sp>
        <p:nvSpPr>
          <p:cNvPr id="3" name="Rectangle 2"/>
          <p:cNvSpPr/>
          <p:nvPr/>
        </p:nvSpPr>
        <p:spPr>
          <a:xfrm>
            <a:off x="0" y="0"/>
            <a:ext cx="9170988" cy="5805488"/>
          </a:xfrm>
          <a:prstGeom prst="rect">
            <a:avLst/>
          </a:prstGeom>
          <a:solidFill>
            <a:srgbClr val="003A8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latin typeface="Arial"/>
            </a:endParaRPr>
          </a:p>
        </p:txBody>
      </p:sp>
      <p:pic>
        <p:nvPicPr>
          <p:cNvPr id="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04225" y="5980113"/>
            <a:ext cx="56515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457200" y="2466379"/>
            <a:ext cx="8229600" cy="780003"/>
          </a:xfrm>
          <a:prstGeom prst="rect">
            <a:avLst/>
          </a:prstGeom>
        </p:spPr>
        <p:txBody>
          <a:bodyPr vert="horz" anchor="ctr"/>
          <a:lstStyle>
            <a:lvl1pPr>
              <a:defRPr sz="4600" cap="none">
                <a:solidFill>
                  <a:schemeClr val="bg1"/>
                </a:solidFill>
                <a:latin typeface="Arial"/>
                <a:cs typeface="Arial"/>
              </a:defRPr>
            </a:lvl1pPr>
          </a:lstStyle>
          <a:p>
            <a:r>
              <a:rPr lang="en-US" smtClean="0"/>
              <a:t>Click to edit Master title style</a:t>
            </a:r>
            <a:endParaRPr lang="en-US" dirty="0"/>
          </a:p>
        </p:txBody>
      </p:sp>
    </p:spTree>
    <p:extLst>
      <p:ext uri="{BB962C8B-B14F-4D97-AF65-F5344CB8AC3E}">
        <p14:creationId xmlns:p14="http://schemas.microsoft.com/office/powerpoint/2010/main" val="103547054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2528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677430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5"/>
          <p:cNvSpPr>
            <a:spLocks noGrp="1"/>
          </p:cNvSpPr>
          <p:nvPr>
            <p:ph type="body" sz="quarter" idx="10"/>
          </p:nvPr>
        </p:nvSpPr>
        <p:spPr>
          <a:xfrm>
            <a:off x="661314" y="2809740"/>
            <a:ext cx="3999277" cy="1839913"/>
          </a:xfrm>
          <a:prstGeom prst="rect">
            <a:avLst/>
          </a:prstGeom>
        </p:spPr>
        <p:txBody>
          <a:bodyPr vert="horz"/>
          <a:lstStyle>
            <a:lvl1pPr marL="342900" indent="-342900">
              <a:lnSpc>
                <a:spcPct val="150000"/>
              </a:lnSpc>
              <a:buClr>
                <a:srgbClr val="0075FF"/>
              </a:buClr>
              <a:buSzPct val="100000"/>
              <a:buFont typeface="Arial"/>
              <a:buChar char="•"/>
              <a:defRPr sz="1600" baseline="0">
                <a:latin typeface="Arial"/>
              </a:defRPr>
            </a:lvl1pPr>
            <a:lvl2pPr marL="742950" indent="-285750">
              <a:lnSpc>
                <a:spcPct val="150000"/>
              </a:lnSpc>
              <a:buClrTx/>
              <a:buSzPct val="90000"/>
              <a:buFont typeface="Wingdings" charset="2"/>
              <a:buChar char="§"/>
              <a:defRPr sz="1400">
                <a:latin typeface="Arial"/>
              </a:defRPr>
            </a:lvl2pPr>
            <a:lvl3pPr marL="1200150" indent="-285750">
              <a:lnSpc>
                <a:spcPct val="150000"/>
              </a:lnSpc>
              <a:buClr>
                <a:srgbClr val="00458F"/>
              </a:buClr>
              <a:buSzPct val="100000"/>
              <a:buFont typeface="Arial"/>
              <a:buChar char="•"/>
              <a:defRPr sz="1400">
                <a:latin typeface="Arial"/>
              </a:defRPr>
            </a:lvl3pPr>
            <a:lvl4pPr marL="1543050" indent="-171450">
              <a:lnSpc>
                <a:spcPct val="150000"/>
              </a:lnSpc>
              <a:buClr>
                <a:srgbClr val="85ADFF"/>
              </a:buClr>
              <a:buSzPct val="80000"/>
              <a:buFont typeface="Courier New"/>
              <a:buChar char="o"/>
              <a:defRPr sz="1200">
                <a:solidFill>
                  <a:schemeClr val="tx1"/>
                </a:solidFill>
                <a:latin typeface="Arial"/>
              </a:defRPr>
            </a:lvl4pPr>
            <a:lvl5pPr marL="2057400" indent="-228600">
              <a:buSzPct val="70000"/>
              <a:buFont typeface="Courier New"/>
              <a:buChar char="o"/>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9" name="Text Placeholder 18"/>
          <p:cNvSpPr>
            <a:spLocks noGrp="1"/>
          </p:cNvSpPr>
          <p:nvPr>
            <p:ph type="body" sz="quarter" idx="11"/>
          </p:nvPr>
        </p:nvSpPr>
        <p:spPr>
          <a:xfrm>
            <a:off x="457200" y="2268420"/>
            <a:ext cx="3999277" cy="672604"/>
          </a:xfrm>
          <a:prstGeom prst="rect">
            <a:avLst/>
          </a:prstGeom>
        </p:spPr>
        <p:txBody>
          <a:bodyPr vert="horz"/>
          <a:lstStyle>
            <a:lvl1pPr marL="0" indent="0">
              <a:lnSpc>
                <a:spcPct val="150000"/>
              </a:lnSpc>
              <a:buNone/>
              <a:defRPr sz="1600" b="0" i="0" baseline="0">
                <a:latin typeface="Arial"/>
              </a:defRPr>
            </a:lvl1pPr>
            <a:lvl2pPr>
              <a:defRPr sz="1800">
                <a:latin typeface=""/>
              </a:defRPr>
            </a:lvl2pPr>
            <a:lvl3pPr marL="1143000" indent="-228600">
              <a:lnSpc>
                <a:spcPct val="150000"/>
              </a:lnSpc>
              <a:buClr>
                <a:srgbClr val="0075FF"/>
              </a:buClr>
              <a:buFont typeface="Lucida Grande"/>
              <a:buChar char="❯"/>
              <a:defRPr sz="1400">
                <a:latin typeface=""/>
              </a:defRPr>
            </a:lvl3pPr>
            <a:lvl4pPr>
              <a:defRPr sz="1800">
                <a:latin typeface=""/>
              </a:defRPr>
            </a:lvl4pPr>
            <a:lvl5pPr>
              <a:defRPr sz="1800">
                <a:latin typeface=""/>
              </a:defRPr>
            </a:lvl5pPr>
          </a:lstStyle>
          <a:p>
            <a:pPr lvl="0"/>
            <a:r>
              <a:rPr lang="en-US" dirty="0" smtClean="0"/>
              <a:t>Click to edit Master text styles</a:t>
            </a:r>
          </a:p>
        </p:txBody>
      </p:sp>
      <p:sp>
        <p:nvSpPr>
          <p:cNvPr id="10" name="Text Placeholder 18"/>
          <p:cNvSpPr>
            <a:spLocks noGrp="1"/>
          </p:cNvSpPr>
          <p:nvPr>
            <p:ph type="body" sz="quarter" idx="12"/>
          </p:nvPr>
        </p:nvSpPr>
        <p:spPr>
          <a:xfrm>
            <a:off x="457200" y="1366180"/>
            <a:ext cx="4861090" cy="672604"/>
          </a:xfrm>
          <a:prstGeom prst="rect">
            <a:avLst/>
          </a:prstGeom>
        </p:spPr>
        <p:txBody>
          <a:bodyPr vert="horz"/>
          <a:lstStyle>
            <a:lvl1pPr marL="0" indent="0">
              <a:lnSpc>
                <a:spcPct val="150000"/>
              </a:lnSpc>
              <a:buNone/>
              <a:defRPr sz="1800" b="0" i="0" baseline="0">
                <a:latin typeface="Arial"/>
                <a:cs typeface="Arial"/>
              </a:defRPr>
            </a:lvl1pPr>
            <a:lvl2pPr>
              <a:defRPr sz="1800">
                <a:latin typeface=""/>
              </a:defRPr>
            </a:lvl2pPr>
            <a:lvl3pPr marL="1143000" indent="-228600">
              <a:lnSpc>
                <a:spcPct val="150000"/>
              </a:lnSpc>
              <a:buClr>
                <a:srgbClr val="0075FF"/>
              </a:buClr>
              <a:buFont typeface="Lucida Grande"/>
              <a:buChar char="❯"/>
              <a:defRPr sz="1400">
                <a:latin typeface=""/>
              </a:defRPr>
            </a:lvl3pPr>
            <a:lvl4pPr>
              <a:defRPr sz="1800">
                <a:latin typeface=""/>
              </a:defRPr>
            </a:lvl4pPr>
            <a:lvl5pPr>
              <a:defRPr sz="1800">
                <a:latin typeface=""/>
              </a:defRPr>
            </a:lvl5pPr>
          </a:lstStyle>
          <a:p>
            <a:pPr lvl="0"/>
            <a:r>
              <a:rPr lang="en-US" dirty="0" smtClean="0"/>
              <a:t>Click to edit Master text styles</a:t>
            </a:r>
          </a:p>
        </p:txBody>
      </p:sp>
      <p:sp>
        <p:nvSpPr>
          <p:cNvPr id="2" name="Title 1"/>
          <p:cNvSpPr>
            <a:spLocks noGrp="1"/>
          </p:cNvSpPr>
          <p:nvPr>
            <p:ph type="title"/>
          </p:nvPr>
        </p:nvSpPr>
        <p:spPr>
          <a:xfrm>
            <a:off x="457200" y="274638"/>
            <a:ext cx="8229600" cy="480208"/>
          </a:xfrm>
          <a:prstGeom prst="rect">
            <a:avLst/>
          </a:prstGeom>
        </p:spPr>
        <p:txBody>
          <a:bodyPr vert="horz"/>
          <a:lstStyle>
            <a:lvl1pPr algn="l">
              <a:defRPr sz="2600">
                <a:solidFill>
                  <a:srgbClr val="FFFFFF"/>
                </a:solidFill>
                <a:latin typeface="Arial"/>
                <a:cs typeface="Arial"/>
              </a:defRPr>
            </a:lvl1pPr>
          </a:lstStyle>
          <a:p>
            <a:r>
              <a:rPr lang="en-US" smtClean="0"/>
              <a:t>Click to edit Master title style</a:t>
            </a:r>
            <a:endParaRPr lang="en-US" dirty="0"/>
          </a:p>
        </p:txBody>
      </p:sp>
    </p:spTree>
    <p:extLst>
      <p:ext uri="{BB962C8B-B14F-4D97-AF65-F5344CB8AC3E}">
        <p14:creationId xmlns:p14="http://schemas.microsoft.com/office/powerpoint/2010/main" val="2003737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480208"/>
          </a:xfrm>
          <a:prstGeom prst="rect">
            <a:avLst/>
          </a:prstGeom>
        </p:spPr>
        <p:txBody>
          <a:bodyPr vert="horz"/>
          <a:lstStyle>
            <a:lvl1pPr algn="l">
              <a:defRPr sz="2600">
                <a:solidFill>
                  <a:srgbClr val="FFFFFF"/>
                </a:solidFill>
                <a:latin typeface="Arial"/>
                <a:cs typeface="Arial"/>
              </a:defRPr>
            </a:lvl1pPr>
          </a:lstStyle>
          <a:p>
            <a:r>
              <a:rPr lang="en-US" smtClean="0"/>
              <a:t>Click to edit Master title style</a:t>
            </a:r>
            <a:endParaRPr lang="en-US" dirty="0"/>
          </a:p>
        </p:txBody>
      </p:sp>
      <p:sp>
        <p:nvSpPr>
          <p:cNvPr id="6" name="Text Placeholder 18"/>
          <p:cNvSpPr>
            <a:spLocks noGrp="1"/>
          </p:cNvSpPr>
          <p:nvPr>
            <p:ph type="body" sz="quarter" idx="12"/>
          </p:nvPr>
        </p:nvSpPr>
        <p:spPr>
          <a:xfrm>
            <a:off x="457200" y="1366180"/>
            <a:ext cx="4861090" cy="672604"/>
          </a:xfrm>
          <a:prstGeom prst="rect">
            <a:avLst/>
          </a:prstGeom>
        </p:spPr>
        <p:txBody>
          <a:bodyPr vert="horz"/>
          <a:lstStyle>
            <a:lvl1pPr marL="0" indent="0">
              <a:lnSpc>
                <a:spcPct val="150000"/>
              </a:lnSpc>
              <a:buNone/>
              <a:defRPr sz="1800" b="0" i="0" baseline="0">
                <a:latin typeface="Arial"/>
                <a:cs typeface="Arial"/>
              </a:defRPr>
            </a:lvl1pPr>
            <a:lvl2pPr>
              <a:defRPr sz="1800">
                <a:latin typeface=""/>
              </a:defRPr>
            </a:lvl2pPr>
            <a:lvl3pPr marL="1143000" indent="-228600">
              <a:lnSpc>
                <a:spcPct val="150000"/>
              </a:lnSpc>
              <a:buClr>
                <a:srgbClr val="0075FF"/>
              </a:buClr>
              <a:buFont typeface="Lucida Grande"/>
              <a:buChar char="❯"/>
              <a:defRPr sz="1400">
                <a:latin typeface=""/>
              </a:defRPr>
            </a:lvl3pPr>
            <a:lvl4pPr>
              <a:defRPr sz="1800">
                <a:latin typeface=""/>
              </a:defRPr>
            </a:lvl4pPr>
            <a:lvl5pPr>
              <a:defRPr sz="1800">
                <a:latin typeface=""/>
              </a:defRPr>
            </a:lvl5pPr>
          </a:lstStyle>
          <a:p>
            <a:pPr lvl="0"/>
            <a:r>
              <a:rPr lang="en-US" dirty="0" smtClean="0"/>
              <a:t>Click to edit Master text styles</a:t>
            </a:r>
          </a:p>
        </p:txBody>
      </p:sp>
    </p:spTree>
    <p:extLst>
      <p:ext uri="{BB962C8B-B14F-4D97-AF65-F5344CB8AC3E}">
        <p14:creationId xmlns:p14="http://schemas.microsoft.com/office/powerpoint/2010/main" val="760205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Picture Placeholder 3"/>
          <p:cNvSpPr>
            <a:spLocks noGrp="1"/>
          </p:cNvSpPr>
          <p:nvPr>
            <p:ph type="pic" sz="quarter" idx="10"/>
          </p:nvPr>
        </p:nvSpPr>
        <p:spPr>
          <a:xfrm>
            <a:off x="457200" y="1987550"/>
            <a:ext cx="4242775" cy="3999970"/>
          </a:xfrm>
          <a:prstGeom prst="rect">
            <a:avLst/>
          </a:prstGeom>
        </p:spPr>
        <p:txBody>
          <a:bodyPr vert="horz"/>
          <a:lstStyle>
            <a:lvl1pPr marL="0" indent="0">
              <a:buFontTx/>
              <a:buNone/>
              <a:defRPr sz="1600">
                <a:latin typeface="Arial"/>
              </a:defRPr>
            </a:lvl1pPr>
          </a:lstStyle>
          <a:p>
            <a:pPr lvl="0"/>
            <a:endParaRPr lang="en-US" noProof="0" dirty="0"/>
          </a:p>
        </p:txBody>
      </p:sp>
      <p:sp>
        <p:nvSpPr>
          <p:cNvPr id="6" name="Text Placeholder 5"/>
          <p:cNvSpPr>
            <a:spLocks noGrp="1"/>
          </p:cNvSpPr>
          <p:nvPr>
            <p:ph type="body" sz="quarter" idx="11"/>
          </p:nvPr>
        </p:nvSpPr>
        <p:spPr>
          <a:xfrm>
            <a:off x="5027613" y="1987550"/>
            <a:ext cx="3659187" cy="4000500"/>
          </a:xfrm>
          <a:prstGeom prst="rect">
            <a:avLst/>
          </a:prstGeom>
        </p:spPr>
        <p:txBody>
          <a:bodyPr vert="horz"/>
          <a:lstStyle>
            <a:lvl1pPr marL="0" indent="0">
              <a:buFontTx/>
              <a:buNone/>
              <a:defRPr sz="1600">
                <a:latin typeface="Arial"/>
              </a:defRPr>
            </a:lvl1pPr>
            <a:lvl2pPr marL="685800" indent="-285750">
              <a:lnSpc>
                <a:spcPct val="150000"/>
              </a:lnSpc>
              <a:buClr>
                <a:srgbClr val="0075FF"/>
              </a:buClr>
              <a:buSzPct val="100000"/>
              <a:buFont typeface="Arial"/>
              <a:buChar char="•"/>
              <a:defRPr sz="1600">
                <a:latin typeface="Arial"/>
              </a:defRPr>
            </a:lvl2pPr>
            <a:lvl3pPr marL="1143000" indent="-228600">
              <a:lnSpc>
                <a:spcPct val="150000"/>
              </a:lnSpc>
              <a:buClr>
                <a:srgbClr val="0075FF"/>
              </a:buClr>
              <a:buSzPct val="90000"/>
              <a:buFont typeface="Wingdings" charset="2"/>
              <a:buChar char="§"/>
              <a:defRPr sz="1400">
                <a:latin typeface="Arial"/>
              </a:defRPr>
            </a:lvl3pPr>
            <a:lvl4pPr marL="1600200" indent="-228600">
              <a:lnSpc>
                <a:spcPct val="150000"/>
              </a:lnSpc>
              <a:buClr>
                <a:srgbClr val="00458F"/>
              </a:buClr>
              <a:buSzPct val="100000"/>
              <a:buFont typeface="Arial"/>
              <a:buChar char="•"/>
              <a:defRPr sz="1200">
                <a:latin typeface="Arial"/>
              </a:defRPr>
            </a:lvl4pPr>
            <a:lvl5pPr marL="2057400" indent="-228600">
              <a:lnSpc>
                <a:spcPct val="150000"/>
              </a:lnSpc>
              <a:buClr>
                <a:srgbClr val="85ADFF"/>
              </a:buClr>
              <a:buSzPct val="80000"/>
              <a:buFont typeface="Courier New"/>
              <a:buChar char="o"/>
              <a:defRPr sz="1200" baseline="0">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1"/>
          <p:cNvSpPr>
            <a:spLocks noGrp="1"/>
          </p:cNvSpPr>
          <p:nvPr>
            <p:ph type="title"/>
          </p:nvPr>
        </p:nvSpPr>
        <p:spPr>
          <a:xfrm>
            <a:off x="457200" y="274638"/>
            <a:ext cx="8229600" cy="480208"/>
          </a:xfrm>
          <a:prstGeom prst="rect">
            <a:avLst/>
          </a:prstGeom>
        </p:spPr>
        <p:txBody>
          <a:bodyPr vert="horz"/>
          <a:lstStyle>
            <a:lvl1pPr algn="l">
              <a:defRPr sz="2600">
                <a:solidFill>
                  <a:srgbClr val="FFFFFF"/>
                </a:solidFill>
                <a:latin typeface="Arial"/>
                <a:cs typeface="Arial"/>
              </a:defRPr>
            </a:lvl1pPr>
          </a:lstStyle>
          <a:p>
            <a:r>
              <a:rPr lang="en-US" smtClean="0"/>
              <a:t>Click to edit Master title style</a:t>
            </a:r>
            <a:endParaRPr lang="en-US" dirty="0"/>
          </a:p>
        </p:txBody>
      </p:sp>
    </p:spTree>
    <p:extLst>
      <p:ext uri="{BB962C8B-B14F-4D97-AF65-F5344CB8AC3E}">
        <p14:creationId xmlns:p14="http://schemas.microsoft.com/office/powerpoint/2010/main" val="1076671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480208"/>
          </a:xfrm>
          <a:prstGeom prst="rect">
            <a:avLst/>
          </a:prstGeom>
        </p:spPr>
        <p:txBody>
          <a:bodyPr vert="horz"/>
          <a:lstStyle>
            <a:lvl1pPr algn="l">
              <a:defRPr sz="2600">
                <a:solidFill>
                  <a:srgbClr val="FFFFFF"/>
                </a:solidFill>
                <a:latin typeface="Arial"/>
                <a:cs typeface="Arial"/>
              </a:defRPr>
            </a:lvl1pPr>
          </a:lstStyle>
          <a:p>
            <a:r>
              <a:rPr lang="en-US" smtClean="0"/>
              <a:t>Click to edit Master title style</a:t>
            </a:r>
            <a:endParaRPr lang="en-US" dirty="0"/>
          </a:p>
        </p:txBody>
      </p:sp>
    </p:spTree>
    <p:extLst>
      <p:ext uri="{BB962C8B-B14F-4D97-AF65-F5344CB8AC3E}">
        <p14:creationId xmlns:p14="http://schemas.microsoft.com/office/powerpoint/2010/main" val="9289796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theme" Target="../theme/theme2.xml"/><Relationship Id="rId7" Type="http://schemas.openxmlformats.org/officeDocument/2006/relationships/image" Target="../media/image4.png"/><Relationship Id="rId1" Type="http://schemas.openxmlformats.org/officeDocument/2006/relationships/slideLayout" Target="../slideLayouts/slideLayout6.xml"/><Relationship Id="rId2"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3A8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14" r:id="rId4"/>
    <p:sldLayoutId id="2147483823" r:id="rId5"/>
  </p:sldLayoutIdLst>
  <p:timing>
    <p:tnLst>
      <p:par>
        <p:cTn id="1" dur="indefinite" restart="never" nodeType="tmRoot"/>
      </p:par>
    </p:tnLst>
  </p:timing>
  <p:txStyles>
    <p:titleStyle>
      <a:lvl1pPr algn="ctr" defTabSz="457200" rtl="0" eaLnBrk="1" fontAlgn="base" hangingPunct="1">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1" fontAlgn="base" hangingPunct="1">
        <a:spcBef>
          <a:spcPct val="0"/>
        </a:spcBef>
        <a:spcAft>
          <a:spcPct val="0"/>
        </a:spcAft>
        <a:defRPr sz="4400">
          <a:solidFill>
            <a:schemeClr val="tx1"/>
          </a:solidFill>
          <a:latin typeface="Calibri" charset="0"/>
          <a:ea typeface="MS PGothic" panose="020B0600070205080204" pitchFamily="34" charset="-128"/>
          <a:cs typeface="ＭＳ Ｐゴシック" charset="0"/>
        </a:defRPr>
      </a:lvl2pPr>
      <a:lvl3pPr algn="ctr" defTabSz="457200" rtl="0" eaLnBrk="1" fontAlgn="base" hangingPunct="1">
        <a:spcBef>
          <a:spcPct val="0"/>
        </a:spcBef>
        <a:spcAft>
          <a:spcPct val="0"/>
        </a:spcAft>
        <a:defRPr sz="4400">
          <a:solidFill>
            <a:schemeClr val="tx1"/>
          </a:solidFill>
          <a:latin typeface="Calibri" charset="0"/>
          <a:ea typeface="MS PGothic" panose="020B0600070205080204" pitchFamily="34" charset="-128"/>
          <a:cs typeface="ＭＳ Ｐゴシック" charset="0"/>
        </a:defRPr>
      </a:lvl3pPr>
      <a:lvl4pPr algn="ctr" defTabSz="457200" rtl="0" eaLnBrk="1" fontAlgn="base" hangingPunct="1">
        <a:spcBef>
          <a:spcPct val="0"/>
        </a:spcBef>
        <a:spcAft>
          <a:spcPct val="0"/>
        </a:spcAft>
        <a:defRPr sz="4400">
          <a:solidFill>
            <a:schemeClr val="tx1"/>
          </a:solidFill>
          <a:latin typeface="Calibri" charset="0"/>
          <a:ea typeface="MS PGothic" panose="020B0600070205080204" pitchFamily="34" charset="-128"/>
          <a:cs typeface="ＭＳ Ｐゴシック" charset="0"/>
        </a:defRPr>
      </a:lvl4pPr>
      <a:lvl5pPr algn="ctr" defTabSz="457200" rtl="0" eaLnBrk="1" fontAlgn="base" hangingPunct="1">
        <a:spcBef>
          <a:spcPct val="0"/>
        </a:spcBef>
        <a:spcAft>
          <a:spcPct val="0"/>
        </a:spcAft>
        <a:defRPr sz="4400">
          <a:solidFill>
            <a:schemeClr val="tx1"/>
          </a:solidFill>
          <a:latin typeface="Calibri" charset="0"/>
          <a:ea typeface="MS PGothic" panose="020B0600070205080204"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0"/>
            <a:ext cx="9170988" cy="1055688"/>
          </a:xfrm>
          <a:prstGeom prst="rect">
            <a:avLst/>
          </a:prstGeom>
          <a:solidFill>
            <a:srgbClr val="003A8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latin typeface="Arial"/>
            </a:endParaRPr>
          </a:p>
        </p:txBody>
      </p:sp>
      <p:pic>
        <p:nvPicPr>
          <p:cNvPr id="5123" name="Picture 5"/>
          <p:cNvPicPr>
            <a:picLocks noChangeAspect="1"/>
          </p:cNvPicPr>
          <p:nvPr/>
        </p:nvPicPr>
        <p:blipFill>
          <a:blip r:embed="rId7">
            <a:extLst>
              <a:ext uri="{28A0092B-C50C-407E-A947-70E740481C1C}">
                <a14:useLocalDpi xmlns:a14="http://schemas.microsoft.com/office/drawing/2010/main" val="0"/>
              </a:ext>
            </a:extLst>
          </a:blip>
          <a:srcRect r="4144"/>
          <a:stretch>
            <a:fillRect/>
          </a:stretch>
        </p:blipFill>
        <p:spPr bwMode="auto">
          <a:xfrm>
            <a:off x="7473950" y="6173788"/>
            <a:ext cx="14509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github.com/bmanley91" TargetMode="External"/><Relationship Id="rId3" Type="http://schemas.openxmlformats.org/officeDocument/2006/relationships/hyperlink" Target="https://twitter.com/bmanley9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4"/>
          <p:cNvSpPr>
            <a:spLocks noGrp="1"/>
          </p:cNvSpPr>
          <p:nvPr>
            <p:ph type="title"/>
          </p:nvPr>
        </p:nvSpPr>
        <p:spPr bwMode="auto">
          <a:xfrm>
            <a:off x="0" y="6051550"/>
            <a:ext cx="9144000" cy="3508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endParaRPr lang="en-US" altLang="en-US"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BDD Testing Demonstration Using Cucumber</a:t>
            </a:r>
            <a:endParaRPr lang="en-US" dirty="0"/>
          </a:p>
        </p:txBody>
      </p:sp>
      <p:sp>
        <p:nvSpPr>
          <p:cNvPr id="3" name="Text Placeholder 2"/>
          <p:cNvSpPr>
            <a:spLocks noGrp="1"/>
          </p:cNvSpPr>
          <p:nvPr>
            <p:ph type="body" sz="quarter" idx="12"/>
          </p:nvPr>
        </p:nvSpPr>
        <p:spPr>
          <a:xfrm>
            <a:off x="457200" y="1366180"/>
            <a:ext cx="8229600" cy="672604"/>
          </a:xfrm>
        </p:spPr>
        <p:txBody>
          <a:bodyPr/>
          <a:lstStyle/>
          <a:p>
            <a:endParaRPr lang="en-US" dirty="0"/>
          </a:p>
        </p:txBody>
      </p:sp>
    </p:spTree>
    <p:extLst>
      <p:ext uri="{BB962C8B-B14F-4D97-AF65-F5344CB8AC3E}">
        <p14:creationId xmlns:p14="http://schemas.microsoft.com/office/powerpoint/2010/main" val="1139927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BDD Pitfalls</a:t>
            </a:r>
            <a:endParaRPr lang="en-US" dirty="0"/>
          </a:p>
        </p:txBody>
      </p:sp>
      <p:sp>
        <p:nvSpPr>
          <p:cNvPr id="3" name="Text Placeholder 2"/>
          <p:cNvSpPr>
            <a:spLocks noGrp="1"/>
          </p:cNvSpPr>
          <p:nvPr>
            <p:ph type="body" sz="quarter" idx="12"/>
          </p:nvPr>
        </p:nvSpPr>
        <p:spPr>
          <a:xfrm>
            <a:off x="457200" y="1366180"/>
            <a:ext cx="8229600" cy="4710424"/>
          </a:xfrm>
        </p:spPr>
        <p:txBody>
          <a:bodyPr/>
          <a:lstStyle/>
          <a:p>
            <a:pPr marL="285750" indent="-285750">
              <a:buFont typeface="Arial" charset="0"/>
              <a:buChar char="•"/>
            </a:pPr>
            <a:r>
              <a:rPr lang="en-US" dirty="0" smtClean="0"/>
              <a:t>Due to its reliance on up-to-date requirements, BDD requires constant 	attention from the business side of the team. For rapidly changing 	products, this may mean dedicating an entire person to feature file 	maintenance. </a:t>
            </a:r>
          </a:p>
          <a:p>
            <a:pPr marL="285750" indent="-285750">
              <a:buFont typeface="Arial" charset="0"/>
              <a:buChar char="•"/>
            </a:pPr>
            <a:r>
              <a:rPr lang="en-US" dirty="0" smtClean="0"/>
              <a:t>It can be hard to adapt a legacy application to use BDD due to the effort 	required to translate requirements into feature files.</a:t>
            </a:r>
          </a:p>
          <a:p>
            <a:pPr marL="285750" indent="-285750">
              <a:buFont typeface="Arial" charset="0"/>
              <a:buChar char="•"/>
            </a:pPr>
            <a:endParaRPr lang="en-US" dirty="0" smtClean="0"/>
          </a:p>
          <a:p>
            <a:pPr marL="285750" indent="-285750">
              <a:buFont typeface="Arial" charset="0"/>
              <a:buChar char="•"/>
            </a:pPr>
            <a:endParaRPr lang="en-US" dirty="0" smtClean="0"/>
          </a:p>
        </p:txBody>
      </p:sp>
    </p:spTree>
    <p:extLst>
      <p:ext uri="{BB962C8B-B14F-4D97-AF65-F5344CB8AC3E}">
        <p14:creationId xmlns:p14="http://schemas.microsoft.com/office/powerpoint/2010/main" val="1843843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sz="quarter" idx="12"/>
          </p:nvPr>
        </p:nvSpPr>
        <p:spPr>
          <a:xfrm>
            <a:off x="457200" y="1366179"/>
            <a:ext cx="8229600" cy="4702111"/>
          </a:xfrm>
        </p:spPr>
        <p:txBody>
          <a:bodyPr/>
          <a:lstStyle/>
          <a:p>
            <a:r>
              <a:rPr lang="en-US" dirty="0" smtClean="0"/>
              <a:t>Thank you for attending this presentation!</a:t>
            </a:r>
          </a:p>
          <a:p>
            <a:endParaRPr lang="en-US" dirty="0"/>
          </a:p>
          <a:p>
            <a:r>
              <a:rPr lang="en-US" dirty="0" smtClean="0"/>
              <a:t>The code and slides used in this presentation are available on my GitHub page: </a:t>
            </a:r>
            <a:r>
              <a:rPr lang="en-US" dirty="0">
                <a:hlinkClick r:id="rId2"/>
              </a:rPr>
              <a:t>https://</a:t>
            </a:r>
            <a:r>
              <a:rPr lang="en-US" dirty="0" smtClean="0">
                <a:hlinkClick r:id="rId2"/>
              </a:rPr>
              <a:t>github.com/bmanley91</a:t>
            </a:r>
            <a:endParaRPr lang="en-US" dirty="0" smtClean="0"/>
          </a:p>
          <a:p>
            <a:endParaRPr lang="en-US" dirty="0"/>
          </a:p>
          <a:p>
            <a:r>
              <a:rPr lang="en-US" dirty="0" smtClean="0"/>
              <a:t>Shameless plug: Twitter - </a:t>
            </a:r>
            <a:r>
              <a:rPr lang="en-US" dirty="0" smtClean="0">
                <a:hlinkClick r:id="rId3"/>
              </a:rPr>
              <a:t>@bmanley91</a:t>
            </a:r>
            <a:endParaRPr lang="en-US" dirty="0"/>
          </a:p>
        </p:txBody>
      </p:sp>
    </p:spTree>
    <p:extLst>
      <p:ext uri="{BB962C8B-B14F-4D97-AF65-F5344CB8AC3E}">
        <p14:creationId xmlns:p14="http://schemas.microsoft.com/office/powerpoint/2010/main" val="1332809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2"/>
          <p:cNvSpPr>
            <a:spLocks noGrp="1"/>
          </p:cNvSpPr>
          <p:nvPr>
            <p:ph type="title"/>
          </p:nvPr>
        </p:nvSpPr>
        <p:spPr bwMode="auto">
          <a:xfrm>
            <a:off x="457200" y="1818291"/>
            <a:ext cx="8229600" cy="14281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p>
            <a:pPr eaLnBrk="1" hangingPunct="1"/>
            <a:r>
              <a:rPr lang="en-US" altLang="en-US" dirty="0" smtClean="0">
                <a:latin typeface="Arial" panose="020B0604020202020204" pitchFamily="34" charset="0"/>
                <a:cs typeface="Arial" panose="020B0604020202020204" pitchFamily="34" charset="0"/>
              </a:rPr>
              <a:t/>
            </a:r>
            <a:br>
              <a:rPr lang="en-US" altLang="en-US"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
            </a:r>
            <a:br>
              <a:rPr lang="en-US" altLang="en-US" dirty="0" smtClean="0">
                <a:latin typeface="Arial" panose="020B0604020202020204" pitchFamily="34" charset="0"/>
                <a:cs typeface="Arial" panose="020B0604020202020204" pitchFamily="34" charset="0"/>
              </a:rPr>
            </a:br>
            <a:r>
              <a:rPr lang="en-US" altLang="en-US" sz="4000" dirty="0" smtClean="0">
                <a:latin typeface="Arial" panose="020B0604020202020204" pitchFamily="34" charset="0"/>
                <a:cs typeface="Arial" panose="020B0604020202020204" pitchFamily="34" charset="0"/>
              </a:rPr>
              <a:t>Behavior Driven Development</a:t>
            </a:r>
            <a:r>
              <a:rPr lang="en-US" altLang="en-US" dirty="0" smtClean="0">
                <a:latin typeface="Arial" panose="020B0604020202020204" pitchFamily="34" charset="0"/>
                <a:cs typeface="Arial" panose="020B0604020202020204" pitchFamily="34" charset="0"/>
              </a:rPr>
              <a:t/>
            </a:r>
            <a:br>
              <a:rPr lang="en-US" altLang="en-US"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
            </a:r>
            <a:br>
              <a:rPr lang="en-US" altLang="en-US" dirty="0" smtClean="0">
                <a:latin typeface="Arial" panose="020B0604020202020204" pitchFamily="34" charset="0"/>
                <a:cs typeface="Arial" panose="020B0604020202020204" pitchFamily="34" charset="0"/>
              </a:rPr>
            </a:br>
            <a:r>
              <a:rPr lang="en-US" altLang="en-US" dirty="0">
                <a:latin typeface="Arial" panose="020B0604020202020204" pitchFamily="34" charset="0"/>
                <a:cs typeface="Arial" panose="020B0604020202020204" pitchFamily="34" charset="0"/>
              </a:rPr>
              <a:t/>
            </a:r>
            <a:br>
              <a:rPr lang="en-US" altLang="en-US" dirty="0">
                <a:latin typeface="Arial" panose="020B0604020202020204" pitchFamily="34" charset="0"/>
                <a:cs typeface="Arial" panose="020B0604020202020204" pitchFamily="34" charset="0"/>
              </a:rPr>
            </a:br>
            <a:r>
              <a:rPr lang="en-US" altLang="en-US" sz="1600" dirty="0" smtClean="0">
                <a:latin typeface="Arial" panose="020B0604020202020204" pitchFamily="34" charset="0"/>
                <a:cs typeface="Arial" panose="020B0604020202020204" pitchFamily="34" charset="0"/>
              </a:rPr>
              <a:t>June 28</a:t>
            </a:r>
            <a:r>
              <a:rPr lang="en-US" altLang="en-US" sz="1600" baseline="30000" dirty="0" smtClean="0">
                <a:latin typeface="Arial" panose="020B0604020202020204" pitchFamily="34" charset="0"/>
                <a:cs typeface="Arial" panose="020B0604020202020204" pitchFamily="34" charset="0"/>
              </a:rPr>
              <a:t>th</a:t>
            </a:r>
            <a:r>
              <a:rPr lang="en-US" altLang="en-US" sz="1600" dirty="0" smtClean="0">
                <a:latin typeface="Arial" panose="020B0604020202020204" pitchFamily="34" charset="0"/>
                <a:cs typeface="Arial" panose="020B0604020202020204" pitchFamily="34" charset="0"/>
              </a:rPr>
              <a:t> 2016</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3" name="Text Placeholder 2"/>
          <p:cNvSpPr>
            <a:spLocks noGrp="1"/>
          </p:cNvSpPr>
          <p:nvPr>
            <p:ph type="body" sz="quarter" idx="12"/>
          </p:nvPr>
        </p:nvSpPr>
        <p:spPr>
          <a:xfrm>
            <a:off x="457200" y="1529542"/>
            <a:ext cx="8229600" cy="3624348"/>
          </a:xfrm>
        </p:spPr>
        <p:txBody>
          <a:bodyPr/>
          <a:lstStyle/>
          <a:p>
            <a:pPr marL="342900" lvl="0" indent="-342900" defTabSz="914400" eaLnBrk="1" fontAlgn="auto" hangingPunct="1">
              <a:lnSpc>
                <a:spcPct val="100000"/>
              </a:lnSpc>
              <a:spcBef>
                <a:spcPts val="0"/>
              </a:spcBef>
              <a:spcAft>
                <a:spcPts val="0"/>
              </a:spcAft>
              <a:buFont typeface="Arial" charset="0"/>
              <a:buChar char="•"/>
            </a:pPr>
            <a:r>
              <a:rPr lang="en-US" dirty="0"/>
              <a:t>Behavior Driven Development (BDD) is a software development process that uses the principles of Test Driven Design (TDD) to provide the the business and technical sides of a team a shared process to create </a:t>
            </a:r>
            <a:r>
              <a:rPr lang="en-US" dirty="0" smtClean="0"/>
              <a:t>software.</a:t>
            </a:r>
          </a:p>
          <a:p>
            <a:pPr marL="342900" lvl="0" indent="-342900" defTabSz="914400" eaLnBrk="1" fontAlgn="auto" hangingPunct="1">
              <a:lnSpc>
                <a:spcPct val="100000"/>
              </a:lnSpc>
              <a:spcBef>
                <a:spcPts val="0"/>
              </a:spcBef>
              <a:spcAft>
                <a:spcPts val="0"/>
              </a:spcAft>
              <a:buFont typeface="Arial" charset="0"/>
              <a:buChar char="•"/>
            </a:pPr>
            <a:endParaRPr lang="en-US" dirty="0"/>
          </a:p>
          <a:p>
            <a:pPr marL="342900" lvl="0" indent="-342900" defTabSz="914400" eaLnBrk="1" fontAlgn="auto" hangingPunct="1">
              <a:lnSpc>
                <a:spcPct val="100000"/>
              </a:lnSpc>
              <a:spcBef>
                <a:spcPts val="0"/>
              </a:spcBef>
              <a:spcAft>
                <a:spcPts val="0"/>
              </a:spcAft>
              <a:buFont typeface="Arial" charset="0"/>
              <a:buChar char="•"/>
            </a:pPr>
            <a:r>
              <a:rPr lang="en-US" dirty="0" smtClean="0"/>
              <a:t>BDD places a heavy emphasis on collaboration between the business and technical sides of a team.</a:t>
            </a:r>
          </a:p>
          <a:p>
            <a:pPr marL="342900" lvl="0" indent="-342900" defTabSz="914400" eaLnBrk="1" fontAlgn="auto" hangingPunct="1">
              <a:lnSpc>
                <a:spcPct val="100000"/>
              </a:lnSpc>
              <a:spcBef>
                <a:spcPts val="0"/>
              </a:spcBef>
              <a:spcAft>
                <a:spcPts val="0"/>
              </a:spcAft>
              <a:buFont typeface="Arial" charset="0"/>
              <a:buChar char="•"/>
            </a:pPr>
            <a:endParaRPr lang="en-US" dirty="0"/>
          </a:p>
          <a:p>
            <a:pPr marL="342900" lvl="0" indent="-342900" defTabSz="914400" eaLnBrk="1" fontAlgn="auto" hangingPunct="1">
              <a:lnSpc>
                <a:spcPct val="100000"/>
              </a:lnSpc>
              <a:spcBef>
                <a:spcPts val="0"/>
              </a:spcBef>
              <a:spcAft>
                <a:spcPts val="0"/>
              </a:spcAft>
              <a:buFont typeface="Arial" charset="0"/>
              <a:buChar char="•"/>
            </a:pPr>
            <a:r>
              <a:rPr lang="en-US" dirty="0" smtClean="0"/>
              <a:t>Requires well defined and up to date requirements.</a:t>
            </a:r>
          </a:p>
        </p:txBody>
      </p:sp>
    </p:spTree>
    <p:extLst>
      <p:ext uri="{BB962C8B-B14F-4D97-AF65-F5344CB8AC3E}">
        <p14:creationId xmlns:p14="http://schemas.microsoft.com/office/powerpoint/2010/main" val="12156362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Terms</a:t>
            </a:r>
            <a:endParaRPr lang="en-US" dirty="0"/>
          </a:p>
        </p:txBody>
      </p:sp>
      <p:sp>
        <p:nvSpPr>
          <p:cNvPr id="3" name="Text Placeholder 2"/>
          <p:cNvSpPr>
            <a:spLocks noGrp="1"/>
          </p:cNvSpPr>
          <p:nvPr>
            <p:ph type="body" sz="quarter" idx="12"/>
          </p:nvPr>
        </p:nvSpPr>
        <p:spPr>
          <a:xfrm>
            <a:off x="457200" y="1366179"/>
            <a:ext cx="8229600" cy="4635227"/>
          </a:xfrm>
        </p:spPr>
        <p:txBody>
          <a:bodyPr/>
          <a:lstStyle/>
          <a:p>
            <a:pPr marL="285750" indent="-285750">
              <a:buFont typeface="Arial" charset="0"/>
              <a:buChar char="•"/>
            </a:pPr>
            <a:r>
              <a:rPr lang="en-US" dirty="0" smtClean="0"/>
              <a:t>Test Driven Development – a software development process that involves 	writing a test before the code to fulfil that test is created. “Write the test, 	watch it fail, make it pass”</a:t>
            </a:r>
          </a:p>
          <a:p>
            <a:pPr marL="285750" indent="-285750">
              <a:buFont typeface="Arial" charset="0"/>
              <a:buChar char="•"/>
            </a:pPr>
            <a:r>
              <a:rPr lang="en-US" dirty="0" smtClean="0"/>
              <a:t>Feature File – A file containing the requirements for the application. Written 	in readable </a:t>
            </a:r>
            <a:r>
              <a:rPr lang="en-US" smtClean="0"/>
              <a:t>language.</a:t>
            </a:r>
            <a:endParaRPr lang="en-US" dirty="0"/>
          </a:p>
        </p:txBody>
      </p:sp>
    </p:spTree>
    <p:extLst>
      <p:ext uri="{BB962C8B-B14F-4D97-AF65-F5344CB8AC3E}">
        <p14:creationId xmlns:p14="http://schemas.microsoft.com/office/powerpoint/2010/main" val="513779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a:t>
            </a:r>
            <a:endParaRPr lang="en-US" dirty="0"/>
          </a:p>
        </p:txBody>
      </p:sp>
      <p:sp>
        <p:nvSpPr>
          <p:cNvPr id="3" name="Text Placeholder 2"/>
          <p:cNvSpPr>
            <a:spLocks noGrp="1"/>
          </p:cNvSpPr>
          <p:nvPr>
            <p:ph type="body" sz="quarter" idx="12"/>
          </p:nvPr>
        </p:nvSpPr>
        <p:spPr>
          <a:xfrm>
            <a:off x="457200" y="1366179"/>
            <a:ext cx="8229600" cy="4868365"/>
          </a:xfrm>
        </p:spPr>
        <p:txBody>
          <a:bodyPr/>
          <a:lstStyle/>
          <a:p>
            <a:r>
              <a:rPr lang="en-US" dirty="0" smtClean="0"/>
              <a:t>A team’s application contains a form that users use to input data.</a:t>
            </a:r>
          </a:p>
          <a:p>
            <a:endParaRPr lang="en-US" dirty="0" smtClean="0"/>
          </a:p>
          <a:p>
            <a:r>
              <a:rPr lang="en-US" dirty="0" smtClean="0"/>
              <a:t>Product Manager: “If the phone number field contains more than 10 digits the 	page should display an error when the user submits.”</a:t>
            </a:r>
          </a:p>
          <a:p>
            <a:r>
              <a:rPr lang="en-US" dirty="0" smtClean="0"/>
              <a:t>Tester: “Ok I’ll include that in the test around the user info form.”</a:t>
            </a:r>
          </a:p>
          <a:p>
            <a:r>
              <a:rPr lang="en-US" dirty="0"/>
              <a:t>(</a:t>
            </a:r>
            <a:r>
              <a:rPr lang="en-US" i="1" dirty="0" smtClean="0"/>
              <a:t>Tester writes an automated test covering the form’s functionality including the 	phone number length validation</a:t>
            </a:r>
            <a:r>
              <a:rPr lang="en-US" dirty="0" smtClean="0"/>
              <a:t>)</a:t>
            </a:r>
          </a:p>
          <a:p>
            <a:endParaRPr lang="en-US" dirty="0" smtClean="0"/>
          </a:p>
          <a:p>
            <a:r>
              <a:rPr lang="en-US" dirty="0" smtClean="0"/>
              <a:t>One year later</a:t>
            </a:r>
            <a:r>
              <a:rPr lang="is-IS" dirty="0" smtClean="0"/>
              <a:t>…</a:t>
            </a:r>
            <a:endParaRPr lang="en-US" dirty="0" smtClean="0"/>
          </a:p>
        </p:txBody>
      </p:sp>
    </p:spTree>
    <p:extLst>
      <p:ext uri="{BB962C8B-B14F-4D97-AF65-F5344CB8AC3E}">
        <p14:creationId xmlns:p14="http://schemas.microsoft.com/office/powerpoint/2010/main" val="624891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a:t>
            </a:r>
            <a:endParaRPr lang="en-US" dirty="0"/>
          </a:p>
        </p:txBody>
      </p:sp>
      <p:sp>
        <p:nvSpPr>
          <p:cNvPr id="3" name="Text Placeholder 2"/>
          <p:cNvSpPr>
            <a:spLocks noGrp="1"/>
          </p:cNvSpPr>
          <p:nvPr>
            <p:ph type="body" sz="quarter" idx="12"/>
          </p:nvPr>
        </p:nvSpPr>
        <p:spPr>
          <a:xfrm>
            <a:off x="457200" y="1366179"/>
            <a:ext cx="8229600" cy="4768613"/>
          </a:xfrm>
        </p:spPr>
        <p:txBody>
          <a:bodyPr/>
          <a:lstStyle/>
          <a:p>
            <a:r>
              <a:rPr lang="en-US" dirty="0" smtClean="0"/>
              <a:t>The team’s application is being updated to support other countries. </a:t>
            </a:r>
          </a:p>
          <a:p>
            <a:endParaRPr lang="en-US" dirty="0" smtClean="0"/>
          </a:p>
          <a:p>
            <a:r>
              <a:rPr lang="en-US" dirty="0" smtClean="0"/>
              <a:t>Product Manager:  “To support international phone numbers, we need to allow 	up to 16 digits in the phone number field.”</a:t>
            </a:r>
          </a:p>
          <a:p>
            <a:r>
              <a:rPr lang="en-US" dirty="0" smtClean="0"/>
              <a:t>Tester: “Oh ok. I think that’s in one of our automated tests. Let me find and 	update it.”</a:t>
            </a:r>
          </a:p>
          <a:p>
            <a:r>
              <a:rPr lang="en-US" dirty="0" smtClean="0"/>
              <a:t>(</a:t>
            </a:r>
            <a:r>
              <a:rPr lang="en-US" i="1" dirty="0" smtClean="0"/>
              <a:t>Tester spends time figuring out which test covers the text field in question and 	updates it. </a:t>
            </a:r>
            <a:r>
              <a:rPr lang="en-US" dirty="0" smtClean="0"/>
              <a:t>)</a:t>
            </a:r>
          </a:p>
          <a:p>
            <a:endParaRPr lang="en-US" dirty="0"/>
          </a:p>
        </p:txBody>
      </p:sp>
    </p:spTree>
    <p:extLst>
      <p:ext uri="{BB962C8B-B14F-4D97-AF65-F5344CB8AC3E}">
        <p14:creationId xmlns:p14="http://schemas.microsoft.com/office/powerpoint/2010/main" val="1308946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with BDD</a:t>
            </a:r>
            <a:endParaRPr lang="en-US" dirty="0"/>
          </a:p>
        </p:txBody>
      </p:sp>
      <p:sp>
        <p:nvSpPr>
          <p:cNvPr id="3" name="Text Placeholder 2"/>
          <p:cNvSpPr>
            <a:spLocks noGrp="1"/>
          </p:cNvSpPr>
          <p:nvPr>
            <p:ph type="body" sz="quarter" idx="12"/>
          </p:nvPr>
        </p:nvSpPr>
        <p:spPr>
          <a:xfrm>
            <a:off x="457200" y="1366180"/>
            <a:ext cx="8229600" cy="4710424"/>
          </a:xfrm>
        </p:spPr>
        <p:txBody>
          <a:bodyPr/>
          <a:lstStyle/>
          <a:p>
            <a:r>
              <a:rPr lang="en-US" dirty="0"/>
              <a:t>A team’s application contains a form that users use to input data</a:t>
            </a:r>
            <a:r>
              <a:rPr lang="en-US" dirty="0" smtClean="0"/>
              <a:t>.</a:t>
            </a:r>
          </a:p>
          <a:p>
            <a:endParaRPr lang="en-US" dirty="0"/>
          </a:p>
          <a:p>
            <a:r>
              <a:rPr lang="en-US" dirty="0" smtClean="0"/>
              <a:t>Product Manager: </a:t>
            </a:r>
            <a:r>
              <a:rPr lang="en-US" dirty="0" smtClean="0"/>
              <a:t>“I checked in the </a:t>
            </a:r>
            <a:r>
              <a:rPr lang="en-US" dirty="0" smtClean="0"/>
              <a:t>feature file with the form’s </a:t>
            </a:r>
            <a:r>
              <a:rPr lang="en-US" dirty="0" smtClean="0"/>
              <a:t>length </a:t>
            </a:r>
            <a:r>
              <a:rPr lang="en-US" dirty="0" smtClean="0"/>
              <a:t>validation </a:t>
            </a:r>
            <a:r>
              <a:rPr lang="en-US" dirty="0" smtClean="0"/>
              <a:t>	requirements</a:t>
            </a:r>
            <a:r>
              <a:rPr lang="en-US" dirty="0" smtClean="0"/>
              <a:t>.”</a:t>
            </a:r>
          </a:p>
          <a:p>
            <a:r>
              <a:rPr lang="en-US" dirty="0" smtClean="0"/>
              <a:t>Tester: “Ok I’ll write the test for that feature.”</a:t>
            </a:r>
          </a:p>
          <a:p>
            <a:r>
              <a:rPr lang="en-US" dirty="0" smtClean="0"/>
              <a:t>(</a:t>
            </a:r>
            <a:r>
              <a:rPr lang="en-US" i="1" dirty="0" smtClean="0"/>
              <a:t>Tester writes a test based on the feature file supplied by Product Manager</a:t>
            </a:r>
            <a:r>
              <a:rPr lang="en-US" dirty="0" smtClean="0"/>
              <a:t>)</a:t>
            </a:r>
          </a:p>
          <a:p>
            <a:endParaRPr lang="en-US" dirty="0"/>
          </a:p>
          <a:p>
            <a:r>
              <a:rPr lang="en-US" dirty="0" smtClean="0"/>
              <a:t>One year later</a:t>
            </a:r>
            <a:r>
              <a:rPr lang="is-IS" dirty="0" smtClean="0"/>
              <a:t>…</a:t>
            </a:r>
            <a:endParaRPr lang="en-US" dirty="0"/>
          </a:p>
          <a:p>
            <a:endParaRPr lang="en-US" dirty="0" smtClean="0"/>
          </a:p>
          <a:p>
            <a:endParaRPr lang="en-US" dirty="0"/>
          </a:p>
        </p:txBody>
      </p:sp>
    </p:spTree>
    <p:extLst>
      <p:ext uri="{BB962C8B-B14F-4D97-AF65-F5344CB8AC3E}">
        <p14:creationId xmlns:p14="http://schemas.microsoft.com/office/powerpoint/2010/main" val="1941057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with BDD</a:t>
            </a:r>
          </a:p>
        </p:txBody>
      </p:sp>
      <p:sp>
        <p:nvSpPr>
          <p:cNvPr id="3" name="Text Placeholder 2"/>
          <p:cNvSpPr>
            <a:spLocks noGrp="1"/>
          </p:cNvSpPr>
          <p:nvPr>
            <p:ph type="body" sz="quarter" idx="12"/>
          </p:nvPr>
        </p:nvSpPr>
        <p:spPr>
          <a:xfrm>
            <a:off x="457200" y="1366180"/>
            <a:ext cx="8229600" cy="4668860"/>
          </a:xfrm>
        </p:spPr>
        <p:txBody>
          <a:bodyPr/>
          <a:lstStyle/>
          <a:p>
            <a:r>
              <a:rPr lang="en-US" dirty="0"/>
              <a:t>The team’s application is being updated to support other countries. </a:t>
            </a:r>
            <a:endParaRPr lang="en-US" dirty="0" smtClean="0"/>
          </a:p>
          <a:p>
            <a:endParaRPr lang="en-US" dirty="0"/>
          </a:p>
          <a:p>
            <a:r>
              <a:rPr lang="en-US" dirty="0" smtClean="0"/>
              <a:t>Product Manager: “</a:t>
            </a:r>
            <a:r>
              <a:rPr lang="en-US" dirty="0"/>
              <a:t>To support international phone numbers, we need to allow 	up to 16 digits in the phone number field</a:t>
            </a:r>
            <a:r>
              <a:rPr lang="en-US" dirty="0" smtClean="0"/>
              <a:t>. </a:t>
            </a:r>
            <a:r>
              <a:rPr lang="en-US" dirty="0" smtClean="0"/>
              <a:t>I’ll update </a:t>
            </a:r>
            <a:r>
              <a:rPr lang="en-US" dirty="0" smtClean="0"/>
              <a:t>the feature file to 	reflect this changed requirement.”</a:t>
            </a:r>
          </a:p>
          <a:p>
            <a:r>
              <a:rPr lang="en-US" dirty="0" smtClean="0"/>
              <a:t>Tester: “Perfect! The test pulls in the field length value from the feature file. So 	the test </a:t>
            </a:r>
            <a:r>
              <a:rPr lang="en-US" dirty="0" smtClean="0"/>
              <a:t>doesn’t need to be modified.”</a:t>
            </a:r>
            <a:endParaRPr lang="en-US" dirty="0" smtClean="0"/>
          </a:p>
          <a:p>
            <a:r>
              <a:rPr lang="en-US" dirty="0" smtClean="0"/>
              <a:t>(</a:t>
            </a:r>
            <a:r>
              <a:rPr lang="en-US" i="1" dirty="0" smtClean="0"/>
              <a:t>Tester continues to work on other tasks related to the internationalization project.</a:t>
            </a:r>
            <a:r>
              <a:rPr lang="en-US" dirty="0" smtClean="0"/>
              <a:t>)</a:t>
            </a:r>
            <a:endParaRPr lang="en-US" dirty="0"/>
          </a:p>
          <a:p>
            <a:endParaRPr lang="en-US" dirty="0"/>
          </a:p>
        </p:txBody>
      </p:sp>
    </p:spTree>
    <p:extLst>
      <p:ext uri="{BB962C8B-B14F-4D97-AF65-F5344CB8AC3E}">
        <p14:creationId xmlns:p14="http://schemas.microsoft.com/office/powerpoint/2010/main" val="1773089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Takeaways</a:t>
            </a:r>
            <a:endParaRPr lang="en-US" dirty="0"/>
          </a:p>
        </p:txBody>
      </p:sp>
      <p:sp>
        <p:nvSpPr>
          <p:cNvPr id="3" name="Text Placeholder 2"/>
          <p:cNvSpPr>
            <a:spLocks noGrp="1"/>
          </p:cNvSpPr>
          <p:nvPr>
            <p:ph type="body" sz="quarter" idx="12"/>
          </p:nvPr>
        </p:nvSpPr>
        <p:spPr>
          <a:xfrm>
            <a:off x="457200" y="1366180"/>
            <a:ext cx="8229600" cy="4729820"/>
          </a:xfrm>
        </p:spPr>
        <p:txBody>
          <a:bodyPr/>
          <a:lstStyle/>
          <a:p>
            <a:pPr marL="285750" indent="-285750">
              <a:buFont typeface="Arial" charset="0"/>
              <a:buChar char="•"/>
            </a:pPr>
            <a:r>
              <a:rPr lang="en-US" dirty="0" smtClean="0"/>
              <a:t>In both scenarios, the team successfully covered their requirement with an automated test, but in the BDD scenario, much less time was spent updating tests. Also, a technical member of the team was not needed to update the test.</a:t>
            </a:r>
          </a:p>
          <a:p>
            <a:pPr marL="285750" indent="-285750">
              <a:buFont typeface="Arial" charset="0"/>
              <a:buChar char="•"/>
            </a:pPr>
            <a:r>
              <a:rPr lang="en-US" dirty="0" smtClean="0"/>
              <a:t>In the BDD scenario the TDD philosophy of update the test, watch it fail, make it pass is followed. In the regular scenario the unmodified test will continue to pass until the application is updated to match the new requirement.</a:t>
            </a:r>
          </a:p>
          <a:p>
            <a:pPr marL="285750" indent="-285750">
              <a:buFont typeface="Arial" charset="0"/>
              <a:buChar char="•"/>
            </a:pPr>
            <a:endParaRPr lang="en-US" dirty="0" smtClean="0"/>
          </a:p>
          <a:p>
            <a:endParaRPr lang="en-US" dirty="0"/>
          </a:p>
        </p:txBody>
      </p:sp>
    </p:spTree>
    <p:extLst>
      <p:ext uri="{BB962C8B-B14F-4D97-AF65-F5344CB8AC3E}">
        <p14:creationId xmlns:p14="http://schemas.microsoft.com/office/powerpoint/2010/main" val="1235295227"/>
      </p:ext>
    </p:extLst>
  </p:cSld>
  <p:clrMapOvr>
    <a:masterClrMapping/>
  </p:clrMapOvr>
</p:sld>
</file>

<file path=ppt/theme/theme1.xml><?xml version="1.0" encoding="utf-8"?>
<a:theme xmlns:a="http://schemas.openxmlformats.org/drawingml/2006/main" name="Arial PowerPoint Template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800" dirty="0" err="1" smtClean="0">
            <a:latin typeface="Arial"/>
            <a:cs typeface="Aria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74B7DA87A37FAC458A03F3EF817E4C75" ma:contentTypeVersion="0" ma:contentTypeDescription="Create a new document." ma:contentTypeScope="" ma:versionID="499998f85468983aa5ef8c8b6e376a2b">
  <xsd:schema xmlns:xsd="http://www.w3.org/2001/XMLSchema" xmlns:xs="http://www.w3.org/2001/XMLSchema" xmlns:p="http://schemas.microsoft.com/office/2006/metadata/properties" xmlns:ns2="037bc504-cc17-4a0d-a1f4-798ee03480e2" targetNamespace="http://schemas.microsoft.com/office/2006/metadata/properties" ma:root="true" ma:fieldsID="fae5fee81ed1579170672caf7726a2ab" ns2:_="">
    <xsd:import namespace="037bc504-cc17-4a0d-a1f4-798ee03480e2"/>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7bc504-cc17-4a0d-a1f4-798ee03480e2"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5.xml><?xml version="1.0" encoding="utf-8"?>
<LongProperties xmlns="http://schemas.microsoft.com/office/2006/metadata/longProperties"/>
</file>

<file path=customXml/itemProps1.xml><?xml version="1.0" encoding="utf-8"?>
<ds:datastoreItem xmlns:ds="http://schemas.openxmlformats.org/officeDocument/2006/customXml" ds:itemID="{747574D2-358A-464E-A333-13B36A347146}">
  <ds:schemaRefs>
    <ds:schemaRef ds:uri="http://schemas.microsoft.com/sharepoint/events"/>
  </ds:schemaRefs>
</ds:datastoreItem>
</file>

<file path=customXml/itemProps2.xml><?xml version="1.0" encoding="utf-8"?>
<ds:datastoreItem xmlns:ds="http://schemas.openxmlformats.org/officeDocument/2006/customXml" ds:itemID="{0EF53AE6-C797-40C6-8C0F-B44A483F93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37bc504-cc17-4a0d-a1f4-798ee03480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C33C2F5-8CE6-4F71-8053-B7D6E0191948}">
  <ds:schemaRefs>
    <ds:schemaRef ds:uri="http://schemas.microsoft.com/sharepoint/v3/contenttype/forms"/>
  </ds:schemaRefs>
</ds:datastoreItem>
</file>

<file path=customXml/itemProps4.xml><?xml version="1.0" encoding="utf-8"?>
<ds:datastoreItem xmlns:ds="http://schemas.openxmlformats.org/officeDocument/2006/customXml" ds:itemID="{24694BF4-419B-4B0A-A07A-48B56CDAD6BC}">
  <ds:schemaRefs>
    <ds:schemaRef ds:uri="http://schemas.microsoft.com/office/2006/documentManagement/types"/>
    <ds:schemaRef ds:uri="http://purl.org/dc/dcmitype/"/>
    <ds:schemaRef ds:uri="037bc504-cc17-4a0d-a1f4-798ee03480e2"/>
    <ds:schemaRef ds:uri="http://purl.org/dc/elements/1.1/"/>
    <ds:schemaRef ds:uri="http://purl.org/dc/terms/"/>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5.xml><?xml version="1.0" encoding="utf-8"?>
<ds:datastoreItem xmlns:ds="http://schemas.openxmlformats.org/officeDocument/2006/customXml" ds:itemID="{EA472CBF-0E5F-4633-90C8-7A000AA90F89}">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Arial PowerPoint Template </Template>
  <TotalTime>11569</TotalTime>
  <Words>340</Words>
  <Application>Microsoft Macintosh PowerPoint</Application>
  <PresentationFormat>On-screen Show (4:3)</PresentationFormat>
  <Paragraphs>51</Paragraphs>
  <Slides>12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Calibri</vt:lpstr>
      <vt:lpstr>Courier New</vt:lpstr>
      <vt:lpstr>Lucida Grande</vt:lpstr>
      <vt:lpstr>MS PGothic</vt:lpstr>
      <vt:lpstr>ＭＳ Ｐゴシック</vt:lpstr>
      <vt:lpstr>Wingdings</vt:lpstr>
      <vt:lpstr>Arial</vt:lpstr>
      <vt:lpstr>Arial PowerPoint Template </vt:lpstr>
      <vt:lpstr>4_Custom Design</vt:lpstr>
      <vt:lpstr>PowerPoint Presentation</vt:lpstr>
      <vt:lpstr>  Behavior Driven Development   June 28th 2016</vt:lpstr>
      <vt:lpstr>What is it?</vt:lpstr>
      <vt:lpstr>Important Terms</vt:lpstr>
      <vt:lpstr>Scenario</vt:lpstr>
      <vt:lpstr>Scenario</vt:lpstr>
      <vt:lpstr>Scenario with BDD</vt:lpstr>
      <vt:lpstr>Scenario with BDD</vt:lpstr>
      <vt:lpstr>Scenario Takeaways</vt:lpstr>
      <vt:lpstr>BDD Testing Demonstration Using Cucumber</vt:lpstr>
      <vt:lpstr>BDD Pitfalls</vt:lpstr>
      <vt:lpstr>Thank You!</vt:lpstr>
    </vt:vector>
  </TitlesOfParts>
  <Company>CommerceHub</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THE INTRO SLIDE   |   JUNE 20, 2013</dc:title>
  <dc:creator>Russell Holman</dc:creator>
  <cp:lastModifiedBy>Microsoft Office User</cp:lastModifiedBy>
  <cp:revision>459</cp:revision>
  <cp:lastPrinted>2015-02-27T14:18:05Z</cp:lastPrinted>
  <dcterms:created xsi:type="dcterms:W3CDTF">2015-02-23T17:18:33Z</dcterms:created>
  <dcterms:modified xsi:type="dcterms:W3CDTF">2016-06-09T13:02:19Z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
    <vt:lpwstr>UDM5JQPYS62S-226-277</vt:lpwstr>
  </property>
  <property fmtid="{D5CDD505-2E9C-101B-9397-08002B2CF9AE}" pid="3" name="_dlc_DocIdItemGuid">
    <vt:lpwstr>301e1b7d-52e4-4cd2-876f-f4d4e8b0bdc6</vt:lpwstr>
  </property>
  <property fmtid="{D5CDD505-2E9C-101B-9397-08002B2CF9AE}" pid="4" name="_dlc_DocIdUrl">
    <vt:lpwstr>http://sps01/Reference Materials/_layouts/DocIdRedir.aspx?ID=UDM5JQPYS62S-226-277, UDM5JQPYS62S-226-277</vt:lpwstr>
  </property>
</Properties>
</file>