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1"/>
  </p:notesMasterIdLst>
  <p:handoutMasterIdLst>
    <p:handoutMasterId r:id="rId22"/>
  </p:handoutMasterIdLst>
  <p:sldIdLst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5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Russell Holman" initials="RH" lastIdx="2" clrIdx="0">
    <p:extLst/>
  </p:cmAuthor>
  <p:cmAuthor id="2" name="Vijaya Kokkili" initials="VK" lastIdx="6" clrIdx="1">
    <p:extLst/>
  </p:cmAuthor>
  <p:cmAuthor id="3" name="Microsoft Office User" initials="Office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Microsoft Office User" initials="Office [2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Microsoft Office User" initials="Office [3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Microsoft Office User" initials="Office [4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4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9T11:48:54.012" idx="3">
    <p:pos x="5060" y="1163"/>
    <p:text>typo</p:text>
    <p:extLst>
      <p:ext uri="{C676402C-5697-4E1C-873F-D02D1690AC5C}">
        <p15:threadingInfo xmlns:p15="http://schemas.microsoft.com/office/powerpoint/2012/main" timeZoneBias="240"/>
      </p:ext>
    </p:extLst>
  </p:cm>
  <p:cm authorId="5" dt="2016-06-09T13:10:50.357" idx="1">
    <p:pos x="5060" y="1259"/>
    <p:text>fix'd</p:text>
    <p:extLst>
      <p:ext uri="{C676402C-5697-4E1C-873F-D02D1690AC5C}">
        <p15:threadingInfo xmlns:p15="http://schemas.microsoft.com/office/powerpoint/2012/main" timeZoneBias="240">
          <p15:parentCm authorId="2" idx="3"/>
        </p15:threadingInfo>
      </p:ext>
    </p:extLst>
  </p:cm>
  <p:cm authorId="2" dt="2016-06-09T11:50:11.831" idx="5">
    <p:pos x="655" y="994"/>
    <p:text>Talk about what the common reasons for projects to fail. requirements changing often, miscommunication, incorrect test written, not understanding business usage of software...</p:text>
    <p:extLst>
      <p:ext uri="{C676402C-5697-4E1C-873F-D02D1690AC5C}">
        <p15:threadingInfo xmlns:p15="http://schemas.microsoft.com/office/powerpoint/2012/main" timeZoneBias="240"/>
      </p:ext>
    </p:extLst>
  </p:cm>
  <p:cm authorId="7" dt="2016-06-09T13:28:44.197" idx="1">
    <p:pos x="655" y="1090"/>
    <p:text>Re-worded some stuff in the slide, but these points will definitely be called out in the presentation.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9T11:49:20.839" idx="4">
    <p:pos x="2016" y="1954"/>
    <p:text>probably worth mentioning Gherkin language here?</p:text>
    <p:extLst>
      <p:ext uri="{C676402C-5697-4E1C-873F-D02D1690AC5C}">
        <p15:threadingInfo xmlns:p15="http://schemas.microsoft.com/office/powerpoint/2012/main" timeZoneBias="240"/>
      </p:ext>
    </p:extLst>
  </p:cm>
  <p:cm authorId="6" dt="2016-06-09T13:26:25.682" idx="1">
    <p:pos x="2016" y="2050"/>
    <p:text>Added</p:text>
    <p:extLst>
      <p:ext uri="{C676402C-5697-4E1C-873F-D02D1690AC5C}">
        <p15:threadingInfo xmlns:p15="http://schemas.microsoft.com/office/powerpoint/2012/main" timeZoneBias="240">
          <p15:parentCm authorId="2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9T11:47:05.598" idx="1">
    <p:pos x="3925" y="2214"/>
    <p:text>Also, since BDD depends on precise requirements, a system which depends on too many variables, will not result in a readable test</p:text>
    <p:extLst>
      <p:ext uri="{C676402C-5697-4E1C-873F-D02D1690AC5C}">
        <p15:threadingInfo xmlns:p15="http://schemas.microsoft.com/office/powerpoint/2012/main" timeZoneBias="240"/>
      </p:ext>
    </p:extLst>
  </p:cm>
  <p:cm authorId="3" dt="2016-06-09T13:10:07.529" idx="1">
    <p:pos x="3925" y="2310"/>
    <p:text>Added.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6-06-09T11:53:13.682" idx="6">
    <p:pos x="627" y="887"/>
    <p:text>Talk about pros of BDD: encourages clear communication between stakeholders, requirements are vetted to granual level upfront, immideate feedback upfront, working on feature level</p:text>
    <p:extLst>
      <p:ext uri="{C676402C-5697-4E1C-873F-D02D1690AC5C}">
        <p15:threadingInfo xmlns:p15="http://schemas.microsoft.com/office/powerpoint/2012/main" timeZoneBias="240"/>
      </p:ext>
    </p:extLst>
  </p:cm>
  <p:cm authorId="4" dt="2016-06-09T13:10:28.691" idx="1">
    <p:pos x="627" y="983"/>
    <p:text>Added slide for the pros of using BDD</p:text>
    <p:extLst>
      <p:ext uri="{C676402C-5697-4E1C-873F-D02D1690AC5C}">
        <p15:threadingInfo xmlns:p15="http://schemas.microsoft.com/office/powerpoint/2012/main" timeZoneBias="240">
          <p15:parentCm authorId="2" idx="6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6/9/16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6/9/16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bmanley91" TargetMode="External"/><Relationship Id="rId3" Type="http://schemas.openxmlformats.org/officeDocument/2006/relationships/hyperlink" Target="https://twitter.com/bmanley9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Testing Demonstration Using Cucumber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229600" cy="6726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2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Pitfalls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229600" cy="471042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Due to its reliance on up-to-date requirements, BDD requires constant 	attention from the business side of the team. For rapidly changing 	products, this may mean dedicating an entire person to feature file 	maintenance.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can be hard to adapt a legacy application to use BDD due to the effort 	required to translate requirements into feature files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Due to the format in which BDD features are written, systems that require 	extensive configuration may result in unmanageable feature files.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84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79"/>
            <a:ext cx="8229600" cy="4827791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Requirements are analyzed very carefully throughout the project.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Application features are built to meet the requirements. 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extraneous features that no one asked for.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Stakeholders can determine the completeness of a project by seeing how 	many features are fulfilled.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team has “executable requirements” to show that not only does their application do something correctly, it does the </a:t>
            </a:r>
            <a:r>
              <a:rPr lang="en-US" i="1" dirty="0" smtClean="0"/>
              <a:t>right </a:t>
            </a:r>
            <a:r>
              <a:rPr lang="en-US" dirty="0" smtClean="0"/>
              <a:t>thing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8992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79"/>
            <a:ext cx="8229600" cy="4702111"/>
          </a:xfrm>
        </p:spPr>
        <p:txBody>
          <a:bodyPr/>
          <a:lstStyle/>
          <a:p>
            <a:r>
              <a:rPr lang="en-US" dirty="0" smtClean="0"/>
              <a:t>Thank you for attending this presentation!</a:t>
            </a:r>
          </a:p>
          <a:p>
            <a:endParaRPr lang="en-US" dirty="0"/>
          </a:p>
          <a:p>
            <a:r>
              <a:rPr lang="en-US" dirty="0" smtClean="0"/>
              <a:t>The code and slides used in this presentation are available on my GitHub page: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github.com/bmanley91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Shameless plug: Twitter - </a:t>
            </a:r>
            <a:r>
              <a:rPr lang="en-US" dirty="0" smtClean="0">
                <a:hlinkClick r:id="rId3"/>
              </a:rPr>
              <a:t>@bmanley91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1818291"/>
            <a:ext cx="8229600" cy="14281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28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529542"/>
            <a:ext cx="8229600" cy="3624348"/>
          </a:xfrm>
        </p:spPr>
        <p:txBody>
          <a:bodyPr/>
          <a:lstStyle/>
          <a:p>
            <a:pPr marL="342900" lvl="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Behavior Driven Development (BDD) is a software development </a:t>
            </a:r>
            <a:r>
              <a:rPr lang="en-US" dirty="0" err="1" smtClean="0"/>
              <a:t>processthat</a:t>
            </a:r>
            <a:r>
              <a:rPr lang="en-US" dirty="0" smtClean="0"/>
              <a:t> </a:t>
            </a:r>
            <a:r>
              <a:rPr lang="en-US" dirty="0"/>
              <a:t>uses the principles of Test Driven Design (TDD) to provide </a:t>
            </a:r>
            <a:r>
              <a:rPr lang="en-US" dirty="0" smtClean="0"/>
              <a:t>the business </a:t>
            </a:r>
            <a:r>
              <a:rPr lang="en-US" dirty="0"/>
              <a:t>and technical sides of a team a shared process to create </a:t>
            </a:r>
            <a:r>
              <a:rPr lang="en-US" dirty="0" smtClean="0"/>
              <a:t>software.</a:t>
            </a:r>
            <a:endParaRPr lang="en-US" dirty="0"/>
          </a:p>
          <a:p>
            <a:pPr marL="342900" lvl="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/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/>
              <a:t>The idea of BDD </a:t>
            </a:r>
            <a:r>
              <a:rPr lang="en-US" dirty="0" smtClean="0"/>
              <a:t>is to have tests that are based completely off of the business requirements. </a:t>
            </a:r>
            <a:endParaRPr lang="en-US" dirty="0"/>
          </a:p>
          <a:p>
            <a:pPr marL="1085850" lvl="1" indent="-342900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/>
              <a:t>This requires close collaboration between the business and technical sides of the team, which leads to better understanding of the system for the entire team.</a:t>
            </a:r>
          </a:p>
          <a:p>
            <a:pPr marL="342900" lvl="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/>
          </a:p>
          <a:p>
            <a:pPr marL="342900" lvl="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/>
              <a:t>Requires well defined and up to date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79"/>
            <a:ext cx="8229600" cy="463522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Driven Development – a software development process that involves 	writing a test before the code to fulfil that test is created. “Write the test, 	watch it fail, make it pass”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 File – A file containing the requirements for the application. Written 	in readable language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Gherkin – a specially formatted and very readable language that feature files 	are typically written in.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Given, When, Then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7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79"/>
            <a:ext cx="8229600" cy="4868365"/>
          </a:xfrm>
        </p:spPr>
        <p:txBody>
          <a:bodyPr/>
          <a:lstStyle/>
          <a:p>
            <a:r>
              <a:rPr lang="en-US" dirty="0" smtClean="0"/>
              <a:t>A team’s application contains a form that users use to input data.</a:t>
            </a:r>
          </a:p>
          <a:p>
            <a:endParaRPr lang="en-US" dirty="0" smtClean="0"/>
          </a:p>
          <a:p>
            <a:r>
              <a:rPr lang="en-US" dirty="0" smtClean="0"/>
              <a:t>Product Manager: “If the phone number field contains more than 10 digits the 	page should display an error when the user submits.”</a:t>
            </a:r>
          </a:p>
          <a:p>
            <a:r>
              <a:rPr lang="en-US" dirty="0" smtClean="0"/>
              <a:t>Tester: “Ok I’ll include that in the test around the user info form.”</a:t>
            </a:r>
          </a:p>
          <a:p>
            <a:r>
              <a:rPr lang="en-US" dirty="0"/>
              <a:t>(</a:t>
            </a:r>
            <a:r>
              <a:rPr lang="en-US" i="1" dirty="0" smtClean="0"/>
              <a:t>Tester writes an automated test covering the form’s functionality including the 	phone number length validation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One year later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8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79"/>
            <a:ext cx="8229600" cy="4768613"/>
          </a:xfrm>
        </p:spPr>
        <p:txBody>
          <a:bodyPr/>
          <a:lstStyle/>
          <a:p>
            <a:r>
              <a:rPr lang="en-US" dirty="0" smtClean="0"/>
              <a:t>The team’s application is being updated to support other countries. </a:t>
            </a:r>
          </a:p>
          <a:p>
            <a:endParaRPr lang="en-US" dirty="0" smtClean="0"/>
          </a:p>
          <a:p>
            <a:r>
              <a:rPr lang="en-US" dirty="0" smtClean="0"/>
              <a:t>Product Manager:  “To support international phone numbers, we need to allow 	up to 16 digits in the phone number field.”</a:t>
            </a:r>
          </a:p>
          <a:p>
            <a:r>
              <a:rPr lang="en-US" dirty="0" smtClean="0"/>
              <a:t>Tester: “Oh ok. I think that’s in one of our automated tests. Let me find and 	update it.”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Tester spends time figuring out which test covers the text field in question and 	updates it. 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with 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229600" cy="4710424"/>
          </a:xfrm>
        </p:spPr>
        <p:txBody>
          <a:bodyPr/>
          <a:lstStyle/>
          <a:p>
            <a:r>
              <a:rPr lang="en-US" dirty="0"/>
              <a:t>A team’s application contains a form that users use to input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Product Manager: “I checked in the feature file with the form’s length validation 	requirements.”</a:t>
            </a:r>
          </a:p>
          <a:p>
            <a:r>
              <a:rPr lang="en-US" dirty="0" smtClean="0"/>
              <a:t>Tester: “Ok I’ll write the test for that feature.”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Tester writes a test based on the feature file supplied by Product Manager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One year later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with BDD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229600" cy="4668860"/>
          </a:xfrm>
        </p:spPr>
        <p:txBody>
          <a:bodyPr/>
          <a:lstStyle/>
          <a:p>
            <a:r>
              <a:rPr lang="en-US" dirty="0"/>
              <a:t>The team’s application is being updated to support other countries.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Manager: “</a:t>
            </a:r>
            <a:r>
              <a:rPr lang="en-US" dirty="0"/>
              <a:t>To support international phone numbers, we need to allow 	up to 16 digits in the phone number field</a:t>
            </a:r>
            <a:r>
              <a:rPr lang="en-US" dirty="0" smtClean="0"/>
              <a:t>. I’ll update the feature file to 	reflect this changed requirement.”</a:t>
            </a:r>
          </a:p>
          <a:p>
            <a:r>
              <a:rPr lang="en-US" dirty="0" smtClean="0"/>
              <a:t>Tester: “Perfect! The test pulls in the field length value from the feature file. So 	the test doesn’t need to be modified.”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Tester continues to work on other tasks related to the internationalization project.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229600" cy="472982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both scenarios, the team successfully covered their requirement with an </a:t>
            </a:r>
            <a:r>
              <a:rPr lang="en-US" dirty="0" smtClean="0"/>
              <a:t>	automated </a:t>
            </a:r>
            <a:r>
              <a:rPr lang="en-US" dirty="0" smtClean="0"/>
              <a:t>test, but in the BDD scenario, much less time was spent </a:t>
            </a:r>
            <a:r>
              <a:rPr lang="en-US" dirty="0" smtClean="0"/>
              <a:t>	updating </a:t>
            </a:r>
            <a:r>
              <a:rPr lang="en-US" dirty="0" smtClean="0"/>
              <a:t>tests. Also, a technical member of the team was not needed to </a:t>
            </a:r>
            <a:r>
              <a:rPr lang="en-US" dirty="0" smtClean="0"/>
              <a:t>	update </a:t>
            </a:r>
            <a:r>
              <a:rPr lang="en-US" dirty="0" smtClean="0"/>
              <a:t>the test.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the BDD scenario the TDD philosophy of update the test, watch it fail, </a:t>
            </a:r>
            <a:r>
              <a:rPr lang="en-US" dirty="0" smtClean="0"/>
              <a:t>	make </a:t>
            </a:r>
            <a:r>
              <a:rPr lang="en-US" dirty="0" smtClean="0"/>
              <a:t>it pass is followed. In the regular scenario the unmodified test will </a:t>
            </a:r>
            <a:r>
              <a:rPr lang="en-US" dirty="0" smtClean="0"/>
              <a:t>	continue </a:t>
            </a:r>
            <a:r>
              <a:rPr lang="en-US" dirty="0" smtClean="0"/>
              <a:t>to pass until the application is updated to match the new </a:t>
            </a:r>
            <a:r>
              <a:rPr lang="en-US" dirty="0" smtClean="0"/>
              <a:t>	requirement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522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4694BF4-419B-4B0A-A07A-48B56CDAD6BC}">
  <ds:schemaRefs>
    <ds:schemaRef ds:uri="http://purl.org/dc/terms/"/>
    <ds:schemaRef ds:uri="037bc504-cc17-4a0d-a1f4-798ee03480e2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11733</TotalTime>
  <Words>330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Lucida Grande</vt:lpstr>
      <vt:lpstr>MS PGothic</vt:lpstr>
      <vt:lpstr>ＭＳ Ｐゴシック</vt:lpstr>
      <vt:lpstr>Wingdings</vt:lpstr>
      <vt:lpstr>Arial</vt:lpstr>
      <vt:lpstr>Arial PowerPoint Template </vt:lpstr>
      <vt:lpstr>4_Custom Design</vt:lpstr>
      <vt:lpstr>PowerPoint Presentation</vt:lpstr>
      <vt:lpstr>  Behavior Driven Development   June 28th 2016</vt:lpstr>
      <vt:lpstr>What is it?</vt:lpstr>
      <vt:lpstr>Important Terms</vt:lpstr>
      <vt:lpstr>Scenario</vt:lpstr>
      <vt:lpstr>Scenario</vt:lpstr>
      <vt:lpstr>Scenario with BDD</vt:lpstr>
      <vt:lpstr>Scenario with BDD</vt:lpstr>
      <vt:lpstr>Scenario Takeaways</vt:lpstr>
      <vt:lpstr>BDD Testing Demonstration Using Cucumber</vt:lpstr>
      <vt:lpstr>BDD Pitfalls</vt:lpstr>
      <vt:lpstr>Benefits of BDD</vt:lpstr>
      <vt:lpstr>Thank You!</vt:lpstr>
    </vt:vector>
  </TitlesOfParts>
  <Company>CommerceHub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Microsoft Office User</cp:lastModifiedBy>
  <cp:revision>465</cp:revision>
  <cp:lastPrinted>2015-02-27T14:18:05Z</cp:lastPrinted>
  <dcterms:created xsi:type="dcterms:W3CDTF">2015-02-23T17:18:33Z</dcterms:created>
  <dcterms:modified xsi:type="dcterms:W3CDTF">2016-06-09T18:18:29Z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