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6"/>
    <p:sldMasterId id="2147483697" r:id="rId7"/>
  </p:sldMasterIdLst>
  <p:notesMasterIdLst>
    <p:notesMasterId r:id="rId24"/>
  </p:notesMasterIdLst>
  <p:handoutMasterIdLst>
    <p:handoutMasterId r:id="rId25"/>
  </p:handoutMasterIdLst>
  <p:sldIdLst>
    <p:sldId id="264" r:id="rId8"/>
    <p:sldId id="265" r:id="rId9"/>
    <p:sldId id="277" r:id="rId10"/>
    <p:sldId id="278" r:id="rId11"/>
    <p:sldId id="266" r:id="rId12"/>
    <p:sldId id="271" r:id="rId13"/>
    <p:sldId id="267" r:id="rId14"/>
    <p:sldId id="268" r:id="rId15"/>
    <p:sldId id="269" r:id="rId16"/>
    <p:sldId id="270" r:id="rId17"/>
    <p:sldId id="272" r:id="rId18"/>
    <p:sldId id="273" r:id="rId19"/>
    <p:sldId id="274" r:id="rId20"/>
    <p:sldId id="276" r:id="rId21"/>
    <p:sldId id="279" r:id="rId22"/>
    <p:sldId id="275" r:id="rId23"/>
  </p:sldIdLst>
  <p:sldSz cx="9144000" cy="6858000" type="screen4x3"/>
  <p:notesSz cx="7010400" cy="92964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5]" lastIdx="1" clrIdx="6">
    <p:extLst/>
  </p:cmAuthor>
  <p:cmAuthor id="1" name="Russell Holman" initials="RH" lastIdx="2" clrIdx="0">
    <p:extLst/>
  </p:cmAuthor>
  <p:cmAuthor id="2" name="Vijaya Kokkili" initials="VK" lastIdx="6" clrIdx="1">
    <p:extLst/>
  </p:cmAuthor>
  <p:cmAuthor id="3" name="Microsoft Office User" initials="Office" lastIdx="1" clrIdx="2">
    <p:extLst/>
  </p:cmAuthor>
  <p:cmAuthor id="4" name="Microsoft Office User" initials="Office [2]" lastIdx="1" clrIdx="3">
    <p:extLst/>
  </p:cmAuthor>
  <p:cmAuthor id="5" name="Microsoft Office User" initials="Office [3]" lastIdx="1" clrIdx="4">
    <p:extLst/>
  </p:cmAuthor>
  <p:cmAuthor id="6" name="Microsoft Office User" initials="Office [4]"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3A87"/>
    <a:srgbClr val="003A7A"/>
    <a:srgbClr val="00458F"/>
    <a:srgbClr val="00B1FF"/>
    <a:srgbClr val="0075FF"/>
    <a:srgbClr val="071529"/>
    <a:srgbClr val="85ADFF"/>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1" autoAdjust="0"/>
    <p:restoredTop sz="96256" autoAdjust="0"/>
  </p:normalViewPr>
  <p:slideViewPr>
    <p:cSldViewPr snapToGrid="0" snapToObjects="1">
      <p:cViewPr varScale="1">
        <p:scale>
          <a:sx n="154" d="100"/>
          <a:sy n="154" d="100"/>
        </p:scale>
        <p:origin x="288" y="200"/>
      </p:cViewPr>
      <p:guideLst/>
    </p:cSldViewPr>
  </p:slideViewPr>
  <p:outlineViewPr>
    <p:cViewPr>
      <p:scale>
        <a:sx n="33" d="100"/>
        <a:sy n="33" d="100"/>
      </p:scale>
      <p:origin x="0" y="-135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1" d="100"/>
          <a:sy n="91" d="100"/>
        </p:scale>
        <p:origin x="370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9T11:48:54.012" idx="3">
    <p:pos x="5060" y="1163"/>
    <p:text>typo</p:text>
    <p:extLst>
      <p:ext uri="{C676402C-5697-4E1C-873F-D02D1690AC5C}">
        <p15:threadingInfo xmlns:p15="http://schemas.microsoft.com/office/powerpoint/2012/main" timeZoneBias="240"/>
      </p:ext>
    </p:extLst>
  </p:cm>
  <p:cm authorId="5" dt="2016-06-09T13:10:50.357" idx="1">
    <p:pos x="5060" y="1259"/>
    <p:text>fix'd</p:text>
    <p:extLst>
      <p:ext uri="{C676402C-5697-4E1C-873F-D02D1690AC5C}">
        <p15:threadingInfo xmlns:p15="http://schemas.microsoft.com/office/powerpoint/2012/main" timeZoneBias="240">
          <p15:parentCm authorId="2" idx="3"/>
        </p15:threadingInfo>
      </p:ext>
    </p:extLst>
  </p:cm>
  <p:cm authorId="2" dt="2016-06-09T11:50:11.831" idx="5">
    <p:pos x="655" y="994"/>
    <p:text>Talk about what the common reasons for projects to fail. requirements changing often, miscommunication, incorrect test written, not understanding business usage of software...</p:text>
    <p:extLst>
      <p:ext uri="{C676402C-5697-4E1C-873F-D02D1690AC5C}">
        <p15:threadingInfo xmlns:p15="http://schemas.microsoft.com/office/powerpoint/2012/main" timeZoneBias="240"/>
      </p:ext>
    </p:extLst>
  </p:cm>
  <p:cm authorId="7" dt="2016-06-09T13:28:44.197" idx="1">
    <p:pos x="655" y="1090"/>
    <p:text>Re-worded some stuff in the slide, but these points will definitely be called out in the presentation.</p:text>
    <p:extLst>
      <p:ext uri="{C676402C-5697-4E1C-873F-D02D1690AC5C}">
        <p15:threadingInfo xmlns:p15="http://schemas.microsoft.com/office/powerpoint/2012/main" timeZoneBias="240">
          <p15:parentCm authorId="2"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09T11:49:20.839" idx="4">
    <p:pos x="2016" y="1954"/>
    <p:text>probably worth mentioning Gherkin language here?</p:text>
    <p:extLst>
      <p:ext uri="{C676402C-5697-4E1C-873F-D02D1690AC5C}">
        <p15:threadingInfo xmlns:p15="http://schemas.microsoft.com/office/powerpoint/2012/main" timeZoneBias="240"/>
      </p:ext>
    </p:extLst>
  </p:cm>
  <p:cm authorId="6" dt="2016-06-09T13:26:25.682" idx="1">
    <p:pos x="2016" y="2050"/>
    <p:text>Added</p:text>
    <p:extLst>
      <p:ext uri="{C676402C-5697-4E1C-873F-D02D1690AC5C}">
        <p15:threadingInfo xmlns:p15="http://schemas.microsoft.com/office/powerpoint/2012/main" timeZoneBias="240">
          <p15:parentCm authorId="2"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09T11:47:05.598" idx="1">
    <p:pos x="3925" y="2214"/>
    <p:text>Also, since BDD depends on precise requirements, a system which depends on too many variables, will not result in a readable test</p:text>
    <p:extLst>
      <p:ext uri="{C676402C-5697-4E1C-873F-D02D1690AC5C}">
        <p15:threadingInfo xmlns:p15="http://schemas.microsoft.com/office/powerpoint/2012/main" timeZoneBias="240"/>
      </p:ext>
    </p:extLst>
  </p:cm>
  <p:cm authorId="3" dt="2016-06-09T13:10:07.529" idx="1">
    <p:pos x="3925" y="2310"/>
    <p:text>Added.</p:text>
    <p:extLst>
      <p:ext uri="{C676402C-5697-4E1C-873F-D02D1690AC5C}">
        <p15:threadingInfo xmlns:p15="http://schemas.microsoft.com/office/powerpoint/2012/main" timeZoneBias="240">
          <p15:parentCm authorId="2" idx="1"/>
        </p15:threadingInfo>
      </p:ext>
    </p:extLst>
  </p:cm>
  <p:cm authorId="2" dt="2016-06-09T11:53:13.682" idx="6">
    <p:pos x="627" y="887"/>
    <p:text>Talk about pros of BDD: encourages clear communication between stakeholders, requirements are vetted to granual level upfront, immideate feedback upfront, working on feature level</p:text>
    <p:extLst>
      <p:ext uri="{C676402C-5697-4E1C-873F-D02D1690AC5C}">
        <p15:threadingInfo xmlns:p15="http://schemas.microsoft.com/office/powerpoint/2012/main" timeZoneBias="240"/>
      </p:ext>
    </p:extLst>
  </p:cm>
  <p:cm authorId="4" dt="2016-06-09T13:10:28.691" idx="1">
    <p:pos x="627" y="983"/>
    <p:text>Added slide for the pros of using BDD</p:text>
    <p:extLst>
      <p:ext uri="{C676402C-5697-4E1C-873F-D02D1690AC5C}">
        <p15:threadingInfo xmlns:p15="http://schemas.microsoft.com/office/powerpoint/2012/main" timeZoneBias="240">
          <p15:parentCm authorId="2" idx="6"/>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FEE93A03-1206-4179-8BFD-D87BEE1D9944}" type="datetimeFigureOut">
              <a:rPr lang="en-US" altLang="en-US"/>
              <a:pPr/>
              <a:t>6/22/16</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C7EE32F0-C88C-4ED4-898A-C577FA99FE25}" type="slidenum">
              <a:rPr lang="en-US" altLang="en-US"/>
              <a:pPr/>
              <a:t>‹#›</a:t>
            </a:fld>
            <a:endParaRPr lang="en-US" altLang="en-US"/>
          </a:p>
        </p:txBody>
      </p:sp>
    </p:spTree>
    <p:extLst>
      <p:ext uri="{BB962C8B-B14F-4D97-AF65-F5344CB8AC3E}">
        <p14:creationId xmlns:p14="http://schemas.microsoft.com/office/powerpoint/2010/main" val="138761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23E2F853-0133-45EC-AB11-8D02543E75D3}" type="datetimeFigureOut">
              <a:rPr lang="en-US" altLang="en-US"/>
              <a:pPr/>
              <a:t>6/22/16</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A1381362-443D-48F2-A514-82ADB81CDB6E}" type="slidenum">
              <a:rPr lang="en-US" altLang="en-US"/>
              <a:pPr/>
              <a:t>‹#›</a:t>
            </a:fld>
            <a:endParaRPr lang="en-US" altLang="en-US"/>
          </a:p>
        </p:txBody>
      </p:sp>
    </p:spTree>
    <p:extLst>
      <p:ext uri="{BB962C8B-B14F-4D97-AF65-F5344CB8AC3E}">
        <p14:creationId xmlns:p14="http://schemas.microsoft.com/office/powerpoint/2010/main" val="41540409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770063"/>
            <a:ext cx="5849938"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2"/>
          <p:cNvSpPr>
            <a:spLocks noGrp="1"/>
          </p:cNvSpPr>
          <p:nvPr>
            <p:ph type="title"/>
          </p:nvPr>
        </p:nvSpPr>
        <p:spPr>
          <a:xfrm>
            <a:off x="0" y="6051960"/>
            <a:ext cx="9144000" cy="350280"/>
          </a:xfrm>
          <a:prstGeom prst="rect">
            <a:avLst/>
          </a:prstGeom>
        </p:spPr>
        <p:txBody>
          <a:bodyPr vert="horz"/>
          <a:lstStyle>
            <a:lvl1pPr>
              <a:defRPr sz="1200" b="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62392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7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ary title slide">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04788" y="1006475"/>
            <a:ext cx="185737"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endParaRPr lang="en-US" sz="1800" dirty="0" smtClean="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3792538"/>
            <a:ext cx="22637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577787" y="2296452"/>
            <a:ext cx="8010048" cy="780003"/>
          </a:xfrm>
          <a:prstGeom prst="rect">
            <a:avLst/>
          </a:prstGeom>
        </p:spPr>
        <p:txBody>
          <a:bodyPr vert="horz"/>
          <a:lstStyle>
            <a:lvl1pPr>
              <a:defRPr sz="4800" cap="none"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44630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9170988" cy="58054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04225" y="5980113"/>
            <a:ext cx="565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0" y="2466379"/>
            <a:ext cx="8229600" cy="780003"/>
          </a:xfrm>
          <a:prstGeom prst="rect">
            <a:avLst/>
          </a:prstGeom>
        </p:spPr>
        <p:txBody>
          <a:bodyPr vert="horz" anchor="ctr"/>
          <a:lstStyle>
            <a:lvl1pPr>
              <a:defRPr sz="4600" cap="none">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354705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2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77430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61314" y="2809740"/>
            <a:ext cx="3999277" cy="1839913"/>
          </a:xfrm>
          <a:prstGeom prst="rect">
            <a:avLst/>
          </a:prstGeom>
        </p:spPr>
        <p:txBody>
          <a:bodyPr vert="horz"/>
          <a:lstStyle>
            <a:lvl1pPr marL="342900" indent="-342900">
              <a:lnSpc>
                <a:spcPct val="150000"/>
              </a:lnSpc>
              <a:buClr>
                <a:srgbClr val="0075FF"/>
              </a:buClr>
              <a:buSzPct val="100000"/>
              <a:buFont typeface="Arial"/>
              <a:buChar char="•"/>
              <a:defRPr sz="1600" baseline="0">
                <a:latin typeface="Arial"/>
              </a:defRPr>
            </a:lvl1pPr>
            <a:lvl2pPr marL="742950" indent="-285750">
              <a:lnSpc>
                <a:spcPct val="150000"/>
              </a:lnSpc>
              <a:buClrTx/>
              <a:buSzPct val="90000"/>
              <a:buFont typeface="Wingdings" charset="2"/>
              <a:buChar char="§"/>
              <a:defRPr sz="1400">
                <a:latin typeface="Arial"/>
              </a:defRPr>
            </a:lvl2pPr>
            <a:lvl3pPr marL="1200150" indent="-285750">
              <a:lnSpc>
                <a:spcPct val="150000"/>
              </a:lnSpc>
              <a:buClr>
                <a:srgbClr val="00458F"/>
              </a:buClr>
              <a:buSzPct val="100000"/>
              <a:buFont typeface="Arial"/>
              <a:buChar char="•"/>
              <a:defRPr sz="1400">
                <a:latin typeface="Arial"/>
              </a:defRPr>
            </a:lvl3pPr>
            <a:lvl4pPr marL="1543050" indent="-171450">
              <a:lnSpc>
                <a:spcPct val="150000"/>
              </a:lnSpc>
              <a:buClr>
                <a:srgbClr val="85ADFF"/>
              </a:buClr>
              <a:buSzPct val="80000"/>
              <a:buFont typeface="Courier New"/>
              <a:buChar char="o"/>
              <a:defRPr sz="1200">
                <a:solidFill>
                  <a:schemeClr val="tx1"/>
                </a:solidFill>
                <a:latin typeface="Arial"/>
              </a:defRPr>
            </a:lvl4pPr>
            <a:lvl5pPr marL="2057400" indent="-228600">
              <a:buSzPct val="70000"/>
              <a:buFont typeface="Courier New"/>
              <a:buChar char="o"/>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8"/>
          <p:cNvSpPr>
            <a:spLocks noGrp="1"/>
          </p:cNvSpPr>
          <p:nvPr>
            <p:ph type="body" sz="quarter" idx="11"/>
          </p:nvPr>
        </p:nvSpPr>
        <p:spPr>
          <a:xfrm>
            <a:off x="457200" y="2268420"/>
            <a:ext cx="3999277" cy="672604"/>
          </a:xfrm>
          <a:prstGeom prst="rect">
            <a:avLst/>
          </a:prstGeom>
        </p:spPr>
        <p:txBody>
          <a:bodyPr vert="horz"/>
          <a:lstStyle>
            <a:lvl1pPr marL="0" indent="0">
              <a:lnSpc>
                <a:spcPct val="150000"/>
              </a:lnSpc>
              <a:buNone/>
              <a:defRPr sz="1600" b="0" i="0" baseline="0">
                <a:latin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10"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2"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0037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
        <p:nvSpPr>
          <p:cNvPr id="6"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Tree>
    <p:extLst>
      <p:ext uri="{BB962C8B-B14F-4D97-AF65-F5344CB8AC3E}">
        <p14:creationId xmlns:p14="http://schemas.microsoft.com/office/powerpoint/2010/main" val="76020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57200" y="1987550"/>
            <a:ext cx="4242775" cy="3999970"/>
          </a:xfrm>
          <a:prstGeom prst="rect">
            <a:avLst/>
          </a:prstGeom>
        </p:spPr>
        <p:txBody>
          <a:bodyPr vert="horz"/>
          <a:lstStyle>
            <a:lvl1pPr marL="0" indent="0">
              <a:buFontTx/>
              <a:buNone/>
              <a:defRPr sz="1600">
                <a:latin typeface="Arial"/>
              </a:defRPr>
            </a:lvl1pPr>
          </a:lstStyle>
          <a:p>
            <a:pPr lvl="0"/>
            <a:endParaRPr lang="en-US" noProof="0" dirty="0"/>
          </a:p>
        </p:txBody>
      </p:sp>
      <p:sp>
        <p:nvSpPr>
          <p:cNvPr id="6" name="Text Placeholder 5"/>
          <p:cNvSpPr>
            <a:spLocks noGrp="1"/>
          </p:cNvSpPr>
          <p:nvPr>
            <p:ph type="body" sz="quarter" idx="11"/>
          </p:nvPr>
        </p:nvSpPr>
        <p:spPr>
          <a:xfrm>
            <a:off x="5027613" y="1987550"/>
            <a:ext cx="3659187" cy="4000500"/>
          </a:xfrm>
          <a:prstGeom prst="rect">
            <a:avLst/>
          </a:prstGeom>
        </p:spPr>
        <p:txBody>
          <a:bodyPr vert="horz"/>
          <a:lstStyle>
            <a:lvl1pPr marL="0" indent="0">
              <a:buFontTx/>
              <a:buNone/>
              <a:defRPr sz="1600">
                <a:latin typeface="Arial"/>
              </a:defRPr>
            </a:lvl1pPr>
            <a:lvl2pPr marL="685800" indent="-285750">
              <a:lnSpc>
                <a:spcPct val="150000"/>
              </a:lnSpc>
              <a:buClr>
                <a:srgbClr val="0075FF"/>
              </a:buClr>
              <a:buSzPct val="100000"/>
              <a:buFont typeface="Arial"/>
              <a:buChar char="•"/>
              <a:defRPr sz="1600">
                <a:latin typeface="Arial"/>
              </a:defRPr>
            </a:lvl2pPr>
            <a:lvl3pPr marL="1143000" indent="-228600">
              <a:lnSpc>
                <a:spcPct val="150000"/>
              </a:lnSpc>
              <a:buClr>
                <a:srgbClr val="0075FF"/>
              </a:buClr>
              <a:buSzPct val="90000"/>
              <a:buFont typeface="Wingdings" charset="2"/>
              <a:buChar char="§"/>
              <a:defRPr sz="1400">
                <a:latin typeface="Arial"/>
              </a:defRPr>
            </a:lvl3pPr>
            <a:lvl4pPr marL="1600200" indent="-228600">
              <a:lnSpc>
                <a:spcPct val="150000"/>
              </a:lnSpc>
              <a:buClr>
                <a:srgbClr val="00458F"/>
              </a:buClr>
              <a:buSzPct val="100000"/>
              <a:buFont typeface="Arial"/>
              <a:buChar char="•"/>
              <a:defRPr sz="1200">
                <a:latin typeface="Arial"/>
              </a:defRPr>
            </a:lvl4pPr>
            <a:lvl5pPr marL="2057400" indent="-228600">
              <a:lnSpc>
                <a:spcPct val="150000"/>
              </a:lnSpc>
              <a:buClr>
                <a:srgbClr val="85ADFF"/>
              </a:buClr>
              <a:buSzPct val="80000"/>
              <a:buFont typeface="Courier New"/>
              <a:buChar char="o"/>
              <a:defRPr sz="1200" baseline="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766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928979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A8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14" r:id="rId4"/>
    <p:sldLayoutId id="2147483823" r:id="rId5"/>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70988" cy="10556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5123" name="Picture 5"/>
          <p:cNvPicPr>
            <a:picLocks noChangeAspect="1"/>
          </p:cNvPicPr>
          <p:nvPr/>
        </p:nvPicPr>
        <p:blipFill>
          <a:blip r:embed="rId7">
            <a:extLst>
              <a:ext uri="{28A0092B-C50C-407E-A947-70E740481C1C}">
                <a14:useLocalDpi xmlns:a14="http://schemas.microsoft.com/office/drawing/2010/main" val="0"/>
              </a:ext>
            </a:extLst>
          </a:blip>
          <a:srcRect r="4144"/>
          <a:stretch>
            <a:fillRect/>
          </a:stretch>
        </p:blipFill>
        <p:spPr bwMode="auto">
          <a:xfrm>
            <a:off x="7473950" y="6173788"/>
            <a:ext cx="14509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ucumber.io/do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bmanley91" TargetMode="External"/><Relationship Id="rId3" Type="http://schemas.openxmlformats.org/officeDocument/2006/relationships/hyperlink" Target="https://twitter.com/bmanley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4"/>
          <p:cNvSpPr>
            <a:spLocks noGrp="1"/>
          </p:cNvSpPr>
          <p:nvPr>
            <p:ph type="title"/>
          </p:nvPr>
        </p:nvSpPr>
        <p:spPr bwMode="auto">
          <a:xfrm>
            <a:off x="0" y="6051550"/>
            <a:ext cx="9144000" cy="350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US"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with BDD</a:t>
            </a:r>
          </a:p>
        </p:txBody>
      </p:sp>
      <p:sp>
        <p:nvSpPr>
          <p:cNvPr id="3" name="Text Placeholder 2"/>
          <p:cNvSpPr>
            <a:spLocks noGrp="1"/>
          </p:cNvSpPr>
          <p:nvPr>
            <p:ph type="body" sz="quarter" idx="12"/>
          </p:nvPr>
        </p:nvSpPr>
        <p:spPr>
          <a:xfrm>
            <a:off x="457200" y="1366180"/>
            <a:ext cx="8229600" cy="4668860"/>
          </a:xfrm>
        </p:spPr>
        <p:txBody>
          <a:bodyPr/>
          <a:lstStyle/>
          <a:p>
            <a:r>
              <a:rPr lang="en-US" dirty="0"/>
              <a:t>The team’s application is being updated to support other countries. </a:t>
            </a:r>
            <a:endParaRPr lang="en-US" dirty="0" smtClean="0"/>
          </a:p>
          <a:p>
            <a:endParaRPr lang="en-US" dirty="0"/>
          </a:p>
          <a:p>
            <a:r>
              <a:rPr lang="en-US" dirty="0" smtClean="0"/>
              <a:t>Product Manager: “</a:t>
            </a:r>
            <a:r>
              <a:rPr lang="en-US" dirty="0"/>
              <a:t>To support international phone numbers, we need to allow 	up to 16 digits in the phone number field</a:t>
            </a:r>
            <a:r>
              <a:rPr lang="en-US" dirty="0" smtClean="0"/>
              <a:t>. I’ll update the feature file to 	reflect this changed requirement.”</a:t>
            </a:r>
          </a:p>
          <a:p>
            <a:r>
              <a:rPr lang="en-US" dirty="0" smtClean="0"/>
              <a:t>Tester: “Perfect! The test pulls in the field length value from the feature file. So 	the test doesn’t need to be modified.”</a:t>
            </a:r>
          </a:p>
          <a:p>
            <a:r>
              <a:rPr lang="en-US" dirty="0" smtClean="0"/>
              <a:t>(</a:t>
            </a:r>
            <a:r>
              <a:rPr lang="en-US" i="1" dirty="0" smtClean="0"/>
              <a:t>Tester continues to work on other tasks related to the internationalization project.</a:t>
            </a:r>
            <a:r>
              <a:rPr lang="en-US" dirty="0" smtClean="0"/>
              <a:t>)</a:t>
            </a:r>
            <a:endParaRPr lang="en-US" dirty="0"/>
          </a:p>
          <a:p>
            <a:endParaRPr lang="en-US" dirty="0"/>
          </a:p>
        </p:txBody>
      </p:sp>
    </p:spTree>
    <p:extLst>
      <p:ext uri="{BB962C8B-B14F-4D97-AF65-F5344CB8AC3E}">
        <p14:creationId xmlns:p14="http://schemas.microsoft.com/office/powerpoint/2010/main" val="177308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Takeaways</a:t>
            </a:r>
            <a:endParaRPr lang="en-US" dirty="0"/>
          </a:p>
        </p:txBody>
      </p:sp>
      <p:sp>
        <p:nvSpPr>
          <p:cNvPr id="3" name="Text Placeholder 2"/>
          <p:cNvSpPr>
            <a:spLocks noGrp="1"/>
          </p:cNvSpPr>
          <p:nvPr>
            <p:ph type="body" sz="quarter" idx="12"/>
          </p:nvPr>
        </p:nvSpPr>
        <p:spPr>
          <a:xfrm>
            <a:off x="457200" y="1366180"/>
            <a:ext cx="8229600" cy="4729820"/>
          </a:xfrm>
        </p:spPr>
        <p:txBody>
          <a:bodyPr/>
          <a:lstStyle/>
          <a:p>
            <a:pPr marL="285750" indent="-285750">
              <a:buFont typeface="Arial" charset="0"/>
              <a:buChar char="•"/>
            </a:pPr>
            <a:r>
              <a:rPr lang="en-US" dirty="0" smtClean="0"/>
              <a:t>In both scenarios, the team successfully covered their requirement with an 	automated test, but in the BDD scenario, much less time was spent 	updating tests. Also, a technical member of the team was not needed to 	update the test.</a:t>
            </a:r>
          </a:p>
          <a:p>
            <a:pPr marL="285750" indent="-285750">
              <a:buFont typeface="Arial" charset="0"/>
              <a:buChar char="•"/>
            </a:pPr>
            <a:r>
              <a:rPr lang="en-US" dirty="0" smtClean="0"/>
              <a:t>In the BDD scenario the TDD philosophy of update the test, watch it fail, 	make it pass is followed. In the regular scenario the unmodified test will 	continue to pass until the application is updated to match the new 	requirement.</a:t>
            </a:r>
          </a:p>
          <a:p>
            <a:pPr marL="285750" indent="-285750">
              <a:buFont typeface="Arial" charset="0"/>
              <a:buChar char="•"/>
            </a:pPr>
            <a:endParaRPr lang="en-US" dirty="0" smtClean="0"/>
          </a:p>
          <a:p>
            <a:endParaRPr lang="en-US" dirty="0"/>
          </a:p>
        </p:txBody>
      </p:sp>
    </p:spTree>
    <p:extLst>
      <p:ext uri="{BB962C8B-B14F-4D97-AF65-F5344CB8AC3E}">
        <p14:creationId xmlns:p14="http://schemas.microsoft.com/office/powerpoint/2010/main" val="1235295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Testing Demonstration Using Cucumber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644"/>
            <a:ext cx="7620000" cy="5080000"/>
          </a:xfrm>
          <a:prstGeom prst="rect">
            <a:avLst/>
          </a:prstGeom>
        </p:spPr>
      </p:pic>
    </p:spTree>
    <p:extLst>
      <p:ext uri="{BB962C8B-B14F-4D97-AF65-F5344CB8AC3E}">
        <p14:creationId xmlns:p14="http://schemas.microsoft.com/office/powerpoint/2010/main" val="1139927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Pitfalls</a:t>
            </a:r>
            <a:endParaRPr lang="en-US" dirty="0"/>
          </a:p>
        </p:txBody>
      </p:sp>
      <p:sp>
        <p:nvSpPr>
          <p:cNvPr id="3" name="Text Placeholder 2"/>
          <p:cNvSpPr>
            <a:spLocks noGrp="1"/>
          </p:cNvSpPr>
          <p:nvPr>
            <p:ph type="body" sz="quarter" idx="12"/>
          </p:nvPr>
        </p:nvSpPr>
        <p:spPr>
          <a:xfrm>
            <a:off x="457200" y="1366180"/>
            <a:ext cx="8229600" cy="4710424"/>
          </a:xfrm>
        </p:spPr>
        <p:txBody>
          <a:bodyPr/>
          <a:lstStyle/>
          <a:p>
            <a:pPr marL="285750" indent="-285750">
              <a:buFont typeface="Arial" charset="0"/>
              <a:buChar char="•"/>
            </a:pPr>
            <a:r>
              <a:rPr lang="en-US" dirty="0" smtClean="0"/>
              <a:t>Due to its reliance on up-to-date requirements, BDD requires constant 	attention from the business side of the team. For rapidly changing 	products, this may mean dedicating an entire person to feature file 	maintenance. </a:t>
            </a:r>
          </a:p>
          <a:p>
            <a:pPr marL="285750" indent="-285750">
              <a:buFont typeface="Arial" charset="0"/>
              <a:buChar char="•"/>
            </a:pPr>
            <a:r>
              <a:rPr lang="en-US" dirty="0" smtClean="0"/>
              <a:t>It can be hard to adapt a legacy application to use BDD due to the effort 	required to translate requirements into feature files.</a:t>
            </a:r>
          </a:p>
          <a:p>
            <a:pPr marL="285750" indent="-285750">
              <a:buFont typeface="Arial" charset="0"/>
              <a:buChar char="•"/>
            </a:pPr>
            <a:r>
              <a:rPr lang="en-US" dirty="0" smtClean="0"/>
              <a:t>Due to the format in which BDD features are written, systems that require 	extensive configuration may result in unmanageable feature files.</a:t>
            </a:r>
          </a:p>
          <a:p>
            <a:pPr marL="285750" indent="-285750">
              <a:buFont typeface="Arial" charset="0"/>
              <a:buChar char="•"/>
            </a:pP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1843843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BDD</a:t>
            </a:r>
            <a:endParaRPr lang="en-US" dirty="0"/>
          </a:p>
        </p:txBody>
      </p:sp>
      <p:sp>
        <p:nvSpPr>
          <p:cNvPr id="3" name="Text Placeholder 2"/>
          <p:cNvSpPr>
            <a:spLocks noGrp="1"/>
          </p:cNvSpPr>
          <p:nvPr>
            <p:ph type="body" sz="quarter" idx="12"/>
          </p:nvPr>
        </p:nvSpPr>
        <p:spPr>
          <a:xfrm>
            <a:off x="457200" y="1366179"/>
            <a:ext cx="8229600" cy="4827791"/>
          </a:xfrm>
        </p:spPr>
        <p:txBody>
          <a:bodyPr/>
          <a:lstStyle/>
          <a:p>
            <a:pPr marL="285750" indent="-285750">
              <a:buFont typeface="Arial" charset="0"/>
              <a:buChar char="•"/>
            </a:pPr>
            <a:r>
              <a:rPr lang="en-US" dirty="0" smtClean="0"/>
              <a:t>Requirements are analyzed very carefully throughout the project.</a:t>
            </a:r>
          </a:p>
          <a:p>
            <a:pPr marL="285750" indent="-285750">
              <a:buFont typeface="Arial" charset="0"/>
              <a:buChar char="•"/>
            </a:pPr>
            <a:r>
              <a:rPr lang="en-US" dirty="0" smtClean="0"/>
              <a:t>Application features are built to meet the requirements. </a:t>
            </a:r>
          </a:p>
          <a:p>
            <a:pPr marL="1028700" lvl="1">
              <a:buFont typeface="Arial" charset="0"/>
              <a:buChar char="•"/>
            </a:pPr>
            <a:r>
              <a:rPr lang="en-US" dirty="0" smtClean="0"/>
              <a:t>No </a:t>
            </a:r>
            <a:r>
              <a:rPr lang="en-US" dirty="0"/>
              <a:t>extraneous features that no one asked for.</a:t>
            </a:r>
          </a:p>
          <a:p>
            <a:pPr marL="285750" indent="-285750">
              <a:buFont typeface="Arial" charset="0"/>
              <a:buChar char="•"/>
            </a:pPr>
            <a:r>
              <a:rPr lang="en-US" dirty="0" smtClean="0"/>
              <a:t>Stakeholders can determine the completeness of a project by seeing how 	many features are fulfilled.</a:t>
            </a:r>
            <a:endParaRPr lang="en-US" dirty="0"/>
          </a:p>
          <a:p>
            <a:pPr marL="285750" indent="-285750">
              <a:buFont typeface="Arial" charset="0"/>
              <a:buChar char="•"/>
            </a:pPr>
            <a:r>
              <a:rPr lang="en-US" dirty="0" smtClean="0"/>
              <a:t>The team has “executable requirements” to show that not only does their application do something correctly, it does the </a:t>
            </a:r>
            <a:r>
              <a:rPr lang="en-US" i="1" dirty="0" smtClean="0"/>
              <a:t>right </a:t>
            </a:r>
            <a:r>
              <a:rPr lang="en-US" dirty="0" smtClean="0"/>
              <a:t>thing correctly</a:t>
            </a:r>
            <a:r>
              <a:rPr lang="en-US" dirty="0" smtClean="0"/>
              <a:t>.</a:t>
            </a:r>
          </a:p>
          <a:p>
            <a:pPr marL="285750" indent="-285750">
              <a:buFont typeface="Arial" charset="0"/>
              <a:buChar char="•"/>
            </a:pPr>
            <a:r>
              <a:rPr lang="en-US" dirty="0" smtClean="0"/>
              <a:t>Built in Requirements Traceability </a:t>
            </a:r>
          </a:p>
        </p:txBody>
      </p:sp>
    </p:spTree>
    <p:extLst>
      <p:ext uri="{BB962C8B-B14F-4D97-AF65-F5344CB8AC3E}">
        <p14:creationId xmlns:p14="http://schemas.microsoft.com/office/powerpoint/2010/main" val="389926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 on Cucumber</a:t>
            </a:r>
            <a:endParaRPr lang="en-US" dirty="0"/>
          </a:p>
        </p:txBody>
      </p:sp>
      <p:sp>
        <p:nvSpPr>
          <p:cNvPr id="3" name="Text Placeholder 2"/>
          <p:cNvSpPr>
            <a:spLocks noGrp="1"/>
          </p:cNvSpPr>
          <p:nvPr>
            <p:ph type="body" sz="quarter" idx="12"/>
          </p:nvPr>
        </p:nvSpPr>
        <p:spPr>
          <a:xfrm>
            <a:off x="457200" y="1366179"/>
            <a:ext cx="8229600" cy="4652235"/>
          </a:xfrm>
        </p:spPr>
        <p:txBody>
          <a:bodyPr/>
          <a:lstStyle/>
          <a:p>
            <a:pPr marL="285750">
              <a:buFont typeface="Arial" charset="0"/>
              <a:buChar char="•"/>
            </a:pPr>
            <a:r>
              <a:rPr lang="en-US" dirty="0" smtClean="0"/>
              <a:t> Cucumber Documentation</a:t>
            </a:r>
          </a:p>
          <a:p>
            <a:pPr marL="1028700" lvl="1">
              <a:buFont typeface="Arial" charset="0"/>
              <a:buChar char="•"/>
            </a:pPr>
            <a:r>
              <a:rPr lang="en-US" dirty="0">
                <a:hlinkClick r:id="rId2"/>
              </a:rPr>
              <a:t>https://</a:t>
            </a:r>
            <a:r>
              <a:rPr lang="en-US" dirty="0" smtClean="0">
                <a:hlinkClick r:id="rId2"/>
              </a:rPr>
              <a:t>cucumber.io/docs</a:t>
            </a:r>
            <a:endParaRPr lang="en-US" dirty="0" smtClean="0"/>
          </a:p>
          <a:p>
            <a:pPr marL="285750">
              <a:buFont typeface="Arial" charset="0"/>
              <a:buChar char="•"/>
            </a:pPr>
            <a:r>
              <a:rPr lang="en-US" dirty="0"/>
              <a:t> </a:t>
            </a:r>
            <a:r>
              <a:rPr lang="en-US" dirty="0" smtClean="0"/>
              <a:t>The Cucumber Book: BDD for Testers and Developers</a:t>
            </a:r>
          </a:p>
          <a:p>
            <a:pPr marL="1028700" lvl="1">
              <a:buFont typeface="Arial" charset="0"/>
              <a:buChar char="•"/>
            </a:pPr>
            <a:r>
              <a:rPr lang="en-US" dirty="0" smtClean="0"/>
              <a:t>ISBN: 978-1-93435-680-7</a:t>
            </a:r>
          </a:p>
          <a:p>
            <a:pPr marL="1028700" lvl="1">
              <a:buFont typeface="Arial" charset="0"/>
              <a:buChar char="•"/>
            </a:pPr>
            <a:endParaRPr lang="en-US" dirty="0"/>
          </a:p>
        </p:txBody>
      </p:sp>
    </p:spTree>
    <p:extLst>
      <p:ext uri="{BB962C8B-B14F-4D97-AF65-F5344CB8AC3E}">
        <p14:creationId xmlns:p14="http://schemas.microsoft.com/office/powerpoint/2010/main" val="1303975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2"/>
          </p:nvPr>
        </p:nvSpPr>
        <p:spPr>
          <a:xfrm>
            <a:off x="457200" y="1366179"/>
            <a:ext cx="8229600" cy="4702111"/>
          </a:xfrm>
        </p:spPr>
        <p:txBody>
          <a:bodyPr/>
          <a:lstStyle/>
          <a:p>
            <a:r>
              <a:rPr lang="en-US" dirty="0" smtClean="0"/>
              <a:t>Thank you for attending this presentation!</a:t>
            </a:r>
          </a:p>
          <a:p>
            <a:endParaRPr lang="en-US" dirty="0"/>
          </a:p>
          <a:p>
            <a:r>
              <a:rPr lang="en-US" dirty="0" smtClean="0"/>
              <a:t>The code and slides used in this presentation are available on my GitHub page: </a:t>
            </a:r>
            <a:r>
              <a:rPr lang="en-US" dirty="0">
                <a:hlinkClick r:id="rId2"/>
              </a:rPr>
              <a:t>https://</a:t>
            </a:r>
            <a:r>
              <a:rPr lang="en-US" dirty="0" smtClean="0">
                <a:hlinkClick r:id="rId2"/>
              </a:rPr>
              <a:t>github.com/bmanley91</a:t>
            </a:r>
            <a:endParaRPr lang="en-US" dirty="0" smtClean="0"/>
          </a:p>
          <a:p>
            <a:endParaRPr lang="en-US" dirty="0"/>
          </a:p>
          <a:p>
            <a:r>
              <a:rPr lang="en-US" dirty="0" smtClean="0"/>
              <a:t>Shameless plug: Twitter - </a:t>
            </a:r>
            <a:r>
              <a:rPr lang="en-US" dirty="0" smtClean="0">
                <a:hlinkClick r:id="rId3"/>
              </a:rPr>
              <a:t>@bmanley91</a:t>
            </a:r>
            <a:endParaRPr lang="en-US" dirty="0"/>
          </a:p>
        </p:txBody>
      </p:sp>
    </p:spTree>
    <p:extLst>
      <p:ext uri="{BB962C8B-B14F-4D97-AF65-F5344CB8AC3E}">
        <p14:creationId xmlns:p14="http://schemas.microsoft.com/office/powerpoint/2010/main" val="1332809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p:cNvSpPr>
            <a:spLocks noGrp="1"/>
          </p:cNvSpPr>
          <p:nvPr>
            <p:ph type="title"/>
          </p:nvPr>
        </p:nvSpPr>
        <p:spPr bwMode="auto">
          <a:xfrm>
            <a:off x="457200" y="1818291"/>
            <a:ext cx="8229600" cy="14281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sz="4000" dirty="0" smtClean="0">
                <a:latin typeface="Arial" panose="020B0604020202020204" pitchFamily="34" charset="0"/>
                <a:cs typeface="Arial" panose="020B0604020202020204" pitchFamily="34" charset="0"/>
              </a:rPr>
              <a:t>Behavior Driven Development</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sz="1600" dirty="0" smtClean="0">
                <a:latin typeface="Arial" panose="020B0604020202020204" pitchFamily="34" charset="0"/>
                <a:cs typeface="Arial" panose="020B0604020202020204" pitchFamily="34" charset="0"/>
              </a:rPr>
              <a:t>June 28</a:t>
            </a:r>
            <a:r>
              <a:rPr lang="en-US" altLang="en-US" sz="1600" baseline="30000" dirty="0" smtClean="0">
                <a:latin typeface="Arial" panose="020B0604020202020204" pitchFamily="34" charset="0"/>
                <a:cs typeface="Arial" panose="020B0604020202020204" pitchFamily="34" charset="0"/>
              </a:rPr>
              <a:t>th</a:t>
            </a:r>
            <a:r>
              <a:rPr lang="en-US" altLang="en-US" sz="1600" dirty="0" smtClean="0">
                <a:latin typeface="Arial" panose="020B0604020202020204" pitchFamily="34" charset="0"/>
                <a:cs typeface="Arial" panose="020B0604020202020204" pitchFamily="34" charset="0"/>
              </a:rPr>
              <a:t> 2016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860" y="1122744"/>
            <a:ext cx="5434314" cy="5434314"/>
          </a:xfrm>
          <a:prstGeom prst="rect">
            <a:avLst/>
          </a:prstGeom>
        </p:spPr>
      </p:pic>
    </p:spTree>
    <p:extLst>
      <p:ext uri="{BB962C8B-B14F-4D97-AF65-F5344CB8AC3E}">
        <p14:creationId xmlns:p14="http://schemas.microsoft.com/office/powerpoint/2010/main" val="106938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Software is Hard!</a:t>
            </a:r>
            <a:endParaRPr lang="en-US" dirty="0"/>
          </a:p>
        </p:txBody>
      </p:sp>
      <p:sp>
        <p:nvSpPr>
          <p:cNvPr id="3" name="Text Placeholder 2"/>
          <p:cNvSpPr>
            <a:spLocks noGrp="1"/>
          </p:cNvSpPr>
          <p:nvPr>
            <p:ph type="body" sz="quarter" idx="12"/>
          </p:nvPr>
        </p:nvSpPr>
        <p:spPr>
          <a:xfrm>
            <a:off x="457200" y="1366180"/>
            <a:ext cx="8229600" cy="672604"/>
          </a:xfrm>
        </p:spPr>
        <p:txBody>
          <a:bodyPr/>
          <a:lstStyle/>
          <a:p>
            <a:pPr algn="ctr"/>
            <a:r>
              <a:rPr lang="en-US" dirty="0" smtClean="0"/>
              <a:t>What problems do we face when testing software?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2292430"/>
            <a:ext cx="2997200" cy="3708400"/>
          </a:xfrm>
          <a:prstGeom prst="rect">
            <a:avLst/>
          </a:prstGeom>
        </p:spPr>
      </p:pic>
      <p:sp>
        <p:nvSpPr>
          <p:cNvPr id="5" name="TextBox 4"/>
          <p:cNvSpPr txBox="1"/>
          <p:nvPr/>
        </p:nvSpPr>
        <p:spPr>
          <a:xfrm>
            <a:off x="127322" y="2650118"/>
            <a:ext cx="2835798" cy="369332"/>
          </a:xfrm>
          <a:prstGeom prst="rect">
            <a:avLst/>
          </a:prstGeom>
          <a:noFill/>
        </p:spPr>
        <p:txBody>
          <a:bodyPr wrap="square" rtlCol="0">
            <a:spAutoFit/>
          </a:bodyPr>
          <a:lstStyle/>
          <a:p>
            <a:r>
              <a:rPr lang="en-US" sz="1800" dirty="0" smtClean="0">
                <a:latin typeface="Arial"/>
                <a:cs typeface="Arial"/>
              </a:rPr>
              <a:t>Ambiguous Requirements</a:t>
            </a:r>
            <a:endParaRPr lang="en-US" sz="1800" dirty="0">
              <a:latin typeface="Arial"/>
              <a:cs typeface="Arial"/>
            </a:endParaRPr>
          </a:p>
        </p:txBody>
      </p:sp>
      <p:sp>
        <p:nvSpPr>
          <p:cNvPr id="6" name="TextBox 5"/>
          <p:cNvSpPr txBox="1"/>
          <p:nvPr/>
        </p:nvSpPr>
        <p:spPr>
          <a:xfrm>
            <a:off x="127322" y="3808071"/>
            <a:ext cx="2835798" cy="646331"/>
          </a:xfrm>
          <a:prstGeom prst="rect">
            <a:avLst/>
          </a:prstGeom>
          <a:noFill/>
        </p:spPr>
        <p:txBody>
          <a:bodyPr wrap="square" rtlCol="0">
            <a:spAutoFit/>
          </a:bodyPr>
          <a:lstStyle/>
          <a:p>
            <a:pPr algn="ctr"/>
            <a:r>
              <a:rPr lang="en-US" sz="1800" dirty="0" smtClean="0">
                <a:latin typeface="Arial"/>
                <a:cs typeface="Arial"/>
              </a:rPr>
              <a:t>Am I testing the right thing?</a:t>
            </a:r>
          </a:p>
        </p:txBody>
      </p:sp>
      <p:sp>
        <p:nvSpPr>
          <p:cNvPr id="7" name="TextBox 6"/>
          <p:cNvSpPr txBox="1"/>
          <p:nvPr/>
        </p:nvSpPr>
        <p:spPr>
          <a:xfrm>
            <a:off x="6192456" y="3495554"/>
            <a:ext cx="2685351" cy="369332"/>
          </a:xfrm>
          <a:prstGeom prst="rect">
            <a:avLst/>
          </a:prstGeom>
          <a:noFill/>
        </p:spPr>
        <p:txBody>
          <a:bodyPr wrap="none" rtlCol="0">
            <a:spAutoFit/>
          </a:bodyPr>
          <a:lstStyle/>
          <a:p>
            <a:r>
              <a:rPr lang="en-US" sz="1800" dirty="0" smtClean="0">
                <a:latin typeface="Arial"/>
                <a:cs typeface="Arial"/>
              </a:rPr>
              <a:t>Changing business logic</a:t>
            </a:r>
          </a:p>
        </p:txBody>
      </p:sp>
    </p:spTree>
    <p:extLst>
      <p:ext uri="{BB962C8B-B14F-4D97-AF65-F5344CB8AC3E}">
        <p14:creationId xmlns:p14="http://schemas.microsoft.com/office/powerpoint/2010/main" val="79608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Text Placeholder 2"/>
          <p:cNvSpPr>
            <a:spLocks noGrp="1"/>
          </p:cNvSpPr>
          <p:nvPr>
            <p:ph type="body" sz="quarter" idx="12"/>
          </p:nvPr>
        </p:nvSpPr>
        <p:spPr>
          <a:xfrm>
            <a:off x="457200" y="1529542"/>
            <a:ext cx="8229600" cy="3624348"/>
          </a:xfrm>
        </p:spPr>
        <p:txBody>
          <a:bodyPr/>
          <a:lstStyle/>
          <a:p>
            <a:pPr marL="342900" lvl="0" indent="-342900" defTabSz="914400" eaLnBrk="1" fontAlgn="auto" hangingPunct="1">
              <a:lnSpc>
                <a:spcPct val="100000"/>
              </a:lnSpc>
              <a:spcBef>
                <a:spcPts val="0"/>
              </a:spcBef>
              <a:spcAft>
                <a:spcPts val="0"/>
              </a:spcAft>
              <a:buFont typeface="Arial" charset="0"/>
              <a:buChar char="•"/>
            </a:pPr>
            <a:r>
              <a:rPr lang="en-US" dirty="0"/>
              <a:t>Behavior Driven Development (BDD) is a software development </a:t>
            </a:r>
            <a:r>
              <a:rPr lang="en-US" dirty="0" smtClean="0"/>
              <a:t>process that </a:t>
            </a:r>
            <a:r>
              <a:rPr lang="en-US" dirty="0"/>
              <a:t>uses the principles of Test Driven Design (TDD) to provide </a:t>
            </a:r>
            <a:r>
              <a:rPr lang="en-US" dirty="0" smtClean="0"/>
              <a:t>the business </a:t>
            </a:r>
            <a:r>
              <a:rPr lang="en-US" dirty="0"/>
              <a:t>and technical sides of a team a shared process to create </a:t>
            </a:r>
            <a:r>
              <a:rPr lang="en-US" dirty="0" smtClean="0"/>
              <a:t>software.</a:t>
            </a:r>
            <a:endParaRPr lang="en-US" dirty="0"/>
          </a:p>
          <a:p>
            <a:pPr marL="342900" lvl="0" indent="-342900" defTabSz="914400" eaLnBrk="1" fontAlgn="auto" hangingPunct="1">
              <a:lnSpc>
                <a:spcPct val="100000"/>
              </a:lnSpc>
              <a:spcBef>
                <a:spcPts val="0"/>
              </a:spcBef>
              <a:spcAft>
                <a:spcPts val="0"/>
              </a:spcAft>
              <a:buFont typeface="Arial" charset="0"/>
              <a:buChar char="•"/>
            </a:pPr>
            <a:endParaRPr lang="en-US" dirty="0" smtClean="0"/>
          </a:p>
          <a:p>
            <a:pPr marL="342900" indent="-342900" defTabSz="914400" eaLnBrk="1" fontAlgn="auto" hangingPunct="1">
              <a:lnSpc>
                <a:spcPct val="100000"/>
              </a:lnSpc>
              <a:spcBef>
                <a:spcPts val="0"/>
              </a:spcBef>
              <a:spcAft>
                <a:spcPts val="0"/>
              </a:spcAft>
              <a:buFont typeface="Arial" charset="0"/>
              <a:buChar char="•"/>
            </a:pPr>
            <a:r>
              <a:rPr lang="en-US" dirty="0"/>
              <a:t>The idea of BDD </a:t>
            </a:r>
            <a:r>
              <a:rPr lang="en-US" dirty="0" smtClean="0"/>
              <a:t>is to have tests that are based completely off of the business requirements. </a:t>
            </a:r>
            <a:endParaRPr lang="en-US" dirty="0"/>
          </a:p>
          <a:p>
            <a:pPr marL="1085850" lvl="1" indent="-342900" defTabSz="914400" eaLnBrk="1" fontAlgn="auto" hangingPunct="1">
              <a:spcBef>
                <a:spcPts val="0"/>
              </a:spcBef>
              <a:spcAft>
                <a:spcPts val="0"/>
              </a:spcAft>
              <a:buFont typeface="Arial" charset="0"/>
              <a:buChar char="•"/>
            </a:pPr>
            <a:r>
              <a:rPr lang="en-US" dirty="0" smtClean="0"/>
              <a:t>This requires close collaboration between the business and technical sides of the team, which leads to better understanding of the system for the entire team.</a:t>
            </a:r>
          </a:p>
          <a:p>
            <a:pPr marL="342900" lvl="0" indent="-342900" defTabSz="914400" eaLnBrk="1" fontAlgn="auto" hangingPunct="1">
              <a:lnSpc>
                <a:spcPct val="100000"/>
              </a:lnSpc>
              <a:spcBef>
                <a:spcPts val="0"/>
              </a:spcBef>
              <a:spcAft>
                <a:spcPts val="0"/>
              </a:spcAft>
              <a:buFont typeface="Arial" charset="0"/>
              <a:buChar char="•"/>
            </a:pPr>
            <a:endParaRPr lang="en-US" dirty="0"/>
          </a:p>
          <a:p>
            <a:pPr marL="342900" lvl="0" indent="-342900" defTabSz="914400" eaLnBrk="1" fontAlgn="auto" hangingPunct="1">
              <a:lnSpc>
                <a:spcPct val="100000"/>
              </a:lnSpc>
              <a:spcBef>
                <a:spcPts val="0"/>
              </a:spcBef>
              <a:spcAft>
                <a:spcPts val="0"/>
              </a:spcAft>
              <a:buFont typeface="Arial" charset="0"/>
              <a:buChar char="•"/>
            </a:pPr>
            <a:r>
              <a:rPr lang="en-US" dirty="0" smtClean="0"/>
              <a:t>Requires well defined and up to date requirements.</a:t>
            </a:r>
          </a:p>
        </p:txBody>
      </p:sp>
    </p:spTree>
    <p:extLst>
      <p:ext uri="{BB962C8B-B14F-4D97-AF65-F5344CB8AC3E}">
        <p14:creationId xmlns:p14="http://schemas.microsoft.com/office/powerpoint/2010/main" val="1215636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Text Placeholder 2"/>
          <p:cNvSpPr>
            <a:spLocks noGrp="1"/>
          </p:cNvSpPr>
          <p:nvPr>
            <p:ph type="body" sz="quarter" idx="12"/>
          </p:nvPr>
        </p:nvSpPr>
        <p:spPr>
          <a:xfrm>
            <a:off x="457200" y="1366179"/>
            <a:ext cx="8229600" cy="4635227"/>
          </a:xfrm>
        </p:spPr>
        <p:txBody>
          <a:bodyPr/>
          <a:lstStyle/>
          <a:p>
            <a:pPr marL="285750" indent="-285750">
              <a:buFont typeface="Arial" charset="0"/>
              <a:buChar char="•"/>
            </a:pPr>
            <a:r>
              <a:rPr lang="en-US" dirty="0" smtClean="0"/>
              <a:t>Test Driven Development – a software development process that involves 	writing a test before the code to fulfil that test is created. “Write the test, 	watch it fail, make it pass”</a:t>
            </a:r>
          </a:p>
          <a:p>
            <a:pPr marL="285750" indent="-285750">
              <a:buFont typeface="Arial" charset="0"/>
              <a:buChar char="•"/>
            </a:pPr>
            <a:r>
              <a:rPr lang="en-US" dirty="0" smtClean="0"/>
              <a:t>Feature File – A file containing the requirements for the application. Written 	in readable language.</a:t>
            </a:r>
          </a:p>
          <a:p>
            <a:pPr marL="285750" indent="-285750">
              <a:buFont typeface="Arial" charset="0"/>
              <a:buChar char="•"/>
            </a:pPr>
            <a:r>
              <a:rPr lang="en-US" dirty="0" smtClean="0"/>
              <a:t>Gherkin – a specially formatted and very readable language that feature files 	are typically written in.</a:t>
            </a:r>
          </a:p>
          <a:p>
            <a:pPr marL="1028700" lvl="1">
              <a:buFont typeface="Arial" charset="0"/>
              <a:buChar char="•"/>
            </a:pPr>
            <a:r>
              <a:rPr lang="en-US" dirty="0" smtClean="0"/>
              <a:t>Given, When, Then format</a:t>
            </a:r>
            <a:endParaRPr lang="en-US" dirty="0"/>
          </a:p>
        </p:txBody>
      </p:sp>
    </p:spTree>
    <p:extLst>
      <p:ext uri="{BB962C8B-B14F-4D97-AF65-F5344CB8AC3E}">
        <p14:creationId xmlns:p14="http://schemas.microsoft.com/office/powerpoint/2010/main" val="51377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868365"/>
          </a:xfrm>
        </p:spPr>
        <p:txBody>
          <a:bodyPr/>
          <a:lstStyle/>
          <a:p>
            <a:r>
              <a:rPr lang="en-US" dirty="0" smtClean="0"/>
              <a:t>A team’s application contains a form that users use to input data.</a:t>
            </a:r>
          </a:p>
          <a:p>
            <a:endParaRPr lang="en-US" dirty="0" smtClean="0"/>
          </a:p>
          <a:p>
            <a:r>
              <a:rPr lang="en-US" dirty="0" smtClean="0"/>
              <a:t>Product Manager: “If the phone number field contains more than 10 digits the 	page should display an error when the user submits.”</a:t>
            </a:r>
          </a:p>
          <a:p>
            <a:r>
              <a:rPr lang="en-US" dirty="0" smtClean="0"/>
              <a:t>Tester: “Ok I’ll include that in the test around the user info form.”</a:t>
            </a:r>
          </a:p>
          <a:p>
            <a:r>
              <a:rPr lang="en-US" dirty="0"/>
              <a:t>(</a:t>
            </a:r>
            <a:r>
              <a:rPr lang="en-US" i="1" dirty="0" smtClean="0"/>
              <a:t>Tester writes an automated test covering the form’s functionality including the 	phone number length validation</a:t>
            </a:r>
            <a:r>
              <a:rPr lang="en-US" dirty="0" smtClean="0"/>
              <a:t>)</a:t>
            </a:r>
          </a:p>
          <a:p>
            <a:endParaRPr lang="en-US" dirty="0" smtClean="0"/>
          </a:p>
          <a:p>
            <a:r>
              <a:rPr lang="en-US" dirty="0" smtClean="0"/>
              <a:t>One year later</a:t>
            </a:r>
            <a:r>
              <a:rPr lang="is-IS" dirty="0" smtClean="0"/>
              <a:t>…</a:t>
            </a:r>
            <a:endParaRPr lang="en-US" dirty="0" smtClean="0"/>
          </a:p>
        </p:txBody>
      </p:sp>
    </p:spTree>
    <p:extLst>
      <p:ext uri="{BB962C8B-B14F-4D97-AF65-F5344CB8AC3E}">
        <p14:creationId xmlns:p14="http://schemas.microsoft.com/office/powerpoint/2010/main" val="62489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768613"/>
          </a:xfrm>
        </p:spPr>
        <p:txBody>
          <a:bodyPr/>
          <a:lstStyle/>
          <a:p>
            <a:r>
              <a:rPr lang="en-US" dirty="0" smtClean="0"/>
              <a:t>The team’s application is being updated to support other countries. </a:t>
            </a:r>
          </a:p>
          <a:p>
            <a:endParaRPr lang="en-US" dirty="0" smtClean="0"/>
          </a:p>
          <a:p>
            <a:r>
              <a:rPr lang="en-US" dirty="0" smtClean="0"/>
              <a:t>Product Manager:  “To support international phone numbers, we need to allow 	up to 16 digits in the phone number field.”</a:t>
            </a:r>
          </a:p>
          <a:p>
            <a:r>
              <a:rPr lang="en-US" dirty="0" smtClean="0"/>
              <a:t>Tester: “Oh ok. I think that’s in one of our automated tests. Let me find and 	update it.”</a:t>
            </a:r>
          </a:p>
          <a:p>
            <a:r>
              <a:rPr lang="en-US" dirty="0" smtClean="0"/>
              <a:t>(</a:t>
            </a:r>
            <a:r>
              <a:rPr lang="en-US" i="1" dirty="0" smtClean="0"/>
              <a:t>Tester spends time figuring out which test covers the text field in question and 	updates it. </a:t>
            </a:r>
            <a:r>
              <a:rPr lang="en-US" dirty="0" smtClean="0"/>
              <a:t>)</a:t>
            </a:r>
          </a:p>
          <a:p>
            <a:endParaRPr lang="en-US" dirty="0"/>
          </a:p>
        </p:txBody>
      </p:sp>
    </p:spTree>
    <p:extLst>
      <p:ext uri="{BB962C8B-B14F-4D97-AF65-F5344CB8AC3E}">
        <p14:creationId xmlns:p14="http://schemas.microsoft.com/office/powerpoint/2010/main" val="130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with BDD</a:t>
            </a:r>
            <a:endParaRPr lang="en-US" dirty="0"/>
          </a:p>
        </p:txBody>
      </p:sp>
      <p:sp>
        <p:nvSpPr>
          <p:cNvPr id="3" name="Text Placeholder 2"/>
          <p:cNvSpPr>
            <a:spLocks noGrp="1"/>
          </p:cNvSpPr>
          <p:nvPr>
            <p:ph type="body" sz="quarter" idx="12"/>
          </p:nvPr>
        </p:nvSpPr>
        <p:spPr>
          <a:xfrm>
            <a:off x="457200" y="1366180"/>
            <a:ext cx="8229600" cy="4710424"/>
          </a:xfrm>
        </p:spPr>
        <p:txBody>
          <a:bodyPr/>
          <a:lstStyle/>
          <a:p>
            <a:r>
              <a:rPr lang="en-US" dirty="0"/>
              <a:t>A team’s application contains a form that users use to input data</a:t>
            </a:r>
            <a:r>
              <a:rPr lang="en-US" dirty="0" smtClean="0"/>
              <a:t>.</a:t>
            </a:r>
          </a:p>
          <a:p>
            <a:endParaRPr lang="en-US" dirty="0"/>
          </a:p>
          <a:p>
            <a:r>
              <a:rPr lang="en-US" dirty="0" smtClean="0"/>
              <a:t>Product Manager: “I checked in the feature file with the form’s length validation 	requirements.”</a:t>
            </a:r>
          </a:p>
          <a:p>
            <a:r>
              <a:rPr lang="en-US" dirty="0" smtClean="0"/>
              <a:t>Tester: “Ok I’ll write the test for that feature.”</a:t>
            </a:r>
          </a:p>
          <a:p>
            <a:r>
              <a:rPr lang="en-US" dirty="0" smtClean="0"/>
              <a:t>(</a:t>
            </a:r>
            <a:r>
              <a:rPr lang="en-US" i="1" dirty="0" smtClean="0"/>
              <a:t>Tester writes a test based on the feature file supplied by Product Manager</a:t>
            </a:r>
            <a:r>
              <a:rPr lang="en-US" dirty="0" smtClean="0"/>
              <a:t>)</a:t>
            </a:r>
          </a:p>
          <a:p>
            <a:endParaRPr lang="en-US" dirty="0"/>
          </a:p>
          <a:p>
            <a:r>
              <a:rPr lang="en-US" dirty="0" smtClean="0"/>
              <a:t>One year later</a:t>
            </a:r>
            <a:r>
              <a:rPr lang="is-IS" dirty="0" smtClean="0"/>
              <a:t>…</a:t>
            </a:r>
            <a:endParaRPr lang="en-US" dirty="0"/>
          </a:p>
          <a:p>
            <a:endParaRPr lang="en-US" dirty="0" smtClean="0"/>
          </a:p>
          <a:p>
            <a:endParaRPr lang="en-US" dirty="0"/>
          </a:p>
        </p:txBody>
      </p:sp>
    </p:spTree>
    <p:extLst>
      <p:ext uri="{BB962C8B-B14F-4D97-AF65-F5344CB8AC3E}">
        <p14:creationId xmlns:p14="http://schemas.microsoft.com/office/powerpoint/2010/main" val="194105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rial PowerPoint Templa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800" dirty="0" err="1" smtClean="0">
            <a:latin typeface="Arial"/>
            <a:cs typeface="Aria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4B7DA87A37FAC458A03F3EF817E4C75" ma:contentTypeVersion="0" ma:contentTypeDescription="Create a new document." ma:contentTypeScope="" ma:versionID="499998f85468983aa5ef8c8b6e376a2b">
  <xsd:schema xmlns:xsd="http://www.w3.org/2001/XMLSchema" xmlns:xs="http://www.w3.org/2001/XMLSchema" xmlns:p="http://schemas.microsoft.com/office/2006/metadata/properties" xmlns:ns2="037bc504-cc17-4a0d-a1f4-798ee03480e2" targetNamespace="http://schemas.microsoft.com/office/2006/metadata/properties" ma:root="true" ma:fieldsID="fae5fee81ed1579170672caf7726a2ab" ns2:_="">
    <xsd:import namespace="037bc504-cc17-4a0d-a1f4-798ee03480e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7bc504-cc17-4a0d-a1f4-798ee03480e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7574D2-358A-464E-A333-13B36A347146}">
  <ds:schemaRefs>
    <ds:schemaRef ds:uri="http://schemas.microsoft.com/sharepoint/events"/>
  </ds:schemaRefs>
</ds:datastoreItem>
</file>

<file path=customXml/itemProps2.xml><?xml version="1.0" encoding="utf-8"?>
<ds:datastoreItem xmlns:ds="http://schemas.openxmlformats.org/officeDocument/2006/customXml" ds:itemID="{EA472CBF-0E5F-4633-90C8-7A000AA90F89}">
  <ds:schemaRefs>
    <ds:schemaRef ds:uri="http://schemas.microsoft.com/office/2006/metadata/longProperties"/>
  </ds:schemaRefs>
</ds:datastoreItem>
</file>

<file path=customXml/itemProps3.xml><?xml version="1.0" encoding="utf-8"?>
<ds:datastoreItem xmlns:ds="http://schemas.openxmlformats.org/officeDocument/2006/customXml" ds:itemID="{24694BF4-419B-4B0A-A07A-48B56CDAD6BC}">
  <ds:schemaRefs>
    <ds:schemaRef ds:uri="http://purl.org/dc/terms/"/>
    <ds:schemaRef ds:uri="037bc504-cc17-4a0d-a1f4-798ee03480e2"/>
    <ds:schemaRef ds:uri="http://schemas.microsoft.com/office/2006/documentManagement/type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0EF53AE6-C797-40C6-8C0F-B44A483F9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7bc504-cc17-4a0d-a1f4-798ee03480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C33C2F5-8CE6-4F71-8053-B7D6E0191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Arial PowerPoint Template </Template>
  <TotalTime>12081</TotalTime>
  <Words>384</Words>
  <Application>Microsoft Macintosh PowerPoint</Application>
  <PresentationFormat>On-screen Show (4:3)</PresentationFormat>
  <Paragraphs>73</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Calibri</vt:lpstr>
      <vt:lpstr>Courier New</vt:lpstr>
      <vt:lpstr>Lucida Grande</vt:lpstr>
      <vt:lpstr>MS PGothic</vt:lpstr>
      <vt:lpstr>ＭＳ Ｐゴシック</vt:lpstr>
      <vt:lpstr>Wingdings</vt:lpstr>
      <vt:lpstr>Arial</vt:lpstr>
      <vt:lpstr>Arial PowerPoint Template </vt:lpstr>
      <vt:lpstr>4_Custom Design</vt:lpstr>
      <vt:lpstr>PowerPoint Presentation</vt:lpstr>
      <vt:lpstr>  Behavior Driven Development   June 28th 2016</vt:lpstr>
      <vt:lpstr>A bit about me</vt:lpstr>
      <vt:lpstr>Testing Software is Hard!</vt:lpstr>
      <vt:lpstr>What is it?</vt:lpstr>
      <vt:lpstr>Important Terms</vt:lpstr>
      <vt:lpstr>Scenario</vt:lpstr>
      <vt:lpstr>Scenario</vt:lpstr>
      <vt:lpstr>Scenario with BDD</vt:lpstr>
      <vt:lpstr>Scenario with BDD</vt:lpstr>
      <vt:lpstr>Scenario Takeaways</vt:lpstr>
      <vt:lpstr>BDD Testing Demonstration Using Cucumber</vt:lpstr>
      <vt:lpstr>BDD Pitfalls</vt:lpstr>
      <vt:lpstr>Benefits of BDD</vt:lpstr>
      <vt:lpstr>More Information on Cucumber</vt:lpstr>
      <vt:lpstr>Thank You!</vt:lpstr>
    </vt:vector>
  </TitlesOfParts>
  <Company>CommerceHub</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INTRO SLIDE   |   JUNE 20, 2013</dc:title>
  <dc:creator>Russell Holman</dc:creator>
  <cp:lastModifiedBy>Microsoft Office User</cp:lastModifiedBy>
  <cp:revision>474</cp:revision>
  <cp:lastPrinted>2015-02-27T14:18:05Z</cp:lastPrinted>
  <dcterms:created xsi:type="dcterms:W3CDTF">2015-02-23T17:18:33Z</dcterms:created>
  <dcterms:modified xsi:type="dcterms:W3CDTF">2016-06-22T19:29:40Z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UDM5JQPYS62S-226-277</vt:lpwstr>
  </property>
  <property fmtid="{D5CDD505-2E9C-101B-9397-08002B2CF9AE}" pid="3" name="_dlc_DocIdItemGuid">
    <vt:lpwstr>301e1b7d-52e4-4cd2-876f-f4d4e8b0bdc6</vt:lpwstr>
  </property>
  <property fmtid="{D5CDD505-2E9C-101B-9397-08002B2CF9AE}" pid="4" name="_dlc_DocIdUrl">
    <vt:lpwstr>http://sps01/Reference Materials/_layouts/DocIdRedir.aspx?ID=UDM5JQPYS62S-226-277, UDM5JQPYS62S-226-277</vt:lpwstr>
  </property>
</Properties>
</file>