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6"/>
    <p:sldMasterId id="2147483697" r:id="rId7"/>
  </p:sldMasterIdLst>
  <p:notesMasterIdLst>
    <p:notesMasterId r:id="rId27"/>
  </p:notesMasterIdLst>
  <p:handoutMasterIdLst>
    <p:handoutMasterId r:id="rId28"/>
  </p:handoutMasterIdLst>
  <p:sldIdLst>
    <p:sldId id="264" r:id="rId8"/>
    <p:sldId id="265" r:id="rId9"/>
    <p:sldId id="266" r:id="rId10"/>
    <p:sldId id="276" r:id="rId11"/>
    <p:sldId id="268" r:id="rId12"/>
    <p:sldId id="269" r:id="rId13"/>
    <p:sldId id="270" r:id="rId14"/>
    <p:sldId id="280" r:id="rId15"/>
    <p:sldId id="281" r:id="rId16"/>
    <p:sldId id="273" r:id="rId17"/>
    <p:sldId id="267" r:id="rId18"/>
    <p:sldId id="271" r:id="rId19"/>
    <p:sldId id="272" r:id="rId20"/>
    <p:sldId id="275" r:id="rId21"/>
    <p:sldId id="282" r:id="rId22"/>
    <p:sldId id="274" r:id="rId23"/>
    <p:sldId id="279" r:id="rId24"/>
    <p:sldId id="278" r:id="rId25"/>
    <p:sldId id="277" r:id="rId2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Holman" initials="RH" lastIdx="2" clrIdx="0">
    <p:extLst>
      <p:ext uri="{19B8F6BF-5375-455C-9EA6-DF929625EA0E}">
        <p15:presenceInfo xmlns:p15="http://schemas.microsoft.com/office/powerpoint/2012/main" userId="S-1-5-21-105607670-1110063313-313073093-20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A87"/>
    <a:srgbClr val="003A7A"/>
    <a:srgbClr val="00458F"/>
    <a:srgbClr val="00B1FF"/>
    <a:srgbClr val="0075FF"/>
    <a:srgbClr val="071529"/>
    <a:srgbClr val="85AD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586" autoAdjust="0"/>
  </p:normalViewPr>
  <p:slideViewPr>
    <p:cSldViewPr snapToGrid="0" snapToObjects="1">
      <p:cViewPr varScale="1">
        <p:scale>
          <a:sx n="117" d="100"/>
          <a:sy n="117" d="100"/>
        </p:scale>
        <p:origin x="1302" y="11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E93A03-1206-4179-8BFD-D87BEE1D9944}" type="datetimeFigureOut">
              <a:rPr lang="en-US" altLang="en-US"/>
              <a:pPr/>
              <a:t>06/23/15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7EE32F0-C88C-4ED4-898A-C577FA99F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1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3E2F853-0133-45EC-AB11-8D02543E75D3}" type="datetimeFigureOut">
              <a:rPr lang="en-US" altLang="en-US"/>
              <a:pPr/>
              <a:t>06/23/15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1381362-443D-48F2-A514-82ADB81CD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040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70063"/>
            <a:ext cx="584993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0" y="6051960"/>
            <a:ext cx="9144000" cy="350280"/>
          </a:xfrm>
          <a:prstGeom prst="rect">
            <a:avLst/>
          </a:prstGeom>
        </p:spPr>
        <p:txBody>
          <a:bodyPr vert="horz"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7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4788" y="10064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 dirty="0" smtClean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3792538"/>
            <a:ext cx="22637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7787" y="2296452"/>
            <a:ext cx="8010048" cy="780003"/>
          </a:xfrm>
          <a:prstGeom prst="rect">
            <a:avLst/>
          </a:prstGeom>
        </p:spPr>
        <p:txBody>
          <a:bodyPr vert="horz"/>
          <a:lstStyle>
            <a:lvl1pPr>
              <a:defRPr sz="480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70988" cy="58054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5980113"/>
            <a:ext cx="565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66379"/>
            <a:ext cx="8229600" cy="780003"/>
          </a:xfrm>
          <a:prstGeom prst="rect">
            <a:avLst/>
          </a:prstGeom>
        </p:spPr>
        <p:txBody>
          <a:bodyPr vert="horz" anchor="ctr"/>
          <a:lstStyle>
            <a:lvl1pPr>
              <a:defRPr sz="46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5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7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314" y="2809740"/>
            <a:ext cx="3999277" cy="1839913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 baseline="0">
                <a:latin typeface="Arial"/>
              </a:defRPr>
            </a:lvl1pPr>
            <a:lvl2pPr marL="742950" indent="-285750">
              <a:lnSpc>
                <a:spcPct val="150000"/>
              </a:lnSpc>
              <a:buClrTx/>
              <a:buSzPct val="90000"/>
              <a:buFont typeface="Wingdings" charset="2"/>
              <a:buChar char="§"/>
              <a:defRPr sz="1400">
                <a:latin typeface="Arial"/>
              </a:defRPr>
            </a:lvl2pPr>
            <a:lvl3pPr marL="1200150" indent="-28575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400">
                <a:latin typeface="Arial"/>
              </a:defRPr>
            </a:lvl3pPr>
            <a:lvl4pPr marL="1543050" indent="-17145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70000"/>
              <a:buFont typeface="Courier New"/>
              <a:buChar char="o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57200" y="2268420"/>
            <a:ext cx="3999277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600" b="0" i="0" baseline="0">
                <a:latin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987550"/>
            <a:ext cx="4242775" cy="39999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27613" y="1987550"/>
            <a:ext cx="3659187" cy="40005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  <a:lvl2pPr marL="685800" indent="-28575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>
                <a:latin typeface="Arial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SzPct val="90000"/>
              <a:buFont typeface="Wingdings" charset="2"/>
              <a:buChar char="§"/>
              <a:defRPr sz="1400">
                <a:latin typeface="Arial"/>
              </a:defRPr>
            </a:lvl3pPr>
            <a:lvl4pPr marL="1600200" indent="-22860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200">
                <a:latin typeface="Arial"/>
              </a:defRPr>
            </a:lvl4pPr>
            <a:lvl5pPr marL="2057400" indent="-22860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 baseline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4" r:id="rId4"/>
    <p:sldLayoutId id="214748382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10556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4"/>
          <a:stretch>
            <a:fillRect/>
          </a:stretch>
        </p:blipFill>
        <p:spPr bwMode="auto">
          <a:xfrm>
            <a:off x="7473950" y="6173788"/>
            <a:ext cx="1450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nley91/cucumber-te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/>
          <p:cNvSpPr>
            <a:spLocks noGrp="1"/>
          </p:cNvSpPr>
          <p:nvPr>
            <p:ph type="title"/>
          </p:nvPr>
        </p:nvSpPr>
        <p:spPr bwMode="auto">
          <a:xfrm>
            <a:off x="0" y="6051550"/>
            <a:ext cx="9144000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 of steps that is executed before each Scenario or Scenario Outline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987550"/>
            <a:ext cx="474186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used to organize features into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applied to Scenarios, Scenario Outlines, and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limit to how many tags can be used.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to be executed for the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functional difference between Given, When, and Then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Given – put the system in a known state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When – describe key actions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Then – Observe outcomes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But act as whatever they come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steps will run before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steps will run after each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Because step types are treated the same by cucumber, duplicate step text can lead to confusing results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549"/>
            <a:ext cx="4374544" cy="22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Step Definition file contains the methods used to execute the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are matched to steps via </a:t>
            </a:r>
            <a:r>
              <a:rPr lang="en-US" smtClean="0"/>
              <a:t>regular expression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Definition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8" y="1987550"/>
            <a:ext cx="482214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20786"/>
            <a:ext cx="8229600" cy="2967264"/>
          </a:xfrm>
        </p:spPr>
        <p:txBody>
          <a:bodyPr/>
          <a:lstStyle/>
          <a:p>
            <a:pPr algn="ctr"/>
            <a:r>
              <a:rPr lang="en-US" dirty="0" smtClean="0"/>
              <a:t>Here’s the fun part!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339193"/>
            <a:ext cx="8229600" cy="2648857"/>
          </a:xfrm>
        </p:spPr>
        <p:txBody>
          <a:bodyPr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94264"/>
            <a:ext cx="8229600" cy="2893786"/>
          </a:xfrm>
        </p:spPr>
        <p:txBody>
          <a:bodyPr/>
          <a:lstStyle/>
          <a:p>
            <a:pPr algn="ctr"/>
            <a:r>
              <a:rPr lang="en-US" dirty="0" smtClean="0"/>
              <a:t>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https://github.com/bmanley91/cucumber-test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2"/>
          <p:cNvSpPr>
            <a:spLocks noGrp="1"/>
          </p:cNvSpPr>
          <p:nvPr>
            <p:ph type="title"/>
          </p:nvPr>
        </p:nvSpPr>
        <p:spPr bwMode="auto">
          <a:xfrm>
            <a:off x="457200" y="2466975"/>
            <a:ext cx="8229600" cy="77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Cucumber Testing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Driven Development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June 17</a:t>
            </a:r>
            <a:r>
              <a:rPr lang="en-US" alt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107136" cy="672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Cucumber started as a rewrite of </a:t>
            </a:r>
            <a:r>
              <a:rPr lang="en-US" dirty="0" err="1" smtClean="0"/>
              <a:t>Rspec’s</a:t>
            </a:r>
            <a:r>
              <a:rPr lang="en-US" dirty="0" smtClean="0"/>
              <a:t> Story Runner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Behavior Driven Development (BDD) tool for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written to address usability issues with </a:t>
            </a:r>
            <a:r>
              <a:rPr lang="en-US" dirty="0" err="1" smtClean="0"/>
              <a:t>Rspec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Rspec</a:t>
            </a:r>
            <a:r>
              <a:rPr lang="en-US" dirty="0" smtClean="0"/>
              <a:t> required that stories be written in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uses feature files written in a domain specific language Gherkin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Gherkin uses a “Given When Then”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Feature steps are mapped to step definitions via regular 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Step definitions are methods used to turn feature files into executable blocks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originally written for use with Ruby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now implementations for .NET, Flex, Perl, and JVM based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 smtClean="0"/>
              <a:t>Source: </a:t>
            </a:r>
            <a:r>
              <a:rPr lang="en-US" sz="1100" dirty="0" smtClean="0">
                <a:hlinkClick r:id="rId2"/>
              </a:rPr>
              <a:t>cucumber.io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-1969"/>
          <a:stretch/>
        </p:blipFill>
        <p:spPr>
          <a:xfrm>
            <a:off x="783772" y="1558925"/>
            <a:ext cx="2817468" cy="485774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Cucumber uses support (glue) code to interact with the application under test.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Acts as a title for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are grouped together into features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description of how the application should behave when going through the given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987550"/>
            <a:ext cx="4570413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a Scenario, but includes placeholders and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Placeholders are contained within &lt;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 can be provided in a list or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Scenario Outline will execute for each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eliminate the need for repetitive </a:t>
            </a:r>
            <a:r>
              <a:rPr lang="en-US" dirty="0" err="1" smtClean="0"/>
              <a:t>copypasta</a:t>
            </a:r>
            <a:r>
              <a:rPr lang="en-US" dirty="0" smtClean="0"/>
              <a:t> Scenarios</a:t>
            </a:r>
            <a:endParaRPr lang="en-US" dirty="0"/>
          </a:p>
          <a:p>
            <a:pPr marL="9715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87549"/>
            <a:ext cx="4171950" cy="27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shouldn’t be too broad.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should describe specific use cases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550"/>
            <a:ext cx="4016829" cy="25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actions can be combined into a single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to have four lines describing how to sign into the application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8" y="1987550"/>
            <a:ext cx="4823505" cy="21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al PowerPoint Templa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7DA87A37FAC458A03F3EF817E4C75" ma:contentTypeVersion="0" ma:contentTypeDescription="Create a new document." ma:contentTypeScope="" ma:versionID="499998f85468983aa5ef8c8b6e376a2b">
  <xsd:schema xmlns:xsd="http://www.w3.org/2001/XMLSchema" xmlns:xs="http://www.w3.org/2001/XMLSchema" xmlns:p="http://schemas.microsoft.com/office/2006/metadata/properties" xmlns:ns2="037bc504-cc17-4a0d-a1f4-798ee03480e2" targetNamespace="http://schemas.microsoft.com/office/2006/metadata/properties" ma:root="true" ma:fieldsID="fae5fee81ed1579170672caf7726a2ab" ns2:_="">
    <xsd:import namespace="037bc504-cc17-4a0d-a1f4-798ee03480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c504-cc17-4a0d-a1f4-798ee03480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47574D2-358A-464E-A333-13B36A34714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EF53AE6-C797-40C6-8C0F-B44A483F9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c504-cc17-4a0d-a1f4-798ee0348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3C2F5-8CE6-4F71-8053-B7D6E01919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4694BF4-419B-4B0A-A07A-48B56CDAD6BC}">
  <ds:schemaRefs>
    <ds:schemaRef ds:uri="http://schemas.microsoft.com/office/2006/documentManagement/types"/>
    <ds:schemaRef ds:uri="http://purl.org/dc/dcmitype/"/>
    <ds:schemaRef ds:uri="037bc504-cc17-4a0d-a1f4-798ee03480e2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EA472CBF-0E5F-4633-90C8-7A000AA90F8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 Template </Template>
  <TotalTime>11353</TotalTime>
  <Words>479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MS PGothic</vt:lpstr>
      <vt:lpstr>Arial</vt:lpstr>
      <vt:lpstr>Calibri</vt:lpstr>
      <vt:lpstr>Courier New</vt:lpstr>
      <vt:lpstr>Lucida Grande</vt:lpstr>
      <vt:lpstr>Wingdings</vt:lpstr>
      <vt:lpstr>Arial PowerPoint Template </vt:lpstr>
      <vt:lpstr>4_Custom Design</vt:lpstr>
      <vt:lpstr>PowerPoint Presentation</vt:lpstr>
      <vt:lpstr>Cucumber Testing  Behavior Driven Development   June 17th 2015</vt:lpstr>
      <vt:lpstr>Cucumber Background</vt:lpstr>
      <vt:lpstr>How Cucumber Works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Step Definition File</vt:lpstr>
      <vt:lpstr>Demonstrations!</vt:lpstr>
      <vt:lpstr>Questions</vt:lpstr>
      <vt:lpstr>Thank You!</vt:lpstr>
    </vt:vector>
  </TitlesOfParts>
  <Company>CommerceHub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INTRO SLIDE   |   JUNE 20, 2013</dc:title>
  <dc:creator>Russell Holman</dc:creator>
  <cp:lastModifiedBy>Brian Manley</cp:lastModifiedBy>
  <cp:revision>441</cp:revision>
  <cp:lastPrinted>2015-02-27T14:18:05Z</cp:lastPrinted>
  <dcterms:created xsi:type="dcterms:W3CDTF">2015-02-23T17:18:33Z</dcterms:created>
  <dcterms:modified xsi:type="dcterms:W3CDTF">2015-06-24T12:06:20Z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UDM5JQPYS62S-226-277</vt:lpwstr>
  </property>
  <property fmtid="{D5CDD505-2E9C-101B-9397-08002B2CF9AE}" pid="3" name="_dlc_DocIdItemGuid">
    <vt:lpwstr>301e1b7d-52e4-4cd2-876f-f4d4e8b0bdc6</vt:lpwstr>
  </property>
  <property fmtid="{D5CDD505-2E9C-101B-9397-08002B2CF9AE}" pid="4" name="_dlc_DocIdUrl">
    <vt:lpwstr>http://sps01/Reference Materials/_layouts/DocIdRedir.aspx?ID=UDM5JQPYS62S-226-277, UDM5JQPYS62S-226-277</vt:lpwstr>
  </property>
</Properties>
</file>