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9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6" r:id="rId34"/>
    <p:sldId id="291" r:id="rId35"/>
    <p:sldId id="288" r:id="rId36"/>
    <p:sldId id="290" r:id="rId37"/>
    <p:sldId id="289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593A5-C245-8A41-972D-E54C27FB116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768E0-9D13-A346-9D10-B8113CF7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0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(3/21/13 11:12) -----</a:t>
            </a:r>
          </a:p>
          <a:p>
            <a:r>
              <a:rPr lang="en-US"/>
              <a:t>notes for 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768E0-9D13-A346-9D10-B8113CF7C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3/21/13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3/21/13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slow">
    <p:push dir="u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logic.com/company/careers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robotframework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odecentric.de/en/2012/03/robot-framework-tutorial-overvie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stutils.org/multi-mechanize/" TargetMode="External"/><Relationship Id="rId3" Type="http://schemas.openxmlformats.org/officeDocument/2006/relationships/hyperlink" Target="http://www.tracelytics.com/blog/performing-under-pressure-pt-1-load-testing-with-multi-mechanize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brma/Dropbox/Work/silo/results_2013.03.21_09.05.31/results.html" TargetMode="External"/><Relationship Id="rId3" Type="http://schemas.openxmlformats.org/officeDocument/2006/relationships/hyperlink" Target="http://glados.qa.sciencelogic.local:8080/job/Performance_Testing/performance/?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Python Testing Frameworks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06545"/>
            <a:ext cx="6560234" cy="175260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b_mannix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578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nose-parameterized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install nose-parameterized</a:t>
            </a:r>
          </a:p>
          <a:p>
            <a:r>
              <a:rPr lang="en-US" dirty="0" smtClean="0"/>
              <a:t>allows for data driven unit tests.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/>
              <a:t>Nose. It's got test generators. But they kind of suck, because</a:t>
            </a:r>
            <a:r>
              <a:rPr lang="en-US" sz="2400" dirty="0" smtClean="0"/>
              <a:t>:</a:t>
            </a:r>
            <a:endParaRPr lang="en-US" sz="1800" dirty="0" smtClean="0"/>
          </a:p>
          <a:p>
            <a:pPr lvl="1"/>
            <a:r>
              <a:rPr lang="en-US" sz="1800" dirty="0"/>
              <a:t>They make it difficult to separate the data from the </a:t>
            </a:r>
            <a:r>
              <a:rPr lang="en-US" sz="1800" dirty="0" smtClean="0"/>
              <a:t>test</a:t>
            </a:r>
          </a:p>
          <a:p>
            <a:pPr lvl="1"/>
            <a:r>
              <a:rPr lang="en-US" sz="1800" dirty="0"/>
              <a:t>They don't work with </a:t>
            </a:r>
            <a:r>
              <a:rPr lang="en-US" sz="1800" dirty="0" err="1"/>
              <a:t>subclases</a:t>
            </a:r>
            <a:r>
              <a:rPr lang="en-US" sz="1800" dirty="0"/>
              <a:t> of </a:t>
            </a:r>
            <a:r>
              <a:rPr lang="en-US" sz="1800" dirty="0" err="1" smtClean="0"/>
              <a:t>unittest.TestCase</a:t>
            </a:r>
            <a:endParaRPr lang="en-US" sz="1800" dirty="0" smtClean="0"/>
          </a:p>
          <a:p>
            <a:pPr lvl="1"/>
            <a:r>
              <a:rPr lang="en-US" sz="1800" dirty="0" smtClean="0"/>
              <a:t>They often require a second function</a:t>
            </a:r>
          </a:p>
          <a:p>
            <a:pPr lvl="2"/>
            <a:r>
              <a:rPr lang="en-US" sz="1500" dirty="0" smtClean="0">
                <a:solidFill>
                  <a:schemeClr val="tx1">
                    <a:lumMod val="65000"/>
                  </a:schemeClr>
                </a:solidFill>
              </a:rPr>
              <a:t>-David </a:t>
            </a:r>
            <a:r>
              <a:rPr lang="en-US" sz="1500" dirty="0" err="1" smtClean="0">
                <a:solidFill>
                  <a:schemeClr val="tx1">
                    <a:lumMod val="65000"/>
                  </a:schemeClr>
                </a:solidFill>
              </a:rPr>
              <a:t>Wolever</a:t>
            </a:r>
            <a:endParaRPr lang="en-US" sz="1500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92642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nose-parameterized</a:t>
            </a:r>
            <a:endParaRPr lang="en-US" dirty="0"/>
          </a:p>
        </p:txBody>
      </p:sp>
      <p:pic>
        <p:nvPicPr>
          <p:cNvPr id="4" name="Content Placeholder 3" descr="nosepara_cod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-7227" r="-1029" b="12580"/>
          <a:stretch/>
        </p:blipFill>
        <p:spPr>
          <a:xfrm>
            <a:off x="457200" y="677333"/>
            <a:ext cx="8229600" cy="5905500"/>
          </a:xfrm>
        </p:spPr>
      </p:pic>
    </p:spTree>
    <p:extLst>
      <p:ext uri="{BB962C8B-B14F-4D97-AF65-F5344CB8AC3E}">
        <p14:creationId xmlns:p14="http://schemas.microsoft.com/office/powerpoint/2010/main" val="7441771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ose-parameterized</a:t>
            </a:r>
            <a:endParaRPr lang="en-US" dirty="0"/>
          </a:p>
        </p:txBody>
      </p:sp>
      <p:pic>
        <p:nvPicPr>
          <p:cNvPr id="4" name="Content Placeholder 3" descr="nosepara_ru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67" b="26449"/>
          <a:stretch/>
        </p:blipFill>
        <p:spPr>
          <a:xfrm>
            <a:off x="457200" y="867833"/>
            <a:ext cx="8229600" cy="5304684"/>
          </a:xfrm>
        </p:spPr>
      </p:pic>
    </p:spTree>
    <p:extLst>
      <p:ext uri="{BB962C8B-B14F-4D97-AF65-F5344CB8AC3E}">
        <p14:creationId xmlns:p14="http://schemas.microsoft.com/office/powerpoint/2010/main" val="6383755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encoder/decoder demo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be plugged into a continuous integration platform like Jenkins.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2397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</a:p>
          <a:p>
            <a:pPr lvl="1"/>
            <a:r>
              <a:rPr lang="en-US" dirty="0" smtClean="0"/>
              <a:t>TDD via common toolset with non-technical business analysts.</a:t>
            </a:r>
          </a:p>
          <a:p>
            <a:endParaRPr lang="en-US" dirty="0" smtClean="0"/>
          </a:p>
          <a:p>
            <a:r>
              <a:rPr lang="en-US" dirty="0" smtClean="0"/>
              <a:t>Python’s version of cucumber (ruby)</a:t>
            </a:r>
          </a:p>
          <a:p>
            <a:r>
              <a:rPr lang="en-US" dirty="0" smtClean="0"/>
              <a:t>gherkin used to write tests</a:t>
            </a:r>
          </a:p>
          <a:p>
            <a:r>
              <a:rPr lang="en-US" dirty="0" smtClean="0"/>
              <a:t>pip install lettuce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714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erms</a:t>
            </a:r>
          </a:p>
          <a:p>
            <a:pPr lvl="1"/>
            <a:r>
              <a:rPr lang="en-US" b="1" i="1" dirty="0" smtClean="0"/>
              <a:t>Gherkin</a:t>
            </a:r>
            <a:r>
              <a:rPr lang="en-US" b="1" dirty="0" smtClean="0"/>
              <a:t> </a:t>
            </a:r>
            <a:r>
              <a:rPr lang="en-US" dirty="0" smtClean="0"/>
              <a:t>– “business readable, domain specific language”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utomation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1"/>
            <a:r>
              <a:rPr lang="en-US" b="1" i="1" dirty="0"/>
              <a:t>Feature</a:t>
            </a:r>
            <a:r>
              <a:rPr lang="en-US" dirty="0"/>
              <a:t> – describe a distinct feature of the system.</a:t>
            </a:r>
          </a:p>
          <a:p>
            <a:pPr lvl="1"/>
            <a:r>
              <a:rPr lang="en-US" b="1" i="1" dirty="0"/>
              <a:t>Scenarios</a:t>
            </a:r>
            <a:r>
              <a:rPr lang="en-US" dirty="0"/>
              <a:t> – a number of scenarios combine to represent a feature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8558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lettuce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Step 1</a:t>
            </a:r>
            <a:r>
              <a:rPr lang="en-US" dirty="0" smtClean="0"/>
              <a:t>  -  write some gherkin</a:t>
            </a:r>
          </a:p>
          <a:p>
            <a:endParaRPr lang="en-US" dirty="0"/>
          </a:p>
        </p:txBody>
      </p:sp>
      <p:pic>
        <p:nvPicPr>
          <p:cNvPr id="4" name="Picture 3" descr="lettuce_gherk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53536"/>
            <a:ext cx="7861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358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lettuce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Step 2 </a:t>
            </a:r>
            <a:r>
              <a:rPr lang="en-US" dirty="0" smtClean="0"/>
              <a:t>– write the </a:t>
            </a:r>
            <a:r>
              <a:rPr lang="en-US" dirty="0" err="1" smtClean="0"/>
              <a:t>steps.py</a:t>
            </a:r>
            <a:r>
              <a:rPr lang="en-US" dirty="0" smtClean="0"/>
              <a:t> code for your gherkin sentences.</a:t>
            </a:r>
          </a:p>
          <a:p>
            <a:endParaRPr lang="en-US" dirty="0"/>
          </a:p>
        </p:txBody>
      </p:sp>
      <p:pic>
        <p:nvPicPr>
          <p:cNvPr id="4" name="Picture 3" descr="lettuce_st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536"/>
            <a:ext cx="9144000" cy="66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247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Step 3</a:t>
            </a:r>
            <a:r>
              <a:rPr lang="en-US" dirty="0" smtClean="0"/>
              <a:t> – run your tests.</a:t>
            </a:r>
          </a:p>
          <a:p>
            <a:r>
              <a:rPr lang="en-US" i="1" dirty="0" smtClean="0"/>
              <a:t>Step 4</a:t>
            </a:r>
            <a:r>
              <a:rPr lang="en-US" dirty="0" smtClean="0"/>
              <a:t> – watch it fail</a:t>
            </a:r>
          </a:p>
          <a:p>
            <a:r>
              <a:rPr lang="en-US" i="1" dirty="0" smtClean="0"/>
              <a:t>Step 5</a:t>
            </a:r>
            <a:r>
              <a:rPr lang="en-US" dirty="0" smtClean="0"/>
              <a:t> – write code that makes the failing test pass.</a:t>
            </a:r>
          </a:p>
          <a:p>
            <a:r>
              <a:rPr lang="en-US" i="1" dirty="0" smtClean="0"/>
              <a:t>Step 6 </a:t>
            </a:r>
            <a:r>
              <a:rPr lang="en-US" dirty="0" smtClean="0"/>
              <a:t>–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i="1" dirty="0" smtClean="0"/>
              <a:t>Step 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190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lettuce</a:t>
            </a:r>
            <a:endParaRPr lang="en-US" dirty="0"/>
          </a:p>
        </p:txBody>
      </p:sp>
      <p:pic>
        <p:nvPicPr>
          <p:cNvPr id="4" name="Content Placeholder 3" descr="lettuce_ru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" b="10056"/>
          <a:stretch/>
        </p:blipFill>
        <p:spPr>
          <a:xfrm>
            <a:off x="457200" y="253536"/>
            <a:ext cx="8229600" cy="6096463"/>
          </a:xfrm>
        </p:spPr>
      </p:pic>
    </p:spTree>
    <p:extLst>
      <p:ext uri="{BB962C8B-B14F-4D97-AF65-F5344CB8AC3E}">
        <p14:creationId xmlns:p14="http://schemas.microsoft.com/office/powerpoint/2010/main" val="6005287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pportunities @ silo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have open positions!</a:t>
            </a:r>
          </a:p>
          <a:p>
            <a:r>
              <a:rPr lang="en-US" sz="2800" dirty="0" smtClean="0">
                <a:hlinkClick r:id="rId2"/>
              </a:rPr>
              <a:t>www.sciencelogic.com/company/careers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silo_fu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2783417"/>
            <a:ext cx="5081903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056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lettuce makes BDD straightforward.</a:t>
            </a:r>
          </a:p>
          <a:p>
            <a:r>
              <a:rPr lang="en-US" dirty="0"/>
              <a:t>b</a:t>
            </a:r>
            <a:r>
              <a:rPr lang="en-US" dirty="0" smtClean="0"/>
              <a:t>ut is BDD for you?</a:t>
            </a:r>
          </a:p>
          <a:p>
            <a:pPr lvl="1"/>
            <a:r>
              <a:rPr lang="en-US" dirty="0" smtClean="0"/>
              <a:t>BDD is TDD in Gherkin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 Gherkin?</a:t>
            </a:r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3967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nose &amp; lettuce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r>
              <a:rPr lang="en-US" dirty="0"/>
              <a:t>of execution from the source tree</a:t>
            </a:r>
          </a:p>
          <a:p>
            <a:pPr lvl="1"/>
            <a:r>
              <a:rPr lang="en-US" dirty="0"/>
              <a:t>supports CI</a:t>
            </a:r>
          </a:p>
          <a:p>
            <a:pPr lvl="1"/>
            <a:r>
              <a:rPr lang="en-US" dirty="0"/>
              <a:t>thoughtless execution (automated)</a:t>
            </a:r>
          </a:p>
          <a:p>
            <a:pPr lvl="1"/>
            <a:r>
              <a:rPr lang="en-US" dirty="0"/>
              <a:t>pinpoint broken </a:t>
            </a:r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shorten the feedback loop</a:t>
            </a:r>
          </a:p>
          <a:p>
            <a:pPr lvl="1"/>
            <a:r>
              <a:rPr lang="en-US" dirty="0" smtClean="0"/>
              <a:t>saves money!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and now for a quick rant…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280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eedback loop</a:t>
            </a:r>
            <a:endParaRPr lang="en-US" dirty="0"/>
          </a:p>
        </p:txBody>
      </p:sp>
      <p:pic>
        <p:nvPicPr>
          <p:cNvPr id="4" name="Content Placeholder 3" descr="test_ladd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" r="-68384" b="-62775"/>
          <a:stretch/>
        </p:blipFill>
        <p:spPr>
          <a:xfrm>
            <a:off x="1164167" y="1601839"/>
            <a:ext cx="6136216" cy="7859660"/>
          </a:xfrm>
        </p:spPr>
      </p:pic>
      <p:sp>
        <p:nvSpPr>
          <p:cNvPr id="5" name="TextBox 4"/>
          <p:cNvSpPr txBox="1"/>
          <p:nvPr/>
        </p:nvSpPr>
        <p:spPr>
          <a:xfrm>
            <a:off x="5503333" y="5852583"/>
            <a:ext cx="28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Jesse </a:t>
            </a:r>
            <a:r>
              <a:rPr lang="en-US" dirty="0" err="1" smtClean="0"/>
              <a:t>Noller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63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cceptance testing framework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eyword driven</a:t>
            </a:r>
          </a:p>
          <a:p>
            <a:pPr lvl="1"/>
            <a:r>
              <a:rPr lang="en-US" dirty="0" smtClean="0"/>
              <a:t>Python / </a:t>
            </a:r>
            <a:r>
              <a:rPr lang="en-US" dirty="0" err="1" smtClean="0"/>
              <a:t>Jython</a:t>
            </a:r>
            <a:r>
              <a:rPr lang="en-US" dirty="0" smtClean="0"/>
              <a:t> / </a:t>
            </a:r>
            <a:r>
              <a:rPr lang="en-US" dirty="0" err="1" smtClean="0"/>
              <a:t>IronPython</a:t>
            </a:r>
            <a:endParaRPr lang="en-US" dirty="0" smtClean="0"/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large library of built-in keywords</a:t>
            </a:r>
          </a:p>
          <a:p>
            <a:pPr lvl="1"/>
            <a:r>
              <a:rPr lang="en-US" dirty="0" smtClean="0"/>
              <a:t>many community plugins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phantomJS</a:t>
            </a:r>
            <a:r>
              <a:rPr lang="en-US" dirty="0" smtClean="0"/>
              <a:t>, </a:t>
            </a:r>
            <a:r>
              <a:rPr lang="en-US" dirty="0" err="1" smtClean="0"/>
              <a:t>watir</a:t>
            </a:r>
            <a:endParaRPr lang="en-US" dirty="0" smtClean="0"/>
          </a:p>
          <a:p>
            <a:pPr lvl="2"/>
            <a:r>
              <a:rPr lang="en-US" dirty="0" err="1" smtClean="0"/>
              <a:t>ssh</a:t>
            </a:r>
            <a:r>
              <a:rPr lang="en-US" dirty="0" smtClean="0"/>
              <a:t>, http, requests</a:t>
            </a:r>
          </a:p>
          <a:p>
            <a:pPr lvl="2"/>
            <a:r>
              <a:rPr lang="en-US" dirty="0" err="1" smtClean="0"/>
              <a:t>VmrunLibrary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Picture 3" descr="robotframework-199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0" y="2233083"/>
            <a:ext cx="2527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7752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selenium 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does a keyword driven approach differ from “regular” </a:t>
            </a:r>
            <a:r>
              <a:rPr lang="en-US" dirty="0" err="1" smtClean="0"/>
              <a:t>WebDriver</a:t>
            </a:r>
            <a:r>
              <a:rPr lang="en-US" dirty="0" smtClean="0"/>
              <a:t> scripts?</a:t>
            </a:r>
          </a:p>
          <a:p>
            <a:pPr marL="411480" lvl="1" indent="0">
              <a:buNone/>
            </a:pPr>
            <a:r>
              <a:rPr lang="en-US" dirty="0"/>
              <a:t>k</a:t>
            </a:r>
            <a:r>
              <a:rPr lang="en-US" dirty="0" smtClean="0"/>
              <a:t>eyword reuse</a:t>
            </a:r>
          </a:p>
          <a:p>
            <a:pPr marL="411480" lvl="1" indent="0">
              <a:buNone/>
            </a:pPr>
            <a:r>
              <a:rPr lang="en-US" dirty="0" smtClean="0"/>
              <a:t>easier to maintain</a:t>
            </a:r>
          </a:p>
          <a:p>
            <a:pPr marL="411480" lvl="1" indent="0">
              <a:buNone/>
            </a:pPr>
            <a:r>
              <a:rPr lang="en-US" dirty="0"/>
              <a:t>e</a:t>
            </a:r>
            <a:r>
              <a:rPr lang="en-US" dirty="0" smtClean="0"/>
              <a:t>asier to read</a:t>
            </a:r>
          </a:p>
          <a:p>
            <a:pPr marL="411480" lvl="1" indent="0">
              <a:buNone/>
            </a:pPr>
            <a:r>
              <a:rPr lang="en-US" dirty="0" smtClean="0"/>
              <a:t>lowers technical barrier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5" name="Picture 4" descr="robotframework-199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3" y="6095537"/>
            <a:ext cx="393135" cy="5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6904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installation:</a:t>
            </a:r>
          </a:p>
          <a:p>
            <a:r>
              <a:rPr lang="en-US" sz="2800" dirty="0" smtClean="0"/>
              <a:t>pip </a:t>
            </a:r>
            <a:r>
              <a:rPr lang="en-US" sz="2800" dirty="0"/>
              <a:t>install </a:t>
            </a:r>
            <a:r>
              <a:rPr lang="en-US" sz="2800" dirty="0" err="1" smtClean="0"/>
              <a:t>robotframework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pip install </a:t>
            </a:r>
            <a:r>
              <a:rPr lang="en-US" sz="2800" dirty="0" err="1" smtClean="0"/>
              <a:t>robotframework</a:t>
            </a:r>
            <a:r>
              <a:rPr lang="en-US" sz="2800" dirty="0" smtClean="0"/>
              <a:t>-ride</a:t>
            </a:r>
          </a:p>
          <a:p>
            <a:r>
              <a:rPr lang="en-US" sz="2800" dirty="0" smtClean="0"/>
              <a:t>pip search </a:t>
            </a:r>
            <a:r>
              <a:rPr lang="en-US" sz="2800" dirty="0" err="1" smtClean="0"/>
              <a:t>robotframework</a:t>
            </a:r>
            <a:endParaRPr lang="en-US" sz="2800" dirty="0" smtClean="0"/>
          </a:p>
          <a:p>
            <a:r>
              <a:rPr lang="en-US" sz="2800" dirty="0" err="1"/>
              <a:t>sudo</a:t>
            </a:r>
            <a:r>
              <a:rPr lang="en-US" sz="2800" dirty="0"/>
              <a:t> apt-get install python-</a:t>
            </a:r>
            <a:r>
              <a:rPr lang="en-US" sz="2800" dirty="0" smtClean="0"/>
              <a:t>wxgtk2.8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/>
              <a:t>r</a:t>
            </a:r>
            <a:r>
              <a:rPr lang="en-US" u="sng" dirty="0" smtClean="0"/>
              <a:t>esources:</a:t>
            </a:r>
            <a:endParaRPr lang="en-US" u="sng" dirty="0"/>
          </a:p>
          <a:p>
            <a:r>
              <a:rPr lang="en-US" sz="2400" u="sng" dirty="0">
                <a:hlinkClick r:id="rId2"/>
              </a:rPr>
              <a:t>http://blog.codecentric.de/en/2012/03/robot-framework-tutorial-</a:t>
            </a:r>
            <a:r>
              <a:rPr lang="en-US" sz="2400" u="sng" dirty="0" smtClean="0">
                <a:hlinkClick r:id="rId2"/>
              </a:rPr>
              <a:t>overview</a:t>
            </a:r>
            <a:endParaRPr lang="en-US" sz="2400" u="sng" dirty="0" smtClean="0"/>
          </a:p>
          <a:p>
            <a:r>
              <a:rPr lang="en-US" sz="2400" u="sng" dirty="0">
                <a:hlinkClick r:id="rId3"/>
              </a:rPr>
              <a:t>http://code.google.com/p/robotframework</a:t>
            </a:r>
            <a:r>
              <a:rPr lang="en-US" sz="2400" u="sng" dirty="0" smtClean="0">
                <a:hlinkClick r:id="rId3"/>
              </a:rPr>
              <a:t>/</a:t>
            </a:r>
            <a:r>
              <a:rPr lang="en-US" sz="2400" u="sng" dirty="0" smtClean="0"/>
              <a:t> </a:t>
            </a:r>
          </a:p>
          <a:p>
            <a:endParaRPr lang="en-US" sz="2000" u="sng" dirty="0" smtClean="0"/>
          </a:p>
        </p:txBody>
      </p:sp>
      <p:pic>
        <p:nvPicPr>
          <p:cNvPr id="4" name="Picture 3" descr="robotframework-199x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68" y="6095537"/>
            <a:ext cx="393135" cy="5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296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obotframework-199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3" y="6095537"/>
            <a:ext cx="393135" cy="592666"/>
          </a:xfrm>
          <a:prstGeom prst="rect">
            <a:avLst/>
          </a:prstGeom>
        </p:spPr>
      </p:pic>
      <p:pic>
        <p:nvPicPr>
          <p:cNvPr id="6" name="Picture 5" descr="robot_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66" y="1519237"/>
            <a:ext cx="5960533" cy="49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407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pic>
        <p:nvPicPr>
          <p:cNvPr id="6" name="Content Placeholder 5" descr="robot_simple_cas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4" r="-727"/>
          <a:stretch/>
        </p:blipFill>
        <p:spPr>
          <a:xfrm>
            <a:off x="201083" y="2878667"/>
            <a:ext cx="8783174" cy="1801599"/>
          </a:xfrm>
        </p:spPr>
      </p:pic>
      <p:pic>
        <p:nvPicPr>
          <p:cNvPr id="5" name="Picture 4" descr="robotframework-199x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38" y="6095537"/>
            <a:ext cx="393135" cy="592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333" y="2197388"/>
            <a:ext cx="31898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simple test case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22512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pic>
        <p:nvPicPr>
          <p:cNvPr id="4" name="Picture 3" descr="robotframework-199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73" y="6095537"/>
            <a:ext cx="393135" cy="592666"/>
          </a:xfrm>
          <a:prstGeom prst="rect">
            <a:avLst/>
          </a:prstGeom>
        </p:spPr>
      </p:pic>
      <p:pic>
        <p:nvPicPr>
          <p:cNvPr id="9" name="Content Placeholder 8" descr="robot_data_driven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" r="-527"/>
          <a:stretch/>
        </p:blipFill>
        <p:spPr>
          <a:xfrm>
            <a:off x="162826" y="3157635"/>
            <a:ext cx="8879408" cy="1158580"/>
          </a:xfrm>
        </p:spPr>
      </p:pic>
      <p:sp>
        <p:nvSpPr>
          <p:cNvPr id="10" name="TextBox 9"/>
          <p:cNvSpPr txBox="1"/>
          <p:nvPr/>
        </p:nvSpPr>
        <p:spPr>
          <a:xfrm>
            <a:off x="265977" y="2572859"/>
            <a:ext cx="32946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ata driven tests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24028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pic>
        <p:nvPicPr>
          <p:cNvPr id="5" name="Content Placeholder 4" descr="robot_keyword_def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" r="615"/>
          <a:stretch/>
        </p:blipFill>
        <p:spPr>
          <a:xfrm>
            <a:off x="137583" y="2331688"/>
            <a:ext cx="8921750" cy="3425183"/>
          </a:xfrm>
        </p:spPr>
      </p:pic>
      <p:pic>
        <p:nvPicPr>
          <p:cNvPr id="4" name="Picture 3" descr="robotframework-199x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08" y="6095537"/>
            <a:ext cx="393135" cy="592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283" y="1746912"/>
            <a:ext cx="33023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define keywords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350596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nose</a:t>
            </a:r>
          </a:p>
          <a:p>
            <a:pPr lvl="1"/>
            <a:r>
              <a:rPr lang="en-US" dirty="0" smtClean="0"/>
              <a:t>unit test framework</a:t>
            </a:r>
          </a:p>
          <a:p>
            <a:pPr lvl="1"/>
            <a:r>
              <a:rPr lang="en-US" dirty="0" smtClean="0"/>
              <a:t>nose-parameterized</a:t>
            </a:r>
            <a:endParaRPr lang="en-US" dirty="0"/>
          </a:p>
          <a:p>
            <a:r>
              <a:rPr lang="en-US" dirty="0" smtClean="0"/>
              <a:t>Lettuce</a:t>
            </a:r>
          </a:p>
          <a:p>
            <a:pPr lvl="1"/>
            <a:r>
              <a:rPr lang="en-US" dirty="0" smtClean="0"/>
              <a:t>BDD test framework</a:t>
            </a:r>
          </a:p>
          <a:p>
            <a:r>
              <a:rPr lang="en-US" dirty="0" smtClean="0"/>
              <a:t>Robot Framework</a:t>
            </a:r>
          </a:p>
          <a:p>
            <a:pPr lvl="1"/>
            <a:r>
              <a:rPr lang="en-US" dirty="0" smtClean="0"/>
              <a:t>keyword driven acceptance test framework</a:t>
            </a:r>
          </a:p>
          <a:p>
            <a:r>
              <a:rPr lang="en-US" dirty="0" smtClean="0"/>
              <a:t>Multi-Mechanize</a:t>
            </a:r>
          </a:p>
          <a:p>
            <a:pPr lvl="1"/>
            <a:r>
              <a:rPr lang="en-US" dirty="0" smtClean="0"/>
              <a:t>load and performance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27920759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let’s see it run</a:t>
            </a:r>
          </a:p>
          <a:p>
            <a:r>
              <a:rPr lang="en-US" sz="2800" dirty="0" smtClean="0"/>
              <a:t>review tagging</a:t>
            </a:r>
          </a:p>
          <a:p>
            <a:r>
              <a:rPr lang="en-US" sz="2800" dirty="0" smtClean="0"/>
              <a:t>review report format</a:t>
            </a:r>
          </a:p>
          <a:p>
            <a:r>
              <a:rPr lang="en-US" sz="2800" dirty="0" smtClean="0"/>
              <a:t>review </a:t>
            </a:r>
            <a:r>
              <a:rPr lang="en-US" sz="2800" dirty="0" err="1" smtClean="0"/>
              <a:t>rebot</a:t>
            </a:r>
            <a:endParaRPr lang="en-US" sz="2800" dirty="0" smtClean="0"/>
          </a:p>
          <a:p>
            <a:r>
              <a:rPr lang="en-US" sz="2800" dirty="0" smtClean="0"/>
              <a:t>mention data-driven suites</a:t>
            </a:r>
          </a:p>
          <a:p>
            <a:r>
              <a:rPr lang="en-US" sz="2800" dirty="0" smtClean="0"/>
              <a:t>demonstrate </a:t>
            </a:r>
            <a:r>
              <a:rPr lang="en-US" sz="2800" dirty="0" err="1" smtClean="0"/>
              <a:t>jenkins</a:t>
            </a:r>
            <a:r>
              <a:rPr lang="en-US" sz="2800" dirty="0" smtClean="0"/>
              <a:t> integration</a:t>
            </a:r>
          </a:p>
        </p:txBody>
      </p:sp>
      <p:pic>
        <p:nvPicPr>
          <p:cNvPr id="4" name="Picture 3" descr="robotframework-199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" y="6095537"/>
            <a:ext cx="393135" cy="5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62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ulti-mechanize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installation</a:t>
            </a:r>
            <a:r>
              <a:rPr lang="en-US" dirty="0" smtClean="0"/>
              <a:t> :</a:t>
            </a:r>
          </a:p>
          <a:p>
            <a:r>
              <a:rPr lang="en-US" sz="2800" dirty="0" smtClean="0"/>
              <a:t>pip install multi-</a:t>
            </a:r>
            <a:r>
              <a:rPr lang="en-US" sz="2800" dirty="0"/>
              <a:t>mechanize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 </a:t>
            </a:r>
            <a:r>
              <a:rPr lang="en-US" sz="2800" dirty="0" err="1" smtClean="0"/>
              <a:t>numpy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resources</a:t>
            </a:r>
            <a:r>
              <a:rPr lang="en-US" dirty="0" smtClean="0"/>
              <a:t>:</a:t>
            </a:r>
          </a:p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</a:t>
            </a:r>
            <a:r>
              <a:rPr lang="en-US" sz="2400" dirty="0" smtClean="0">
                <a:hlinkClick r:id="rId2"/>
              </a:rPr>
              <a:t>/testutils.org</a:t>
            </a:r>
            <a:r>
              <a:rPr lang="en-US" sz="2400" dirty="0">
                <a:hlinkClick r:id="rId2"/>
              </a:rPr>
              <a:t>/multi-</a:t>
            </a:r>
            <a:r>
              <a:rPr lang="en-US" sz="2400" dirty="0" smtClean="0">
                <a:hlinkClick r:id="rId2"/>
              </a:rPr>
              <a:t>mechanize/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hlinkClick r:id="rId3"/>
              </a:rPr>
              <a:t>http://www.tracelytics.com/blog/performing-under-pressure-pt-1-load-testing-with-multi-mechanize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898424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ulti-mechanize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is performance testing a good idea?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o</a:t>
            </a:r>
            <a:r>
              <a:rPr lang="en-US" sz="2600" dirty="0" smtClean="0"/>
              <a:t>nly way to test scalability and stability before your users do it for you.</a:t>
            </a:r>
          </a:p>
          <a:p>
            <a:r>
              <a:rPr lang="en-US" sz="2600" dirty="0" smtClean="0"/>
              <a:t>can be used to visualize changes in software.</a:t>
            </a:r>
          </a:p>
          <a:p>
            <a:r>
              <a:rPr lang="en-US" sz="2600" dirty="0"/>
              <a:t>i</a:t>
            </a:r>
            <a:r>
              <a:rPr lang="en-US" sz="2600" dirty="0" smtClean="0"/>
              <a:t>f automated, it shortens the feedback loop.</a:t>
            </a:r>
          </a:p>
        </p:txBody>
      </p:sp>
    </p:spTree>
    <p:extLst>
      <p:ext uri="{BB962C8B-B14F-4D97-AF65-F5344CB8AC3E}">
        <p14:creationId xmlns:p14="http://schemas.microsoft.com/office/powerpoint/2010/main" val="354263617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multi-mechanize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hat does multi-mechanize bring?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600" dirty="0" smtClean="0"/>
              <a:t>report generation</a:t>
            </a:r>
          </a:p>
          <a:p>
            <a:r>
              <a:rPr lang="en-US" sz="2600" dirty="0" smtClean="0"/>
              <a:t>graphs</a:t>
            </a:r>
          </a:p>
          <a:p>
            <a:r>
              <a:rPr lang="en-US" sz="2600" dirty="0" smtClean="0"/>
              <a:t>aggregates statistics</a:t>
            </a:r>
          </a:p>
          <a:p>
            <a:r>
              <a:rPr lang="en-US" sz="2600" dirty="0" smtClean="0"/>
              <a:t>easily scalable </a:t>
            </a:r>
          </a:p>
          <a:p>
            <a:r>
              <a:rPr lang="en-US" sz="2600" dirty="0"/>
              <a:t>p</a:t>
            </a:r>
            <a:r>
              <a:rPr lang="en-US" sz="2600" dirty="0" smtClean="0"/>
              <a:t>ure python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hat do you need to provide?</a:t>
            </a:r>
          </a:p>
          <a:p>
            <a:r>
              <a:rPr lang="en-US" sz="2600" dirty="0" smtClean="0"/>
              <a:t>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41623916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ulti-mechanize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Layout: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---project</a:t>
            </a:r>
          </a:p>
          <a:p>
            <a:pPr marL="0" indent="0">
              <a:buNone/>
            </a:pPr>
            <a:r>
              <a:rPr lang="en-US" dirty="0" smtClean="0"/>
              <a:t>     \---</a:t>
            </a:r>
            <a:r>
              <a:rPr lang="en-US" dirty="0" err="1" smtClean="0"/>
              <a:t>config.cfg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\---results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\---</a:t>
            </a:r>
            <a:r>
              <a:rPr lang="en-US" dirty="0" err="1" smtClean="0"/>
              <a:t>test_scripts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\---</a:t>
            </a:r>
            <a:r>
              <a:rPr lang="en-US" dirty="0" err="1" smtClean="0"/>
              <a:t>actual_test.py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993574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ulti-mechanize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let’s look at a simple script</a:t>
            </a:r>
          </a:p>
          <a:p>
            <a:endParaRPr lang="en-US" dirty="0"/>
          </a:p>
        </p:txBody>
      </p:sp>
      <p:pic>
        <p:nvPicPr>
          <p:cNvPr id="4" name="Picture 3" descr="multi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8969731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894667" y="2148417"/>
            <a:ext cx="793750" cy="455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699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multi-mechanize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etup the </a:t>
            </a:r>
            <a:r>
              <a:rPr lang="en-US" dirty="0" err="1" smtClean="0"/>
              <a:t>config.cfg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multi_config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8" y="2254617"/>
            <a:ext cx="6145094" cy="46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777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multi-mechanize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run it?</a:t>
            </a:r>
          </a:p>
          <a:p>
            <a:endParaRPr lang="en-US" dirty="0"/>
          </a:p>
        </p:txBody>
      </p:sp>
      <p:pic>
        <p:nvPicPr>
          <p:cNvPr id="4" name="Picture 3" descr="multi_simple_exe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96536"/>
            <a:ext cx="9143999" cy="50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230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ulti-mechanize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ession setup</a:t>
            </a:r>
          </a:p>
          <a:p>
            <a:endParaRPr lang="en-US" dirty="0"/>
          </a:p>
        </p:txBody>
      </p:sp>
      <p:pic>
        <p:nvPicPr>
          <p:cNvPr id="4" name="Picture 3" descr="multi_w_lo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333"/>
            <a:ext cx="9144000" cy="49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679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multi-mechanize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results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hlinkClick r:id="rId2" action="ppaction://hlinkfile"/>
              </a:rPr>
              <a:t>file://localhost/Users/brma/Dropbox/Work/silo/results_2013.03.21_09.05.31/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 action="ppaction://hlinkfile"/>
              </a:rPr>
              <a:t>results.html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err="1" smtClean="0"/>
              <a:t>jenkins</a:t>
            </a:r>
            <a:r>
              <a:rPr lang="en-US" sz="2800" dirty="0" smtClean="0"/>
              <a:t> integration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595959"/>
                </a:solidFill>
                <a:hlinkClick r:id="rId3"/>
              </a:rPr>
              <a:t>http://glados.qa.sciencelogic.local:8080/job/Performance_Testing/performance/?</a:t>
            </a:r>
            <a:endParaRPr lang="en-US" sz="24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74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unittest</a:t>
            </a:r>
            <a:r>
              <a:rPr lang="en-US" dirty="0" smtClean="0"/>
              <a:t> extension</a:t>
            </a:r>
          </a:p>
          <a:p>
            <a:r>
              <a:rPr lang="en-US" dirty="0" smtClean="0"/>
              <a:t>What is a unit test?</a:t>
            </a:r>
          </a:p>
          <a:p>
            <a:pPr lvl="1"/>
            <a:r>
              <a:rPr lang="en-US" dirty="0"/>
              <a:t>code-level test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utomated</a:t>
            </a:r>
          </a:p>
          <a:p>
            <a:pPr lvl="1"/>
            <a:r>
              <a:rPr lang="en-US" dirty="0" smtClean="0"/>
              <a:t>narrow scope</a:t>
            </a:r>
          </a:p>
          <a:p>
            <a:pPr lvl="1"/>
            <a:r>
              <a:rPr lang="en-US" dirty="0" smtClean="0"/>
              <a:t>minimal dependencies</a:t>
            </a:r>
          </a:p>
          <a:p>
            <a:pPr lvl="1"/>
            <a:r>
              <a:rPr lang="en-US" dirty="0" smtClean="0"/>
              <a:t>unordered execution</a:t>
            </a:r>
          </a:p>
          <a:p>
            <a:pPr lvl="1"/>
            <a:r>
              <a:rPr lang="en-US" dirty="0" smtClean="0"/>
              <a:t>there is some discussion about when a unit test becomes </a:t>
            </a:r>
            <a:r>
              <a:rPr lang="en-US" dirty="0" smtClean="0"/>
              <a:t>an </a:t>
            </a:r>
            <a:r>
              <a:rPr lang="en-US" dirty="0" smtClean="0"/>
              <a:t>integration or system test.</a:t>
            </a:r>
          </a:p>
          <a:p>
            <a:pPr lvl="1"/>
            <a:r>
              <a:rPr lang="en-US" b="1" dirty="0" smtClean="0"/>
              <a:t>can be executed directly from the source tree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4278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418" y="3545715"/>
            <a:ext cx="1884017" cy="13355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583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endParaRPr lang="en-US" dirty="0"/>
          </a:p>
        </p:txBody>
      </p:sp>
      <p:pic>
        <p:nvPicPr>
          <p:cNvPr id="5" name="Picture 4" descr="Screen Shot 2013-03-17 at 6.18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8" y="2042373"/>
            <a:ext cx="7048501" cy="50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7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err="1" smtClean="0"/>
              <a:t>unittest</a:t>
            </a:r>
            <a:r>
              <a:rPr lang="en-US" dirty="0" smtClean="0"/>
              <a:t> classes are compatible</a:t>
            </a:r>
          </a:p>
          <a:p>
            <a:r>
              <a:rPr lang="en-US" dirty="0" smtClean="0"/>
              <a:t>simple examples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unittest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9" y="2513485"/>
            <a:ext cx="7926917" cy="46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981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test discovery</a:t>
            </a:r>
          </a:p>
          <a:p>
            <a:endParaRPr lang="en-US" dirty="0"/>
          </a:p>
        </p:txBody>
      </p:sp>
      <p:pic>
        <p:nvPicPr>
          <p:cNvPr id="4" name="Picture 3" descr="unittest_simple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7" y="1995740"/>
            <a:ext cx="8678333" cy="504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834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setup and teardown</a:t>
            </a:r>
          </a:p>
          <a:p>
            <a:endParaRPr lang="en-US" dirty="0"/>
          </a:p>
        </p:txBody>
      </p:sp>
      <p:pic>
        <p:nvPicPr>
          <p:cNvPr id="6" name="Picture 5" descr="unittest_set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284"/>
            <a:ext cx="9144000" cy="67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23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nose</a:t>
            </a:r>
            <a:endParaRPr lang="en-US" dirty="0"/>
          </a:p>
        </p:txBody>
      </p:sp>
      <p:pic>
        <p:nvPicPr>
          <p:cNvPr id="8" name="Content Placeholder 7" descr="unittest_setup_ru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-6744" r="-1029" b="29363"/>
          <a:stretch/>
        </p:blipFill>
        <p:spPr>
          <a:xfrm>
            <a:off x="457200" y="899583"/>
            <a:ext cx="8229600" cy="4667250"/>
          </a:xfrm>
        </p:spPr>
      </p:pic>
    </p:spTree>
    <p:extLst>
      <p:ext uri="{BB962C8B-B14F-4D97-AF65-F5344CB8AC3E}">
        <p14:creationId xmlns:p14="http://schemas.microsoft.com/office/powerpoint/2010/main" val="715987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3819DB"/>
      </a:hlink>
      <a:folHlink>
        <a:srgbClr val="1F449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3057</TotalTime>
  <Words>773</Words>
  <Application>Microsoft Macintosh PowerPoint</Application>
  <PresentationFormat>On-screen Show (4:3)</PresentationFormat>
  <Paragraphs>194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Foundry</vt:lpstr>
      <vt:lpstr>Python Testing Frameworks</vt:lpstr>
      <vt:lpstr>opportunities @ silo</vt:lpstr>
      <vt:lpstr>Overview</vt:lpstr>
      <vt:lpstr>nose</vt:lpstr>
      <vt:lpstr>nose</vt:lpstr>
      <vt:lpstr>nose</vt:lpstr>
      <vt:lpstr>nose</vt:lpstr>
      <vt:lpstr>nose</vt:lpstr>
      <vt:lpstr>nose</vt:lpstr>
      <vt:lpstr>nose-parameterized</vt:lpstr>
      <vt:lpstr>nose-parameterized</vt:lpstr>
      <vt:lpstr>nose-parameterized</vt:lpstr>
      <vt:lpstr>nose review</vt:lpstr>
      <vt:lpstr>lettuce</vt:lpstr>
      <vt:lpstr>lettuce</vt:lpstr>
      <vt:lpstr>lettuce </vt:lpstr>
      <vt:lpstr>lettuce </vt:lpstr>
      <vt:lpstr>lettuce</vt:lpstr>
      <vt:lpstr>lettuce</vt:lpstr>
      <vt:lpstr>lettuce</vt:lpstr>
      <vt:lpstr>nose &amp; lettuce</vt:lpstr>
      <vt:lpstr>feedback loop</vt:lpstr>
      <vt:lpstr>robot</vt:lpstr>
      <vt:lpstr>robot </vt:lpstr>
      <vt:lpstr>robot</vt:lpstr>
      <vt:lpstr>robot</vt:lpstr>
      <vt:lpstr>robot</vt:lpstr>
      <vt:lpstr>robot</vt:lpstr>
      <vt:lpstr>robot</vt:lpstr>
      <vt:lpstr>robot</vt:lpstr>
      <vt:lpstr>multi-mechanize</vt:lpstr>
      <vt:lpstr>multi-mechanize</vt:lpstr>
      <vt:lpstr>multi-mechanize</vt:lpstr>
      <vt:lpstr>multi-mechanize</vt:lpstr>
      <vt:lpstr>multi-mechanize</vt:lpstr>
      <vt:lpstr>multi-mechanize</vt:lpstr>
      <vt:lpstr>multi-mechanize</vt:lpstr>
      <vt:lpstr>multi-mechanize</vt:lpstr>
      <vt:lpstr>multi-mechanize</vt:lpstr>
      <vt:lpstr>questions</vt:lpstr>
    </vt:vector>
  </TitlesOfParts>
  <Company>ScienceLogic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Testing Frameworks</dc:title>
  <dc:creator>Brendan Mannix</dc:creator>
  <cp:lastModifiedBy>Brendan Mannix</cp:lastModifiedBy>
  <cp:revision>57</cp:revision>
  <dcterms:created xsi:type="dcterms:W3CDTF">2013-03-17T22:05:06Z</dcterms:created>
  <dcterms:modified xsi:type="dcterms:W3CDTF">2013-03-21T22:07:13Z</dcterms:modified>
</cp:coreProperties>
</file>