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Lst>
  <p:sldSz cy="5143500" cx="9144000"/>
  <p:notesSz cx="6858000" cy="9144000"/>
  <p:embeddedFontLst>
    <p:embeddedFont>
      <p:font typeface="Nunito"/>
      <p:regular r:id="rId40"/>
      <p:bold r:id="rId41"/>
      <p:italic r:id="rId42"/>
      <p:boldItalic r:id="rId43"/>
    </p:embeddedFont>
    <p:embeddedFont>
      <p:font typeface="Maven Pro"/>
      <p:regular r:id="rId44"/>
      <p:bold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Nunito-regular.fntdata"/><Relationship Id="rId20" Type="http://schemas.openxmlformats.org/officeDocument/2006/relationships/slide" Target="slides/slide15.xml"/><Relationship Id="rId42" Type="http://schemas.openxmlformats.org/officeDocument/2006/relationships/font" Target="fonts/Nunito-italic.fntdata"/><Relationship Id="rId41" Type="http://schemas.openxmlformats.org/officeDocument/2006/relationships/font" Target="fonts/Nunito-bold.fntdata"/><Relationship Id="rId22" Type="http://schemas.openxmlformats.org/officeDocument/2006/relationships/slide" Target="slides/slide17.xml"/><Relationship Id="rId44" Type="http://schemas.openxmlformats.org/officeDocument/2006/relationships/font" Target="fonts/MavenPro-regular.fntdata"/><Relationship Id="rId21" Type="http://schemas.openxmlformats.org/officeDocument/2006/relationships/slide" Target="slides/slide16.xml"/><Relationship Id="rId43" Type="http://schemas.openxmlformats.org/officeDocument/2006/relationships/font" Target="fonts/Nunito-boldItalic.fntdata"/><Relationship Id="rId24" Type="http://schemas.openxmlformats.org/officeDocument/2006/relationships/slide" Target="slides/slide19.xml"/><Relationship Id="rId23" Type="http://schemas.openxmlformats.org/officeDocument/2006/relationships/slide" Target="slides/slide18.xml"/><Relationship Id="rId45" Type="http://schemas.openxmlformats.org/officeDocument/2006/relationships/font" Target="fonts/MavenPr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172e1733a9e_0_3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172e1733a9e_0_3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1050">
                <a:solidFill>
                  <a:srgbClr val="333333"/>
                </a:solidFill>
                <a:highlight>
                  <a:schemeClr val="lt1"/>
                </a:highlight>
              </a:rPr>
              <a:t>The majority of the bank customer’s fall below the age of 50 with average age of 38.922 and with standard deviation of 10.488.</a:t>
            </a:r>
            <a:endParaRPr sz="1300">
              <a:solidFill>
                <a:srgbClr val="424242"/>
              </a:solidFill>
              <a:latin typeface="Nunito"/>
              <a:ea typeface="Nunito"/>
              <a:cs typeface="Nunito"/>
              <a:sym typeface="Nunito"/>
            </a:endParaRPr>
          </a:p>
          <a:p>
            <a:pPr indent="0" lvl="0" marL="0" rtl="0" algn="l">
              <a:spcBef>
                <a:spcPts val="120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172e1733a9e_0_4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172e1733a9e_0_4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1050">
                <a:solidFill>
                  <a:srgbClr val="333333"/>
                </a:solidFill>
                <a:highlight>
                  <a:schemeClr val="lt1"/>
                </a:highlight>
              </a:rPr>
              <a:t>Most of the customer as been with bank for more than a year.</a:t>
            </a:r>
            <a:endParaRPr sz="1300">
              <a:solidFill>
                <a:srgbClr val="424242"/>
              </a:solidFill>
              <a:latin typeface="Nunito"/>
              <a:ea typeface="Nunito"/>
              <a:cs typeface="Nunito"/>
              <a:sym typeface="Nunito"/>
            </a:endParaRPr>
          </a:p>
          <a:p>
            <a:pPr indent="0" lvl="0" marL="0" rtl="0" algn="l">
              <a:spcBef>
                <a:spcPts val="120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172e1733a9e_0_3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172e1733a9e_0_3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Gender -</a:t>
            </a:r>
            <a:endParaRPr/>
          </a:p>
          <a:p>
            <a:pPr indent="0" lvl="0" marL="0" rtl="0" algn="l">
              <a:spcBef>
                <a:spcPts val="0"/>
              </a:spcBef>
              <a:spcAft>
                <a:spcPts val="0"/>
              </a:spcAft>
              <a:buNone/>
            </a:pPr>
            <a:r>
              <a:rPr lang="en"/>
              <a:t>Products Used - We can see that 48% of the customers accounts are inactive</a:t>
            </a:r>
            <a:endParaRPr/>
          </a:p>
          <a:p>
            <a:pPr indent="0" lvl="0" marL="0" rtl="0" algn="l">
              <a:spcBef>
                <a:spcPts val="0"/>
              </a:spcBef>
              <a:spcAft>
                <a:spcPts val="0"/>
              </a:spcAft>
              <a:buNone/>
            </a:pPr>
            <a:r>
              <a:rPr lang="en"/>
              <a:t>Active Members - </a:t>
            </a:r>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172e1733a9e_0_4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172e1733a9e_0_4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172e1733a9e_0_2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172e1733a9e_0_2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172e1733a9e_0_2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172e1733a9e_0_2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172e1733a9e_0_2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172e1733a9e_0_2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172e1733a9e_0_3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172e1733a9e_0_3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172e1733a9e_0_3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172e1733a9e_0_3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172e1733a9e_0_3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172e1733a9e_0_3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172e1733a9e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172e1733a9e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Customer churn, also known as </a:t>
            </a:r>
            <a:r>
              <a:rPr lang="en"/>
              <a:t>customer</a:t>
            </a:r>
            <a:r>
              <a:rPr lang="en"/>
              <a:t> turnover, </a:t>
            </a:r>
            <a:r>
              <a:rPr lang="en"/>
              <a:t>occurs</a:t>
            </a:r>
            <a:r>
              <a:rPr lang="en"/>
              <a:t> when a customer </a:t>
            </a:r>
            <a:r>
              <a:rPr lang="en"/>
              <a:t>chooses</a:t>
            </a:r>
            <a:r>
              <a:rPr lang="en"/>
              <a:t> to leave or unsubscribe from a service for any reason. In the context of this project, we are looking at customer churn in banking. Being able to predict customer churn is important because we want to retain as many customers as we can. The idea </a:t>
            </a:r>
            <a:r>
              <a:rPr lang="en"/>
              <a:t>behind this that (of course you want to keep customers), but also it is cheaper to retain your customers, than having to spend money to acquire new customers to replace the ones that left. Lower customer acquisition costs = more profits.</a:t>
            </a:r>
            <a:r>
              <a:rPr lang="en"/>
              <a:t> By identifying customers at risk of churn, we are able to identify which efforts in order to maximize their </a:t>
            </a:r>
            <a:r>
              <a:rPr lang="en"/>
              <a:t>likelihood</a:t>
            </a:r>
            <a:r>
              <a:rPr lang="en"/>
              <a:t> of staying.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172e1733a9e_0_3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172e1733a9e_0_3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Churn &amp; Balance are weakly correlated (Positive) - 0.12.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172e1733a9e_0_3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3" name="Google Shape;403;g172e1733a9e_0_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172e1733a9e_0_3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8" name="Google Shape;408;g172e1733a9e_0_3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Churn &amp; Age are about to moderately correlated (Positive) - 0.29.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172e1733a9e_0_3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7" name="Google Shape;417;g172e1733a9e_0_3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g172e1733a9e_0_3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2" name="Google Shape;422;g172e1733a9e_0_3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g172e1733a9e_0_3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9" name="Google Shape;429;g172e1733a9e_0_3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g172e1733a9e_0_3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4" name="Google Shape;434;g172e1733a9e_0_3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50">
                <a:solidFill>
                  <a:srgbClr val="333333"/>
                </a:solidFill>
                <a:highlight>
                  <a:srgbClr val="FCFCFC"/>
                </a:highlight>
              </a:rPr>
              <a:t>The possible interpretation is that the more products the customer has, the more engaged with the bank he is. As the institution has a high value for the customer, the cost of leaving the institution may be higher from the customer’s viewpoint. Strengthening the relationship through increased quantity and use of products and services can improve customer satisfaction and increase the cost of change, thereby contributing to customer retention.</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g172e1733a9e_0_3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1" name="Google Shape;441;g172e1733a9e_0_3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g172e927e305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6" name="Google Shape;446;g172e927e305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g172e1733a9e_0_3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6" name="Google Shape;456;g172e1733a9e_0_3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172e1733a9e_0_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172e1733a9e_0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lang="en" sz="1200">
                <a:solidFill>
                  <a:schemeClr val="dk1"/>
                </a:solidFill>
                <a:latin typeface="Nunito"/>
                <a:ea typeface="Nunito"/>
                <a:cs typeface="Nunito"/>
                <a:sym typeface="Nunito"/>
              </a:rPr>
              <a:t>In our research, we aim, through EDA, to identify the variables which have the highest correlation with churn, across countries and cultures. The variables identified can then be used to inform banks of what customer activity trends and attributes should be monitored so the bank can make efforts to retain the customers before the account has been closed.</a:t>
            </a:r>
            <a:endParaRPr sz="1200">
              <a:solidFill>
                <a:schemeClr val="dk1"/>
              </a:solidFill>
              <a:latin typeface="Nunito"/>
              <a:ea typeface="Nunito"/>
              <a:cs typeface="Nunito"/>
              <a:sym typeface="Nunito"/>
            </a:endParaRPr>
          </a:p>
          <a:p>
            <a:pPr indent="0" lvl="0" marL="0" rtl="0" algn="l">
              <a:spcBef>
                <a:spcPts val="0"/>
              </a:spcBef>
              <a:spcAft>
                <a:spcPts val="0"/>
              </a:spcAft>
              <a:buNone/>
            </a:pPr>
            <a:r>
              <a:t/>
            </a:r>
            <a:endParaRPr sz="1200">
              <a:solidFill>
                <a:schemeClr val="dk1"/>
              </a:solidFil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g172e927e305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1" name="Google Shape;461;g172e927e305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400">
                <a:solidFill>
                  <a:schemeClr val="dk1"/>
                </a:solidFill>
                <a:latin typeface="Nunito"/>
                <a:ea typeface="Nunito"/>
                <a:cs typeface="Nunito"/>
                <a:sym typeface="Nunito"/>
              </a:rPr>
              <a:t>P-value of 0.5 is much higher that the significance level (0.05 for df=1). Thus, we do NOT reject the null hypothesis, as there is a 0.5 or 50% chance of these results occurring by chance. We can conclude that there is no statistically significant relationship between a user having a credit card with the bank, and churn.</a:t>
            </a:r>
            <a:endParaRPr sz="1400">
              <a:solidFill>
                <a:schemeClr val="dk1"/>
              </a:solidFill>
              <a:latin typeface="Nunito"/>
              <a:ea typeface="Nunito"/>
              <a:cs typeface="Nunito"/>
              <a:sym typeface="Nunito"/>
            </a:endParaRPr>
          </a:p>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g172e1733a9e_0_3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9" name="Google Shape;469;g172e1733a9e_0_3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g172e1733a9e_0_3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4" name="Google Shape;474;g172e1733a9e_0_3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400">
                <a:solidFill>
                  <a:schemeClr val="dk1"/>
                </a:solidFill>
                <a:latin typeface="Nunito"/>
                <a:ea typeface="Nunito"/>
                <a:cs typeface="Nunito"/>
                <a:sym typeface="Nunito"/>
              </a:rPr>
              <a:t>P- value is way less than the significance level (0.05) which means that we reject the null hypothesis (H0). The data is strong enough to conclude that the country that the customer belongs to and the customer churn are not independent.  </a:t>
            </a:r>
            <a:endParaRPr sz="1400">
              <a:solidFill>
                <a:schemeClr val="dk1"/>
              </a:solidFill>
              <a:latin typeface="Nunito"/>
              <a:ea typeface="Nunito"/>
              <a:cs typeface="Nunito"/>
              <a:sym typeface="Nunito"/>
            </a:endParaRPr>
          </a:p>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g175c6a837e4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1" name="Google Shape;481;g175c6a837e4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g172e927e305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7" name="Google Shape;487;g172e927e305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172e1733a9e_0_2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172e1733a9e_0_2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172e927e305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172e927e305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175c6a837e4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175c6a837e4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050">
                <a:solidFill>
                  <a:srgbClr val="333333"/>
                </a:solidFill>
                <a:highlight>
                  <a:srgbClr val="FFFFFF"/>
                </a:highlight>
              </a:rPr>
              <a:t>By using outlierKD function we can observe that outliers where found only in </a:t>
            </a:r>
            <a:r>
              <a:rPr lang="en" sz="950">
                <a:solidFill>
                  <a:srgbClr val="333333"/>
                </a:solidFill>
              </a:rPr>
              <a:t>age</a:t>
            </a:r>
            <a:r>
              <a:rPr lang="en" sz="1050">
                <a:solidFill>
                  <a:srgbClr val="333333"/>
                </a:solidFill>
                <a:highlight>
                  <a:srgbClr val="FFFFFF"/>
                </a:highlight>
              </a:rPr>
              <a:t> and </a:t>
            </a:r>
            <a:r>
              <a:rPr lang="en" sz="950">
                <a:solidFill>
                  <a:srgbClr val="333333"/>
                </a:solidFill>
              </a:rPr>
              <a:t>credit_card</a:t>
            </a:r>
            <a:r>
              <a:rPr lang="en" sz="1050">
                <a:solidFill>
                  <a:srgbClr val="333333"/>
                </a:solidFill>
                <a:highlight>
                  <a:srgbClr val="FFFFFF"/>
                </a:highlight>
              </a:rPr>
              <a:t> variables i.e,3.7% and 0.2%. Other variables balance, tenure, salary were 0</a:t>
            </a:r>
            <a:endParaRPr sz="14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172e1733a9e_0_3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172e1733a9e_0_3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172e1733a9e_0_3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172e1733a9e_0_3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050">
                <a:solidFill>
                  <a:srgbClr val="333333"/>
                </a:solidFill>
                <a:highlight>
                  <a:schemeClr val="lt1"/>
                </a:highlight>
              </a:rPr>
              <a:t>The average </a:t>
            </a:r>
            <a:r>
              <a:rPr lang="en" sz="950">
                <a:solidFill>
                  <a:srgbClr val="333333"/>
                </a:solidFill>
                <a:highlight>
                  <a:schemeClr val="lt1"/>
                </a:highlight>
              </a:rPr>
              <a:t>credit score</a:t>
            </a:r>
            <a:r>
              <a:rPr lang="en" sz="1050">
                <a:solidFill>
                  <a:srgbClr val="333333"/>
                </a:solidFill>
                <a:highlight>
                  <a:schemeClr val="lt1"/>
                </a:highlight>
              </a:rPr>
              <a:t> of the customer is </a:t>
            </a:r>
            <a:r>
              <a:rPr b="1" lang="en" sz="1050">
                <a:solidFill>
                  <a:srgbClr val="FF0000"/>
                </a:solidFill>
                <a:highlight>
                  <a:schemeClr val="lt1"/>
                </a:highlight>
              </a:rPr>
              <a:t>650.529, </a:t>
            </a:r>
            <a:r>
              <a:rPr lang="en" sz="1050">
                <a:solidFill>
                  <a:srgbClr val="333333"/>
                </a:solidFill>
                <a:highlight>
                  <a:schemeClr val="lt1"/>
                </a:highlight>
              </a:rPr>
              <a:t>most of the customer having credit score fall between </a:t>
            </a:r>
            <a:r>
              <a:rPr b="1" lang="en" sz="1050">
                <a:solidFill>
                  <a:srgbClr val="FF0000"/>
                </a:solidFill>
                <a:highlight>
                  <a:schemeClr val="lt1"/>
                </a:highlight>
              </a:rPr>
              <a:t>600 to 700 </a:t>
            </a:r>
            <a:r>
              <a:rPr lang="en" sz="1050">
                <a:solidFill>
                  <a:srgbClr val="333333"/>
                </a:solidFill>
                <a:highlight>
                  <a:schemeClr val="lt1"/>
                </a:highlight>
              </a:rPr>
              <a:t>and standard deviation is 96.653.</a:t>
            </a:r>
            <a:endParaRPr sz="1300">
              <a:solidFill>
                <a:srgbClr val="424242"/>
              </a:solidFill>
              <a:latin typeface="Nunito"/>
              <a:ea typeface="Nunito"/>
              <a:cs typeface="Nunito"/>
              <a:sym typeface="Nunito"/>
            </a:endParaRPr>
          </a:p>
          <a:p>
            <a:pPr indent="0" lvl="0" marL="0" rtl="0" algn="l">
              <a:spcBef>
                <a:spcPts val="120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172e1733a9e_0_3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172e1733a9e_0_3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1050">
                <a:solidFill>
                  <a:srgbClr val="333333"/>
                </a:solidFill>
                <a:highlight>
                  <a:schemeClr val="lt1"/>
                </a:highlight>
              </a:rPr>
              <a:t>The customers are grouped by the countries in which they have their accounts. As we see from the plot France has more than 50% of customer account which is the highest among all other countries.</a:t>
            </a:r>
            <a:endParaRPr sz="1300">
              <a:solidFill>
                <a:srgbClr val="424242"/>
              </a:solidFill>
              <a:latin typeface="Nunito"/>
              <a:ea typeface="Nunito"/>
              <a:cs typeface="Nunito"/>
              <a:sym typeface="Nunito"/>
            </a:endParaRPr>
          </a:p>
          <a:p>
            <a:pPr indent="0" lvl="0" marL="0" rtl="0" algn="l">
              <a:spcBef>
                <a:spcPts val="120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2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2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 Id="rId3" Type="http://schemas.openxmlformats.org/officeDocument/2006/relationships/image" Target="../media/image8.png"/><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7.png"/><Relationship Id="rId4" Type="http://schemas.openxmlformats.org/officeDocument/2006/relationships/image" Target="../media/image2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9.png"/><Relationship Id="rId4" Type="http://schemas.openxmlformats.org/officeDocument/2006/relationships/image" Target="../media/image1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7.png"/><Relationship Id="rId4" Type="http://schemas.openxmlformats.org/officeDocument/2006/relationships/image" Target="../media/image9.png"/><Relationship Id="rId5" Type="http://schemas.openxmlformats.org/officeDocument/2006/relationships/image" Target="../media/image1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23.png"/><Relationship Id="rId4" Type="http://schemas.openxmlformats.org/officeDocument/2006/relationships/image" Target="../media/image2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5.png"/><Relationship Id="rId4" Type="http://schemas.openxmlformats.org/officeDocument/2006/relationships/image" Target="../media/image1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 Id="rId3" Type="http://schemas.openxmlformats.org/officeDocument/2006/relationships/hyperlink" Target="https://www.kaggle.com/datasets/gauravtopre/bank-customer-churn-dataset"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image" Target="../media/image14.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2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25"/>
            <a:ext cx="5321700" cy="187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300"/>
              <a:t>Multinational </a:t>
            </a:r>
            <a:r>
              <a:rPr lang="en" sz="4300"/>
              <a:t>Bank Customer Churn</a:t>
            </a:r>
            <a:endParaRPr sz="4300"/>
          </a:p>
        </p:txBody>
      </p:sp>
      <p:sp>
        <p:nvSpPr>
          <p:cNvPr id="278" name="Google Shape;278;p13"/>
          <p:cNvSpPr txBox="1"/>
          <p:nvPr>
            <p:ph idx="1" type="subTitle"/>
          </p:nvPr>
        </p:nvSpPr>
        <p:spPr>
          <a:xfrm>
            <a:off x="824000" y="3628250"/>
            <a:ext cx="3297300" cy="9615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sz="1952"/>
              <a:t>T4: Analytical Avengers</a:t>
            </a:r>
            <a:endParaRPr sz="1952"/>
          </a:p>
          <a:p>
            <a:pPr indent="0" lvl="0" marL="0" rtl="0" algn="l">
              <a:spcBef>
                <a:spcPts val="0"/>
              </a:spcBef>
              <a:spcAft>
                <a:spcPts val="0"/>
              </a:spcAft>
              <a:buNone/>
            </a:pPr>
            <a:r>
              <a:rPr lang="en">
                <a:solidFill>
                  <a:srgbClr val="8DD8D3"/>
                </a:solidFill>
              </a:rPr>
              <a:t>Brunda Mariswamy, Alice Pascalev, Akhil Bharadwaj, Bharath Reddy Duvvi</a:t>
            </a:r>
            <a:endParaRPr>
              <a:solidFill>
                <a:srgbClr val="8DD8D3"/>
              </a:solidFill>
            </a:endParaRPr>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22"/>
          <p:cNvSpPr txBox="1"/>
          <p:nvPr>
            <p:ph type="title"/>
          </p:nvPr>
        </p:nvSpPr>
        <p:spPr>
          <a:xfrm>
            <a:off x="1260000" y="626975"/>
            <a:ext cx="3312000" cy="159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Age</a:t>
            </a:r>
            <a:endParaRPr/>
          </a:p>
        </p:txBody>
      </p:sp>
      <p:pic>
        <p:nvPicPr>
          <p:cNvPr id="336" name="Google Shape;336;p22"/>
          <p:cNvPicPr preferRelativeResize="0"/>
          <p:nvPr/>
        </p:nvPicPr>
        <p:blipFill>
          <a:blip r:embed="rId3">
            <a:alphaModFix/>
          </a:blip>
          <a:stretch>
            <a:fillRect/>
          </a:stretch>
        </p:blipFill>
        <p:spPr>
          <a:xfrm>
            <a:off x="2963200" y="626975"/>
            <a:ext cx="6028401" cy="4306001"/>
          </a:xfrm>
          <a:prstGeom prst="rect">
            <a:avLst/>
          </a:prstGeom>
          <a:noFill/>
          <a:ln>
            <a:noFill/>
          </a:ln>
        </p:spPr>
      </p:pic>
      <p:sp>
        <p:nvSpPr>
          <p:cNvPr id="337" name="Google Shape;337;p22"/>
          <p:cNvSpPr/>
          <p:nvPr/>
        </p:nvSpPr>
        <p:spPr>
          <a:xfrm>
            <a:off x="249025" y="2367775"/>
            <a:ext cx="2283900" cy="8244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350">
                <a:solidFill>
                  <a:srgbClr val="333333"/>
                </a:solidFill>
                <a:highlight>
                  <a:schemeClr val="lt1"/>
                </a:highlight>
                <a:latin typeface="Nunito"/>
                <a:ea typeface="Nunito"/>
                <a:cs typeface="Nunito"/>
                <a:sym typeface="Nunito"/>
              </a:rPr>
              <a:t>The majority of the bank customers fall under the age of </a:t>
            </a:r>
            <a:r>
              <a:rPr b="1" lang="en" sz="1350">
                <a:solidFill>
                  <a:schemeClr val="accent2"/>
                </a:solidFill>
                <a:highlight>
                  <a:schemeClr val="lt1"/>
                </a:highlight>
                <a:latin typeface="Nunito"/>
                <a:ea typeface="Nunito"/>
                <a:cs typeface="Nunito"/>
                <a:sym typeface="Nunito"/>
              </a:rPr>
              <a:t>50</a:t>
            </a:r>
            <a:r>
              <a:rPr lang="en" sz="1350">
                <a:solidFill>
                  <a:srgbClr val="333333"/>
                </a:solidFill>
                <a:highlight>
                  <a:schemeClr val="lt1"/>
                </a:highlight>
                <a:latin typeface="Nunito"/>
                <a:ea typeface="Nunito"/>
                <a:cs typeface="Nunito"/>
                <a:sym typeface="Nunito"/>
              </a:rPr>
              <a:t> with average age of </a:t>
            </a:r>
            <a:r>
              <a:rPr b="1" lang="en" sz="1350">
                <a:solidFill>
                  <a:schemeClr val="accent2"/>
                </a:solidFill>
                <a:highlight>
                  <a:schemeClr val="lt1"/>
                </a:highlight>
                <a:latin typeface="Nunito"/>
                <a:ea typeface="Nunito"/>
                <a:cs typeface="Nunito"/>
                <a:sym typeface="Nunito"/>
              </a:rPr>
              <a:t>38.922 </a:t>
            </a:r>
            <a:endParaRPr b="1" sz="1350">
              <a:solidFill>
                <a:schemeClr val="accent2"/>
              </a:solidFill>
              <a:highlight>
                <a:schemeClr val="lt1"/>
              </a:highlight>
              <a:latin typeface="Nunito"/>
              <a:ea typeface="Nunito"/>
              <a:cs typeface="Nunito"/>
              <a:sym typeface="Nunito"/>
            </a:endParaRPr>
          </a:p>
          <a:p>
            <a:pPr indent="0" lvl="0" marL="0" rtl="0" algn="l">
              <a:lnSpc>
                <a:spcPct val="115000"/>
              </a:lnSpc>
              <a:spcBef>
                <a:spcPts val="1200"/>
              </a:spcBef>
              <a:spcAft>
                <a:spcPts val="1200"/>
              </a:spcAft>
              <a:buNone/>
            </a:pPr>
            <a:r>
              <a:t/>
            </a:r>
            <a:endParaRPr b="1" sz="1350">
              <a:solidFill>
                <a:schemeClr val="accent2"/>
              </a:solidFill>
              <a:highlight>
                <a:schemeClr val="lt1"/>
              </a:highlight>
              <a:latin typeface="Nunito"/>
              <a:ea typeface="Nunito"/>
              <a:cs typeface="Nunito"/>
              <a:sym typeface="Nuni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23"/>
          <p:cNvSpPr txBox="1"/>
          <p:nvPr>
            <p:ph type="title"/>
          </p:nvPr>
        </p:nvSpPr>
        <p:spPr>
          <a:xfrm>
            <a:off x="1260000" y="626975"/>
            <a:ext cx="3312000" cy="159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Tenure</a:t>
            </a:r>
            <a:endParaRPr/>
          </a:p>
        </p:txBody>
      </p:sp>
      <p:pic>
        <p:nvPicPr>
          <p:cNvPr id="343" name="Google Shape;343;p23"/>
          <p:cNvPicPr preferRelativeResize="0"/>
          <p:nvPr/>
        </p:nvPicPr>
        <p:blipFill>
          <a:blip r:embed="rId3">
            <a:alphaModFix/>
          </a:blip>
          <a:stretch>
            <a:fillRect/>
          </a:stretch>
        </p:blipFill>
        <p:spPr>
          <a:xfrm>
            <a:off x="2849600" y="564150"/>
            <a:ext cx="6127800" cy="4377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pic>
        <p:nvPicPr>
          <p:cNvPr id="348" name="Google Shape;348;p24"/>
          <p:cNvPicPr preferRelativeResize="0"/>
          <p:nvPr/>
        </p:nvPicPr>
        <p:blipFill>
          <a:blip r:embed="rId3">
            <a:alphaModFix/>
          </a:blip>
          <a:stretch>
            <a:fillRect/>
          </a:stretch>
        </p:blipFill>
        <p:spPr>
          <a:xfrm>
            <a:off x="0" y="0"/>
            <a:ext cx="3071149" cy="2575625"/>
          </a:xfrm>
          <a:prstGeom prst="rect">
            <a:avLst/>
          </a:prstGeom>
          <a:noFill/>
          <a:ln>
            <a:noFill/>
          </a:ln>
        </p:spPr>
      </p:pic>
      <p:pic>
        <p:nvPicPr>
          <p:cNvPr id="349" name="Google Shape;349;p24"/>
          <p:cNvPicPr preferRelativeResize="0"/>
          <p:nvPr/>
        </p:nvPicPr>
        <p:blipFill rotWithShape="1">
          <a:blip r:embed="rId4">
            <a:alphaModFix/>
          </a:blip>
          <a:srcRect b="0" l="7952" r="0" t="0"/>
          <a:stretch/>
        </p:blipFill>
        <p:spPr>
          <a:xfrm>
            <a:off x="0" y="2571750"/>
            <a:ext cx="3403226" cy="2640950"/>
          </a:xfrm>
          <a:prstGeom prst="rect">
            <a:avLst/>
          </a:prstGeom>
          <a:noFill/>
          <a:ln>
            <a:noFill/>
          </a:ln>
        </p:spPr>
      </p:pic>
      <p:pic>
        <p:nvPicPr>
          <p:cNvPr id="350" name="Google Shape;350;p24"/>
          <p:cNvPicPr preferRelativeResize="0"/>
          <p:nvPr/>
        </p:nvPicPr>
        <p:blipFill rotWithShape="1">
          <a:blip r:embed="rId5">
            <a:alphaModFix/>
          </a:blip>
          <a:srcRect b="0" l="7304" r="0" t="0"/>
          <a:stretch/>
        </p:blipFill>
        <p:spPr>
          <a:xfrm>
            <a:off x="4051700" y="0"/>
            <a:ext cx="3485200" cy="2685550"/>
          </a:xfrm>
          <a:prstGeom prst="rect">
            <a:avLst/>
          </a:prstGeom>
          <a:noFill/>
          <a:ln>
            <a:noFill/>
          </a:ln>
        </p:spPr>
      </p:pic>
      <p:pic>
        <p:nvPicPr>
          <p:cNvPr id="351" name="Google Shape;351;p24"/>
          <p:cNvPicPr preferRelativeResize="0"/>
          <p:nvPr/>
        </p:nvPicPr>
        <p:blipFill>
          <a:blip r:embed="rId6">
            <a:alphaModFix/>
          </a:blip>
          <a:stretch>
            <a:fillRect/>
          </a:stretch>
        </p:blipFill>
        <p:spPr>
          <a:xfrm>
            <a:off x="4130925" y="2769275"/>
            <a:ext cx="3152027" cy="244342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25"/>
          <p:cNvSpPr txBox="1"/>
          <p:nvPr>
            <p:ph type="title"/>
          </p:nvPr>
        </p:nvSpPr>
        <p:spPr>
          <a:xfrm>
            <a:off x="410675" y="677625"/>
            <a:ext cx="3312000" cy="1590000"/>
          </a:xfrm>
          <a:prstGeom prst="rect">
            <a:avLst/>
          </a:prstGeom>
          <a:solidFill>
            <a:schemeClr val="lt1"/>
          </a:solidFill>
        </p:spPr>
        <p:txBody>
          <a:bodyPr anchorCtr="0" anchor="t" bIns="91425" lIns="91425" spcFirstLastPara="1" rIns="91425" wrap="square" tIns="91425">
            <a:normAutofit/>
          </a:bodyPr>
          <a:lstStyle/>
          <a:p>
            <a:pPr indent="0" lvl="0" marL="0" rtl="0" algn="l">
              <a:spcBef>
                <a:spcPts val="0"/>
              </a:spcBef>
              <a:spcAft>
                <a:spcPts val="0"/>
              </a:spcAft>
              <a:buNone/>
            </a:pPr>
            <a:r>
              <a:rPr lang="en"/>
              <a:t>Churn rate</a:t>
            </a:r>
            <a:endParaRPr/>
          </a:p>
        </p:txBody>
      </p:sp>
      <p:pic>
        <p:nvPicPr>
          <p:cNvPr id="357" name="Google Shape;357;p25"/>
          <p:cNvPicPr preferRelativeResize="0"/>
          <p:nvPr/>
        </p:nvPicPr>
        <p:blipFill>
          <a:blip r:embed="rId3">
            <a:alphaModFix/>
          </a:blip>
          <a:stretch>
            <a:fillRect/>
          </a:stretch>
        </p:blipFill>
        <p:spPr>
          <a:xfrm>
            <a:off x="2987125" y="273925"/>
            <a:ext cx="5891726" cy="420837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5A6BD"/>
        </a:solidFill>
      </p:bgPr>
    </p:bg>
    <p:spTree>
      <p:nvGrpSpPr>
        <p:cNvPr id="361" name="Shape 361"/>
        <p:cNvGrpSpPr/>
        <p:nvPr/>
      </p:nvGrpSpPr>
      <p:grpSpPr>
        <a:xfrm>
          <a:off x="0" y="0"/>
          <a:ext cx="0" cy="0"/>
          <a:chOff x="0" y="0"/>
          <a:chExt cx="0" cy="0"/>
        </a:xfrm>
      </p:grpSpPr>
      <p:sp>
        <p:nvSpPr>
          <p:cNvPr id="362" name="Google Shape;362;p26"/>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4500">
                <a:solidFill>
                  <a:schemeClr val="accent1"/>
                </a:solidFill>
              </a:rPr>
              <a:t>S.M.A.R.T. Questions</a:t>
            </a:r>
            <a:endParaRPr sz="4500">
              <a:solidFill>
                <a:schemeClr val="accent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5A6BD"/>
        </a:solidFill>
      </p:bgPr>
    </p:bg>
    <p:spTree>
      <p:nvGrpSpPr>
        <p:cNvPr id="366" name="Shape 366"/>
        <p:cNvGrpSpPr/>
        <p:nvPr/>
      </p:nvGrpSpPr>
      <p:grpSpPr>
        <a:xfrm>
          <a:off x="0" y="0"/>
          <a:ext cx="0" cy="0"/>
          <a:chOff x="0" y="0"/>
          <a:chExt cx="0" cy="0"/>
        </a:xfrm>
      </p:grpSpPr>
      <p:sp>
        <p:nvSpPr>
          <p:cNvPr id="367" name="Google Shape;367;p27"/>
          <p:cNvSpPr txBox="1"/>
          <p:nvPr/>
        </p:nvSpPr>
        <p:spPr>
          <a:xfrm>
            <a:off x="901600" y="1349250"/>
            <a:ext cx="7688700" cy="21264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b="1" lang="en" sz="3300">
                <a:solidFill>
                  <a:schemeClr val="lt1"/>
                </a:solidFill>
                <a:latin typeface="Maven Pro"/>
                <a:ea typeface="Maven Pro"/>
                <a:cs typeface="Maven Pro"/>
                <a:sym typeface="Maven Pro"/>
              </a:rPr>
              <a:t>The big question:</a:t>
            </a:r>
            <a:endParaRPr b="1" sz="3300">
              <a:solidFill>
                <a:schemeClr val="lt1"/>
              </a:solidFill>
              <a:latin typeface="Maven Pro"/>
              <a:ea typeface="Maven Pro"/>
              <a:cs typeface="Maven Pro"/>
              <a:sym typeface="Maven Pro"/>
            </a:endParaRPr>
          </a:p>
          <a:p>
            <a:pPr indent="0" lvl="0" marL="0" rtl="0" algn="just">
              <a:lnSpc>
                <a:spcPct val="115000"/>
              </a:lnSpc>
              <a:spcBef>
                <a:spcPts val="0"/>
              </a:spcBef>
              <a:spcAft>
                <a:spcPts val="0"/>
              </a:spcAft>
              <a:buNone/>
            </a:pPr>
            <a:r>
              <a:t/>
            </a:r>
            <a:endParaRPr b="1" sz="1500">
              <a:solidFill>
                <a:schemeClr val="lt1"/>
              </a:solidFill>
              <a:latin typeface="Maven Pro"/>
              <a:ea typeface="Maven Pro"/>
              <a:cs typeface="Maven Pro"/>
              <a:sym typeface="Maven Pro"/>
            </a:endParaRPr>
          </a:p>
          <a:p>
            <a:pPr indent="0" lvl="0" marL="0" rtl="0" algn="just">
              <a:lnSpc>
                <a:spcPct val="115000"/>
              </a:lnSpc>
              <a:spcBef>
                <a:spcPts val="0"/>
              </a:spcBef>
              <a:spcAft>
                <a:spcPts val="0"/>
              </a:spcAft>
              <a:buNone/>
            </a:pPr>
            <a:r>
              <a:rPr b="1" lang="en" sz="3300">
                <a:solidFill>
                  <a:schemeClr val="accent3"/>
                </a:solidFill>
                <a:latin typeface="Maven Pro"/>
                <a:ea typeface="Maven Pro"/>
                <a:cs typeface="Maven Pro"/>
                <a:sym typeface="Maven Pro"/>
              </a:rPr>
              <a:t>What factors affect the Customer Churn Rate in Multinational banks?</a:t>
            </a:r>
            <a:endParaRPr b="1">
              <a:solidFill>
                <a:schemeClr val="accent3"/>
              </a:solidFill>
              <a:latin typeface="Nunito"/>
              <a:ea typeface="Nunito"/>
              <a:cs typeface="Nunito"/>
              <a:sym typeface="Nuni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5A6BD"/>
        </a:solidFill>
      </p:bgPr>
    </p:bg>
    <p:spTree>
      <p:nvGrpSpPr>
        <p:cNvPr id="371" name="Shape 371"/>
        <p:cNvGrpSpPr/>
        <p:nvPr/>
      </p:nvGrpSpPr>
      <p:grpSpPr>
        <a:xfrm>
          <a:off x="0" y="0"/>
          <a:ext cx="0" cy="0"/>
          <a:chOff x="0" y="0"/>
          <a:chExt cx="0" cy="0"/>
        </a:xfrm>
      </p:grpSpPr>
      <p:sp>
        <p:nvSpPr>
          <p:cNvPr id="372" name="Google Shape;372;p28"/>
          <p:cNvSpPr txBox="1"/>
          <p:nvPr/>
        </p:nvSpPr>
        <p:spPr>
          <a:xfrm>
            <a:off x="610550" y="747750"/>
            <a:ext cx="7922400" cy="3966600"/>
          </a:xfrm>
          <a:prstGeom prst="rect">
            <a:avLst/>
          </a:prstGeom>
          <a:noFill/>
          <a:ln>
            <a:noFill/>
          </a:ln>
        </p:spPr>
        <p:txBody>
          <a:bodyPr anchorCtr="0" anchor="t" bIns="91425" lIns="91425" spcFirstLastPara="1" rIns="91425" wrap="square" tIns="91425">
            <a:spAutoFit/>
          </a:bodyPr>
          <a:lstStyle/>
          <a:p>
            <a:pPr indent="-342900" lvl="0" marL="457200" rtl="0" algn="just">
              <a:lnSpc>
                <a:spcPct val="115000"/>
              </a:lnSpc>
              <a:spcBef>
                <a:spcPts val="1200"/>
              </a:spcBef>
              <a:spcAft>
                <a:spcPts val="0"/>
              </a:spcAft>
              <a:buSzPts val="1800"/>
              <a:buFont typeface="Maven Pro"/>
              <a:buChar char="●"/>
            </a:pPr>
            <a:r>
              <a:rPr lang="en" sz="1800">
                <a:latin typeface="Maven Pro"/>
                <a:ea typeface="Maven Pro"/>
                <a:cs typeface="Maven Pro"/>
                <a:sym typeface="Maven Pro"/>
              </a:rPr>
              <a:t>Does churn depend on </a:t>
            </a:r>
            <a:r>
              <a:rPr b="1" lang="en" sz="1800">
                <a:latin typeface="Maven Pro"/>
                <a:ea typeface="Maven Pro"/>
                <a:cs typeface="Maven Pro"/>
                <a:sym typeface="Maven Pro"/>
              </a:rPr>
              <a:t>Gender</a:t>
            </a:r>
            <a:r>
              <a:rPr lang="en" sz="1800">
                <a:latin typeface="Maven Pro"/>
                <a:ea typeface="Maven Pro"/>
                <a:cs typeface="Maven Pro"/>
                <a:sym typeface="Maven Pro"/>
              </a:rPr>
              <a:t>?</a:t>
            </a:r>
            <a:endParaRPr sz="1800">
              <a:latin typeface="Maven Pro"/>
              <a:ea typeface="Maven Pro"/>
              <a:cs typeface="Maven Pro"/>
              <a:sym typeface="Maven Pro"/>
            </a:endParaRPr>
          </a:p>
          <a:p>
            <a:pPr indent="-342900" lvl="0" marL="457200" rtl="0" algn="just">
              <a:lnSpc>
                <a:spcPct val="115000"/>
              </a:lnSpc>
              <a:spcBef>
                <a:spcPts val="0"/>
              </a:spcBef>
              <a:spcAft>
                <a:spcPts val="0"/>
              </a:spcAft>
              <a:buSzPts val="1800"/>
              <a:buFont typeface="Maven Pro"/>
              <a:buChar char="●"/>
            </a:pPr>
            <a:r>
              <a:rPr lang="en" sz="1800">
                <a:latin typeface="Maven Pro"/>
                <a:ea typeface="Maven Pro"/>
                <a:cs typeface="Maven Pro"/>
                <a:sym typeface="Maven Pro"/>
              </a:rPr>
              <a:t>Does the account holder’s </a:t>
            </a:r>
            <a:r>
              <a:rPr b="1" lang="en" sz="1800">
                <a:latin typeface="Maven Pro"/>
                <a:ea typeface="Maven Pro"/>
                <a:cs typeface="Maven Pro"/>
                <a:sym typeface="Maven Pro"/>
              </a:rPr>
              <a:t>age</a:t>
            </a:r>
            <a:r>
              <a:rPr lang="en" sz="1800">
                <a:latin typeface="Maven Pro"/>
                <a:ea typeface="Maven Pro"/>
                <a:cs typeface="Maven Pro"/>
                <a:sym typeface="Maven Pro"/>
              </a:rPr>
              <a:t> have an influence on churn? </a:t>
            </a:r>
            <a:endParaRPr sz="1800">
              <a:latin typeface="Maven Pro"/>
              <a:ea typeface="Maven Pro"/>
              <a:cs typeface="Maven Pro"/>
              <a:sym typeface="Maven Pro"/>
            </a:endParaRPr>
          </a:p>
          <a:p>
            <a:pPr indent="-342900" lvl="0" marL="457200" rtl="0" algn="just">
              <a:lnSpc>
                <a:spcPct val="115000"/>
              </a:lnSpc>
              <a:spcBef>
                <a:spcPts val="0"/>
              </a:spcBef>
              <a:spcAft>
                <a:spcPts val="0"/>
              </a:spcAft>
              <a:buSzPts val="1800"/>
              <a:buFont typeface="Maven Pro"/>
              <a:buChar char="●"/>
            </a:pPr>
            <a:r>
              <a:rPr lang="en" sz="1800">
                <a:latin typeface="Maven Pro"/>
                <a:ea typeface="Maven Pro"/>
                <a:cs typeface="Maven Pro"/>
                <a:sym typeface="Maven Pro"/>
              </a:rPr>
              <a:t>Does churn depend on </a:t>
            </a:r>
            <a:r>
              <a:rPr b="1" lang="en" sz="1800">
                <a:latin typeface="Maven Pro"/>
                <a:ea typeface="Maven Pro"/>
                <a:cs typeface="Maven Pro"/>
                <a:sym typeface="Maven Pro"/>
              </a:rPr>
              <a:t>status of active account users</a:t>
            </a:r>
            <a:r>
              <a:rPr lang="en" sz="1800">
                <a:latin typeface="Maven Pro"/>
                <a:ea typeface="Maven Pro"/>
                <a:cs typeface="Maven Pro"/>
                <a:sym typeface="Maven Pro"/>
              </a:rPr>
              <a:t>?</a:t>
            </a:r>
            <a:endParaRPr sz="1800">
              <a:latin typeface="Maven Pro"/>
              <a:ea typeface="Maven Pro"/>
              <a:cs typeface="Maven Pro"/>
              <a:sym typeface="Maven Pro"/>
            </a:endParaRPr>
          </a:p>
          <a:p>
            <a:pPr indent="-342900" lvl="0" marL="457200" rtl="0" algn="just">
              <a:lnSpc>
                <a:spcPct val="115000"/>
              </a:lnSpc>
              <a:spcBef>
                <a:spcPts val="0"/>
              </a:spcBef>
              <a:spcAft>
                <a:spcPts val="0"/>
              </a:spcAft>
              <a:buSzPts val="1800"/>
              <a:buFont typeface="Maven Pro"/>
              <a:buChar char="●"/>
            </a:pPr>
            <a:r>
              <a:rPr lang="en" sz="1800">
                <a:latin typeface="Maven Pro"/>
                <a:ea typeface="Maven Pro"/>
                <a:cs typeface="Maven Pro"/>
                <a:sym typeface="Maven Pro"/>
              </a:rPr>
              <a:t>Does churn depend on different </a:t>
            </a:r>
            <a:r>
              <a:rPr b="1" lang="en" sz="1800">
                <a:latin typeface="Maven Pro"/>
                <a:ea typeface="Maven Pro"/>
                <a:cs typeface="Maven Pro"/>
                <a:sym typeface="Maven Pro"/>
              </a:rPr>
              <a:t>banking product and services provided </a:t>
            </a:r>
            <a:r>
              <a:rPr lang="en" sz="1800">
                <a:latin typeface="Maven Pro"/>
                <a:ea typeface="Maven Pro"/>
                <a:cs typeface="Maven Pro"/>
                <a:sym typeface="Maven Pro"/>
              </a:rPr>
              <a:t>by the banks?</a:t>
            </a:r>
            <a:endParaRPr sz="1800">
              <a:latin typeface="Maven Pro"/>
              <a:ea typeface="Maven Pro"/>
              <a:cs typeface="Maven Pro"/>
              <a:sym typeface="Maven Pro"/>
            </a:endParaRPr>
          </a:p>
          <a:p>
            <a:pPr indent="-342900" lvl="0" marL="457200" rtl="0" algn="just">
              <a:lnSpc>
                <a:spcPct val="115000"/>
              </a:lnSpc>
              <a:spcBef>
                <a:spcPts val="0"/>
              </a:spcBef>
              <a:spcAft>
                <a:spcPts val="0"/>
              </a:spcAft>
              <a:buSzPts val="1800"/>
              <a:buFont typeface="Maven Pro"/>
              <a:buChar char="●"/>
            </a:pPr>
            <a:r>
              <a:rPr lang="en" sz="1800">
                <a:latin typeface="Maven Pro"/>
                <a:ea typeface="Maven Pro"/>
                <a:cs typeface="Maven Pro"/>
                <a:sym typeface="Maven Pro"/>
              </a:rPr>
              <a:t>Does a higher/lower </a:t>
            </a:r>
            <a:r>
              <a:rPr b="1" lang="en" sz="1800">
                <a:latin typeface="Maven Pro"/>
                <a:ea typeface="Maven Pro"/>
                <a:cs typeface="Maven Pro"/>
                <a:sym typeface="Maven Pro"/>
              </a:rPr>
              <a:t>credit score</a:t>
            </a:r>
            <a:r>
              <a:rPr lang="en" sz="1800">
                <a:latin typeface="Maven Pro"/>
                <a:ea typeface="Maven Pro"/>
                <a:cs typeface="Maven Pro"/>
                <a:sym typeface="Maven Pro"/>
              </a:rPr>
              <a:t> of the customer affect churn? </a:t>
            </a:r>
            <a:endParaRPr sz="1800">
              <a:latin typeface="Maven Pro"/>
              <a:ea typeface="Maven Pro"/>
              <a:cs typeface="Maven Pro"/>
              <a:sym typeface="Maven Pro"/>
            </a:endParaRPr>
          </a:p>
          <a:p>
            <a:pPr indent="-342900" lvl="0" marL="457200" rtl="0" algn="just">
              <a:lnSpc>
                <a:spcPct val="115000"/>
              </a:lnSpc>
              <a:spcBef>
                <a:spcPts val="0"/>
              </a:spcBef>
              <a:spcAft>
                <a:spcPts val="0"/>
              </a:spcAft>
              <a:buSzPts val="1800"/>
              <a:buFont typeface="Maven Pro"/>
              <a:buChar char="●"/>
            </a:pPr>
            <a:r>
              <a:rPr lang="en" sz="1800">
                <a:latin typeface="Maven Pro"/>
                <a:ea typeface="Maven Pro"/>
                <a:cs typeface="Maven Pro"/>
                <a:sym typeface="Maven Pro"/>
              </a:rPr>
              <a:t>Does a higher/lower </a:t>
            </a:r>
            <a:r>
              <a:rPr b="1" lang="en" sz="1800">
                <a:latin typeface="Maven Pro"/>
                <a:ea typeface="Maven Pro"/>
                <a:cs typeface="Maven Pro"/>
                <a:sym typeface="Maven Pro"/>
              </a:rPr>
              <a:t>estimated salary</a:t>
            </a:r>
            <a:r>
              <a:rPr lang="en" sz="1800">
                <a:latin typeface="Maven Pro"/>
                <a:ea typeface="Maven Pro"/>
                <a:cs typeface="Maven Pro"/>
                <a:sym typeface="Maven Pro"/>
              </a:rPr>
              <a:t> of the customer affect churn?</a:t>
            </a:r>
            <a:endParaRPr sz="1800">
              <a:latin typeface="Maven Pro"/>
              <a:ea typeface="Maven Pro"/>
              <a:cs typeface="Maven Pro"/>
              <a:sym typeface="Maven Pro"/>
            </a:endParaRPr>
          </a:p>
          <a:p>
            <a:pPr indent="-342900" lvl="0" marL="457200" rtl="0" algn="just">
              <a:lnSpc>
                <a:spcPct val="115000"/>
              </a:lnSpc>
              <a:spcBef>
                <a:spcPts val="0"/>
              </a:spcBef>
              <a:spcAft>
                <a:spcPts val="0"/>
              </a:spcAft>
              <a:buSzPts val="1800"/>
              <a:buFont typeface="Maven Pro"/>
              <a:buChar char="●"/>
            </a:pPr>
            <a:r>
              <a:rPr lang="en" sz="1800">
                <a:latin typeface="Maven Pro"/>
                <a:ea typeface="Maven Pro"/>
                <a:cs typeface="Maven Pro"/>
                <a:sym typeface="Maven Pro"/>
              </a:rPr>
              <a:t>Does a higher/lower </a:t>
            </a:r>
            <a:r>
              <a:rPr b="1" lang="en" sz="1800">
                <a:latin typeface="Maven Pro"/>
                <a:ea typeface="Maven Pro"/>
                <a:cs typeface="Maven Pro"/>
                <a:sym typeface="Maven Pro"/>
              </a:rPr>
              <a:t>account balance</a:t>
            </a:r>
            <a:r>
              <a:rPr lang="en" sz="1800">
                <a:latin typeface="Maven Pro"/>
                <a:ea typeface="Maven Pro"/>
                <a:cs typeface="Maven Pro"/>
                <a:sym typeface="Maven Pro"/>
              </a:rPr>
              <a:t> of the customer affect churn? </a:t>
            </a:r>
            <a:endParaRPr sz="1800">
              <a:latin typeface="Maven Pro"/>
              <a:ea typeface="Maven Pro"/>
              <a:cs typeface="Maven Pro"/>
              <a:sym typeface="Maven Pro"/>
            </a:endParaRPr>
          </a:p>
          <a:p>
            <a:pPr indent="-342900" lvl="0" marL="457200" rtl="0" algn="just">
              <a:lnSpc>
                <a:spcPct val="115000"/>
              </a:lnSpc>
              <a:spcBef>
                <a:spcPts val="0"/>
              </a:spcBef>
              <a:spcAft>
                <a:spcPts val="0"/>
              </a:spcAft>
              <a:buSzPts val="1800"/>
              <a:buFont typeface="Maven Pro"/>
              <a:buChar char="●"/>
            </a:pPr>
            <a:r>
              <a:rPr lang="en" sz="1800">
                <a:latin typeface="Maven Pro"/>
                <a:ea typeface="Maven Pro"/>
                <a:cs typeface="Maven Pro"/>
                <a:sym typeface="Maven Pro"/>
              </a:rPr>
              <a:t>Does a user having a </a:t>
            </a:r>
            <a:r>
              <a:rPr b="1" lang="en" sz="1800">
                <a:latin typeface="Maven Pro"/>
                <a:ea typeface="Maven Pro"/>
                <a:cs typeface="Maven Pro"/>
                <a:sym typeface="Maven Pro"/>
              </a:rPr>
              <a:t>credit card </a:t>
            </a:r>
            <a:r>
              <a:rPr lang="en" sz="1800">
                <a:latin typeface="Maven Pro"/>
                <a:ea typeface="Maven Pro"/>
                <a:cs typeface="Maven Pro"/>
                <a:sym typeface="Maven Pro"/>
              </a:rPr>
              <a:t>with the bank affect their predisposition to churn?</a:t>
            </a:r>
            <a:endParaRPr sz="1800">
              <a:latin typeface="Maven Pro"/>
              <a:ea typeface="Maven Pro"/>
              <a:cs typeface="Maven Pro"/>
              <a:sym typeface="Maven Pro"/>
            </a:endParaRPr>
          </a:p>
          <a:p>
            <a:pPr indent="-342900" lvl="0" marL="457200" rtl="0" algn="just">
              <a:lnSpc>
                <a:spcPct val="115000"/>
              </a:lnSpc>
              <a:spcBef>
                <a:spcPts val="0"/>
              </a:spcBef>
              <a:spcAft>
                <a:spcPts val="0"/>
              </a:spcAft>
              <a:buSzPts val="1800"/>
              <a:buFont typeface="Maven Pro"/>
              <a:buChar char="●"/>
            </a:pPr>
            <a:r>
              <a:rPr lang="en" sz="1800">
                <a:latin typeface="Maven Pro"/>
                <a:ea typeface="Maven Pro"/>
                <a:cs typeface="Maven Pro"/>
                <a:sym typeface="Maven Pro"/>
              </a:rPr>
              <a:t>Does the churn rate depend upon which </a:t>
            </a:r>
            <a:r>
              <a:rPr b="1" lang="en" sz="1800">
                <a:latin typeface="Maven Pro"/>
                <a:ea typeface="Maven Pro"/>
                <a:cs typeface="Maven Pro"/>
                <a:sym typeface="Maven Pro"/>
              </a:rPr>
              <a:t>country</a:t>
            </a:r>
            <a:r>
              <a:rPr lang="en" sz="1800">
                <a:latin typeface="Maven Pro"/>
                <a:ea typeface="Maven Pro"/>
                <a:cs typeface="Maven Pro"/>
                <a:sym typeface="Maven Pro"/>
              </a:rPr>
              <a:t> the customer belongs to?</a:t>
            </a:r>
            <a:endParaRPr sz="1800">
              <a:latin typeface="Maven Pro"/>
              <a:ea typeface="Maven Pro"/>
              <a:cs typeface="Maven Pro"/>
              <a:sym typeface="Maven Pr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5A6BD"/>
        </a:solidFill>
      </p:bgPr>
    </p:bg>
    <p:spTree>
      <p:nvGrpSpPr>
        <p:cNvPr id="376" name="Shape 376"/>
        <p:cNvGrpSpPr/>
        <p:nvPr/>
      </p:nvGrpSpPr>
      <p:grpSpPr>
        <a:xfrm>
          <a:off x="0" y="0"/>
          <a:ext cx="0" cy="0"/>
          <a:chOff x="0" y="0"/>
          <a:chExt cx="0" cy="0"/>
        </a:xfrm>
      </p:grpSpPr>
      <p:sp>
        <p:nvSpPr>
          <p:cNvPr id="377" name="Google Shape;377;p29"/>
          <p:cNvSpPr txBox="1"/>
          <p:nvPr>
            <p:ph type="title"/>
          </p:nvPr>
        </p:nvSpPr>
        <p:spPr>
          <a:xfrm>
            <a:off x="824000" y="85725"/>
            <a:ext cx="6805500" cy="49056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Does churn depend on </a:t>
            </a:r>
            <a:r>
              <a:rPr lang="en">
                <a:solidFill>
                  <a:schemeClr val="accent4"/>
                </a:solidFill>
              </a:rPr>
              <a:t>gender</a:t>
            </a: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rPr lang="en" sz="2155"/>
              <a:t>Chi Square</a:t>
            </a:r>
            <a:r>
              <a:rPr lang="en" sz="2155"/>
              <a:t> Test for independence</a:t>
            </a:r>
            <a:endParaRPr sz="2155"/>
          </a:p>
          <a:p>
            <a:pPr indent="0" lvl="0" marL="0" rtl="0" algn="l">
              <a:spcBef>
                <a:spcPts val="0"/>
              </a:spcBef>
              <a:spcAft>
                <a:spcPts val="0"/>
              </a:spcAft>
              <a:buNone/>
            </a:pPr>
            <a:r>
              <a:rPr lang="en" sz="2155"/>
              <a:t>H0: Customer’s gender and churn are independent</a:t>
            </a:r>
            <a:endParaRPr sz="2155"/>
          </a:p>
          <a:p>
            <a:pPr indent="0" lvl="0" marL="0" rtl="0" algn="l">
              <a:spcBef>
                <a:spcPts val="0"/>
              </a:spcBef>
              <a:spcAft>
                <a:spcPts val="0"/>
              </a:spcAft>
              <a:buNone/>
            </a:pPr>
            <a:r>
              <a:rPr lang="en" sz="2155"/>
              <a:t>H1: </a:t>
            </a:r>
            <a:r>
              <a:rPr lang="en" sz="2155"/>
              <a:t>Customer’s gender and churn are not independent</a:t>
            </a:r>
            <a:endParaRPr sz="2155"/>
          </a:p>
          <a:p>
            <a:pPr indent="0" lvl="0" marL="0" rtl="0" algn="l">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pic>
        <p:nvPicPr>
          <p:cNvPr id="382" name="Google Shape;382;p30"/>
          <p:cNvPicPr preferRelativeResize="0"/>
          <p:nvPr/>
        </p:nvPicPr>
        <p:blipFill>
          <a:blip r:embed="rId3">
            <a:alphaModFix/>
          </a:blip>
          <a:stretch>
            <a:fillRect/>
          </a:stretch>
        </p:blipFill>
        <p:spPr>
          <a:xfrm>
            <a:off x="190100" y="195650"/>
            <a:ext cx="3785651" cy="2121629"/>
          </a:xfrm>
          <a:prstGeom prst="rect">
            <a:avLst/>
          </a:prstGeom>
          <a:noFill/>
          <a:ln>
            <a:noFill/>
          </a:ln>
        </p:spPr>
      </p:pic>
      <p:sp>
        <p:nvSpPr>
          <p:cNvPr id="383" name="Google Shape;383;p30"/>
          <p:cNvSpPr txBox="1"/>
          <p:nvPr/>
        </p:nvSpPr>
        <p:spPr>
          <a:xfrm>
            <a:off x="252175" y="2372475"/>
            <a:ext cx="2982300" cy="1585500"/>
          </a:xfrm>
          <a:prstGeom prst="rect">
            <a:avLst/>
          </a:prstGeom>
          <a:noFill/>
          <a:ln>
            <a:noFill/>
          </a:ln>
        </p:spPr>
        <p:txBody>
          <a:bodyPr anchorCtr="0" anchor="t" bIns="91425" lIns="91425" spcFirstLastPara="1" rIns="91425" wrap="square" tIns="91425">
            <a:spAutoFit/>
          </a:bodyPr>
          <a:lstStyle/>
          <a:p>
            <a:pPr indent="-311150" lvl="0" marL="457200" rtl="0" algn="l">
              <a:spcBef>
                <a:spcPts val="0"/>
              </a:spcBef>
              <a:spcAft>
                <a:spcPts val="0"/>
              </a:spcAft>
              <a:buSzPts val="1300"/>
              <a:buFont typeface="Nunito"/>
              <a:buChar char="●"/>
            </a:pPr>
            <a:r>
              <a:rPr lang="en" sz="1300">
                <a:latin typeface="Nunito"/>
                <a:ea typeface="Nunito"/>
                <a:cs typeface="Nunito"/>
                <a:sym typeface="Nunito"/>
              </a:rPr>
              <a:t>P value less than significance level of (0.05) ,</a:t>
            </a:r>
            <a:endParaRPr sz="1300">
              <a:latin typeface="Nunito"/>
              <a:ea typeface="Nunito"/>
              <a:cs typeface="Nunito"/>
              <a:sym typeface="Nunito"/>
            </a:endParaRPr>
          </a:p>
          <a:p>
            <a:pPr indent="-311150" lvl="0" marL="457200" rtl="0" algn="l">
              <a:spcBef>
                <a:spcPts val="0"/>
              </a:spcBef>
              <a:spcAft>
                <a:spcPts val="0"/>
              </a:spcAft>
              <a:buSzPts val="1300"/>
              <a:buFont typeface="Nunito"/>
              <a:buChar char="●"/>
            </a:pPr>
            <a:r>
              <a:rPr lang="en" sz="1300">
                <a:latin typeface="Nunito"/>
                <a:ea typeface="Nunito"/>
                <a:cs typeface="Nunito"/>
                <a:sym typeface="Nunito"/>
              </a:rPr>
              <a:t>Hence we reject the null hypothesis(H0).</a:t>
            </a:r>
            <a:endParaRPr sz="1300">
              <a:latin typeface="Nunito"/>
              <a:ea typeface="Nunito"/>
              <a:cs typeface="Nunito"/>
              <a:sym typeface="Nunito"/>
            </a:endParaRPr>
          </a:p>
          <a:p>
            <a:pPr indent="-311150" lvl="0" marL="457200" rtl="0" algn="l">
              <a:spcBef>
                <a:spcPts val="0"/>
              </a:spcBef>
              <a:spcAft>
                <a:spcPts val="0"/>
              </a:spcAft>
              <a:buSzPts val="1300"/>
              <a:buFont typeface="Nunito"/>
              <a:buChar char="●"/>
            </a:pPr>
            <a:r>
              <a:rPr lang="en" sz="1300">
                <a:latin typeface="Nunito"/>
                <a:ea typeface="Nunito"/>
                <a:cs typeface="Nunito"/>
                <a:sym typeface="Nunito"/>
              </a:rPr>
              <a:t> We conclude that the churn rate is </a:t>
            </a:r>
            <a:r>
              <a:rPr b="1" lang="en" sz="1300">
                <a:latin typeface="Nunito"/>
                <a:ea typeface="Nunito"/>
                <a:cs typeface="Nunito"/>
                <a:sym typeface="Nunito"/>
              </a:rPr>
              <a:t>dependent </a:t>
            </a:r>
            <a:r>
              <a:rPr lang="en" sz="1300">
                <a:latin typeface="Nunito"/>
                <a:ea typeface="Nunito"/>
                <a:cs typeface="Nunito"/>
                <a:sym typeface="Nunito"/>
              </a:rPr>
              <a:t>on gender the customer.</a:t>
            </a:r>
            <a:endParaRPr sz="1300">
              <a:latin typeface="Nunito"/>
              <a:ea typeface="Nunito"/>
              <a:cs typeface="Nunito"/>
              <a:sym typeface="Nunito"/>
            </a:endParaRPr>
          </a:p>
        </p:txBody>
      </p:sp>
      <p:sp>
        <p:nvSpPr>
          <p:cNvPr id="384" name="Google Shape;384;p30"/>
          <p:cNvSpPr/>
          <p:nvPr/>
        </p:nvSpPr>
        <p:spPr>
          <a:xfrm>
            <a:off x="351125" y="3682075"/>
            <a:ext cx="2982300" cy="9963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300">
                <a:latin typeface="Nunito"/>
                <a:ea typeface="Nunito"/>
                <a:cs typeface="Nunito"/>
                <a:sym typeface="Nunito"/>
              </a:rPr>
              <a:t>25.07</a:t>
            </a:r>
            <a:r>
              <a:rPr lang="en" sz="1300">
                <a:latin typeface="Nunito"/>
                <a:ea typeface="Nunito"/>
                <a:cs typeface="Nunito"/>
                <a:sym typeface="Nunito"/>
              </a:rPr>
              <a:t>% of </a:t>
            </a:r>
            <a:r>
              <a:rPr b="1" lang="en" sz="1300">
                <a:solidFill>
                  <a:srgbClr val="FF0000"/>
                </a:solidFill>
                <a:latin typeface="Nunito"/>
                <a:ea typeface="Nunito"/>
                <a:cs typeface="Nunito"/>
                <a:sym typeface="Nunito"/>
              </a:rPr>
              <a:t>Female</a:t>
            </a:r>
            <a:r>
              <a:rPr b="1" lang="en" sz="1300">
                <a:latin typeface="Nunito"/>
                <a:ea typeface="Nunito"/>
                <a:cs typeface="Nunito"/>
                <a:sym typeface="Nunito"/>
              </a:rPr>
              <a:t> </a:t>
            </a:r>
            <a:r>
              <a:rPr lang="en" sz="1300">
                <a:latin typeface="Nunito"/>
                <a:ea typeface="Nunito"/>
                <a:cs typeface="Nunito"/>
                <a:sym typeface="Nunito"/>
              </a:rPr>
              <a:t>churn rate</a:t>
            </a:r>
            <a:endParaRPr sz="1300">
              <a:latin typeface="Nunito"/>
              <a:ea typeface="Nunito"/>
              <a:cs typeface="Nunito"/>
              <a:sym typeface="Nunito"/>
            </a:endParaRPr>
          </a:p>
          <a:p>
            <a:pPr indent="0" lvl="0" marL="0" rtl="0" algn="l">
              <a:spcBef>
                <a:spcPts val="0"/>
              </a:spcBef>
              <a:spcAft>
                <a:spcPts val="0"/>
              </a:spcAft>
              <a:buNone/>
            </a:pPr>
            <a:r>
              <a:rPr lang="en" sz="1300">
                <a:latin typeface="Nunito"/>
                <a:ea typeface="Nunito"/>
                <a:cs typeface="Nunito"/>
                <a:sym typeface="Nunito"/>
              </a:rPr>
              <a:t>16.45% of </a:t>
            </a:r>
            <a:r>
              <a:rPr b="1" lang="en" sz="1300">
                <a:solidFill>
                  <a:srgbClr val="FF0000"/>
                </a:solidFill>
                <a:latin typeface="Nunito"/>
                <a:ea typeface="Nunito"/>
                <a:cs typeface="Nunito"/>
                <a:sym typeface="Nunito"/>
              </a:rPr>
              <a:t>Male </a:t>
            </a:r>
            <a:r>
              <a:rPr lang="en" sz="1300">
                <a:latin typeface="Nunito"/>
                <a:ea typeface="Nunito"/>
                <a:cs typeface="Nunito"/>
                <a:sym typeface="Nunito"/>
              </a:rPr>
              <a:t>churn rate</a:t>
            </a:r>
            <a:endParaRPr sz="1300">
              <a:latin typeface="Nunito"/>
              <a:ea typeface="Nunito"/>
              <a:cs typeface="Nunito"/>
              <a:sym typeface="Nunito"/>
            </a:endParaRPr>
          </a:p>
        </p:txBody>
      </p:sp>
      <p:sp>
        <p:nvSpPr>
          <p:cNvPr id="385" name="Google Shape;385;p30"/>
          <p:cNvSpPr/>
          <p:nvPr/>
        </p:nvSpPr>
        <p:spPr>
          <a:xfrm>
            <a:off x="6199575" y="404525"/>
            <a:ext cx="2171400" cy="7305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Nunito"/>
                <a:ea typeface="Nunito"/>
                <a:cs typeface="Nunito"/>
                <a:sym typeface="Nunito"/>
              </a:rPr>
              <a:t>Count-&gt;</a:t>
            </a:r>
            <a:r>
              <a:rPr b="1" lang="en" sz="1200">
                <a:solidFill>
                  <a:srgbClr val="FF0000"/>
                </a:solidFill>
                <a:latin typeface="Nunito"/>
                <a:ea typeface="Nunito"/>
                <a:cs typeface="Nunito"/>
                <a:sym typeface="Nunito"/>
              </a:rPr>
              <a:t>Male </a:t>
            </a:r>
            <a:r>
              <a:rPr lang="en" sz="1200">
                <a:latin typeface="Nunito"/>
                <a:ea typeface="Nunito"/>
                <a:cs typeface="Nunito"/>
                <a:sym typeface="Nunito"/>
              </a:rPr>
              <a:t>54.6%</a:t>
            </a:r>
            <a:endParaRPr sz="1200">
              <a:latin typeface="Nunito"/>
              <a:ea typeface="Nunito"/>
              <a:cs typeface="Nunito"/>
              <a:sym typeface="Nunito"/>
            </a:endParaRPr>
          </a:p>
          <a:p>
            <a:pPr indent="0" lvl="0" marL="0" rtl="0" algn="l">
              <a:spcBef>
                <a:spcPts val="0"/>
              </a:spcBef>
              <a:spcAft>
                <a:spcPts val="0"/>
              </a:spcAft>
              <a:buNone/>
            </a:pPr>
            <a:r>
              <a:rPr lang="en" sz="1200">
                <a:latin typeface="Nunito"/>
                <a:ea typeface="Nunito"/>
                <a:cs typeface="Nunito"/>
                <a:sym typeface="Nunito"/>
              </a:rPr>
              <a:t>              </a:t>
            </a:r>
            <a:r>
              <a:rPr b="1" lang="en" sz="1200">
                <a:solidFill>
                  <a:srgbClr val="FF0000"/>
                </a:solidFill>
                <a:latin typeface="Nunito"/>
                <a:ea typeface="Nunito"/>
                <a:cs typeface="Nunito"/>
                <a:sym typeface="Nunito"/>
              </a:rPr>
              <a:t>Female </a:t>
            </a:r>
            <a:r>
              <a:rPr lang="en" sz="1200">
                <a:latin typeface="Nunito"/>
                <a:ea typeface="Nunito"/>
                <a:cs typeface="Nunito"/>
                <a:sym typeface="Nunito"/>
              </a:rPr>
              <a:t>45.4%</a:t>
            </a:r>
            <a:endParaRPr sz="1200">
              <a:latin typeface="Nunito"/>
              <a:ea typeface="Nunito"/>
              <a:cs typeface="Nunito"/>
              <a:sym typeface="Nunito"/>
            </a:endParaRPr>
          </a:p>
        </p:txBody>
      </p:sp>
      <p:pic>
        <p:nvPicPr>
          <p:cNvPr id="386" name="Google Shape;386;p30"/>
          <p:cNvPicPr preferRelativeResize="0"/>
          <p:nvPr/>
        </p:nvPicPr>
        <p:blipFill>
          <a:blip r:embed="rId4">
            <a:alphaModFix/>
          </a:blip>
          <a:stretch>
            <a:fillRect/>
          </a:stretch>
        </p:blipFill>
        <p:spPr>
          <a:xfrm>
            <a:off x="3724951" y="1200400"/>
            <a:ext cx="4863448" cy="3477973"/>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5A6BD"/>
        </a:solidFill>
      </p:bgPr>
    </p:bg>
    <p:spTree>
      <p:nvGrpSpPr>
        <p:cNvPr id="390" name="Shape 390"/>
        <p:cNvGrpSpPr/>
        <p:nvPr/>
      </p:nvGrpSpPr>
      <p:grpSpPr>
        <a:xfrm>
          <a:off x="0" y="0"/>
          <a:ext cx="0" cy="0"/>
          <a:chOff x="0" y="0"/>
          <a:chExt cx="0" cy="0"/>
        </a:xfrm>
      </p:grpSpPr>
      <p:sp>
        <p:nvSpPr>
          <p:cNvPr id="391" name="Google Shape;391;p31"/>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Does churn depend on </a:t>
            </a:r>
            <a:r>
              <a:rPr lang="en">
                <a:solidFill>
                  <a:schemeClr val="accent4"/>
                </a:solidFill>
              </a:rPr>
              <a:t>account balance</a:t>
            </a: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rPr lang="en" sz="2100"/>
              <a:t>Correlation test between account balance and churn</a:t>
            </a:r>
            <a:endParaRPr sz="21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279650" y="586500"/>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About Customer Churn</a:t>
            </a:r>
            <a:endParaRPr/>
          </a:p>
        </p:txBody>
      </p:sp>
      <p:sp>
        <p:nvSpPr>
          <p:cNvPr id="284" name="Google Shape;284;p14"/>
          <p:cNvSpPr txBox="1"/>
          <p:nvPr>
            <p:ph idx="1" type="body"/>
          </p:nvPr>
        </p:nvSpPr>
        <p:spPr>
          <a:xfrm>
            <a:off x="991425" y="1833875"/>
            <a:ext cx="7030500" cy="25416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700">
                <a:solidFill>
                  <a:schemeClr val="accent1"/>
                </a:solidFill>
                <a:highlight>
                  <a:srgbClr val="FFFFFF"/>
                </a:highlight>
                <a:latin typeface="Maven Pro"/>
                <a:ea typeface="Maven Pro"/>
                <a:cs typeface="Maven Pro"/>
                <a:sym typeface="Maven Pro"/>
              </a:rPr>
              <a:t>Customer Churn prediction means knowing which customers are </a:t>
            </a:r>
            <a:r>
              <a:rPr b="1" lang="en" sz="1700">
                <a:solidFill>
                  <a:schemeClr val="accent1"/>
                </a:solidFill>
                <a:highlight>
                  <a:srgbClr val="FFFFFF"/>
                </a:highlight>
                <a:latin typeface="Maven Pro"/>
                <a:ea typeface="Maven Pro"/>
                <a:cs typeface="Maven Pro"/>
                <a:sym typeface="Maven Pro"/>
              </a:rPr>
              <a:t>likely to leave </a:t>
            </a:r>
            <a:r>
              <a:rPr lang="en" sz="1700">
                <a:solidFill>
                  <a:schemeClr val="accent1"/>
                </a:solidFill>
                <a:highlight>
                  <a:srgbClr val="FFFFFF"/>
                </a:highlight>
                <a:latin typeface="Maven Pro"/>
                <a:ea typeface="Maven Pro"/>
                <a:cs typeface="Maven Pro"/>
                <a:sym typeface="Maven Pro"/>
              </a:rPr>
              <a:t>or </a:t>
            </a:r>
            <a:r>
              <a:rPr b="1" lang="en" sz="1700">
                <a:solidFill>
                  <a:schemeClr val="accent1"/>
                </a:solidFill>
                <a:highlight>
                  <a:srgbClr val="FFFFFF"/>
                </a:highlight>
                <a:latin typeface="Maven Pro"/>
                <a:ea typeface="Maven Pro"/>
                <a:cs typeface="Maven Pro"/>
                <a:sym typeface="Maven Pro"/>
              </a:rPr>
              <a:t>unsubscribe</a:t>
            </a:r>
            <a:r>
              <a:rPr lang="en" sz="1700">
                <a:solidFill>
                  <a:schemeClr val="accent1"/>
                </a:solidFill>
                <a:highlight>
                  <a:srgbClr val="FFFFFF"/>
                </a:highlight>
                <a:latin typeface="Maven Pro"/>
                <a:ea typeface="Maven Pro"/>
                <a:cs typeface="Maven Pro"/>
                <a:sym typeface="Maven Pro"/>
              </a:rPr>
              <a:t> from the banking service. For many companies, this is an important prediction. </a:t>
            </a:r>
            <a:endParaRPr sz="1700">
              <a:solidFill>
                <a:schemeClr val="accent1"/>
              </a:solidFill>
              <a:highlight>
                <a:srgbClr val="FFFFFF"/>
              </a:highlight>
              <a:latin typeface="Maven Pro"/>
              <a:ea typeface="Maven Pro"/>
              <a:cs typeface="Maven Pro"/>
              <a:sym typeface="Maven Pro"/>
            </a:endParaRPr>
          </a:p>
          <a:p>
            <a:pPr indent="0" lvl="0" marL="0" rtl="0" algn="just">
              <a:spcBef>
                <a:spcPts val="400"/>
              </a:spcBef>
              <a:spcAft>
                <a:spcPts val="0"/>
              </a:spcAft>
              <a:buNone/>
            </a:pPr>
            <a:r>
              <a:t/>
            </a:r>
            <a:endParaRPr sz="1700">
              <a:solidFill>
                <a:schemeClr val="accent1"/>
              </a:solidFill>
              <a:highlight>
                <a:srgbClr val="FFFFFF"/>
              </a:highlight>
              <a:latin typeface="Maven Pro"/>
              <a:ea typeface="Maven Pro"/>
              <a:cs typeface="Maven Pro"/>
              <a:sym typeface="Maven Pro"/>
            </a:endParaRPr>
          </a:p>
          <a:p>
            <a:pPr indent="0" lvl="0" marL="0" rtl="0" algn="just">
              <a:spcBef>
                <a:spcPts val="400"/>
              </a:spcBef>
              <a:spcAft>
                <a:spcPts val="0"/>
              </a:spcAft>
              <a:buNone/>
            </a:pPr>
            <a:r>
              <a:rPr lang="en" sz="1700">
                <a:solidFill>
                  <a:schemeClr val="accent1"/>
                </a:solidFill>
                <a:highlight>
                  <a:srgbClr val="FFFFFF"/>
                </a:highlight>
                <a:latin typeface="Maven Pro"/>
                <a:ea typeface="Maven Pro"/>
                <a:cs typeface="Maven Pro"/>
                <a:sym typeface="Maven Pro"/>
              </a:rPr>
              <a:t>Identifying customers at risk of churn → we need to know exactly what </a:t>
            </a:r>
            <a:r>
              <a:rPr b="1" lang="en" sz="1700">
                <a:solidFill>
                  <a:schemeClr val="accent1"/>
                </a:solidFill>
                <a:highlight>
                  <a:srgbClr val="FFFFFF"/>
                </a:highlight>
                <a:latin typeface="Maven Pro"/>
                <a:ea typeface="Maven Pro"/>
                <a:cs typeface="Maven Pro"/>
                <a:sym typeface="Maven Pro"/>
              </a:rPr>
              <a:t>marketing efforts</a:t>
            </a:r>
            <a:r>
              <a:rPr lang="en" sz="1700">
                <a:solidFill>
                  <a:schemeClr val="accent1"/>
                </a:solidFill>
                <a:highlight>
                  <a:srgbClr val="FFFFFF"/>
                </a:highlight>
                <a:latin typeface="Maven Pro"/>
                <a:ea typeface="Maven Pro"/>
                <a:cs typeface="Maven Pro"/>
                <a:sym typeface="Maven Pro"/>
              </a:rPr>
              <a:t> we should make with each customer to </a:t>
            </a:r>
            <a:r>
              <a:rPr b="1" lang="en" sz="1700">
                <a:solidFill>
                  <a:schemeClr val="accent1"/>
                </a:solidFill>
                <a:highlight>
                  <a:srgbClr val="FFFFFF"/>
                </a:highlight>
                <a:latin typeface="Maven Pro"/>
                <a:ea typeface="Maven Pro"/>
                <a:cs typeface="Maven Pro"/>
                <a:sym typeface="Maven Pro"/>
              </a:rPr>
              <a:t>maximize their likelihood of staying</a:t>
            </a:r>
            <a:r>
              <a:rPr lang="en" sz="1700">
                <a:solidFill>
                  <a:schemeClr val="accent1"/>
                </a:solidFill>
                <a:highlight>
                  <a:srgbClr val="FFFFFF"/>
                </a:highlight>
                <a:latin typeface="Maven Pro"/>
                <a:ea typeface="Maven Pro"/>
                <a:cs typeface="Maven Pro"/>
                <a:sym typeface="Maven Pro"/>
              </a:rPr>
              <a:t>.</a:t>
            </a:r>
            <a:endParaRPr sz="1700">
              <a:solidFill>
                <a:schemeClr val="accent1"/>
              </a:solidFill>
              <a:highlight>
                <a:srgbClr val="FFFFFF"/>
              </a:highlight>
              <a:latin typeface="Maven Pro"/>
              <a:ea typeface="Maven Pro"/>
              <a:cs typeface="Maven Pro"/>
              <a:sym typeface="Maven Pro"/>
            </a:endParaRPr>
          </a:p>
          <a:p>
            <a:pPr indent="0" lvl="0" marL="0" rtl="0" algn="just">
              <a:spcBef>
                <a:spcPts val="400"/>
              </a:spcBef>
              <a:spcAft>
                <a:spcPts val="0"/>
              </a:spcAft>
              <a:buNone/>
            </a:pPr>
            <a:r>
              <a:t/>
            </a:r>
            <a:endParaRPr sz="1700">
              <a:solidFill>
                <a:srgbClr val="000000"/>
              </a:solidFill>
              <a:latin typeface="Maven Pro"/>
              <a:ea typeface="Maven Pro"/>
              <a:cs typeface="Maven Pro"/>
              <a:sym typeface="Maven Pro"/>
            </a:endParaRPr>
          </a:p>
          <a:p>
            <a:pPr indent="0" lvl="0" marL="0" rtl="0" algn="l">
              <a:spcBef>
                <a:spcPts val="0"/>
              </a:spcBef>
              <a:spcAft>
                <a:spcPts val="1200"/>
              </a:spcAft>
              <a:buNone/>
            </a:pPr>
            <a:r>
              <a:t/>
            </a:r>
            <a:endParaRPr sz="1700">
              <a:latin typeface="Maven Pro"/>
              <a:ea typeface="Maven Pro"/>
              <a:cs typeface="Maven Pro"/>
              <a:sym typeface="Maven Pr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pic>
        <p:nvPicPr>
          <p:cNvPr id="396" name="Google Shape;396;p32"/>
          <p:cNvPicPr preferRelativeResize="0"/>
          <p:nvPr/>
        </p:nvPicPr>
        <p:blipFill>
          <a:blip r:embed="rId3">
            <a:alphaModFix/>
          </a:blip>
          <a:stretch>
            <a:fillRect/>
          </a:stretch>
        </p:blipFill>
        <p:spPr>
          <a:xfrm>
            <a:off x="141801" y="229350"/>
            <a:ext cx="5021324" cy="3726351"/>
          </a:xfrm>
          <a:prstGeom prst="rect">
            <a:avLst/>
          </a:prstGeom>
          <a:noFill/>
          <a:ln>
            <a:noFill/>
          </a:ln>
        </p:spPr>
      </p:pic>
      <p:sp>
        <p:nvSpPr>
          <p:cNvPr id="397" name="Google Shape;397;p32"/>
          <p:cNvSpPr/>
          <p:nvPr/>
        </p:nvSpPr>
        <p:spPr>
          <a:xfrm>
            <a:off x="4913050" y="619475"/>
            <a:ext cx="3144600" cy="431400"/>
          </a:xfrm>
          <a:prstGeom prst="rect">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300"/>
              <a:t>Correlation between account balance vs churn</a:t>
            </a:r>
            <a:endParaRPr sz="1300"/>
          </a:p>
        </p:txBody>
      </p:sp>
      <p:sp>
        <p:nvSpPr>
          <p:cNvPr id="398" name="Google Shape;398;p32"/>
          <p:cNvSpPr/>
          <p:nvPr/>
        </p:nvSpPr>
        <p:spPr>
          <a:xfrm>
            <a:off x="3709575" y="2173200"/>
            <a:ext cx="503400" cy="4920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32"/>
          <p:cNvSpPr/>
          <p:nvPr/>
        </p:nvSpPr>
        <p:spPr>
          <a:xfrm>
            <a:off x="2455225" y="3463700"/>
            <a:ext cx="503400" cy="4920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32"/>
          <p:cNvSpPr/>
          <p:nvPr/>
        </p:nvSpPr>
        <p:spPr>
          <a:xfrm>
            <a:off x="4955975" y="1528450"/>
            <a:ext cx="2970900" cy="13740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Nunito"/>
                <a:ea typeface="Nunito"/>
                <a:cs typeface="Nunito"/>
                <a:sym typeface="Nunito"/>
              </a:rPr>
              <a:t>Customer churn is weakly correlated with account balance with a score of 0.12</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For further analysis we can check the correlation score by combining multiple variables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5A6BD"/>
        </a:solidFill>
      </p:bgPr>
    </p:bg>
    <p:spTree>
      <p:nvGrpSpPr>
        <p:cNvPr id="404" name="Shape 404"/>
        <p:cNvGrpSpPr/>
        <p:nvPr/>
      </p:nvGrpSpPr>
      <p:grpSpPr>
        <a:xfrm>
          <a:off x="0" y="0"/>
          <a:ext cx="0" cy="0"/>
          <a:chOff x="0" y="0"/>
          <a:chExt cx="0" cy="0"/>
        </a:xfrm>
      </p:grpSpPr>
      <p:sp>
        <p:nvSpPr>
          <p:cNvPr id="405" name="Google Shape;405;p33"/>
          <p:cNvSpPr txBox="1"/>
          <p:nvPr>
            <p:ph type="title"/>
          </p:nvPr>
        </p:nvSpPr>
        <p:spPr>
          <a:xfrm>
            <a:off x="824000" y="763600"/>
            <a:ext cx="7352100" cy="41442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Does the account holder’s </a:t>
            </a:r>
            <a:r>
              <a:rPr lang="en">
                <a:solidFill>
                  <a:schemeClr val="accent4"/>
                </a:solidFill>
              </a:rPr>
              <a:t>age group</a:t>
            </a:r>
            <a:r>
              <a:rPr lang="en"/>
              <a:t> affect churn?</a:t>
            </a:r>
            <a:endParaRPr/>
          </a:p>
          <a:p>
            <a:pPr indent="0" lvl="0" marL="0" rtl="0" algn="l">
              <a:spcBef>
                <a:spcPts val="0"/>
              </a:spcBef>
              <a:spcAft>
                <a:spcPts val="0"/>
              </a:spcAft>
              <a:buNone/>
            </a:pPr>
            <a:r>
              <a:t/>
            </a:r>
            <a:endParaRPr/>
          </a:p>
          <a:p>
            <a:pPr indent="0" lvl="0" marL="0" rtl="0" algn="l">
              <a:spcBef>
                <a:spcPts val="0"/>
              </a:spcBef>
              <a:spcAft>
                <a:spcPts val="0"/>
              </a:spcAft>
              <a:buNone/>
            </a:pPr>
            <a:r>
              <a:rPr lang="en" sz="2100"/>
              <a:t>Correlation test between age and churn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pic>
        <p:nvPicPr>
          <p:cNvPr id="410" name="Google Shape;410;p34"/>
          <p:cNvPicPr preferRelativeResize="0"/>
          <p:nvPr/>
        </p:nvPicPr>
        <p:blipFill>
          <a:blip r:embed="rId3">
            <a:alphaModFix/>
          </a:blip>
          <a:stretch>
            <a:fillRect/>
          </a:stretch>
        </p:blipFill>
        <p:spPr>
          <a:xfrm>
            <a:off x="4572000" y="478400"/>
            <a:ext cx="4209974" cy="4118624"/>
          </a:xfrm>
          <a:prstGeom prst="rect">
            <a:avLst/>
          </a:prstGeom>
          <a:noFill/>
          <a:ln>
            <a:noFill/>
          </a:ln>
        </p:spPr>
      </p:pic>
      <p:pic>
        <p:nvPicPr>
          <p:cNvPr id="411" name="Google Shape;411;p34"/>
          <p:cNvPicPr preferRelativeResize="0"/>
          <p:nvPr/>
        </p:nvPicPr>
        <p:blipFill>
          <a:blip r:embed="rId4">
            <a:alphaModFix/>
          </a:blip>
          <a:stretch>
            <a:fillRect/>
          </a:stretch>
        </p:blipFill>
        <p:spPr>
          <a:xfrm>
            <a:off x="18850" y="536225"/>
            <a:ext cx="4497751" cy="2880126"/>
          </a:xfrm>
          <a:prstGeom prst="rect">
            <a:avLst/>
          </a:prstGeom>
          <a:noFill/>
          <a:ln>
            <a:noFill/>
          </a:ln>
        </p:spPr>
      </p:pic>
      <p:sp>
        <p:nvSpPr>
          <p:cNvPr id="412" name="Google Shape;412;p34"/>
          <p:cNvSpPr/>
          <p:nvPr/>
        </p:nvSpPr>
        <p:spPr>
          <a:xfrm>
            <a:off x="6186913" y="3987400"/>
            <a:ext cx="503400" cy="4920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34"/>
          <p:cNvSpPr/>
          <p:nvPr/>
        </p:nvSpPr>
        <p:spPr>
          <a:xfrm>
            <a:off x="7527063" y="2395413"/>
            <a:ext cx="503400" cy="4920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34"/>
          <p:cNvSpPr txBox="1"/>
          <p:nvPr/>
        </p:nvSpPr>
        <p:spPr>
          <a:xfrm>
            <a:off x="429325" y="3546375"/>
            <a:ext cx="30000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Customer churn is weakly correlated with customers age with a score of 0.29</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5A6BD"/>
        </a:solidFill>
      </p:bgPr>
    </p:bg>
    <p:spTree>
      <p:nvGrpSpPr>
        <p:cNvPr id="418" name="Shape 418"/>
        <p:cNvGrpSpPr/>
        <p:nvPr/>
      </p:nvGrpSpPr>
      <p:grpSpPr>
        <a:xfrm>
          <a:off x="0" y="0"/>
          <a:ext cx="0" cy="0"/>
          <a:chOff x="0" y="0"/>
          <a:chExt cx="0" cy="0"/>
        </a:xfrm>
      </p:grpSpPr>
      <p:sp>
        <p:nvSpPr>
          <p:cNvPr id="419" name="Google Shape;419;p35"/>
          <p:cNvSpPr txBox="1"/>
          <p:nvPr>
            <p:ph type="title"/>
          </p:nvPr>
        </p:nvSpPr>
        <p:spPr>
          <a:xfrm>
            <a:off x="824000" y="763600"/>
            <a:ext cx="6934200" cy="35733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t/>
            </a:r>
            <a:endParaRPr/>
          </a:p>
          <a:p>
            <a:pPr indent="0" lvl="0" marL="0" rtl="0" algn="l">
              <a:spcBef>
                <a:spcPts val="0"/>
              </a:spcBef>
              <a:spcAft>
                <a:spcPts val="0"/>
              </a:spcAft>
              <a:buNone/>
            </a:pPr>
            <a:r>
              <a:rPr lang="en"/>
              <a:t>Does churn depend on </a:t>
            </a:r>
            <a:r>
              <a:rPr lang="en">
                <a:solidFill>
                  <a:schemeClr val="accent4"/>
                </a:solidFill>
              </a:rPr>
              <a:t>status of active accounts</a:t>
            </a: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rPr lang="en" sz="2377"/>
              <a:t>Chi Square Test for independence</a:t>
            </a:r>
            <a:endParaRPr sz="2377"/>
          </a:p>
          <a:p>
            <a:pPr indent="0" lvl="0" marL="0" rtl="0" algn="l">
              <a:spcBef>
                <a:spcPts val="0"/>
              </a:spcBef>
              <a:spcAft>
                <a:spcPts val="0"/>
              </a:spcAft>
              <a:buNone/>
            </a:pPr>
            <a:r>
              <a:rPr lang="en" sz="2377"/>
              <a:t>H0: Customer’s active status and churn are independent</a:t>
            </a:r>
            <a:endParaRPr sz="2377"/>
          </a:p>
          <a:p>
            <a:pPr indent="0" lvl="0" marL="0" rtl="0" algn="l">
              <a:spcBef>
                <a:spcPts val="0"/>
              </a:spcBef>
              <a:spcAft>
                <a:spcPts val="0"/>
              </a:spcAft>
              <a:buNone/>
            </a:pPr>
            <a:r>
              <a:rPr lang="en" sz="2377"/>
              <a:t>H1: Customer’s active status  and churn are not independent</a:t>
            </a:r>
            <a:endParaRPr sz="2377"/>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pic>
        <p:nvPicPr>
          <p:cNvPr id="424" name="Google Shape;424;p36"/>
          <p:cNvPicPr preferRelativeResize="0"/>
          <p:nvPr/>
        </p:nvPicPr>
        <p:blipFill>
          <a:blip r:embed="rId3">
            <a:alphaModFix/>
          </a:blip>
          <a:stretch>
            <a:fillRect/>
          </a:stretch>
        </p:blipFill>
        <p:spPr>
          <a:xfrm>
            <a:off x="3406600" y="494175"/>
            <a:ext cx="5546324" cy="3586475"/>
          </a:xfrm>
          <a:prstGeom prst="rect">
            <a:avLst/>
          </a:prstGeom>
          <a:noFill/>
          <a:ln>
            <a:noFill/>
          </a:ln>
        </p:spPr>
      </p:pic>
      <p:pic>
        <p:nvPicPr>
          <p:cNvPr id="425" name="Google Shape;425;p36"/>
          <p:cNvPicPr preferRelativeResize="0"/>
          <p:nvPr/>
        </p:nvPicPr>
        <p:blipFill>
          <a:blip r:embed="rId4">
            <a:alphaModFix/>
          </a:blip>
          <a:stretch>
            <a:fillRect/>
          </a:stretch>
        </p:blipFill>
        <p:spPr>
          <a:xfrm>
            <a:off x="215600" y="365875"/>
            <a:ext cx="3152426" cy="1900725"/>
          </a:xfrm>
          <a:prstGeom prst="rect">
            <a:avLst/>
          </a:prstGeom>
          <a:noFill/>
          <a:ln>
            <a:noFill/>
          </a:ln>
        </p:spPr>
      </p:pic>
      <p:sp>
        <p:nvSpPr>
          <p:cNvPr id="426" name="Google Shape;426;p36"/>
          <p:cNvSpPr txBox="1"/>
          <p:nvPr/>
        </p:nvSpPr>
        <p:spPr>
          <a:xfrm>
            <a:off x="408900" y="2421125"/>
            <a:ext cx="2647200" cy="255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P- value is way less than the significance level (0.05)</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Reject the null hypothesis (H0). </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The data is strong enough to conclude that the active status and the customer churn are not independent.  </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5A6BD"/>
        </a:solidFill>
      </p:bgPr>
    </p:bg>
    <p:spTree>
      <p:nvGrpSpPr>
        <p:cNvPr id="430" name="Shape 430"/>
        <p:cNvGrpSpPr/>
        <p:nvPr/>
      </p:nvGrpSpPr>
      <p:grpSpPr>
        <a:xfrm>
          <a:off x="0" y="0"/>
          <a:ext cx="0" cy="0"/>
          <a:chOff x="0" y="0"/>
          <a:chExt cx="0" cy="0"/>
        </a:xfrm>
      </p:grpSpPr>
      <p:sp>
        <p:nvSpPr>
          <p:cNvPr id="431" name="Google Shape;431;p37"/>
          <p:cNvSpPr txBox="1"/>
          <p:nvPr>
            <p:ph type="title"/>
          </p:nvPr>
        </p:nvSpPr>
        <p:spPr>
          <a:xfrm>
            <a:off x="824000" y="535775"/>
            <a:ext cx="7191300" cy="4521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Does churn depend on different </a:t>
            </a:r>
            <a:r>
              <a:rPr lang="en">
                <a:solidFill>
                  <a:schemeClr val="accent4"/>
                </a:solidFill>
              </a:rPr>
              <a:t>banking product and services provided</a:t>
            </a: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rPr lang="en" sz="2111"/>
              <a:t>Chi Square Test for independence</a:t>
            </a:r>
            <a:endParaRPr sz="2111"/>
          </a:p>
          <a:p>
            <a:pPr indent="0" lvl="0" marL="0" rtl="0" algn="l">
              <a:spcBef>
                <a:spcPts val="0"/>
              </a:spcBef>
              <a:spcAft>
                <a:spcPts val="0"/>
              </a:spcAft>
              <a:buNone/>
            </a:pPr>
            <a:r>
              <a:rPr lang="en" sz="2111"/>
              <a:t>H0: Banking products, services and churn are independent</a:t>
            </a:r>
            <a:endParaRPr sz="2111"/>
          </a:p>
          <a:p>
            <a:pPr indent="0" lvl="0" marL="0" rtl="0" algn="l">
              <a:spcBef>
                <a:spcPts val="0"/>
              </a:spcBef>
              <a:spcAft>
                <a:spcPts val="0"/>
              </a:spcAft>
              <a:buNone/>
            </a:pPr>
            <a:r>
              <a:rPr lang="en" sz="2111"/>
              <a:t>H1: Banking products, services and churn are not independent</a:t>
            </a:r>
            <a:endParaRPr sz="2111"/>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pic>
        <p:nvPicPr>
          <p:cNvPr id="436" name="Google Shape;436;p38"/>
          <p:cNvPicPr preferRelativeResize="0"/>
          <p:nvPr/>
        </p:nvPicPr>
        <p:blipFill>
          <a:blip r:embed="rId3">
            <a:alphaModFix/>
          </a:blip>
          <a:stretch>
            <a:fillRect/>
          </a:stretch>
        </p:blipFill>
        <p:spPr>
          <a:xfrm>
            <a:off x="358600" y="2437850"/>
            <a:ext cx="3352854" cy="1364625"/>
          </a:xfrm>
          <a:prstGeom prst="rect">
            <a:avLst/>
          </a:prstGeom>
          <a:noFill/>
          <a:ln>
            <a:noFill/>
          </a:ln>
        </p:spPr>
      </p:pic>
      <p:pic>
        <p:nvPicPr>
          <p:cNvPr id="437" name="Google Shape;437;p38"/>
          <p:cNvPicPr preferRelativeResize="0"/>
          <p:nvPr/>
        </p:nvPicPr>
        <p:blipFill>
          <a:blip r:embed="rId4">
            <a:alphaModFix/>
          </a:blip>
          <a:stretch>
            <a:fillRect/>
          </a:stretch>
        </p:blipFill>
        <p:spPr>
          <a:xfrm>
            <a:off x="3835379" y="644675"/>
            <a:ext cx="4806199" cy="3378475"/>
          </a:xfrm>
          <a:prstGeom prst="rect">
            <a:avLst/>
          </a:prstGeom>
          <a:noFill/>
          <a:ln>
            <a:noFill/>
          </a:ln>
        </p:spPr>
      </p:pic>
      <p:pic>
        <p:nvPicPr>
          <p:cNvPr id="438" name="Google Shape;438;p38"/>
          <p:cNvPicPr preferRelativeResize="0"/>
          <p:nvPr/>
        </p:nvPicPr>
        <p:blipFill>
          <a:blip r:embed="rId5">
            <a:alphaModFix/>
          </a:blip>
          <a:stretch>
            <a:fillRect/>
          </a:stretch>
        </p:blipFill>
        <p:spPr>
          <a:xfrm>
            <a:off x="334813" y="644675"/>
            <a:ext cx="3400425" cy="14478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5A6BD"/>
        </a:solidFill>
      </p:bgPr>
    </p:bg>
    <p:spTree>
      <p:nvGrpSpPr>
        <p:cNvPr id="442" name="Shape 442"/>
        <p:cNvGrpSpPr/>
        <p:nvPr/>
      </p:nvGrpSpPr>
      <p:grpSpPr>
        <a:xfrm>
          <a:off x="0" y="0"/>
          <a:ext cx="0" cy="0"/>
          <a:chOff x="0" y="0"/>
          <a:chExt cx="0" cy="0"/>
        </a:xfrm>
      </p:grpSpPr>
      <p:sp>
        <p:nvSpPr>
          <p:cNvPr id="443" name="Google Shape;443;p39"/>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Does churn depend on </a:t>
            </a:r>
            <a:r>
              <a:rPr lang="en">
                <a:solidFill>
                  <a:schemeClr val="accent4"/>
                </a:solidFill>
              </a:rPr>
              <a:t>credit score</a:t>
            </a: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rPr lang="en" sz="2100"/>
              <a:t>Correlation test between credit score and churn</a:t>
            </a:r>
            <a:endParaRPr sz="21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p40"/>
          <p:cNvSpPr txBox="1"/>
          <p:nvPr/>
        </p:nvSpPr>
        <p:spPr>
          <a:xfrm>
            <a:off x="921550" y="1575200"/>
            <a:ext cx="25074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Customer churn is weakly correlated with credit score with a score of -0.0271. </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For further analysis we can check the correlation score by combining multiple variables </a:t>
            </a:r>
            <a:endParaRPr>
              <a:latin typeface="Nunito"/>
              <a:ea typeface="Nunito"/>
              <a:cs typeface="Nunito"/>
              <a:sym typeface="Nunito"/>
            </a:endParaRPr>
          </a:p>
        </p:txBody>
      </p:sp>
      <p:pic>
        <p:nvPicPr>
          <p:cNvPr id="449" name="Google Shape;449;p40"/>
          <p:cNvPicPr preferRelativeResize="0"/>
          <p:nvPr/>
        </p:nvPicPr>
        <p:blipFill>
          <a:blip r:embed="rId3">
            <a:alphaModFix/>
          </a:blip>
          <a:stretch>
            <a:fillRect/>
          </a:stretch>
        </p:blipFill>
        <p:spPr>
          <a:xfrm>
            <a:off x="3921925" y="364325"/>
            <a:ext cx="5083224" cy="4672026"/>
          </a:xfrm>
          <a:prstGeom prst="rect">
            <a:avLst/>
          </a:prstGeom>
          <a:noFill/>
          <a:ln>
            <a:noFill/>
          </a:ln>
        </p:spPr>
      </p:pic>
      <p:sp>
        <p:nvSpPr>
          <p:cNvPr id="450" name="Google Shape;450;p40"/>
          <p:cNvSpPr/>
          <p:nvPr/>
        </p:nvSpPr>
        <p:spPr>
          <a:xfrm>
            <a:off x="7545150" y="2500688"/>
            <a:ext cx="409200" cy="3993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40"/>
          <p:cNvSpPr/>
          <p:nvPr/>
        </p:nvSpPr>
        <p:spPr>
          <a:xfrm>
            <a:off x="5885525" y="4374100"/>
            <a:ext cx="409200" cy="3993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40"/>
          <p:cNvSpPr txBox="1"/>
          <p:nvPr/>
        </p:nvSpPr>
        <p:spPr>
          <a:xfrm>
            <a:off x="2770226" y="4632250"/>
            <a:ext cx="1691400" cy="404100"/>
          </a:xfrm>
          <a:prstGeom prst="rect">
            <a:avLst/>
          </a:prstGeom>
          <a:noFill/>
          <a:ln>
            <a:noFill/>
          </a:ln>
        </p:spPr>
        <p:txBody>
          <a:bodyPr anchorCtr="0" anchor="t" bIns="91425" lIns="91425" spcFirstLastPara="1" rIns="91425" wrap="square" tIns="91425">
            <a:spAutoFit/>
          </a:bodyPr>
          <a:lstStyle/>
          <a:p>
            <a:pPr indent="0" lvl="0" marL="457200" rtl="0" algn="l">
              <a:lnSpc>
                <a:spcPct val="95000"/>
              </a:lnSpc>
              <a:spcBef>
                <a:spcPts val="0"/>
              </a:spcBef>
              <a:spcAft>
                <a:spcPts val="1200"/>
              </a:spcAft>
              <a:buNone/>
            </a:pPr>
            <a:r>
              <a:rPr lang="en" sz="1500">
                <a:solidFill>
                  <a:schemeClr val="dk2"/>
                </a:solidFill>
                <a:latin typeface="Nunito"/>
                <a:ea typeface="Nunito"/>
                <a:cs typeface="Nunito"/>
                <a:sym typeface="Nunito"/>
              </a:rPr>
              <a:t>(</a:t>
            </a:r>
            <a:r>
              <a:rPr lang="en" sz="1500">
                <a:solidFill>
                  <a:srgbClr val="333333"/>
                </a:solidFill>
                <a:latin typeface="Nunito"/>
                <a:ea typeface="Nunito"/>
                <a:cs typeface="Nunito"/>
                <a:sym typeface="Nunito"/>
              </a:rPr>
              <a:t>-0.0271)</a:t>
            </a:r>
            <a:endParaRPr/>
          </a:p>
        </p:txBody>
      </p:sp>
      <p:cxnSp>
        <p:nvCxnSpPr>
          <p:cNvPr id="453" name="Google Shape;453;p40"/>
          <p:cNvCxnSpPr/>
          <p:nvPr/>
        </p:nvCxnSpPr>
        <p:spPr>
          <a:xfrm flipH="1" rot="10800000">
            <a:off x="4147425" y="4576725"/>
            <a:ext cx="1571400" cy="2319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5A6BD"/>
        </a:solidFill>
      </p:bgPr>
    </p:bg>
    <p:spTree>
      <p:nvGrpSpPr>
        <p:cNvPr id="457" name="Shape 457"/>
        <p:cNvGrpSpPr/>
        <p:nvPr/>
      </p:nvGrpSpPr>
      <p:grpSpPr>
        <a:xfrm>
          <a:off x="0" y="0"/>
          <a:ext cx="0" cy="0"/>
          <a:chOff x="0" y="0"/>
          <a:chExt cx="0" cy="0"/>
        </a:xfrm>
      </p:grpSpPr>
      <p:sp>
        <p:nvSpPr>
          <p:cNvPr id="458" name="Google Shape;458;p41"/>
          <p:cNvSpPr txBox="1"/>
          <p:nvPr>
            <p:ph type="title"/>
          </p:nvPr>
        </p:nvSpPr>
        <p:spPr>
          <a:xfrm>
            <a:off x="824000" y="763600"/>
            <a:ext cx="7448400" cy="40584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Does a user having a </a:t>
            </a:r>
            <a:r>
              <a:rPr lang="en">
                <a:solidFill>
                  <a:schemeClr val="accent4"/>
                </a:solidFill>
              </a:rPr>
              <a:t>credit card </a:t>
            </a:r>
            <a:r>
              <a:rPr lang="en"/>
              <a:t>with the bank </a:t>
            </a:r>
            <a:r>
              <a:rPr lang="en"/>
              <a:t>affect predisposition to churn?</a:t>
            </a:r>
            <a:endParaRPr/>
          </a:p>
          <a:p>
            <a:pPr indent="0" lvl="0" marL="0" rtl="0" algn="l">
              <a:spcBef>
                <a:spcPts val="0"/>
              </a:spcBef>
              <a:spcAft>
                <a:spcPts val="0"/>
              </a:spcAft>
              <a:buNone/>
            </a:pPr>
            <a:r>
              <a:t/>
            </a:r>
            <a:endParaRPr/>
          </a:p>
          <a:p>
            <a:pPr indent="0" lvl="0" marL="0" rtl="0" algn="l">
              <a:spcBef>
                <a:spcPts val="0"/>
              </a:spcBef>
              <a:spcAft>
                <a:spcPts val="0"/>
              </a:spcAft>
              <a:buNone/>
            </a:pPr>
            <a:r>
              <a:rPr lang="en" sz="2377"/>
              <a:t>Chi Square Test for independence</a:t>
            </a:r>
            <a:endParaRPr sz="2377"/>
          </a:p>
          <a:p>
            <a:pPr indent="0" lvl="0" marL="0" rtl="0" algn="l">
              <a:spcBef>
                <a:spcPts val="0"/>
              </a:spcBef>
              <a:spcAft>
                <a:spcPts val="0"/>
              </a:spcAft>
              <a:buNone/>
            </a:pPr>
            <a:r>
              <a:rPr lang="en" sz="2377"/>
              <a:t>H0: Having a credit card and churn are independent</a:t>
            </a:r>
            <a:endParaRPr sz="2377"/>
          </a:p>
          <a:p>
            <a:pPr indent="0" lvl="0" marL="0" rtl="0" algn="l">
              <a:spcBef>
                <a:spcPts val="0"/>
              </a:spcBef>
              <a:spcAft>
                <a:spcPts val="0"/>
              </a:spcAft>
              <a:buNone/>
            </a:pPr>
            <a:r>
              <a:rPr lang="en" sz="2377"/>
              <a:t>H1: Having a credit card and churn are not independent</a:t>
            </a:r>
            <a:endParaRPr sz="2377"/>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ph idx="1" type="body"/>
          </p:nvPr>
        </p:nvSpPr>
        <p:spPr>
          <a:xfrm>
            <a:off x="763825" y="994250"/>
            <a:ext cx="7755600" cy="17460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 sz="2000">
                <a:solidFill>
                  <a:srgbClr val="FFF2CC"/>
                </a:solidFill>
              </a:rPr>
              <a:t>Goal: I</a:t>
            </a:r>
            <a:r>
              <a:rPr b="1" lang="en" sz="2000">
                <a:solidFill>
                  <a:srgbClr val="FFF2CC"/>
                </a:solidFill>
              </a:rPr>
              <a:t>dentify the variables which have the highest correlation and dependence with churn, across countries and cultures. </a:t>
            </a:r>
            <a:endParaRPr b="1" sz="2000">
              <a:solidFill>
                <a:srgbClr val="FFF2CC"/>
              </a:solidFill>
            </a:endParaRPr>
          </a:p>
          <a:p>
            <a:pPr indent="0" lvl="0" marL="0" rtl="0" algn="just">
              <a:spcBef>
                <a:spcPts val="0"/>
              </a:spcBef>
              <a:spcAft>
                <a:spcPts val="0"/>
              </a:spcAft>
              <a:buNone/>
            </a:pPr>
            <a:r>
              <a:t/>
            </a:r>
            <a:endParaRPr b="1" sz="2000">
              <a:solidFill>
                <a:srgbClr val="FFF2CC"/>
              </a:solidFill>
            </a:endParaRPr>
          </a:p>
          <a:p>
            <a:pPr indent="0" lvl="0" marL="0" rtl="0" algn="just">
              <a:spcBef>
                <a:spcPts val="0"/>
              </a:spcBef>
              <a:spcAft>
                <a:spcPts val="0"/>
              </a:spcAft>
              <a:buNone/>
            </a:pPr>
            <a:r>
              <a:rPr b="1" lang="en" sz="2000">
                <a:solidFill>
                  <a:srgbClr val="8DD8D3"/>
                </a:solidFill>
              </a:rPr>
              <a:t>Rationale: </a:t>
            </a:r>
            <a:r>
              <a:rPr b="1" lang="en" sz="2000">
                <a:solidFill>
                  <a:schemeClr val="lt2"/>
                </a:solidFill>
              </a:rPr>
              <a:t>The variables identified can then be used to inform banks of what customer activity, trends, and attributes should be monitored so the bank can make efforts to retain the customers before the account has been closed.</a:t>
            </a:r>
            <a:endParaRPr b="1" sz="2000">
              <a:solidFill>
                <a:schemeClr val="lt2"/>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pic>
        <p:nvPicPr>
          <p:cNvPr id="463" name="Google Shape;463;p42"/>
          <p:cNvPicPr preferRelativeResize="0"/>
          <p:nvPr/>
        </p:nvPicPr>
        <p:blipFill>
          <a:blip r:embed="rId3">
            <a:alphaModFix/>
          </a:blip>
          <a:stretch>
            <a:fillRect/>
          </a:stretch>
        </p:blipFill>
        <p:spPr>
          <a:xfrm>
            <a:off x="452100" y="320825"/>
            <a:ext cx="2703075" cy="1472975"/>
          </a:xfrm>
          <a:prstGeom prst="rect">
            <a:avLst/>
          </a:prstGeom>
          <a:noFill/>
          <a:ln>
            <a:noFill/>
          </a:ln>
        </p:spPr>
      </p:pic>
      <p:sp>
        <p:nvSpPr>
          <p:cNvPr id="464" name="Google Shape;464;p42"/>
          <p:cNvSpPr txBox="1"/>
          <p:nvPr/>
        </p:nvSpPr>
        <p:spPr>
          <a:xfrm>
            <a:off x="350000" y="2114650"/>
            <a:ext cx="2703000" cy="255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P-value =0.5 &gt; 0.05 (df=1)</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Can not reject the null hypothesis (</a:t>
            </a:r>
            <a:r>
              <a:rPr lang="en">
                <a:latin typeface="Nunito"/>
                <a:ea typeface="Nunito"/>
                <a:cs typeface="Nunito"/>
                <a:sym typeface="Nunito"/>
              </a:rPr>
              <a:t>H0)</a:t>
            </a:r>
            <a:r>
              <a:rPr lang="en">
                <a:latin typeface="Nunito"/>
                <a:ea typeface="Nunito"/>
                <a:cs typeface="Nunito"/>
                <a:sym typeface="Nunito"/>
              </a:rPr>
              <a:t>, as there is a 0.5 or 50% chance of these results occurring by chance. </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rPr lang="en" u="sng">
                <a:latin typeface="Nunito"/>
                <a:ea typeface="Nunito"/>
                <a:cs typeface="Nunito"/>
                <a:sym typeface="Nunito"/>
              </a:rPr>
              <a:t>No </a:t>
            </a:r>
            <a:r>
              <a:rPr lang="en" u="sng">
                <a:latin typeface="Nunito"/>
                <a:ea typeface="Nunito"/>
                <a:cs typeface="Nunito"/>
                <a:sym typeface="Nunito"/>
              </a:rPr>
              <a:t>statistically</a:t>
            </a:r>
            <a:r>
              <a:rPr lang="en" u="sng">
                <a:latin typeface="Nunito"/>
                <a:ea typeface="Nunito"/>
                <a:cs typeface="Nunito"/>
                <a:sym typeface="Nunito"/>
              </a:rPr>
              <a:t> significant relationship</a:t>
            </a:r>
            <a:r>
              <a:rPr lang="en">
                <a:latin typeface="Nunito"/>
                <a:ea typeface="Nunito"/>
                <a:cs typeface="Nunito"/>
                <a:sym typeface="Nunito"/>
              </a:rPr>
              <a:t> between a user having a credit card with the bank, and churn.</a:t>
            </a:r>
            <a:endParaRPr>
              <a:latin typeface="Nunito"/>
              <a:ea typeface="Nunito"/>
              <a:cs typeface="Nunito"/>
              <a:sym typeface="Nunito"/>
            </a:endParaRPr>
          </a:p>
        </p:txBody>
      </p:sp>
      <p:sp>
        <p:nvSpPr>
          <p:cNvPr id="465" name="Google Shape;465;p42"/>
          <p:cNvSpPr/>
          <p:nvPr/>
        </p:nvSpPr>
        <p:spPr>
          <a:xfrm>
            <a:off x="2376100" y="1334900"/>
            <a:ext cx="373800" cy="373800"/>
          </a:xfrm>
          <a:prstGeom prst="ellipse">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66" name="Google Shape;466;p42"/>
          <p:cNvPicPr preferRelativeResize="0"/>
          <p:nvPr/>
        </p:nvPicPr>
        <p:blipFill>
          <a:blip r:embed="rId4">
            <a:alphaModFix/>
          </a:blip>
          <a:stretch>
            <a:fillRect/>
          </a:stretch>
        </p:blipFill>
        <p:spPr>
          <a:xfrm>
            <a:off x="3078975" y="625899"/>
            <a:ext cx="6119425" cy="4259249"/>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5A6BD"/>
        </a:solidFill>
      </p:bgPr>
    </p:bg>
    <p:spTree>
      <p:nvGrpSpPr>
        <p:cNvPr id="470" name="Shape 470"/>
        <p:cNvGrpSpPr/>
        <p:nvPr/>
      </p:nvGrpSpPr>
      <p:grpSpPr>
        <a:xfrm>
          <a:off x="0" y="0"/>
          <a:ext cx="0" cy="0"/>
          <a:chOff x="0" y="0"/>
          <a:chExt cx="0" cy="0"/>
        </a:xfrm>
      </p:grpSpPr>
      <p:sp>
        <p:nvSpPr>
          <p:cNvPr id="471" name="Google Shape;471;p43"/>
          <p:cNvSpPr txBox="1"/>
          <p:nvPr>
            <p:ph type="title"/>
          </p:nvPr>
        </p:nvSpPr>
        <p:spPr>
          <a:xfrm>
            <a:off x="824000" y="763600"/>
            <a:ext cx="7705800" cy="41442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Does churn rate depend on which </a:t>
            </a:r>
            <a:r>
              <a:rPr lang="en">
                <a:solidFill>
                  <a:schemeClr val="accent4"/>
                </a:solidFill>
              </a:rPr>
              <a:t>country </a:t>
            </a:r>
            <a:r>
              <a:rPr lang="en"/>
              <a:t>the user banks in?</a:t>
            </a:r>
            <a:endParaRPr/>
          </a:p>
          <a:p>
            <a:pPr indent="0" lvl="0" marL="0" rtl="0" algn="l">
              <a:spcBef>
                <a:spcPts val="0"/>
              </a:spcBef>
              <a:spcAft>
                <a:spcPts val="0"/>
              </a:spcAft>
              <a:buNone/>
            </a:pPr>
            <a:r>
              <a:t/>
            </a:r>
            <a:endParaRPr/>
          </a:p>
          <a:p>
            <a:pPr indent="0" lvl="0" marL="0" rtl="0" algn="l">
              <a:spcBef>
                <a:spcPts val="0"/>
              </a:spcBef>
              <a:spcAft>
                <a:spcPts val="0"/>
              </a:spcAft>
              <a:buNone/>
            </a:pPr>
            <a:r>
              <a:rPr lang="en" sz="2144"/>
              <a:t>Chi Square Test for independence</a:t>
            </a:r>
            <a:endParaRPr sz="2144"/>
          </a:p>
          <a:p>
            <a:pPr indent="0" lvl="0" marL="0" rtl="0" algn="l">
              <a:spcBef>
                <a:spcPts val="0"/>
              </a:spcBef>
              <a:spcAft>
                <a:spcPts val="0"/>
              </a:spcAft>
              <a:buNone/>
            </a:pPr>
            <a:r>
              <a:rPr lang="en" sz="2144"/>
              <a:t>H0: Country and churn are independent</a:t>
            </a:r>
            <a:endParaRPr sz="2144"/>
          </a:p>
          <a:p>
            <a:pPr indent="0" lvl="0" marL="0" rtl="0" algn="l">
              <a:spcBef>
                <a:spcPts val="0"/>
              </a:spcBef>
              <a:spcAft>
                <a:spcPts val="0"/>
              </a:spcAft>
              <a:buNone/>
            </a:pPr>
            <a:r>
              <a:rPr lang="en" sz="2144"/>
              <a:t>H1: Country and churn are not independent</a:t>
            </a:r>
            <a:endParaRPr sz="2144"/>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5" name="Shape 475"/>
        <p:cNvGrpSpPr/>
        <p:nvPr/>
      </p:nvGrpSpPr>
      <p:grpSpPr>
        <a:xfrm>
          <a:off x="0" y="0"/>
          <a:ext cx="0" cy="0"/>
          <a:chOff x="0" y="0"/>
          <a:chExt cx="0" cy="0"/>
        </a:xfrm>
      </p:grpSpPr>
      <p:pic>
        <p:nvPicPr>
          <p:cNvPr id="476" name="Google Shape;476;p44"/>
          <p:cNvPicPr preferRelativeResize="0"/>
          <p:nvPr/>
        </p:nvPicPr>
        <p:blipFill>
          <a:blip r:embed="rId3">
            <a:alphaModFix/>
          </a:blip>
          <a:stretch>
            <a:fillRect/>
          </a:stretch>
        </p:blipFill>
        <p:spPr>
          <a:xfrm>
            <a:off x="445225" y="413925"/>
            <a:ext cx="2763176" cy="1880750"/>
          </a:xfrm>
          <a:prstGeom prst="rect">
            <a:avLst/>
          </a:prstGeom>
          <a:noFill/>
          <a:ln>
            <a:noFill/>
          </a:ln>
        </p:spPr>
      </p:pic>
      <p:sp>
        <p:nvSpPr>
          <p:cNvPr id="477" name="Google Shape;477;p44"/>
          <p:cNvSpPr txBox="1"/>
          <p:nvPr/>
        </p:nvSpPr>
        <p:spPr>
          <a:xfrm>
            <a:off x="492925" y="2303850"/>
            <a:ext cx="2871900" cy="233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P- value is way less than the significance level (0.05)</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Reject the null hypothesis (H0). </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The data is strong enough to conclude that the country that the customer belongs to and the customer churn are not independent.  </a:t>
            </a:r>
            <a:endParaRPr>
              <a:latin typeface="Nunito"/>
              <a:ea typeface="Nunito"/>
              <a:cs typeface="Nunito"/>
              <a:sym typeface="Nunito"/>
            </a:endParaRPr>
          </a:p>
        </p:txBody>
      </p:sp>
      <p:pic>
        <p:nvPicPr>
          <p:cNvPr id="478" name="Google Shape;478;p44"/>
          <p:cNvPicPr preferRelativeResize="0"/>
          <p:nvPr/>
        </p:nvPicPr>
        <p:blipFill>
          <a:blip r:embed="rId4">
            <a:alphaModFix/>
          </a:blip>
          <a:stretch>
            <a:fillRect/>
          </a:stretch>
        </p:blipFill>
        <p:spPr>
          <a:xfrm>
            <a:off x="3364825" y="854800"/>
            <a:ext cx="5474374" cy="378874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4"/>
        </a:solidFill>
      </p:bgPr>
    </p:bg>
    <p:spTree>
      <p:nvGrpSpPr>
        <p:cNvPr id="482" name="Shape 482"/>
        <p:cNvGrpSpPr/>
        <p:nvPr/>
      </p:nvGrpSpPr>
      <p:grpSpPr>
        <a:xfrm>
          <a:off x="0" y="0"/>
          <a:ext cx="0" cy="0"/>
          <a:chOff x="0" y="0"/>
          <a:chExt cx="0" cy="0"/>
        </a:xfrm>
      </p:grpSpPr>
      <p:sp>
        <p:nvSpPr>
          <p:cNvPr id="483" name="Google Shape;483;p4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accent1"/>
                </a:solidFill>
              </a:rPr>
              <a:t>Summary</a:t>
            </a:r>
            <a:endParaRPr>
              <a:solidFill>
                <a:schemeClr val="accent1"/>
              </a:solidFill>
            </a:endParaRPr>
          </a:p>
        </p:txBody>
      </p:sp>
      <p:sp>
        <p:nvSpPr>
          <p:cNvPr id="484" name="Google Shape;484;p45"/>
          <p:cNvSpPr txBox="1"/>
          <p:nvPr>
            <p:ph idx="1" type="body"/>
          </p:nvPr>
        </p:nvSpPr>
        <p:spPr>
          <a:xfrm>
            <a:off x="1303800" y="1121975"/>
            <a:ext cx="7030500" cy="3057600"/>
          </a:xfrm>
          <a:prstGeom prst="rect">
            <a:avLst/>
          </a:prstGeom>
        </p:spPr>
        <p:txBody>
          <a:bodyPr anchorCtr="0" anchor="t" bIns="91425" lIns="91425" spcFirstLastPara="1" rIns="91425" wrap="square" tIns="91425">
            <a:noAutofit/>
          </a:bodyPr>
          <a:lstStyle/>
          <a:p>
            <a:pPr indent="-330200" lvl="0" marL="457200" rtl="0" algn="l">
              <a:lnSpc>
                <a:spcPct val="95000"/>
              </a:lnSpc>
              <a:spcBef>
                <a:spcPts val="0"/>
              </a:spcBef>
              <a:spcAft>
                <a:spcPts val="0"/>
              </a:spcAft>
              <a:buSzPts val="1600"/>
              <a:buChar char="●"/>
            </a:pPr>
            <a:r>
              <a:rPr lang="en" sz="1600"/>
              <a:t>Churn is </a:t>
            </a:r>
            <a:r>
              <a:rPr b="1" lang="en" sz="1600"/>
              <a:t>weakly correlated with:</a:t>
            </a:r>
            <a:endParaRPr b="1" sz="1600"/>
          </a:p>
          <a:p>
            <a:pPr indent="-323850" lvl="1" marL="914400" rtl="0" algn="l">
              <a:lnSpc>
                <a:spcPct val="95000"/>
              </a:lnSpc>
              <a:spcBef>
                <a:spcPts val="0"/>
              </a:spcBef>
              <a:spcAft>
                <a:spcPts val="0"/>
              </a:spcAft>
              <a:buSzPts val="1500"/>
              <a:buChar char="○"/>
            </a:pPr>
            <a:r>
              <a:rPr b="1" lang="en" sz="1500"/>
              <a:t>A</a:t>
            </a:r>
            <a:r>
              <a:rPr b="1" lang="en" sz="1500"/>
              <a:t>ccount </a:t>
            </a:r>
            <a:r>
              <a:rPr b="1" lang="en" sz="1500"/>
              <a:t>balance</a:t>
            </a:r>
            <a:r>
              <a:rPr lang="en" sz="1500"/>
              <a:t> </a:t>
            </a:r>
            <a:r>
              <a:rPr lang="en" sz="1500"/>
              <a:t>(0.12)</a:t>
            </a:r>
            <a:endParaRPr sz="1500"/>
          </a:p>
          <a:p>
            <a:pPr indent="-323850" lvl="1" marL="914400" rtl="0" algn="l">
              <a:lnSpc>
                <a:spcPct val="95000"/>
              </a:lnSpc>
              <a:spcBef>
                <a:spcPts val="0"/>
              </a:spcBef>
              <a:spcAft>
                <a:spcPts val="0"/>
              </a:spcAft>
              <a:buSzPts val="1500"/>
              <a:buChar char="○"/>
            </a:pPr>
            <a:r>
              <a:rPr b="1" lang="en" sz="1500"/>
              <a:t>Credit score</a:t>
            </a:r>
            <a:r>
              <a:rPr lang="en" sz="1500"/>
              <a:t> (</a:t>
            </a:r>
            <a:r>
              <a:rPr lang="en" sz="1500">
                <a:solidFill>
                  <a:srgbClr val="333333"/>
                </a:solidFill>
              </a:rPr>
              <a:t>-0.0271)</a:t>
            </a:r>
            <a:endParaRPr sz="1500">
              <a:solidFill>
                <a:srgbClr val="333333"/>
              </a:solidFill>
            </a:endParaRPr>
          </a:p>
          <a:p>
            <a:pPr indent="-323850" lvl="1" marL="914400" rtl="0" algn="l">
              <a:lnSpc>
                <a:spcPct val="95000"/>
              </a:lnSpc>
              <a:spcBef>
                <a:spcPts val="0"/>
              </a:spcBef>
              <a:spcAft>
                <a:spcPts val="0"/>
              </a:spcAft>
              <a:buSzPts val="1500"/>
              <a:buChar char="○"/>
            </a:pPr>
            <a:r>
              <a:rPr b="1" lang="en" sz="1500"/>
              <a:t>A</a:t>
            </a:r>
            <a:r>
              <a:rPr b="1" lang="en" sz="1500"/>
              <a:t>ge</a:t>
            </a:r>
            <a:r>
              <a:rPr lang="en" sz="1500"/>
              <a:t> (0.285)</a:t>
            </a:r>
            <a:r>
              <a:rPr lang="en" sz="1500">
                <a:solidFill>
                  <a:schemeClr val="accent3"/>
                </a:solidFill>
              </a:rPr>
              <a:t>, with churned customers having a higher average age</a:t>
            </a:r>
            <a:endParaRPr sz="1500">
              <a:solidFill>
                <a:schemeClr val="accent3"/>
              </a:solidFill>
            </a:endParaRPr>
          </a:p>
          <a:p>
            <a:pPr indent="-330200" lvl="0" marL="457200" rtl="0" algn="l">
              <a:lnSpc>
                <a:spcPct val="95000"/>
              </a:lnSpc>
              <a:spcBef>
                <a:spcPts val="0"/>
              </a:spcBef>
              <a:spcAft>
                <a:spcPts val="0"/>
              </a:spcAft>
              <a:buSzPts val="1600"/>
              <a:buChar char="●"/>
            </a:pPr>
            <a:r>
              <a:rPr b="1" lang="en" sz="1600"/>
              <a:t>Female </a:t>
            </a:r>
            <a:r>
              <a:rPr lang="en" sz="1600"/>
              <a:t>account holders have a </a:t>
            </a:r>
            <a:r>
              <a:rPr b="1" lang="en" sz="1600"/>
              <a:t>larger tendency to churn</a:t>
            </a:r>
            <a:r>
              <a:rPr lang="en" sz="1600"/>
              <a:t>, as opposed to their male counterparts </a:t>
            </a:r>
            <a:r>
              <a:rPr lang="en" sz="1600">
                <a:solidFill>
                  <a:schemeClr val="accent3"/>
                </a:solidFill>
              </a:rPr>
              <a:t>(25.07% of </a:t>
            </a:r>
            <a:r>
              <a:rPr b="1" lang="en" sz="1600">
                <a:solidFill>
                  <a:schemeClr val="accent3"/>
                </a:solidFill>
              </a:rPr>
              <a:t>Female </a:t>
            </a:r>
            <a:r>
              <a:rPr lang="en" sz="1600">
                <a:solidFill>
                  <a:schemeClr val="accent3"/>
                </a:solidFill>
              </a:rPr>
              <a:t>churn rate 16.45% of </a:t>
            </a:r>
            <a:r>
              <a:rPr b="1" lang="en" sz="1600">
                <a:solidFill>
                  <a:schemeClr val="accent3"/>
                </a:solidFill>
              </a:rPr>
              <a:t>Male </a:t>
            </a:r>
            <a:r>
              <a:rPr lang="en" sz="1600">
                <a:solidFill>
                  <a:schemeClr val="accent3"/>
                </a:solidFill>
              </a:rPr>
              <a:t>churn rate)</a:t>
            </a:r>
            <a:endParaRPr sz="1600">
              <a:solidFill>
                <a:schemeClr val="accent3"/>
              </a:solidFill>
            </a:endParaRPr>
          </a:p>
          <a:p>
            <a:pPr indent="-330200" lvl="0" marL="457200" rtl="0" algn="l">
              <a:lnSpc>
                <a:spcPct val="95000"/>
              </a:lnSpc>
              <a:spcBef>
                <a:spcPts val="0"/>
              </a:spcBef>
              <a:spcAft>
                <a:spcPts val="0"/>
              </a:spcAft>
              <a:buClr>
                <a:srgbClr val="333333"/>
              </a:buClr>
              <a:buSzPts val="1600"/>
              <a:buChar char="●"/>
            </a:pPr>
            <a:r>
              <a:rPr lang="en" sz="1600">
                <a:solidFill>
                  <a:srgbClr val="333333"/>
                </a:solidFill>
              </a:rPr>
              <a:t>Churn is </a:t>
            </a:r>
            <a:r>
              <a:rPr b="1" lang="en" sz="1600">
                <a:solidFill>
                  <a:srgbClr val="333333"/>
                </a:solidFill>
              </a:rPr>
              <a:t>dependent </a:t>
            </a:r>
            <a:r>
              <a:rPr lang="en" sz="1600">
                <a:solidFill>
                  <a:srgbClr val="333333"/>
                </a:solidFill>
              </a:rPr>
              <a:t>on account </a:t>
            </a:r>
            <a:r>
              <a:rPr b="1" lang="en" sz="1600">
                <a:solidFill>
                  <a:srgbClr val="333333"/>
                </a:solidFill>
              </a:rPr>
              <a:t>activity </a:t>
            </a:r>
            <a:r>
              <a:rPr b="1" lang="en" sz="1600">
                <a:solidFill>
                  <a:srgbClr val="333333"/>
                </a:solidFill>
              </a:rPr>
              <a:t>status</a:t>
            </a:r>
            <a:r>
              <a:rPr lang="en" sz="1600">
                <a:solidFill>
                  <a:schemeClr val="accent3"/>
                </a:solidFill>
              </a:rPr>
              <a:t> - (14.26% of Active churn,  26.85% of Inactive accounts churn).</a:t>
            </a:r>
            <a:endParaRPr sz="1600">
              <a:solidFill>
                <a:schemeClr val="accent3"/>
              </a:solidFill>
            </a:endParaRPr>
          </a:p>
          <a:p>
            <a:pPr indent="-330200" lvl="0" marL="457200" rtl="0" algn="l">
              <a:lnSpc>
                <a:spcPct val="95000"/>
              </a:lnSpc>
              <a:spcBef>
                <a:spcPts val="0"/>
              </a:spcBef>
              <a:spcAft>
                <a:spcPts val="0"/>
              </a:spcAft>
              <a:buClr>
                <a:srgbClr val="333333"/>
              </a:buClr>
              <a:buSzPts val="1600"/>
              <a:buChar char="●"/>
            </a:pPr>
            <a:r>
              <a:rPr lang="en" sz="1600">
                <a:solidFill>
                  <a:srgbClr val="333333"/>
                </a:solidFill>
              </a:rPr>
              <a:t>Churn is </a:t>
            </a:r>
            <a:r>
              <a:rPr b="1" lang="en" sz="1600">
                <a:solidFill>
                  <a:srgbClr val="333333"/>
                </a:solidFill>
              </a:rPr>
              <a:t>dependent</a:t>
            </a:r>
            <a:r>
              <a:rPr lang="en" sz="1600">
                <a:solidFill>
                  <a:srgbClr val="333333"/>
                </a:solidFill>
              </a:rPr>
              <a:t> on </a:t>
            </a:r>
            <a:r>
              <a:rPr b="1" lang="en" sz="1600">
                <a:solidFill>
                  <a:srgbClr val="333333"/>
                </a:solidFill>
              </a:rPr>
              <a:t>country</a:t>
            </a:r>
            <a:r>
              <a:rPr lang="en" sz="1600">
                <a:solidFill>
                  <a:srgbClr val="333333"/>
                </a:solidFill>
              </a:rPr>
              <a:t> -</a:t>
            </a:r>
            <a:r>
              <a:rPr lang="en" sz="1600">
                <a:solidFill>
                  <a:schemeClr val="accent3"/>
                </a:solidFill>
              </a:rPr>
              <a:t> Customer churn rate is maximum for Germany at 32.4% while for France and Spain it is at 16.2% and 16.7% respectively).</a:t>
            </a:r>
            <a:endParaRPr sz="1600">
              <a:solidFill>
                <a:schemeClr val="accent3"/>
              </a:solidFill>
            </a:endParaRPr>
          </a:p>
          <a:p>
            <a:pPr indent="0" lvl="0" marL="457200" rtl="0" algn="l">
              <a:lnSpc>
                <a:spcPct val="100000"/>
              </a:lnSpc>
              <a:spcBef>
                <a:spcPts val="1200"/>
              </a:spcBef>
              <a:spcAft>
                <a:spcPts val="0"/>
              </a:spcAft>
              <a:buNone/>
            </a:pPr>
            <a:r>
              <a:t/>
            </a:r>
            <a:endParaRPr sz="100">
              <a:solidFill>
                <a:schemeClr val="accent3"/>
              </a:solidFill>
            </a:endParaRPr>
          </a:p>
          <a:p>
            <a:pPr indent="-323850" lvl="0" marL="457200" rtl="0" algn="l">
              <a:lnSpc>
                <a:spcPct val="95000"/>
              </a:lnSpc>
              <a:spcBef>
                <a:spcPts val="1200"/>
              </a:spcBef>
              <a:spcAft>
                <a:spcPts val="0"/>
              </a:spcAft>
              <a:buClr>
                <a:srgbClr val="333333"/>
              </a:buClr>
              <a:buSzPts val="1500"/>
              <a:buChar char="●"/>
            </a:pPr>
            <a:r>
              <a:rPr lang="en" sz="1500">
                <a:solidFill>
                  <a:srgbClr val="333333"/>
                </a:solidFill>
              </a:rPr>
              <a:t>No statistically significant correlation:</a:t>
            </a:r>
            <a:endParaRPr sz="1500">
              <a:solidFill>
                <a:srgbClr val="333333"/>
              </a:solidFill>
            </a:endParaRPr>
          </a:p>
          <a:p>
            <a:pPr indent="-323850" lvl="1" marL="914400" rtl="0" algn="l">
              <a:lnSpc>
                <a:spcPct val="95000"/>
              </a:lnSpc>
              <a:spcBef>
                <a:spcPts val="0"/>
              </a:spcBef>
              <a:spcAft>
                <a:spcPts val="0"/>
              </a:spcAft>
              <a:buClr>
                <a:srgbClr val="333333"/>
              </a:buClr>
              <a:buSzPts val="1500"/>
              <a:buChar char="○"/>
            </a:pPr>
            <a:r>
              <a:rPr lang="en" sz="1500">
                <a:solidFill>
                  <a:srgbClr val="333333"/>
                </a:solidFill>
              </a:rPr>
              <a:t>Credit card holders and churn</a:t>
            </a:r>
            <a:endParaRPr sz="1500">
              <a:solidFill>
                <a:srgbClr val="333333"/>
              </a:solidFill>
            </a:endParaRPr>
          </a:p>
          <a:p>
            <a:pPr indent="0" lvl="0" marL="914400" rtl="0" algn="l">
              <a:lnSpc>
                <a:spcPct val="95000"/>
              </a:lnSpc>
              <a:spcBef>
                <a:spcPts val="1200"/>
              </a:spcBef>
              <a:spcAft>
                <a:spcPts val="1200"/>
              </a:spcAft>
              <a:buNone/>
            </a:pPr>
            <a:r>
              <a:t/>
            </a:r>
            <a:endParaRPr sz="1500">
              <a:solidFill>
                <a:srgbClr val="333333"/>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488" name="Shape 488"/>
        <p:cNvGrpSpPr/>
        <p:nvPr/>
      </p:nvGrpSpPr>
      <p:grpSpPr>
        <a:xfrm>
          <a:off x="0" y="0"/>
          <a:ext cx="0" cy="0"/>
          <a:chOff x="0" y="0"/>
          <a:chExt cx="0" cy="0"/>
        </a:xfrm>
      </p:grpSpPr>
      <p:sp>
        <p:nvSpPr>
          <p:cNvPr id="489" name="Google Shape;489;p46"/>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7800">
                <a:solidFill>
                  <a:schemeClr val="accent4"/>
                </a:solidFill>
                <a:latin typeface="Nunito"/>
                <a:ea typeface="Nunito"/>
                <a:cs typeface="Nunito"/>
                <a:sym typeface="Nunito"/>
              </a:rPr>
              <a:t>Questions?</a:t>
            </a:r>
            <a:endParaRPr sz="7800">
              <a:solidFill>
                <a:schemeClr val="accent4"/>
              </a:solidFill>
              <a:latin typeface="Nunito"/>
              <a:ea typeface="Nunito"/>
              <a:cs typeface="Nunito"/>
              <a:sym typeface="Nuni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16"/>
          <p:cNvSpPr txBox="1"/>
          <p:nvPr>
            <p:ph type="title"/>
          </p:nvPr>
        </p:nvSpPr>
        <p:spPr>
          <a:xfrm>
            <a:off x="1303800" y="598575"/>
            <a:ext cx="3562800" cy="199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About the Data Set</a:t>
            </a:r>
            <a:endParaRPr/>
          </a:p>
          <a:p>
            <a:pPr indent="0" lvl="0" marL="0" rtl="0" algn="l">
              <a:spcBef>
                <a:spcPts val="0"/>
              </a:spcBef>
              <a:spcAft>
                <a:spcPts val="0"/>
              </a:spcAft>
              <a:buNone/>
            </a:pPr>
            <a:r>
              <a:t/>
            </a:r>
            <a:endParaRPr/>
          </a:p>
        </p:txBody>
      </p:sp>
      <p:sp>
        <p:nvSpPr>
          <p:cNvPr id="295" name="Google Shape;295;p16"/>
          <p:cNvSpPr txBox="1"/>
          <p:nvPr>
            <p:ph idx="2" type="body"/>
          </p:nvPr>
        </p:nvSpPr>
        <p:spPr>
          <a:xfrm>
            <a:off x="4248975" y="396475"/>
            <a:ext cx="4628400" cy="4031100"/>
          </a:xfrm>
          <a:prstGeom prst="rect">
            <a:avLst/>
          </a:prstGeom>
        </p:spPr>
        <p:txBody>
          <a:bodyPr anchorCtr="0" anchor="t" bIns="91425" lIns="91425" spcFirstLastPara="1" rIns="91425" wrap="square" tIns="91425">
            <a:noAutofit/>
          </a:bodyPr>
          <a:lstStyle/>
          <a:p>
            <a:pPr indent="0" lvl="0" marL="0" rtl="0" algn="r">
              <a:lnSpc>
                <a:spcPct val="100000"/>
              </a:lnSpc>
              <a:spcBef>
                <a:spcPts val="0"/>
              </a:spcBef>
              <a:spcAft>
                <a:spcPts val="0"/>
              </a:spcAft>
              <a:buNone/>
            </a:pPr>
            <a:r>
              <a:rPr b="1" lang="en" sz="1400" strike="sngStrike">
                <a:solidFill>
                  <a:schemeClr val="accent4"/>
                </a:solidFill>
                <a:highlight>
                  <a:srgbClr val="FFFFFF"/>
                </a:highlight>
                <a:latin typeface="Arial"/>
                <a:ea typeface="Arial"/>
                <a:cs typeface="Arial"/>
                <a:sym typeface="Arial"/>
              </a:rPr>
              <a:t>customer_id</a:t>
            </a:r>
            <a:r>
              <a:rPr b="1" lang="en" sz="1400" strike="sngStrike">
                <a:solidFill>
                  <a:schemeClr val="lt2"/>
                </a:solidFill>
                <a:highlight>
                  <a:srgbClr val="FFFFFF"/>
                </a:highlight>
                <a:latin typeface="Arial"/>
                <a:ea typeface="Arial"/>
                <a:cs typeface="Arial"/>
                <a:sym typeface="Arial"/>
              </a:rPr>
              <a:t> </a:t>
            </a:r>
            <a:r>
              <a:rPr b="1" lang="en" sz="1400" strike="sngStrike">
                <a:solidFill>
                  <a:schemeClr val="accent6"/>
                </a:solidFill>
                <a:highlight>
                  <a:srgbClr val="FFFFFF"/>
                </a:highlight>
                <a:latin typeface="Arial"/>
                <a:ea typeface="Arial"/>
                <a:cs typeface="Arial"/>
                <a:sym typeface="Arial"/>
              </a:rPr>
              <a:t>Customer ID</a:t>
            </a:r>
            <a:endParaRPr b="1" sz="1400" strike="sngStrike">
              <a:solidFill>
                <a:schemeClr val="accent6"/>
              </a:solidFill>
              <a:highlight>
                <a:srgbClr val="FFFFFF"/>
              </a:highlight>
              <a:latin typeface="Arial"/>
              <a:ea typeface="Arial"/>
              <a:cs typeface="Arial"/>
              <a:sym typeface="Arial"/>
            </a:endParaRPr>
          </a:p>
          <a:p>
            <a:pPr indent="0" lvl="0" marL="0" rtl="0" algn="r">
              <a:lnSpc>
                <a:spcPct val="100000"/>
              </a:lnSpc>
              <a:spcBef>
                <a:spcPts val="1200"/>
              </a:spcBef>
              <a:spcAft>
                <a:spcPts val="0"/>
              </a:spcAft>
              <a:buNone/>
            </a:pPr>
            <a:r>
              <a:rPr b="1" lang="en" sz="1400">
                <a:solidFill>
                  <a:schemeClr val="accent4"/>
                </a:solidFill>
                <a:highlight>
                  <a:srgbClr val="FFFFFF"/>
                </a:highlight>
                <a:latin typeface="Arial"/>
                <a:ea typeface="Arial"/>
                <a:cs typeface="Arial"/>
                <a:sym typeface="Arial"/>
              </a:rPr>
              <a:t>credit_score</a:t>
            </a:r>
            <a:r>
              <a:rPr b="1" lang="en" sz="1400">
                <a:solidFill>
                  <a:srgbClr val="8DD8D3"/>
                </a:solidFill>
                <a:highlight>
                  <a:srgbClr val="FFFFFF"/>
                </a:highlight>
                <a:latin typeface="Arial"/>
                <a:ea typeface="Arial"/>
                <a:cs typeface="Arial"/>
                <a:sym typeface="Arial"/>
              </a:rPr>
              <a:t> </a:t>
            </a:r>
            <a:r>
              <a:rPr b="1" lang="en" sz="1400">
                <a:solidFill>
                  <a:schemeClr val="accent6"/>
                </a:solidFill>
                <a:highlight>
                  <a:srgbClr val="FFFFFF"/>
                </a:highlight>
                <a:latin typeface="Arial"/>
                <a:ea typeface="Arial"/>
                <a:cs typeface="Arial"/>
                <a:sym typeface="Arial"/>
              </a:rPr>
              <a:t>Credit Score</a:t>
            </a:r>
            <a:endParaRPr b="1" sz="1400">
              <a:solidFill>
                <a:schemeClr val="accent6"/>
              </a:solidFill>
              <a:highlight>
                <a:srgbClr val="FFFFFF"/>
              </a:highlight>
              <a:latin typeface="Arial"/>
              <a:ea typeface="Arial"/>
              <a:cs typeface="Arial"/>
              <a:sym typeface="Arial"/>
            </a:endParaRPr>
          </a:p>
          <a:p>
            <a:pPr indent="0" lvl="0" marL="0" rtl="0" algn="r">
              <a:lnSpc>
                <a:spcPct val="100000"/>
              </a:lnSpc>
              <a:spcBef>
                <a:spcPts val="1200"/>
              </a:spcBef>
              <a:spcAft>
                <a:spcPts val="0"/>
              </a:spcAft>
              <a:buNone/>
            </a:pPr>
            <a:r>
              <a:rPr b="1" lang="en" sz="1400">
                <a:solidFill>
                  <a:schemeClr val="accent6"/>
                </a:solidFill>
                <a:highlight>
                  <a:srgbClr val="FFFFFF"/>
                </a:highlight>
                <a:latin typeface="Arial"/>
                <a:ea typeface="Arial"/>
                <a:cs typeface="Arial"/>
                <a:sym typeface="Arial"/>
              </a:rPr>
              <a:t>Country</a:t>
            </a:r>
            <a:endParaRPr b="1" sz="1400">
              <a:solidFill>
                <a:schemeClr val="accent6"/>
              </a:solidFill>
              <a:highlight>
                <a:srgbClr val="FFFFFF"/>
              </a:highlight>
              <a:latin typeface="Arial"/>
              <a:ea typeface="Arial"/>
              <a:cs typeface="Arial"/>
              <a:sym typeface="Arial"/>
            </a:endParaRPr>
          </a:p>
          <a:p>
            <a:pPr indent="0" lvl="0" marL="0" rtl="0" algn="r">
              <a:lnSpc>
                <a:spcPct val="100000"/>
              </a:lnSpc>
              <a:spcBef>
                <a:spcPts val="1200"/>
              </a:spcBef>
              <a:spcAft>
                <a:spcPts val="0"/>
              </a:spcAft>
              <a:buNone/>
            </a:pPr>
            <a:r>
              <a:rPr b="1" lang="en" sz="1400">
                <a:solidFill>
                  <a:schemeClr val="accent6"/>
                </a:solidFill>
                <a:highlight>
                  <a:srgbClr val="FFFFFF"/>
                </a:highlight>
                <a:latin typeface="Arial"/>
                <a:ea typeface="Arial"/>
                <a:cs typeface="Arial"/>
                <a:sym typeface="Arial"/>
              </a:rPr>
              <a:t>Gender</a:t>
            </a:r>
            <a:endParaRPr b="1" sz="1400">
              <a:solidFill>
                <a:schemeClr val="accent6"/>
              </a:solidFill>
              <a:highlight>
                <a:srgbClr val="FFFFFF"/>
              </a:highlight>
              <a:latin typeface="Arial"/>
              <a:ea typeface="Arial"/>
              <a:cs typeface="Arial"/>
              <a:sym typeface="Arial"/>
            </a:endParaRPr>
          </a:p>
          <a:p>
            <a:pPr indent="0" lvl="0" marL="0" rtl="0" algn="r">
              <a:lnSpc>
                <a:spcPct val="100000"/>
              </a:lnSpc>
              <a:spcBef>
                <a:spcPts val="1200"/>
              </a:spcBef>
              <a:spcAft>
                <a:spcPts val="0"/>
              </a:spcAft>
              <a:buNone/>
            </a:pPr>
            <a:r>
              <a:rPr b="1" lang="en" sz="1400">
                <a:solidFill>
                  <a:schemeClr val="accent6"/>
                </a:solidFill>
                <a:highlight>
                  <a:srgbClr val="FFFFFF"/>
                </a:highlight>
                <a:latin typeface="Arial"/>
                <a:ea typeface="Arial"/>
                <a:cs typeface="Arial"/>
                <a:sym typeface="Arial"/>
              </a:rPr>
              <a:t>Age</a:t>
            </a:r>
            <a:endParaRPr b="1" sz="1400">
              <a:solidFill>
                <a:schemeClr val="accent6"/>
              </a:solidFill>
              <a:highlight>
                <a:srgbClr val="FFFFFF"/>
              </a:highlight>
              <a:latin typeface="Arial"/>
              <a:ea typeface="Arial"/>
              <a:cs typeface="Arial"/>
              <a:sym typeface="Arial"/>
            </a:endParaRPr>
          </a:p>
          <a:p>
            <a:pPr indent="0" lvl="0" marL="0" rtl="0" algn="r">
              <a:lnSpc>
                <a:spcPct val="100000"/>
              </a:lnSpc>
              <a:spcBef>
                <a:spcPts val="1200"/>
              </a:spcBef>
              <a:spcAft>
                <a:spcPts val="0"/>
              </a:spcAft>
              <a:buNone/>
            </a:pPr>
            <a:r>
              <a:rPr b="1" lang="en" sz="1400">
                <a:solidFill>
                  <a:schemeClr val="accent6"/>
                </a:solidFill>
                <a:highlight>
                  <a:srgbClr val="FFFFFF"/>
                </a:highlight>
                <a:latin typeface="Arial"/>
                <a:ea typeface="Arial"/>
                <a:cs typeface="Arial"/>
                <a:sym typeface="Arial"/>
              </a:rPr>
              <a:t>Tenure (time with bank)</a:t>
            </a:r>
            <a:endParaRPr b="1" sz="1400">
              <a:solidFill>
                <a:schemeClr val="accent6"/>
              </a:solidFill>
              <a:highlight>
                <a:srgbClr val="FFFFFF"/>
              </a:highlight>
              <a:latin typeface="Arial"/>
              <a:ea typeface="Arial"/>
              <a:cs typeface="Arial"/>
              <a:sym typeface="Arial"/>
            </a:endParaRPr>
          </a:p>
          <a:p>
            <a:pPr indent="0" lvl="0" marL="0" rtl="0" algn="r">
              <a:lnSpc>
                <a:spcPct val="100000"/>
              </a:lnSpc>
              <a:spcBef>
                <a:spcPts val="1200"/>
              </a:spcBef>
              <a:spcAft>
                <a:spcPts val="0"/>
              </a:spcAft>
              <a:buNone/>
            </a:pPr>
            <a:r>
              <a:rPr b="1" lang="en" sz="1400">
                <a:solidFill>
                  <a:schemeClr val="accent6"/>
                </a:solidFill>
                <a:highlight>
                  <a:srgbClr val="FFFFFF"/>
                </a:highlight>
                <a:latin typeface="Arial"/>
                <a:ea typeface="Arial"/>
                <a:cs typeface="Arial"/>
                <a:sym typeface="Arial"/>
              </a:rPr>
              <a:t>Balance</a:t>
            </a:r>
            <a:endParaRPr b="1" sz="1400">
              <a:solidFill>
                <a:schemeClr val="accent6"/>
              </a:solidFill>
              <a:highlight>
                <a:srgbClr val="FFFFFF"/>
              </a:highlight>
              <a:latin typeface="Arial"/>
              <a:ea typeface="Arial"/>
              <a:cs typeface="Arial"/>
              <a:sym typeface="Arial"/>
            </a:endParaRPr>
          </a:p>
          <a:p>
            <a:pPr indent="0" lvl="0" marL="0" rtl="0" algn="r">
              <a:lnSpc>
                <a:spcPct val="100000"/>
              </a:lnSpc>
              <a:spcBef>
                <a:spcPts val="1200"/>
              </a:spcBef>
              <a:spcAft>
                <a:spcPts val="0"/>
              </a:spcAft>
              <a:buNone/>
            </a:pPr>
            <a:r>
              <a:rPr b="1" lang="en" sz="1400">
                <a:solidFill>
                  <a:schemeClr val="accent4"/>
                </a:solidFill>
                <a:highlight>
                  <a:srgbClr val="FFFFFF"/>
                </a:highlight>
                <a:latin typeface="Arial"/>
                <a:ea typeface="Arial"/>
                <a:cs typeface="Arial"/>
                <a:sym typeface="Arial"/>
              </a:rPr>
              <a:t>products_number </a:t>
            </a:r>
            <a:r>
              <a:rPr b="1" lang="en" sz="1400">
                <a:solidFill>
                  <a:schemeClr val="accent6"/>
                </a:solidFill>
                <a:highlight>
                  <a:srgbClr val="FFFFFF"/>
                </a:highlight>
                <a:latin typeface="Arial"/>
                <a:ea typeface="Arial"/>
                <a:cs typeface="Arial"/>
                <a:sym typeface="Arial"/>
              </a:rPr>
              <a:t>Number of Banking Products</a:t>
            </a:r>
            <a:endParaRPr b="1" sz="1400">
              <a:solidFill>
                <a:schemeClr val="accent6"/>
              </a:solidFill>
              <a:highlight>
                <a:srgbClr val="FFFFFF"/>
              </a:highlight>
              <a:latin typeface="Arial"/>
              <a:ea typeface="Arial"/>
              <a:cs typeface="Arial"/>
              <a:sym typeface="Arial"/>
            </a:endParaRPr>
          </a:p>
          <a:p>
            <a:pPr indent="0" lvl="0" marL="0" rtl="0" algn="r">
              <a:lnSpc>
                <a:spcPct val="100000"/>
              </a:lnSpc>
              <a:spcBef>
                <a:spcPts val="1200"/>
              </a:spcBef>
              <a:spcAft>
                <a:spcPts val="0"/>
              </a:spcAft>
              <a:buNone/>
            </a:pPr>
            <a:r>
              <a:rPr b="1" lang="en" sz="1400">
                <a:solidFill>
                  <a:schemeClr val="accent4"/>
                </a:solidFill>
                <a:highlight>
                  <a:srgbClr val="FFFFFF"/>
                </a:highlight>
                <a:latin typeface="Arial"/>
                <a:ea typeface="Arial"/>
                <a:cs typeface="Arial"/>
                <a:sym typeface="Arial"/>
              </a:rPr>
              <a:t>credit_card </a:t>
            </a:r>
            <a:r>
              <a:rPr b="1" lang="en" sz="1400">
                <a:solidFill>
                  <a:schemeClr val="accent6"/>
                </a:solidFill>
                <a:highlight>
                  <a:srgbClr val="FFFFFF"/>
                </a:highlight>
                <a:latin typeface="Arial"/>
                <a:ea typeface="Arial"/>
                <a:cs typeface="Arial"/>
                <a:sym typeface="Arial"/>
              </a:rPr>
              <a:t>Credit Card</a:t>
            </a:r>
            <a:endParaRPr b="1" sz="1400">
              <a:solidFill>
                <a:schemeClr val="accent6"/>
              </a:solidFill>
              <a:highlight>
                <a:srgbClr val="FFFFFF"/>
              </a:highlight>
              <a:latin typeface="Arial"/>
              <a:ea typeface="Arial"/>
              <a:cs typeface="Arial"/>
              <a:sym typeface="Arial"/>
            </a:endParaRPr>
          </a:p>
          <a:p>
            <a:pPr indent="0" lvl="0" marL="0" rtl="0" algn="r">
              <a:lnSpc>
                <a:spcPct val="100000"/>
              </a:lnSpc>
              <a:spcBef>
                <a:spcPts val="1200"/>
              </a:spcBef>
              <a:spcAft>
                <a:spcPts val="0"/>
              </a:spcAft>
              <a:buNone/>
            </a:pPr>
            <a:r>
              <a:rPr b="1" lang="en" sz="1400">
                <a:solidFill>
                  <a:schemeClr val="accent4"/>
                </a:solidFill>
                <a:highlight>
                  <a:srgbClr val="FFFFFF"/>
                </a:highlight>
                <a:latin typeface="Arial"/>
                <a:ea typeface="Arial"/>
                <a:cs typeface="Arial"/>
                <a:sym typeface="Arial"/>
              </a:rPr>
              <a:t>active </a:t>
            </a:r>
            <a:r>
              <a:rPr b="1" lang="en" sz="1400">
                <a:solidFill>
                  <a:schemeClr val="accent6"/>
                </a:solidFill>
                <a:highlight>
                  <a:srgbClr val="FFFFFF"/>
                </a:highlight>
                <a:latin typeface="Arial"/>
                <a:ea typeface="Arial"/>
                <a:cs typeface="Arial"/>
                <a:sym typeface="Arial"/>
              </a:rPr>
              <a:t>Active member</a:t>
            </a:r>
            <a:endParaRPr b="1" sz="1400">
              <a:solidFill>
                <a:schemeClr val="accent6"/>
              </a:solidFill>
              <a:highlight>
                <a:srgbClr val="FFFFFF"/>
              </a:highlight>
              <a:latin typeface="Arial"/>
              <a:ea typeface="Arial"/>
              <a:cs typeface="Arial"/>
              <a:sym typeface="Arial"/>
            </a:endParaRPr>
          </a:p>
          <a:p>
            <a:pPr indent="0" lvl="0" marL="0" rtl="0" algn="r">
              <a:lnSpc>
                <a:spcPct val="100000"/>
              </a:lnSpc>
              <a:spcBef>
                <a:spcPts val="1200"/>
              </a:spcBef>
              <a:spcAft>
                <a:spcPts val="0"/>
              </a:spcAft>
              <a:buNone/>
            </a:pPr>
            <a:r>
              <a:rPr b="1" lang="en" sz="1400">
                <a:solidFill>
                  <a:schemeClr val="accent4"/>
                </a:solidFill>
                <a:highlight>
                  <a:srgbClr val="FFFFFF"/>
                </a:highlight>
                <a:latin typeface="Arial"/>
                <a:ea typeface="Arial"/>
                <a:cs typeface="Arial"/>
                <a:sym typeface="Arial"/>
              </a:rPr>
              <a:t>Estimated_salary </a:t>
            </a:r>
            <a:r>
              <a:rPr b="1" lang="en" sz="1400">
                <a:solidFill>
                  <a:schemeClr val="accent6"/>
                </a:solidFill>
                <a:highlight>
                  <a:srgbClr val="FFFFFF"/>
                </a:highlight>
                <a:latin typeface="Arial"/>
                <a:ea typeface="Arial"/>
                <a:cs typeface="Arial"/>
                <a:sym typeface="Arial"/>
              </a:rPr>
              <a:t>Estimated salary</a:t>
            </a:r>
            <a:endParaRPr b="1" sz="1400">
              <a:solidFill>
                <a:schemeClr val="accent6"/>
              </a:solidFill>
              <a:highlight>
                <a:srgbClr val="FFFFFF"/>
              </a:highlight>
              <a:latin typeface="Arial"/>
              <a:ea typeface="Arial"/>
              <a:cs typeface="Arial"/>
              <a:sym typeface="Arial"/>
            </a:endParaRPr>
          </a:p>
          <a:p>
            <a:pPr indent="0" lvl="0" marL="0" rtl="0" algn="r">
              <a:lnSpc>
                <a:spcPct val="100000"/>
              </a:lnSpc>
              <a:spcBef>
                <a:spcPts val="1200"/>
              </a:spcBef>
              <a:spcAft>
                <a:spcPts val="1200"/>
              </a:spcAft>
              <a:buNone/>
            </a:pPr>
            <a:r>
              <a:rPr b="1" lang="en" sz="1400">
                <a:solidFill>
                  <a:schemeClr val="accent6"/>
                </a:solidFill>
                <a:highlight>
                  <a:srgbClr val="FFFFFF"/>
                </a:highlight>
                <a:latin typeface="Arial"/>
                <a:ea typeface="Arial"/>
                <a:cs typeface="Arial"/>
                <a:sym typeface="Arial"/>
              </a:rPr>
              <a:t>Churn   </a:t>
            </a:r>
            <a:endParaRPr b="1" sz="1400">
              <a:solidFill>
                <a:schemeClr val="accent6"/>
              </a:solidFill>
            </a:endParaRPr>
          </a:p>
        </p:txBody>
      </p:sp>
      <p:sp>
        <p:nvSpPr>
          <p:cNvPr id="296" name="Google Shape;296;p16"/>
          <p:cNvSpPr txBox="1"/>
          <p:nvPr/>
        </p:nvSpPr>
        <p:spPr>
          <a:xfrm>
            <a:off x="1303800" y="1320500"/>
            <a:ext cx="2981700" cy="289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chemeClr val="accent3"/>
                </a:solidFill>
                <a:latin typeface="Nunito"/>
                <a:ea typeface="Nunito"/>
                <a:cs typeface="Nunito"/>
                <a:sym typeface="Nunito"/>
              </a:rPr>
              <a:t>Data from ABC Multinational Bank, an anonymized data set including customer attributes and their </a:t>
            </a:r>
            <a:r>
              <a:rPr b="1" lang="en" sz="1600">
                <a:solidFill>
                  <a:schemeClr val="accent3"/>
                </a:solidFill>
                <a:latin typeface="Nunito"/>
                <a:ea typeface="Nunito"/>
                <a:cs typeface="Nunito"/>
                <a:sym typeface="Nunito"/>
              </a:rPr>
              <a:t>respective</a:t>
            </a:r>
            <a:r>
              <a:rPr b="1" lang="en" sz="1600">
                <a:solidFill>
                  <a:schemeClr val="accent3"/>
                </a:solidFill>
                <a:latin typeface="Nunito"/>
                <a:ea typeface="Nunito"/>
                <a:cs typeface="Nunito"/>
                <a:sym typeface="Nunito"/>
              </a:rPr>
              <a:t> banking behaviors.</a:t>
            </a:r>
            <a:endParaRPr b="1" sz="1600">
              <a:solidFill>
                <a:schemeClr val="accent3"/>
              </a:solidFill>
              <a:latin typeface="Nunito"/>
              <a:ea typeface="Nunito"/>
              <a:cs typeface="Nunito"/>
              <a:sym typeface="Nunito"/>
            </a:endParaRPr>
          </a:p>
          <a:p>
            <a:pPr indent="0" lvl="0" marL="0" rtl="0" algn="l">
              <a:spcBef>
                <a:spcPts val="0"/>
              </a:spcBef>
              <a:spcAft>
                <a:spcPts val="0"/>
              </a:spcAft>
              <a:buNone/>
            </a:pPr>
            <a:br>
              <a:rPr b="1" lang="en" sz="1600">
                <a:solidFill>
                  <a:schemeClr val="accent3"/>
                </a:solidFill>
                <a:latin typeface="Nunito"/>
                <a:ea typeface="Nunito"/>
                <a:cs typeface="Nunito"/>
                <a:sym typeface="Nunito"/>
              </a:rPr>
            </a:br>
            <a:r>
              <a:rPr b="1" lang="en" sz="1600">
                <a:solidFill>
                  <a:schemeClr val="accent3"/>
                </a:solidFill>
                <a:latin typeface="Nunito"/>
                <a:ea typeface="Nunito"/>
                <a:cs typeface="Nunito"/>
                <a:sym typeface="Nunito"/>
              </a:rPr>
              <a:t>Source: </a:t>
            </a:r>
            <a:r>
              <a:rPr b="1" i="1" lang="en" sz="1600">
                <a:solidFill>
                  <a:schemeClr val="accent3"/>
                </a:solidFill>
                <a:latin typeface="Nunito"/>
                <a:ea typeface="Nunito"/>
                <a:cs typeface="Nunito"/>
                <a:sym typeface="Nunito"/>
              </a:rPr>
              <a:t>Bank Customer Churn Data Set</a:t>
            </a:r>
            <a:r>
              <a:rPr b="1" lang="en" sz="1600">
                <a:solidFill>
                  <a:schemeClr val="accent3"/>
                </a:solidFill>
                <a:latin typeface="Nunito"/>
                <a:ea typeface="Nunito"/>
                <a:cs typeface="Nunito"/>
                <a:sym typeface="Nunito"/>
              </a:rPr>
              <a:t> </a:t>
            </a:r>
            <a:r>
              <a:rPr b="1" lang="en" sz="1600" u="sng">
                <a:solidFill>
                  <a:schemeClr val="accent1"/>
                </a:solidFill>
                <a:latin typeface="Nunito"/>
                <a:ea typeface="Nunito"/>
                <a:cs typeface="Nunito"/>
                <a:sym typeface="Nunito"/>
                <a:hlinkClick r:id="rId3">
                  <a:extLst>
                    <a:ext uri="{A12FA001-AC4F-418D-AE19-62706E023703}">
                      <ahyp:hlinkClr val="tx"/>
                    </a:ext>
                  </a:extLst>
                </a:hlinkClick>
              </a:rPr>
              <a:t>Kaggle</a:t>
            </a:r>
            <a:endParaRPr b="1" sz="1600">
              <a:solidFill>
                <a:schemeClr val="accent1"/>
              </a:solidFill>
              <a:latin typeface="Nunito"/>
              <a:ea typeface="Nunito"/>
              <a:cs typeface="Nunito"/>
              <a:sym typeface="Nunito"/>
            </a:endParaRPr>
          </a:p>
          <a:p>
            <a:pPr indent="0" lvl="0" marL="0" rtl="0" algn="l">
              <a:spcBef>
                <a:spcPts val="0"/>
              </a:spcBef>
              <a:spcAft>
                <a:spcPts val="0"/>
              </a:spcAft>
              <a:buNone/>
            </a:pPr>
            <a:r>
              <a:t/>
            </a:r>
            <a:endParaRPr sz="1600">
              <a:latin typeface="Nunito"/>
              <a:ea typeface="Nunito"/>
              <a:cs typeface="Nunito"/>
              <a:sym typeface="Nunito"/>
            </a:endParaRPr>
          </a:p>
          <a:p>
            <a:pPr indent="0" lvl="0" marL="0" rtl="0" algn="l">
              <a:spcBef>
                <a:spcPts val="0"/>
              </a:spcBef>
              <a:spcAft>
                <a:spcPts val="0"/>
              </a:spcAft>
              <a:buNone/>
            </a:pPr>
            <a:r>
              <a:rPr b="1" lang="en" sz="1600">
                <a:solidFill>
                  <a:schemeClr val="accent1"/>
                </a:solidFill>
                <a:latin typeface="Nunito"/>
                <a:ea typeface="Nunito"/>
                <a:cs typeface="Nunito"/>
                <a:sym typeface="Nunito"/>
              </a:rPr>
              <a:t>10,000 observations of 12 variables</a:t>
            </a:r>
            <a:endParaRPr b="1" i="1" sz="1600" u="sng">
              <a:solidFill>
                <a:srgbClr val="FF0000"/>
              </a:solidFill>
              <a:latin typeface="Nunito"/>
              <a:ea typeface="Nunito"/>
              <a:cs typeface="Nunito"/>
              <a:sym typeface="Nuni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17"/>
          <p:cNvSpPr txBox="1"/>
          <p:nvPr>
            <p:ph type="title"/>
          </p:nvPr>
        </p:nvSpPr>
        <p:spPr>
          <a:xfrm>
            <a:off x="1303800" y="598575"/>
            <a:ext cx="3531000" cy="199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Preparing for EDA</a:t>
            </a:r>
            <a:endParaRPr/>
          </a:p>
        </p:txBody>
      </p:sp>
      <p:sp>
        <p:nvSpPr>
          <p:cNvPr id="302" name="Google Shape;302;p17"/>
          <p:cNvSpPr txBox="1"/>
          <p:nvPr/>
        </p:nvSpPr>
        <p:spPr>
          <a:xfrm>
            <a:off x="1199200" y="1508275"/>
            <a:ext cx="5684400" cy="26781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accent1"/>
              </a:buClr>
              <a:buSzPts val="1800"/>
              <a:buFont typeface="Nunito"/>
              <a:buChar char="●"/>
            </a:pPr>
            <a:r>
              <a:rPr b="1" lang="en" sz="1800">
                <a:solidFill>
                  <a:schemeClr val="accent1"/>
                </a:solidFill>
                <a:latin typeface="Nunito"/>
                <a:ea typeface="Nunito"/>
                <a:cs typeface="Nunito"/>
                <a:sym typeface="Nunito"/>
              </a:rPr>
              <a:t>Dropped 1 variable: </a:t>
            </a:r>
            <a:r>
              <a:rPr i="1" lang="en" sz="1800">
                <a:solidFill>
                  <a:schemeClr val="accent1"/>
                </a:solidFill>
                <a:latin typeface="Nunito"/>
                <a:ea typeface="Nunito"/>
                <a:cs typeface="Nunito"/>
                <a:sym typeface="Nunito"/>
              </a:rPr>
              <a:t>customer_id</a:t>
            </a:r>
            <a:endParaRPr i="1" sz="1800">
              <a:solidFill>
                <a:schemeClr val="accent1"/>
              </a:solidFill>
              <a:latin typeface="Nunito"/>
              <a:ea typeface="Nunito"/>
              <a:cs typeface="Nunito"/>
              <a:sym typeface="Nunito"/>
            </a:endParaRPr>
          </a:p>
          <a:p>
            <a:pPr indent="-342900" lvl="0" marL="457200" rtl="0" algn="l">
              <a:spcBef>
                <a:spcPts val="0"/>
              </a:spcBef>
              <a:spcAft>
                <a:spcPts val="0"/>
              </a:spcAft>
              <a:buClr>
                <a:schemeClr val="accent1"/>
              </a:buClr>
              <a:buSzPts val="1800"/>
              <a:buFont typeface="Nunito"/>
              <a:buChar char="●"/>
            </a:pPr>
            <a:r>
              <a:rPr b="1" lang="en" sz="1800">
                <a:solidFill>
                  <a:schemeClr val="accent1"/>
                </a:solidFill>
                <a:latin typeface="Nunito"/>
                <a:ea typeface="Nunito"/>
                <a:cs typeface="Nunito"/>
                <a:sym typeface="Nunito"/>
              </a:rPr>
              <a:t>Checked for null values:</a:t>
            </a:r>
            <a:r>
              <a:rPr lang="en" sz="1800">
                <a:solidFill>
                  <a:schemeClr val="accent1"/>
                </a:solidFill>
                <a:latin typeface="Nunito"/>
                <a:ea typeface="Nunito"/>
                <a:cs typeface="Nunito"/>
                <a:sym typeface="Nunito"/>
              </a:rPr>
              <a:t> none found</a:t>
            </a:r>
            <a:endParaRPr b="1" sz="1800">
              <a:solidFill>
                <a:schemeClr val="accent1"/>
              </a:solidFill>
              <a:latin typeface="Nunito"/>
              <a:ea typeface="Nunito"/>
              <a:cs typeface="Nunito"/>
              <a:sym typeface="Nunito"/>
            </a:endParaRPr>
          </a:p>
          <a:p>
            <a:pPr indent="-342900" lvl="0" marL="457200" rtl="0" algn="l">
              <a:spcBef>
                <a:spcPts val="0"/>
              </a:spcBef>
              <a:spcAft>
                <a:spcPts val="0"/>
              </a:spcAft>
              <a:buClr>
                <a:schemeClr val="accent1"/>
              </a:buClr>
              <a:buSzPts val="1800"/>
              <a:buFont typeface="Nunito"/>
              <a:buChar char="●"/>
            </a:pPr>
            <a:r>
              <a:rPr b="1" lang="en" sz="1800">
                <a:solidFill>
                  <a:schemeClr val="accent1"/>
                </a:solidFill>
                <a:latin typeface="Nunito"/>
                <a:ea typeface="Nunito"/>
                <a:cs typeface="Nunito"/>
                <a:sym typeface="Nunito"/>
              </a:rPr>
              <a:t>Converted the following variables into categorical</a:t>
            </a:r>
            <a:endParaRPr b="1" sz="1800">
              <a:solidFill>
                <a:schemeClr val="accent1"/>
              </a:solidFill>
              <a:latin typeface="Nunito"/>
              <a:ea typeface="Nunito"/>
              <a:cs typeface="Nunito"/>
              <a:sym typeface="Nunito"/>
            </a:endParaRPr>
          </a:p>
          <a:p>
            <a:pPr indent="-342900" lvl="1" marL="914400" rtl="0" algn="l">
              <a:spcBef>
                <a:spcPts val="0"/>
              </a:spcBef>
              <a:spcAft>
                <a:spcPts val="0"/>
              </a:spcAft>
              <a:buClr>
                <a:schemeClr val="accent1"/>
              </a:buClr>
              <a:buSzPts val="1800"/>
              <a:buFont typeface="Nunito"/>
              <a:buChar char="○"/>
            </a:pPr>
            <a:r>
              <a:rPr lang="en" sz="1800">
                <a:solidFill>
                  <a:schemeClr val="accent1"/>
                </a:solidFill>
                <a:latin typeface="Nunito"/>
                <a:ea typeface="Nunito"/>
                <a:cs typeface="Nunito"/>
                <a:sym typeface="Nunito"/>
              </a:rPr>
              <a:t>credit card</a:t>
            </a:r>
            <a:r>
              <a:rPr lang="en" sz="1800">
                <a:solidFill>
                  <a:schemeClr val="accent1"/>
                </a:solidFill>
                <a:latin typeface="Nunito"/>
                <a:ea typeface="Nunito"/>
                <a:cs typeface="Nunito"/>
                <a:sym typeface="Nunito"/>
              </a:rPr>
              <a:t>, </a:t>
            </a:r>
            <a:r>
              <a:rPr lang="en" sz="1800">
                <a:solidFill>
                  <a:schemeClr val="accent1"/>
                </a:solidFill>
                <a:latin typeface="Nunito"/>
                <a:ea typeface="Nunito"/>
                <a:cs typeface="Nunito"/>
                <a:sym typeface="Nunito"/>
              </a:rPr>
              <a:t>active member</a:t>
            </a:r>
            <a:r>
              <a:rPr lang="en" sz="1800">
                <a:solidFill>
                  <a:schemeClr val="accent1"/>
                </a:solidFill>
                <a:latin typeface="Nunito"/>
                <a:ea typeface="Nunito"/>
                <a:cs typeface="Nunito"/>
                <a:sym typeface="Nunito"/>
              </a:rPr>
              <a:t>, c</a:t>
            </a:r>
            <a:r>
              <a:rPr lang="en" sz="1800">
                <a:solidFill>
                  <a:schemeClr val="accent1"/>
                </a:solidFill>
                <a:latin typeface="Nunito"/>
                <a:ea typeface="Nunito"/>
                <a:cs typeface="Nunito"/>
                <a:sym typeface="Nunito"/>
              </a:rPr>
              <a:t>hurn</a:t>
            </a:r>
            <a:r>
              <a:rPr lang="en" sz="1800">
                <a:solidFill>
                  <a:schemeClr val="accent1"/>
                </a:solidFill>
                <a:latin typeface="Nunito"/>
                <a:ea typeface="Nunito"/>
                <a:cs typeface="Nunito"/>
                <a:sym typeface="Nunito"/>
              </a:rPr>
              <a:t>, </a:t>
            </a:r>
            <a:r>
              <a:rPr lang="en" sz="1800">
                <a:solidFill>
                  <a:schemeClr val="accent1"/>
                </a:solidFill>
                <a:latin typeface="Nunito"/>
                <a:ea typeface="Nunito"/>
                <a:cs typeface="Nunito"/>
                <a:sym typeface="Nunito"/>
              </a:rPr>
              <a:t>gender</a:t>
            </a:r>
            <a:endParaRPr sz="1800">
              <a:solidFill>
                <a:schemeClr val="accent1"/>
              </a:solidFill>
              <a:latin typeface="Nunito"/>
              <a:ea typeface="Nunito"/>
              <a:cs typeface="Nunito"/>
              <a:sym typeface="Nunito"/>
            </a:endParaRPr>
          </a:p>
          <a:p>
            <a:pPr indent="-342900" lvl="0" marL="457200" rtl="0" algn="l">
              <a:spcBef>
                <a:spcPts val="0"/>
              </a:spcBef>
              <a:spcAft>
                <a:spcPts val="0"/>
              </a:spcAft>
              <a:buClr>
                <a:schemeClr val="accent1"/>
              </a:buClr>
              <a:buSzPts val="1800"/>
              <a:buFont typeface="Nunito"/>
              <a:buChar char="●"/>
            </a:pPr>
            <a:r>
              <a:rPr b="1" lang="en" sz="1800">
                <a:solidFill>
                  <a:schemeClr val="accent1"/>
                </a:solidFill>
                <a:latin typeface="Nunito"/>
                <a:ea typeface="Nunito"/>
                <a:cs typeface="Nunito"/>
                <a:sym typeface="Nunito"/>
              </a:rPr>
              <a:t>Checked for &amp; removed</a:t>
            </a:r>
            <a:r>
              <a:rPr b="1" lang="en" sz="1800">
                <a:solidFill>
                  <a:schemeClr val="accent1"/>
                </a:solidFill>
                <a:latin typeface="Nunito"/>
                <a:ea typeface="Nunito"/>
                <a:cs typeface="Nunito"/>
                <a:sym typeface="Nunito"/>
              </a:rPr>
              <a:t> outliers</a:t>
            </a:r>
            <a:endParaRPr b="1" sz="1800">
              <a:solidFill>
                <a:schemeClr val="accent1"/>
              </a:solidFill>
              <a:latin typeface="Nunito"/>
              <a:ea typeface="Nunito"/>
              <a:cs typeface="Nunito"/>
              <a:sym typeface="Nunito"/>
            </a:endParaRPr>
          </a:p>
          <a:p>
            <a:pPr indent="-342900" lvl="1" marL="914400" rtl="0" algn="l">
              <a:spcBef>
                <a:spcPts val="0"/>
              </a:spcBef>
              <a:spcAft>
                <a:spcPts val="0"/>
              </a:spcAft>
              <a:buClr>
                <a:schemeClr val="accent1"/>
              </a:buClr>
              <a:buSzPts val="1800"/>
              <a:buFont typeface="Nunito"/>
              <a:buChar char="○"/>
            </a:pPr>
            <a:r>
              <a:rPr lang="en" sz="1800">
                <a:solidFill>
                  <a:schemeClr val="accent1"/>
                </a:solidFill>
                <a:latin typeface="Nunito"/>
                <a:ea typeface="Nunito"/>
                <a:cs typeface="Nunito"/>
                <a:sym typeface="Nunito"/>
              </a:rPr>
              <a:t>Checked continuous variables: c</a:t>
            </a:r>
            <a:r>
              <a:rPr lang="en" sz="1800">
                <a:solidFill>
                  <a:schemeClr val="accent1"/>
                </a:solidFill>
                <a:latin typeface="Nunito"/>
                <a:ea typeface="Nunito"/>
                <a:cs typeface="Nunito"/>
                <a:sym typeface="Nunito"/>
              </a:rPr>
              <a:t>redit score, age, tenure, balance, est. salary</a:t>
            </a:r>
            <a:endParaRPr sz="1800">
              <a:solidFill>
                <a:schemeClr val="accent1"/>
              </a:solidFill>
              <a:latin typeface="Nunito"/>
              <a:ea typeface="Nunito"/>
              <a:cs typeface="Nunito"/>
              <a:sym typeface="Nunito"/>
            </a:endParaRPr>
          </a:p>
          <a:p>
            <a:pPr indent="-342900" lvl="1" marL="914400" rtl="0" algn="l">
              <a:spcBef>
                <a:spcPts val="0"/>
              </a:spcBef>
              <a:spcAft>
                <a:spcPts val="0"/>
              </a:spcAft>
              <a:buClr>
                <a:schemeClr val="accent1"/>
              </a:buClr>
              <a:buSzPts val="1800"/>
              <a:buFont typeface="Nunito"/>
              <a:buChar char="○"/>
            </a:pPr>
            <a:r>
              <a:rPr lang="en" sz="1800">
                <a:solidFill>
                  <a:schemeClr val="accent1"/>
                </a:solidFill>
                <a:latin typeface="Nunito"/>
                <a:ea typeface="Nunito"/>
                <a:cs typeface="Nunito"/>
                <a:sym typeface="Nunito"/>
              </a:rPr>
              <a:t>Removed: age, credit score</a:t>
            </a:r>
            <a:endParaRPr sz="1800">
              <a:solidFill>
                <a:schemeClr val="accent1"/>
              </a:solidFill>
              <a:latin typeface="Nunito"/>
              <a:ea typeface="Nunito"/>
              <a:cs typeface="Nunito"/>
              <a:sym typeface="Nuni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pic>
        <p:nvPicPr>
          <p:cNvPr id="307" name="Google Shape;307;p18"/>
          <p:cNvPicPr preferRelativeResize="0"/>
          <p:nvPr/>
        </p:nvPicPr>
        <p:blipFill>
          <a:blip r:embed="rId3">
            <a:alphaModFix/>
          </a:blip>
          <a:stretch>
            <a:fillRect/>
          </a:stretch>
        </p:blipFill>
        <p:spPr>
          <a:xfrm>
            <a:off x="152400" y="563950"/>
            <a:ext cx="2408600" cy="4427149"/>
          </a:xfrm>
          <a:prstGeom prst="rect">
            <a:avLst/>
          </a:prstGeom>
          <a:noFill/>
          <a:ln>
            <a:noFill/>
          </a:ln>
        </p:spPr>
      </p:pic>
      <p:sp>
        <p:nvSpPr>
          <p:cNvPr id="308" name="Google Shape;308;p18"/>
          <p:cNvSpPr txBox="1"/>
          <p:nvPr/>
        </p:nvSpPr>
        <p:spPr>
          <a:xfrm>
            <a:off x="602575" y="204450"/>
            <a:ext cx="1904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Nunito"/>
                <a:ea typeface="Nunito"/>
                <a:cs typeface="Nunito"/>
                <a:sym typeface="Nunito"/>
              </a:rPr>
              <a:t>Credit Score</a:t>
            </a:r>
            <a:endParaRPr>
              <a:latin typeface="Nunito"/>
              <a:ea typeface="Nunito"/>
              <a:cs typeface="Nunito"/>
              <a:sym typeface="Nunito"/>
            </a:endParaRPr>
          </a:p>
        </p:txBody>
      </p:sp>
      <p:pic>
        <p:nvPicPr>
          <p:cNvPr id="309" name="Google Shape;309;p18"/>
          <p:cNvPicPr preferRelativeResize="0"/>
          <p:nvPr/>
        </p:nvPicPr>
        <p:blipFill>
          <a:blip r:embed="rId4">
            <a:alphaModFix/>
          </a:blip>
          <a:stretch>
            <a:fillRect/>
          </a:stretch>
        </p:blipFill>
        <p:spPr>
          <a:xfrm>
            <a:off x="2332400" y="453444"/>
            <a:ext cx="2646174" cy="4690055"/>
          </a:xfrm>
          <a:prstGeom prst="rect">
            <a:avLst/>
          </a:prstGeom>
          <a:noFill/>
          <a:ln>
            <a:noFill/>
          </a:ln>
        </p:spPr>
      </p:pic>
      <p:sp>
        <p:nvSpPr>
          <p:cNvPr id="310" name="Google Shape;310;p18"/>
          <p:cNvSpPr txBox="1"/>
          <p:nvPr/>
        </p:nvSpPr>
        <p:spPr>
          <a:xfrm>
            <a:off x="2885575" y="204450"/>
            <a:ext cx="1904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Nunito"/>
                <a:ea typeface="Nunito"/>
                <a:cs typeface="Nunito"/>
                <a:sym typeface="Nunito"/>
              </a:rPr>
              <a:t>Age</a:t>
            </a:r>
            <a:endParaRPr>
              <a:latin typeface="Nunito"/>
              <a:ea typeface="Nunito"/>
              <a:cs typeface="Nunito"/>
              <a:sym typeface="Nunito"/>
            </a:endParaRPr>
          </a:p>
        </p:txBody>
      </p:sp>
      <p:sp>
        <p:nvSpPr>
          <p:cNvPr id="311" name="Google Shape;311;p18"/>
          <p:cNvSpPr txBox="1"/>
          <p:nvPr/>
        </p:nvSpPr>
        <p:spPr>
          <a:xfrm>
            <a:off x="5509350" y="2236950"/>
            <a:ext cx="3000000" cy="1708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50">
                <a:solidFill>
                  <a:schemeClr val="accent1"/>
                </a:solidFill>
                <a:highlight>
                  <a:srgbClr val="FFFFFF"/>
                </a:highlight>
              </a:rPr>
              <a:t>O</a:t>
            </a:r>
            <a:r>
              <a:rPr lang="en" sz="1650">
                <a:solidFill>
                  <a:schemeClr val="accent1"/>
                </a:solidFill>
                <a:highlight>
                  <a:srgbClr val="FFFFFF"/>
                </a:highlight>
              </a:rPr>
              <a:t>utliers were found only in </a:t>
            </a:r>
            <a:r>
              <a:rPr lang="en" sz="1550">
                <a:solidFill>
                  <a:schemeClr val="accent1"/>
                </a:solidFill>
              </a:rPr>
              <a:t>age</a:t>
            </a:r>
            <a:r>
              <a:rPr lang="en" sz="1650">
                <a:solidFill>
                  <a:schemeClr val="accent1"/>
                </a:solidFill>
                <a:highlight>
                  <a:srgbClr val="FFFFFF"/>
                </a:highlight>
              </a:rPr>
              <a:t> and </a:t>
            </a:r>
            <a:r>
              <a:rPr lang="en" sz="1550">
                <a:solidFill>
                  <a:schemeClr val="accent1"/>
                </a:solidFill>
              </a:rPr>
              <a:t>credit_score</a:t>
            </a:r>
            <a:r>
              <a:rPr lang="en" sz="1650">
                <a:solidFill>
                  <a:schemeClr val="accent1"/>
                </a:solidFill>
                <a:highlight>
                  <a:srgbClr val="FFFFFF"/>
                </a:highlight>
              </a:rPr>
              <a:t> variables</a:t>
            </a:r>
            <a:endParaRPr sz="1650">
              <a:solidFill>
                <a:schemeClr val="accent1"/>
              </a:solidFill>
              <a:highlight>
                <a:srgbClr val="FFFFFF"/>
              </a:highlight>
            </a:endParaRPr>
          </a:p>
          <a:p>
            <a:pPr indent="0" lvl="0" marL="0" rtl="0" algn="l">
              <a:spcBef>
                <a:spcPts val="0"/>
              </a:spcBef>
              <a:spcAft>
                <a:spcPts val="0"/>
              </a:spcAft>
              <a:buNone/>
            </a:pPr>
            <a:r>
              <a:t/>
            </a:r>
            <a:endParaRPr sz="1650">
              <a:solidFill>
                <a:schemeClr val="accent1"/>
              </a:solidFill>
              <a:highlight>
                <a:srgbClr val="FFFFFF"/>
              </a:highlight>
            </a:endParaRPr>
          </a:p>
          <a:p>
            <a:pPr indent="0" lvl="0" marL="0" rtl="0" algn="l">
              <a:spcBef>
                <a:spcPts val="0"/>
              </a:spcBef>
              <a:spcAft>
                <a:spcPts val="0"/>
              </a:spcAft>
              <a:buNone/>
            </a:pPr>
            <a:r>
              <a:rPr lang="en" sz="1650">
                <a:solidFill>
                  <a:schemeClr val="accent1"/>
                </a:solidFill>
                <a:highlight>
                  <a:srgbClr val="FFFFFF"/>
                </a:highlight>
              </a:rPr>
              <a:t>Age:</a:t>
            </a:r>
            <a:r>
              <a:rPr lang="en" sz="1650">
                <a:solidFill>
                  <a:schemeClr val="accent1"/>
                </a:solidFill>
                <a:highlight>
                  <a:srgbClr val="FFFFFF"/>
                </a:highlight>
              </a:rPr>
              <a:t> </a:t>
            </a:r>
            <a:r>
              <a:rPr lang="en" sz="1650">
                <a:solidFill>
                  <a:schemeClr val="accent1"/>
                </a:solidFill>
                <a:highlight>
                  <a:srgbClr val="FFFFFF"/>
                </a:highlight>
              </a:rPr>
              <a:t>3.7%</a:t>
            </a:r>
            <a:endParaRPr sz="1650">
              <a:solidFill>
                <a:schemeClr val="accent1"/>
              </a:solidFill>
              <a:highlight>
                <a:srgbClr val="FFFFFF"/>
              </a:highlight>
            </a:endParaRPr>
          </a:p>
          <a:p>
            <a:pPr indent="0" lvl="0" marL="0" rtl="0" algn="l">
              <a:spcBef>
                <a:spcPts val="0"/>
              </a:spcBef>
              <a:spcAft>
                <a:spcPts val="0"/>
              </a:spcAft>
              <a:buNone/>
            </a:pPr>
            <a:r>
              <a:rPr lang="en" sz="1650">
                <a:solidFill>
                  <a:schemeClr val="accent1"/>
                </a:solidFill>
                <a:highlight>
                  <a:srgbClr val="FFFFFF"/>
                </a:highlight>
              </a:rPr>
              <a:t>Credit Score: 0.2%</a:t>
            </a:r>
            <a:endParaRPr sz="1650">
              <a:solidFill>
                <a:schemeClr val="accent1"/>
              </a:solidFill>
              <a:highlight>
                <a:srgbClr val="FFFFFF"/>
              </a:highlight>
            </a:endParaRPr>
          </a:p>
          <a:p>
            <a:pPr indent="0" lvl="0" marL="0" rtl="0" algn="l">
              <a:spcBef>
                <a:spcPts val="0"/>
              </a:spcBef>
              <a:spcAft>
                <a:spcPts val="0"/>
              </a:spcAft>
              <a:buNone/>
            </a:pPr>
            <a:r>
              <a:t/>
            </a:r>
            <a:endParaRPr sz="1650">
              <a:solidFill>
                <a:srgbClr val="333333"/>
              </a:solidFill>
              <a:highlight>
                <a:srgbClr val="FFFFFF"/>
              </a:high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4"/>
        </a:solidFill>
      </p:bgPr>
    </p:bg>
    <p:spTree>
      <p:nvGrpSpPr>
        <p:cNvPr id="315" name="Shape 315"/>
        <p:cNvGrpSpPr/>
        <p:nvPr/>
      </p:nvGrpSpPr>
      <p:grpSpPr>
        <a:xfrm>
          <a:off x="0" y="0"/>
          <a:ext cx="0" cy="0"/>
          <a:chOff x="0" y="0"/>
          <a:chExt cx="0" cy="0"/>
        </a:xfrm>
      </p:grpSpPr>
      <p:sp>
        <p:nvSpPr>
          <p:cNvPr id="316" name="Google Shape;316;p19"/>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4500">
                <a:solidFill>
                  <a:schemeClr val="accent1"/>
                </a:solidFill>
              </a:rPr>
              <a:t>Customer Analysis</a:t>
            </a:r>
            <a:endParaRPr sz="4500">
              <a:solidFill>
                <a:schemeClr val="accent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20"/>
          <p:cNvSpPr txBox="1"/>
          <p:nvPr>
            <p:ph type="title"/>
          </p:nvPr>
        </p:nvSpPr>
        <p:spPr>
          <a:xfrm>
            <a:off x="1260000" y="626975"/>
            <a:ext cx="3312000" cy="159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Credit</a:t>
            </a:r>
            <a:endParaRPr/>
          </a:p>
          <a:p>
            <a:pPr indent="0" lvl="0" marL="0" rtl="0" algn="l">
              <a:spcBef>
                <a:spcPts val="0"/>
              </a:spcBef>
              <a:spcAft>
                <a:spcPts val="0"/>
              </a:spcAft>
              <a:buNone/>
            </a:pPr>
            <a:r>
              <a:rPr lang="en"/>
              <a:t>Scores</a:t>
            </a:r>
            <a:endParaRPr/>
          </a:p>
        </p:txBody>
      </p:sp>
      <p:pic>
        <p:nvPicPr>
          <p:cNvPr id="322" name="Google Shape;322;p20"/>
          <p:cNvPicPr preferRelativeResize="0"/>
          <p:nvPr/>
        </p:nvPicPr>
        <p:blipFill>
          <a:blip r:embed="rId3">
            <a:alphaModFix/>
          </a:blip>
          <a:stretch>
            <a:fillRect/>
          </a:stretch>
        </p:blipFill>
        <p:spPr>
          <a:xfrm>
            <a:off x="2640850" y="499200"/>
            <a:ext cx="6607226" cy="4417124"/>
          </a:xfrm>
          <a:prstGeom prst="rect">
            <a:avLst/>
          </a:prstGeom>
          <a:noFill/>
          <a:ln>
            <a:noFill/>
          </a:ln>
        </p:spPr>
      </p:pic>
      <p:sp>
        <p:nvSpPr>
          <p:cNvPr id="323" name="Google Shape;323;p20"/>
          <p:cNvSpPr/>
          <p:nvPr/>
        </p:nvSpPr>
        <p:spPr>
          <a:xfrm>
            <a:off x="446525" y="2159550"/>
            <a:ext cx="1983600" cy="8244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300">
                <a:solidFill>
                  <a:srgbClr val="333333"/>
                </a:solidFill>
                <a:highlight>
                  <a:schemeClr val="lt1"/>
                </a:highlight>
                <a:latin typeface="Nunito"/>
                <a:ea typeface="Nunito"/>
                <a:cs typeface="Nunito"/>
                <a:sym typeface="Nunito"/>
              </a:rPr>
              <a:t>The average credit score of the customer is </a:t>
            </a:r>
            <a:r>
              <a:rPr lang="en" sz="1300">
                <a:solidFill>
                  <a:srgbClr val="FF0000"/>
                </a:solidFill>
                <a:highlight>
                  <a:schemeClr val="lt1"/>
                </a:highlight>
                <a:latin typeface="Nunito"/>
                <a:ea typeface="Nunito"/>
                <a:cs typeface="Nunito"/>
                <a:sym typeface="Nunito"/>
              </a:rPr>
              <a:t>650.529</a:t>
            </a:r>
            <a:endParaRPr sz="1300">
              <a:solidFill>
                <a:srgbClr val="FF0000"/>
              </a:solidFill>
              <a:highlight>
                <a:schemeClr val="lt1"/>
              </a:highlight>
              <a:latin typeface="Nunito"/>
              <a:ea typeface="Nunito"/>
              <a:cs typeface="Nunito"/>
              <a:sym typeface="Nunito"/>
            </a:endParaRPr>
          </a:p>
          <a:p>
            <a:pPr indent="0" lvl="0" marL="0" rtl="0" algn="l">
              <a:lnSpc>
                <a:spcPct val="115000"/>
              </a:lnSpc>
              <a:spcBef>
                <a:spcPts val="1200"/>
              </a:spcBef>
              <a:spcAft>
                <a:spcPts val="1200"/>
              </a:spcAft>
              <a:buNone/>
            </a:pPr>
            <a:r>
              <a:rPr lang="en" sz="1300">
                <a:solidFill>
                  <a:schemeClr val="dk2"/>
                </a:solidFill>
                <a:highlight>
                  <a:schemeClr val="lt1"/>
                </a:highlight>
                <a:latin typeface="Nunito"/>
                <a:ea typeface="Nunito"/>
                <a:cs typeface="Nunito"/>
                <a:sym typeface="Nunito"/>
              </a:rPr>
              <a:t>SD</a:t>
            </a:r>
            <a:r>
              <a:rPr lang="en" sz="1300">
                <a:solidFill>
                  <a:srgbClr val="FF0000"/>
                </a:solidFill>
                <a:highlight>
                  <a:schemeClr val="lt1"/>
                </a:highlight>
                <a:latin typeface="Nunito"/>
                <a:ea typeface="Nunito"/>
                <a:cs typeface="Nunito"/>
                <a:sym typeface="Nunito"/>
              </a:rPr>
              <a:t> 96.653</a:t>
            </a:r>
            <a:endParaRPr sz="1300">
              <a:solidFill>
                <a:srgbClr val="FF0000"/>
              </a:solidFill>
              <a:highlight>
                <a:schemeClr val="lt1"/>
              </a:highlight>
              <a:latin typeface="Nunito"/>
              <a:ea typeface="Nunito"/>
              <a:cs typeface="Nunito"/>
              <a:sym typeface="Nuni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21"/>
          <p:cNvSpPr txBox="1"/>
          <p:nvPr>
            <p:ph type="title"/>
          </p:nvPr>
        </p:nvSpPr>
        <p:spPr>
          <a:xfrm>
            <a:off x="1260000" y="626975"/>
            <a:ext cx="3312000" cy="159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Country</a:t>
            </a:r>
            <a:endParaRPr/>
          </a:p>
        </p:txBody>
      </p:sp>
      <p:sp>
        <p:nvSpPr>
          <p:cNvPr id="329" name="Google Shape;329;p21"/>
          <p:cNvSpPr txBox="1"/>
          <p:nvPr>
            <p:ph idx="1" type="body"/>
          </p:nvPr>
        </p:nvSpPr>
        <p:spPr>
          <a:xfrm>
            <a:off x="778450" y="2216975"/>
            <a:ext cx="1976100" cy="2221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550">
                <a:solidFill>
                  <a:srgbClr val="202124"/>
                </a:solidFill>
                <a:highlight>
                  <a:schemeClr val="lt1"/>
                </a:highlight>
              </a:rPr>
              <a:t>More than 50% of ABC Multinational Bank’s accounts are based in </a:t>
            </a:r>
            <a:r>
              <a:rPr b="1" lang="en" sz="1550">
                <a:solidFill>
                  <a:schemeClr val="accent2"/>
                </a:solidFill>
                <a:highlight>
                  <a:schemeClr val="lt1"/>
                </a:highlight>
              </a:rPr>
              <a:t>France</a:t>
            </a:r>
            <a:r>
              <a:rPr lang="en" sz="1550">
                <a:solidFill>
                  <a:srgbClr val="333333"/>
                </a:solidFill>
                <a:highlight>
                  <a:schemeClr val="lt1"/>
                </a:highlight>
              </a:rPr>
              <a:t> </a:t>
            </a:r>
            <a:endParaRPr sz="1800"/>
          </a:p>
        </p:txBody>
      </p:sp>
      <p:pic>
        <p:nvPicPr>
          <p:cNvPr id="330" name="Google Shape;330;p21"/>
          <p:cNvPicPr preferRelativeResize="0"/>
          <p:nvPr/>
        </p:nvPicPr>
        <p:blipFill>
          <a:blip r:embed="rId3">
            <a:alphaModFix/>
          </a:blip>
          <a:stretch>
            <a:fillRect/>
          </a:stretch>
        </p:blipFill>
        <p:spPr>
          <a:xfrm>
            <a:off x="3346750" y="851925"/>
            <a:ext cx="5573850" cy="398132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