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embeddedFontLst>
    <p:embeddedFont>
      <p:font typeface="Maven Pro" pitchFamily="2" charset="77"/>
      <p:regular r:id="rId48"/>
      <p:bold r:id="rId49"/>
    </p:embeddedFont>
    <p:embeddedFont>
      <p:font typeface="Nunito" pitchFamily="2" charset="77"/>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726"/>
  </p:normalViewPr>
  <p:slideViewPr>
    <p:cSldViewPr snapToGrid="0">
      <p:cViewPr varScale="1">
        <p:scale>
          <a:sx n="165" d="100"/>
          <a:sy n="165" d="100"/>
        </p:scale>
        <p:origin x="2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72e1733a9e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72e1733a9e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72e1733a9e_0_2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72e1733a9e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72e1733a9e_0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72e1733a9e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a60c180b2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1a60c180b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800d3e231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800d3e231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correlation score is the highest for the age variable. After combining different columns and finding the correlation score we see that it starts decreasing from 0.285</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ab84801af3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ab84801af3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ab84801af3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ab84801af3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ab84801af3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ab84801af3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ab84801af3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1ab84801af3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a8e97f366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a8e97f366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72e1733a9e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72e1733a9e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Customer churn, also known as customer turnover, occurs when a customer chooses to leave or unsubscribe from a service for any reason. In the context of this project, we are looking at customer churn in banking. Being able to predict customer churn is important because we want to retain as many customers as we can. The idea behind this that (of course you want to keep customers), but also it is cheaper to retain your customers, than having to spend money to acquire new customers to replace the ones that left. Lower customer acquisition costs = more profits. By identifying customers at risk of churn, we are able to identify which efforts in order to maximize their likelihood of staying.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a60c180b2f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a60c180b2f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800d3e231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800d3e23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a60c180b2f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a60c180b2f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a60c180b2f_3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a60c180b2f_3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a60c180b2f_3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a60c180b2f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a60c180b2f_3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a60c180b2f_3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1800d3e231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1800d3e231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a8e97f366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a8e97f366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a60c180b2f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a60c180b2f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1a8b8f1b255_1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1a8b8f1b255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72e1733a9e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72e1733a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a8b8f1b255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a8b8f1b255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ab84801af3_5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ab84801af3_5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a60c180b2f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a60c180b2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a60c180b2f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a60c180b2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a8e97f366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a8e97f366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a8e97f3662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a8e97f366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1800d3e231c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1800d3e231c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1a8e97f366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1a8e97f366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a8e97f3662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a8e97f366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a8e97f366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a8e97f366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72e1733a9e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72e1733a9e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a8e97f366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a8e97f366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a8e97f3662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a8e97f366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ab84801af3_4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ab84801af3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ab84801af3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1ab84801af3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ab84801af3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1ab84801af3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172e927e30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172e927e30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72e927e30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72e927e30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75c6a837e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75c6a837e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50">
                <a:solidFill>
                  <a:srgbClr val="333333"/>
                </a:solidFill>
                <a:highlight>
                  <a:srgbClr val="FFFFFF"/>
                </a:highlight>
              </a:rPr>
              <a:t>By using outlierKD function we can observe that outliers where found only in </a:t>
            </a:r>
            <a:r>
              <a:rPr lang="en" sz="950">
                <a:solidFill>
                  <a:srgbClr val="333333"/>
                </a:solidFill>
              </a:rPr>
              <a:t>age</a:t>
            </a:r>
            <a:r>
              <a:rPr lang="en" sz="1050">
                <a:solidFill>
                  <a:srgbClr val="333333"/>
                </a:solidFill>
                <a:highlight>
                  <a:srgbClr val="FFFFFF"/>
                </a:highlight>
              </a:rPr>
              <a:t> and </a:t>
            </a:r>
            <a:r>
              <a:rPr lang="en" sz="950">
                <a:solidFill>
                  <a:srgbClr val="333333"/>
                </a:solidFill>
              </a:rPr>
              <a:t>credit_card</a:t>
            </a:r>
            <a:r>
              <a:rPr lang="en" sz="1050">
                <a:solidFill>
                  <a:srgbClr val="333333"/>
                </a:solidFill>
                <a:highlight>
                  <a:srgbClr val="FFFFFF"/>
                </a:highlight>
              </a:rPr>
              <a:t> variables i.e,3.7% and 0.2%. Other variables balance, tenure, salary were 0</a:t>
            </a:r>
            <a:endParaRPr sz="14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a60c180b2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a60c180b2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a5fde1317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a5fde1317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a60c180b2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a60c180b2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1.xml"/><Relationship Id="rId5" Type="http://schemas.openxmlformats.org/officeDocument/2006/relationships/image" Target="../media/image16.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gauravtopre/bank-customer-churn-datase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1.xml"/><Relationship Id="rId5" Type="http://schemas.openxmlformats.org/officeDocument/2006/relationships/image" Target="../media/image33.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1.xml"/><Relationship Id="rId5" Type="http://schemas.openxmlformats.org/officeDocument/2006/relationships/image" Target="../media/image35.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11.xml"/><Relationship Id="rId5" Type="http://schemas.openxmlformats.org/officeDocument/2006/relationships/image" Target="../media/image38.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11.xml"/><Relationship Id="rId5" Type="http://schemas.openxmlformats.org/officeDocument/2006/relationships/image" Target="../media/image41.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11.xml"/><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11.xml"/><Relationship Id="rId5" Type="http://schemas.openxmlformats.org/officeDocument/2006/relationships/image" Target="../media/image47.png"/><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11.xml"/><Relationship Id="rId5" Type="http://schemas.openxmlformats.org/officeDocument/2006/relationships/image" Target="../media/image50.png"/><Relationship Id="rId4" Type="http://schemas.openxmlformats.org/officeDocument/2006/relationships/image" Target="../media/image4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5321700" cy="187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300"/>
              <a:t>Multinational Bank Customer Churn</a:t>
            </a:r>
            <a:endParaRPr sz="4300"/>
          </a:p>
        </p:txBody>
      </p:sp>
      <p:sp>
        <p:nvSpPr>
          <p:cNvPr id="278" name="Google Shape;278;p13"/>
          <p:cNvSpPr txBox="1">
            <a:spLocks noGrp="1"/>
          </p:cNvSpPr>
          <p:nvPr>
            <p:ph type="subTitle" idx="1"/>
          </p:nvPr>
        </p:nvSpPr>
        <p:spPr>
          <a:xfrm>
            <a:off x="824000" y="3628250"/>
            <a:ext cx="3297300" cy="9615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1952"/>
              <a:t>T4: Analytical Avengers</a:t>
            </a:r>
            <a:endParaRPr sz="1952"/>
          </a:p>
          <a:p>
            <a:pPr marL="0" lvl="0" indent="0" algn="l" rtl="0">
              <a:spcBef>
                <a:spcPts val="0"/>
              </a:spcBef>
              <a:spcAft>
                <a:spcPts val="0"/>
              </a:spcAft>
              <a:buNone/>
            </a:pPr>
            <a:r>
              <a:rPr lang="en">
                <a:solidFill>
                  <a:srgbClr val="8DD8D3"/>
                </a:solidFill>
              </a:rPr>
              <a:t>Brunda Mariswamy, Alice Pascalev, Akhil Bharadwaj, Bharath Reddy Duvvi</a:t>
            </a:r>
            <a:endParaRPr>
              <a:solidFill>
                <a:srgbClr val="8DD8D3"/>
              </a:solidFill>
            </a:endParaRPr>
          </a:p>
          <a:p>
            <a:pPr marL="0" lvl="0" indent="0" algn="l" rtl="0">
              <a:spcBef>
                <a:spcPts val="0"/>
              </a:spcBef>
              <a:spcAft>
                <a:spcPts val="0"/>
              </a:spcAft>
              <a:buNone/>
            </a:pPr>
            <a:endParaRPr>
              <a:solidFill>
                <a:srgbClr val="8DD8D3"/>
              </a:solidFill>
            </a:endParaRPr>
          </a:p>
          <a:p>
            <a:pPr marL="0" lvl="0" indent="0" algn="l" rtl="0">
              <a:spcBef>
                <a:spcPts val="0"/>
              </a:spcBef>
              <a:spcAft>
                <a:spcPts val="0"/>
              </a:spcAft>
              <a:buNone/>
            </a:pPr>
            <a:r>
              <a:rPr lang="en" i="1">
                <a:solidFill>
                  <a:srgbClr val="8DD8D3"/>
                </a:solidFill>
              </a:rPr>
              <a:t>Final Project</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500"/>
              <a:t>S.M.A.R.T. Questions</a:t>
            </a:r>
            <a:endParaRPr sz="4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343"/>
        <p:cNvGrpSpPr/>
        <p:nvPr/>
      </p:nvGrpSpPr>
      <p:grpSpPr>
        <a:xfrm>
          <a:off x="0" y="0"/>
          <a:ext cx="0" cy="0"/>
          <a:chOff x="0" y="0"/>
          <a:chExt cx="0" cy="0"/>
        </a:xfrm>
      </p:grpSpPr>
      <p:sp>
        <p:nvSpPr>
          <p:cNvPr id="344" name="Google Shape;344;p23"/>
          <p:cNvSpPr txBox="1"/>
          <p:nvPr/>
        </p:nvSpPr>
        <p:spPr>
          <a:xfrm>
            <a:off x="901600" y="1349250"/>
            <a:ext cx="7688700" cy="2126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3300" b="1">
                <a:solidFill>
                  <a:schemeClr val="accent6"/>
                </a:solidFill>
                <a:latin typeface="Maven Pro"/>
                <a:ea typeface="Maven Pro"/>
                <a:cs typeface="Maven Pro"/>
                <a:sym typeface="Maven Pro"/>
              </a:rPr>
              <a:t>The big question:</a:t>
            </a:r>
            <a:endParaRPr sz="3300" b="1">
              <a:solidFill>
                <a:schemeClr val="accent6"/>
              </a:solidFill>
              <a:latin typeface="Maven Pro"/>
              <a:ea typeface="Maven Pro"/>
              <a:cs typeface="Maven Pro"/>
              <a:sym typeface="Maven Pro"/>
            </a:endParaRPr>
          </a:p>
          <a:p>
            <a:pPr marL="0" lvl="0" indent="0" algn="just" rtl="0">
              <a:lnSpc>
                <a:spcPct val="115000"/>
              </a:lnSpc>
              <a:spcBef>
                <a:spcPts val="0"/>
              </a:spcBef>
              <a:spcAft>
                <a:spcPts val="0"/>
              </a:spcAft>
              <a:buNone/>
            </a:pPr>
            <a:endParaRPr sz="1500" b="1">
              <a:solidFill>
                <a:schemeClr val="accent6"/>
              </a:solidFill>
              <a:latin typeface="Maven Pro"/>
              <a:ea typeface="Maven Pro"/>
              <a:cs typeface="Maven Pro"/>
              <a:sym typeface="Maven Pro"/>
            </a:endParaRPr>
          </a:p>
          <a:p>
            <a:pPr marL="0" lvl="0" indent="0" algn="just" rtl="0">
              <a:lnSpc>
                <a:spcPct val="115000"/>
              </a:lnSpc>
              <a:spcBef>
                <a:spcPts val="0"/>
              </a:spcBef>
              <a:spcAft>
                <a:spcPts val="0"/>
              </a:spcAft>
              <a:buNone/>
            </a:pPr>
            <a:r>
              <a:rPr lang="en" sz="3300" b="1" i="1">
                <a:solidFill>
                  <a:schemeClr val="accent6"/>
                </a:solidFill>
                <a:latin typeface="Maven Pro"/>
                <a:ea typeface="Maven Pro"/>
                <a:cs typeface="Maven Pro"/>
                <a:sym typeface="Maven Pro"/>
              </a:rPr>
              <a:t>What factors affect the Customer Churn Rate in Multinational banks?</a:t>
            </a:r>
            <a:endParaRPr b="1" i="1">
              <a:solidFill>
                <a:schemeClr val="accent6"/>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48"/>
        <p:cNvGrpSpPr/>
        <p:nvPr/>
      </p:nvGrpSpPr>
      <p:grpSpPr>
        <a:xfrm>
          <a:off x="0" y="0"/>
          <a:ext cx="0" cy="0"/>
          <a:chOff x="0" y="0"/>
          <a:chExt cx="0" cy="0"/>
        </a:xfrm>
      </p:grpSpPr>
      <p:sp>
        <p:nvSpPr>
          <p:cNvPr id="349" name="Google Shape;349;p24"/>
          <p:cNvSpPr txBox="1"/>
          <p:nvPr/>
        </p:nvSpPr>
        <p:spPr>
          <a:xfrm>
            <a:off x="145800" y="924300"/>
            <a:ext cx="7922400" cy="3468300"/>
          </a:xfrm>
          <a:prstGeom prst="rect">
            <a:avLst/>
          </a:prstGeom>
          <a:noFill/>
          <a:ln>
            <a:noFill/>
          </a:ln>
        </p:spPr>
        <p:txBody>
          <a:bodyPr spcFirstLastPara="1" wrap="square" lIns="91425" tIns="91425" rIns="91425" bIns="91425" anchor="t" anchorCtr="0">
            <a:spAutoFit/>
          </a:bodyPr>
          <a:lstStyle/>
          <a:p>
            <a:pPr marL="457200" lvl="0" indent="-355600" algn="l" rtl="0">
              <a:lnSpc>
                <a:spcPct val="100000"/>
              </a:lnSpc>
              <a:spcBef>
                <a:spcPts val="0"/>
              </a:spcBef>
              <a:spcAft>
                <a:spcPts val="0"/>
              </a:spcAft>
              <a:buClr>
                <a:srgbClr val="FCFCFC"/>
              </a:buClr>
              <a:buSzPts val="2000"/>
              <a:buFont typeface="Maven Pro"/>
              <a:buChar char="●"/>
            </a:pPr>
            <a:r>
              <a:rPr lang="en" sz="2000">
                <a:solidFill>
                  <a:srgbClr val="FCFCFC"/>
                </a:solidFill>
              </a:rPr>
              <a:t>Does the combination of customer demographic variables </a:t>
            </a:r>
            <a:r>
              <a:rPr lang="en" sz="2000" b="1">
                <a:solidFill>
                  <a:srgbClr val="93C47D"/>
                </a:solidFill>
              </a:rPr>
              <a:t>country</a:t>
            </a:r>
            <a:r>
              <a:rPr lang="en" sz="2000">
                <a:solidFill>
                  <a:srgbClr val="93C47D"/>
                </a:solidFill>
              </a:rPr>
              <a:t>, </a:t>
            </a:r>
            <a:r>
              <a:rPr lang="en" sz="2000" b="1">
                <a:solidFill>
                  <a:srgbClr val="93C47D"/>
                </a:solidFill>
              </a:rPr>
              <a:t>age group</a:t>
            </a:r>
            <a:r>
              <a:rPr lang="en" sz="2000">
                <a:solidFill>
                  <a:srgbClr val="93C47D"/>
                </a:solidFill>
              </a:rPr>
              <a:t>, </a:t>
            </a:r>
            <a:r>
              <a:rPr lang="en" sz="2000" b="1">
                <a:solidFill>
                  <a:srgbClr val="93C47D"/>
                </a:solidFill>
              </a:rPr>
              <a:t>gender</a:t>
            </a:r>
            <a:r>
              <a:rPr lang="en" sz="2000">
                <a:solidFill>
                  <a:schemeClr val="accent4"/>
                </a:solidFill>
              </a:rPr>
              <a:t> </a:t>
            </a:r>
            <a:r>
              <a:rPr lang="en" sz="2000">
                <a:solidFill>
                  <a:srgbClr val="FCFCFC"/>
                </a:solidFill>
              </a:rPr>
              <a:t>influence the </a:t>
            </a:r>
            <a:r>
              <a:rPr lang="en" sz="2000" b="1">
                <a:solidFill>
                  <a:srgbClr val="FCFCFC"/>
                </a:solidFill>
              </a:rPr>
              <a:t>churn rate</a:t>
            </a:r>
            <a:r>
              <a:rPr lang="en" sz="2000">
                <a:solidFill>
                  <a:srgbClr val="FCFCFC"/>
                </a:solidFill>
              </a:rPr>
              <a:t>?</a:t>
            </a:r>
            <a:endParaRPr sz="2000">
              <a:solidFill>
                <a:srgbClr val="FCFCFC"/>
              </a:solidFill>
            </a:endParaRPr>
          </a:p>
          <a:p>
            <a:pPr marL="457200" lvl="0" indent="-355600" algn="l" rtl="0">
              <a:lnSpc>
                <a:spcPct val="100000"/>
              </a:lnSpc>
              <a:spcBef>
                <a:spcPts val="1000"/>
              </a:spcBef>
              <a:spcAft>
                <a:spcPts val="0"/>
              </a:spcAft>
              <a:buClr>
                <a:srgbClr val="FCFCFC"/>
              </a:buClr>
              <a:buSzPts val="2000"/>
              <a:buFont typeface="Maven Pro"/>
              <a:buChar char="●"/>
            </a:pPr>
            <a:r>
              <a:rPr lang="en" sz="2000">
                <a:solidFill>
                  <a:srgbClr val="FCFCFC"/>
                </a:solidFill>
              </a:rPr>
              <a:t>Whether the customers using</a:t>
            </a:r>
            <a:r>
              <a:rPr lang="en" sz="2000" b="1">
                <a:solidFill>
                  <a:srgbClr val="FCFCFC"/>
                </a:solidFill>
              </a:rPr>
              <a:t> </a:t>
            </a:r>
            <a:r>
              <a:rPr lang="en" sz="2000" b="1">
                <a:solidFill>
                  <a:srgbClr val="93C47D"/>
                </a:solidFill>
              </a:rPr>
              <a:t>fewer products</a:t>
            </a:r>
            <a:r>
              <a:rPr lang="en" sz="2000">
                <a:solidFill>
                  <a:srgbClr val="FCFCFC"/>
                </a:solidFill>
              </a:rPr>
              <a:t> with higher </a:t>
            </a:r>
            <a:r>
              <a:rPr lang="en" sz="2000" b="1">
                <a:solidFill>
                  <a:srgbClr val="93C47D"/>
                </a:solidFill>
              </a:rPr>
              <a:t>salary</a:t>
            </a:r>
            <a:r>
              <a:rPr lang="en" sz="2000">
                <a:solidFill>
                  <a:srgbClr val="FCFCFC"/>
                </a:solidFill>
              </a:rPr>
              <a:t>,</a:t>
            </a:r>
            <a:r>
              <a:rPr lang="en" sz="2000" b="1">
                <a:solidFill>
                  <a:srgbClr val="B6D7A8"/>
                </a:solidFill>
              </a:rPr>
              <a:t>account balance</a:t>
            </a:r>
            <a:r>
              <a:rPr lang="en" sz="2000">
                <a:solidFill>
                  <a:srgbClr val="B6D7A8"/>
                </a:solidFill>
              </a:rPr>
              <a:t> </a:t>
            </a:r>
            <a:r>
              <a:rPr lang="en" sz="2000">
                <a:solidFill>
                  <a:srgbClr val="FCFCFC"/>
                </a:solidFill>
              </a:rPr>
              <a:t>and </a:t>
            </a:r>
            <a:r>
              <a:rPr lang="en" sz="2000" b="1">
                <a:solidFill>
                  <a:srgbClr val="93C47D"/>
                </a:solidFill>
              </a:rPr>
              <a:t>status </a:t>
            </a:r>
            <a:r>
              <a:rPr lang="en" sz="2000">
                <a:solidFill>
                  <a:srgbClr val="FCFCFC"/>
                </a:solidFill>
              </a:rPr>
              <a:t>of the account affect the churn rate?</a:t>
            </a:r>
            <a:endParaRPr sz="2000">
              <a:solidFill>
                <a:srgbClr val="FCFCFC"/>
              </a:solidFill>
            </a:endParaRPr>
          </a:p>
          <a:p>
            <a:pPr marL="457200" lvl="0" indent="-355600" algn="l" rtl="0">
              <a:spcBef>
                <a:spcPts val="1000"/>
              </a:spcBef>
              <a:spcAft>
                <a:spcPts val="0"/>
              </a:spcAft>
              <a:buClr>
                <a:srgbClr val="FCFCFC"/>
              </a:buClr>
              <a:buSzPts val="2000"/>
              <a:buFont typeface="Maven Pro"/>
              <a:buChar char="●"/>
            </a:pPr>
            <a:r>
              <a:rPr lang="en" sz="2000">
                <a:solidFill>
                  <a:srgbClr val="FCFCFC"/>
                </a:solidFill>
              </a:rPr>
              <a:t>Which model can give the </a:t>
            </a:r>
            <a:r>
              <a:rPr lang="en" sz="2000" b="1">
                <a:solidFill>
                  <a:srgbClr val="FCFCFC"/>
                </a:solidFill>
              </a:rPr>
              <a:t>best results</a:t>
            </a:r>
            <a:r>
              <a:rPr lang="en" sz="2000">
                <a:solidFill>
                  <a:srgbClr val="FCFCFC"/>
                </a:solidFill>
              </a:rPr>
              <a:t> based on adjusted R square value, along with lower BIC and Cp?</a:t>
            </a:r>
            <a:endParaRPr sz="2000">
              <a:solidFill>
                <a:srgbClr val="FCFCFC"/>
              </a:solidFill>
            </a:endParaRPr>
          </a:p>
          <a:p>
            <a:pPr marL="457200" lvl="0" indent="-355600" algn="l" rtl="0">
              <a:spcBef>
                <a:spcPts val="1000"/>
              </a:spcBef>
              <a:spcAft>
                <a:spcPts val="0"/>
              </a:spcAft>
              <a:buClr>
                <a:srgbClr val="FCFCFC"/>
              </a:buClr>
              <a:buSzPts val="2000"/>
              <a:buChar char="●"/>
            </a:pPr>
            <a:r>
              <a:rPr lang="en" sz="2000">
                <a:solidFill>
                  <a:srgbClr val="FCFCFC"/>
                </a:solidFill>
              </a:rPr>
              <a:t>What are the </a:t>
            </a:r>
            <a:r>
              <a:rPr lang="en" sz="2000" b="1">
                <a:solidFill>
                  <a:srgbClr val="FCFCFC"/>
                </a:solidFill>
              </a:rPr>
              <a:t>principal components</a:t>
            </a:r>
            <a:r>
              <a:rPr lang="en" sz="2000">
                <a:solidFill>
                  <a:srgbClr val="FCFCFC"/>
                </a:solidFill>
              </a:rPr>
              <a:t> for predicting churn rate?</a:t>
            </a:r>
            <a:endParaRPr sz="2000">
              <a:solidFill>
                <a:srgbClr val="FCFCFC"/>
              </a:solidFill>
            </a:endParaRPr>
          </a:p>
          <a:p>
            <a:pPr marL="457200" lvl="0" indent="0" algn="l" rtl="0">
              <a:lnSpc>
                <a:spcPct val="100000"/>
              </a:lnSpc>
              <a:spcBef>
                <a:spcPts val="1000"/>
              </a:spcBef>
              <a:spcAft>
                <a:spcPts val="1000"/>
              </a:spcAft>
              <a:buNone/>
            </a:pPr>
            <a:endParaRPr sz="2000">
              <a:solidFill>
                <a:srgbClr val="FCFCFC"/>
              </a:solidFill>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53"/>
        <p:cNvGrpSpPr/>
        <p:nvPr/>
      </p:nvGrpSpPr>
      <p:grpSpPr>
        <a:xfrm>
          <a:off x="0" y="0"/>
          <a:ext cx="0" cy="0"/>
          <a:chOff x="0" y="0"/>
          <a:chExt cx="0" cy="0"/>
        </a:xfrm>
      </p:grpSpPr>
      <p:sp>
        <p:nvSpPr>
          <p:cNvPr id="354" name="Google Shape;354;p25"/>
          <p:cNvSpPr txBox="1">
            <a:spLocks noGrp="1"/>
          </p:cNvSpPr>
          <p:nvPr>
            <p:ph type="title"/>
          </p:nvPr>
        </p:nvSpPr>
        <p:spPr>
          <a:xfrm>
            <a:off x="824000" y="1613825"/>
            <a:ext cx="62121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accent1"/>
                </a:solidFill>
              </a:rPr>
              <a:t>Model Building &amp; Training</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26"/>
          <p:cNvPicPr preferRelativeResize="0"/>
          <p:nvPr/>
        </p:nvPicPr>
        <p:blipFill>
          <a:blip r:embed="rId3">
            <a:alphaModFix/>
          </a:blip>
          <a:stretch>
            <a:fillRect/>
          </a:stretch>
        </p:blipFill>
        <p:spPr>
          <a:xfrm>
            <a:off x="259050" y="736175"/>
            <a:ext cx="3467625" cy="2938575"/>
          </a:xfrm>
          <a:prstGeom prst="rect">
            <a:avLst/>
          </a:prstGeom>
          <a:noFill/>
          <a:ln>
            <a:noFill/>
          </a:ln>
        </p:spPr>
      </p:pic>
      <p:sp>
        <p:nvSpPr>
          <p:cNvPr id="360" name="Google Shape;360;p26"/>
          <p:cNvSpPr/>
          <p:nvPr/>
        </p:nvSpPr>
        <p:spPr>
          <a:xfrm>
            <a:off x="1745925" y="3212600"/>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txBox="1"/>
          <p:nvPr/>
        </p:nvSpPr>
        <p:spPr>
          <a:xfrm>
            <a:off x="1402675" y="103400"/>
            <a:ext cx="5012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990000"/>
                </a:solidFill>
                <a:latin typeface="Nunito"/>
                <a:ea typeface="Nunito"/>
                <a:cs typeface="Nunito"/>
                <a:sym typeface="Nunito"/>
              </a:rPr>
              <a:t>Correlation plot</a:t>
            </a:r>
            <a:endParaRPr sz="2400" b="1">
              <a:solidFill>
                <a:srgbClr val="990000"/>
              </a:solidFill>
              <a:latin typeface="Nunito"/>
              <a:ea typeface="Nunito"/>
              <a:cs typeface="Nunito"/>
              <a:sym typeface="Nunito"/>
            </a:endParaRPr>
          </a:p>
        </p:txBody>
      </p:sp>
      <p:sp>
        <p:nvSpPr>
          <p:cNvPr id="362" name="Google Shape;362;p26"/>
          <p:cNvSpPr/>
          <p:nvPr/>
        </p:nvSpPr>
        <p:spPr>
          <a:xfrm>
            <a:off x="3051975" y="1962075"/>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3" name="Google Shape;363;p26"/>
          <p:cNvPicPr preferRelativeResize="0"/>
          <p:nvPr/>
        </p:nvPicPr>
        <p:blipFill>
          <a:blip r:embed="rId4">
            <a:alphaModFix/>
          </a:blip>
          <a:stretch>
            <a:fillRect/>
          </a:stretch>
        </p:blipFill>
        <p:spPr>
          <a:xfrm>
            <a:off x="4451775" y="2344198"/>
            <a:ext cx="4571998" cy="2654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67"/>
        <p:cNvGrpSpPr/>
        <p:nvPr/>
      </p:nvGrpSpPr>
      <p:grpSpPr>
        <a:xfrm>
          <a:off x="0" y="0"/>
          <a:ext cx="0" cy="0"/>
          <a:chOff x="0" y="0"/>
          <a:chExt cx="0" cy="0"/>
        </a:xfrm>
      </p:grpSpPr>
      <p:sp>
        <p:nvSpPr>
          <p:cNvPr id="368" name="Google Shape;368;p27"/>
          <p:cNvSpPr txBox="1">
            <a:spLocks noGrp="1"/>
          </p:cNvSpPr>
          <p:nvPr>
            <p:ph type="title"/>
          </p:nvPr>
        </p:nvSpPr>
        <p:spPr>
          <a:xfrm>
            <a:off x="824000" y="1613825"/>
            <a:ext cx="62121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1000"/>
              </a:spcAft>
              <a:buNone/>
            </a:pPr>
            <a:r>
              <a:rPr lang="en" sz="2000" b="0">
                <a:solidFill>
                  <a:srgbClr val="FCFCFC"/>
                </a:solidFill>
                <a:latin typeface="Arial"/>
                <a:ea typeface="Arial"/>
                <a:cs typeface="Arial"/>
                <a:sym typeface="Arial"/>
              </a:rPr>
              <a:t>Does the combination of customer demographic variables </a:t>
            </a:r>
            <a:r>
              <a:rPr lang="en" sz="2000">
                <a:solidFill>
                  <a:srgbClr val="93C47D"/>
                </a:solidFill>
                <a:latin typeface="Arial"/>
                <a:ea typeface="Arial"/>
                <a:cs typeface="Arial"/>
                <a:sym typeface="Arial"/>
              </a:rPr>
              <a:t>country</a:t>
            </a:r>
            <a:r>
              <a:rPr lang="en" sz="2000" b="0">
                <a:solidFill>
                  <a:srgbClr val="93C47D"/>
                </a:solidFill>
                <a:latin typeface="Arial"/>
                <a:ea typeface="Arial"/>
                <a:cs typeface="Arial"/>
                <a:sym typeface="Arial"/>
              </a:rPr>
              <a:t>, </a:t>
            </a:r>
            <a:r>
              <a:rPr lang="en" sz="2000">
                <a:solidFill>
                  <a:srgbClr val="93C47D"/>
                </a:solidFill>
                <a:latin typeface="Arial"/>
                <a:ea typeface="Arial"/>
                <a:cs typeface="Arial"/>
                <a:sym typeface="Arial"/>
              </a:rPr>
              <a:t>age group</a:t>
            </a:r>
            <a:r>
              <a:rPr lang="en" sz="2000" b="0">
                <a:solidFill>
                  <a:srgbClr val="93C47D"/>
                </a:solidFill>
                <a:latin typeface="Arial"/>
                <a:ea typeface="Arial"/>
                <a:cs typeface="Arial"/>
                <a:sym typeface="Arial"/>
              </a:rPr>
              <a:t>, </a:t>
            </a:r>
            <a:r>
              <a:rPr lang="en" sz="2000">
                <a:solidFill>
                  <a:srgbClr val="93C47D"/>
                </a:solidFill>
                <a:latin typeface="Arial"/>
                <a:ea typeface="Arial"/>
                <a:cs typeface="Arial"/>
                <a:sym typeface="Arial"/>
              </a:rPr>
              <a:t>gender</a:t>
            </a:r>
            <a:r>
              <a:rPr lang="en" sz="2000" b="0">
                <a:solidFill>
                  <a:schemeClr val="accent4"/>
                </a:solidFill>
                <a:latin typeface="Arial"/>
                <a:ea typeface="Arial"/>
                <a:cs typeface="Arial"/>
                <a:sym typeface="Arial"/>
              </a:rPr>
              <a:t> </a:t>
            </a:r>
            <a:r>
              <a:rPr lang="en" sz="2000" b="0">
                <a:solidFill>
                  <a:srgbClr val="FCFCFC"/>
                </a:solidFill>
                <a:latin typeface="Arial"/>
                <a:ea typeface="Arial"/>
                <a:cs typeface="Arial"/>
                <a:sym typeface="Arial"/>
              </a:rPr>
              <a:t>influence the </a:t>
            </a:r>
            <a:r>
              <a:rPr lang="en" sz="2000">
                <a:solidFill>
                  <a:srgbClr val="FCFCFC"/>
                </a:solidFill>
                <a:latin typeface="Arial"/>
                <a:ea typeface="Arial"/>
                <a:cs typeface="Arial"/>
                <a:sym typeface="Arial"/>
              </a:rPr>
              <a:t>churn rate</a:t>
            </a:r>
            <a:r>
              <a:rPr lang="en" sz="2000" b="0">
                <a:solidFill>
                  <a:srgbClr val="FCFCFC"/>
                </a:solidFill>
                <a:latin typeface="Arial"/>
                <a:ea typeface="Arial"/>
                <a:cs typeface="Arial"/>
                <a:sym typeface="Arial"/>
              </a:rPr>
              <a:t>?</a:t>
            </a:r>
            <a:endParaRPr sz="42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28"/>
          <p:cNvPicPr preferRelativeResize="0"/>
          <p:nvPr/>
        </p:nvPicPr>
        <p:blipFill>
          <a:blip r:embed="rId3">
            <a:alphaModFix/>
          </a:blip>
          <a:stretch>
            <a:fillRect/>
          </a:stretch>
        </p:blipFill>
        <p:spPr>
          <a:xfrm>
            <a:off x="367075" y="616100"/>
            <a:ext cx="4733500" cy="4132200"/>
          </a:xfrm>
          <a:prstGeom prst="rect">
            <a:avLst/>
          </a:prstGeom>
          <a:noFill/>
          <a:ln>
            <a:noFill/>
          </a:ln>
        </p:spPr>
      </p:pic>
      <p:pic>
        <p:nvPicPr>
          <p:cNvPr id="374" name="Google Shape;374;p28"/>
          <p:cNvPicPr preferRelativeResize="0"/>
          <p:nvPr/>
        </p:nvPicPr>
        <p:blipFill>
          <a:blip r:embed="rId4">
            <a:alphaModFix/>
          </a:blip>
          <a:stretch>
            <a:fillRect/>
          </a:stretch>
        </p:blipFill>
        <p:spPr>
          <a:xfrm>
            <a:off x="5276575" y="1584250"/>
            <a:ext cx="3584051" cy="1555575"/>
          </a:xfrm>
          <a:prstGeom prst="rect">
            <a:avLst/>
          </a:prstGeom>
          <a:noFill/>
          <a:ln>
            <a:noFill/>
          </a:ln>
        </p:spPr>
      </p:pic>
      <p:sp>
        <p:nvSpPr>
          <p:cNvPr id="375" name="Google Shape;375;p28"/>
          <p:cNvSpPr txBox="1"/>
          <p:nvPr/>
        </p:nvSpPr>
        <p:spPr>
          <a:xfrm>
            <a:off x="5454300" y="1210750"/>
            <a:ext cx="3228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990000"/>
                </a:solidFill>
                <a:latin typeface="Nunito"/>
                <a:ea typeface="Nunito"/>
                <a:cs typeface="Nunito"/>
                <a:sym typeface="Nunito"/>
              </a:rPr>
              <a:t>Confident Interval</a:t>
            </a:r>
            <a:endParaRPr sz="1600" b="1">
              <a:solidFill>
                <a:srgbClr val="990000"/>
              </a:solidFill>
              <a:latin typeface="Nunito"/>
              <a:ea typeface="Nunito"/>
              <a:cs typeface="Nunito"/>
              <a:sym typeface="Nunito"/>
            </a:endParaRPr>
          </a:p>
        </p:txBody>
      </p:sp>
      <p:sp>
        <p:nvSpPr>
          <p:cNvPr id="376" name="Google Shape;376;p28"/>
          <p:cNvSpPr/>
          <p:nvPr/>
        </p:nvSpPr>
        <p:spPr>
          <a:xfrm>
            <a:off x="449325" y="2989325"/>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80"/>
        <p:cNvGrpSpPr/>
        <p:nvPr/>
      </p:nvGrpSpPr>
      <p:grpSpPr>
        <a:xfrm>
          <a:off x="0" y="0"/>
          <a:ext cx="0" cy="0"/>
          <a:chOff x="0" y="0"/>
          <a:chExt cx="0" cy="0"/>
        </a:xfrm>
      </p:grpSpPr>
      <p:sp>
        <p:nvSpPr>
          <p:cNvPr id="381" name="Google Shape;381;p29"/>
          <p:cNvSpPr txBox="1">
            <a:spLocks noGrp="1"/>
          </p:cNvSpPr>
          <p:nvPr>
            <p:ph type="title"/>
          </p:nvPr>
        </p:nvSpPr>
        <p:spPr>
          <a:xfrm>
            <a:off x="824000" y="1613825"/>
            <a:ext cx="62121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1000"/>
              </a:spcAft>
              <a:buNone/>
            </a:pPr>
            <a:r>
              <a:rPr lang="en" sz="2000" b="0">
                <a:solidFill>
                  <a:srgbClr val="FCFCFC"/>
                </a:solidFill>
                <a:latin typeface="Arial"/>
                <a:ea typeface="Arial"/>
                <a:cs typeface="Arial"/>
                <a:sym typeface="Arial"/>
              </a:rPr>
              <a:t>Whether the customers using</a:t>
            </a:r>
            <a:r>
              <a:rPr lang="en" sz="2000">
                <a:solidFill>
                  <a:srgbClr val="FCFCFC"/>
                </a:solidFill>
                <a:latin typeface="Arial"/>
                <a:ea typeface="Arial"/>
                <a:cs typeface="Arial"/>
                <a:sym typeface="Arial"/>
              </a:rPr>
              <a:t> </a:t>
            </a:r>
            <a:r>
              <a:rPr lang="en" sz="2000">
                <a:solidFill>
                  <a:srgbClr val="93C47D"/>
                </a:solidFill>
                <a:latin typeface="Arial"/>
                <a:ea typeface="Arial"/>
                <a:cs typeface="Arial"/>
                <a:sym typeface="Arial"/>
              </a:rPr>
              <a:t>fewer products</a:t>
            </a:r>
            <a:r>
              <a:rPr lang="en" sz="2000" b="0">
                <a:solidFill>
                  <a:srgbClr val="FCFCFC"/>
                </a:solidFill>
                <a:latin typeface="Arial"/>
                <a:ea typeface="Arial"/>
                <a:cs typeface="Arial"/>
                <a:sym typeface="Arial"/>
              </a:rPr>
              <a:t> with higher </a:t>
            </a:r>
            <a:r>
              <a:rPr lang="en" sz="2000">
                <a:solidFill>
                  <a:srgbClr val="93C47D"/>
                </a:solidFill>
                <a:latin typeface="Arial"/>
                <a:ea typeface="Arial"/>
                <a:cs typeface="Arial"/>
                <a:sym typeface="Arial"/>
              </a:rPr>
              <a:t>salary</a:t>
            </a:r>
            <a:r>
              <a:rPr lang="en" sz="2000" b="0">
                <a:solidFill>
                  <a:srgbClr val="FCFCFC"/>
                </a:solidFill>
                <a:latin typeface="Arial"/>
                <a:ea typeface="Arial"/>
                <a:cs typeface="Arial"/>
                <a:sym typeface="Arial"/>
              </a:rPr>
              <a:t>,</a:t>
            </a:r>
            <a:r>
              <a:rPr lang="en" sz="2000">
                <a:solidFill>
                  <a:srgbClr val="B6D7A8"/>
                </a:solidFill>
                <a:latin typeface="Arial"/>
                <a:ea typeface="Arial"/>
                <a:cs typeface="Arial"/>
                <a:sym typeface="Arial"/>
              </a:rPr>
              <a:t>account balance</a:t>
            </a:r>
            <a:r>
              <a:rPr lang="en" sz="2000" b="0">
                <a:solidFill>
                  <a:srgbClr val="B6D7A8"/>
                </a:solidFill>
                <a:latin typeface="Arial"/>
                <a:ea typeface="Arial"/>
                <a:cs typeface="Arial"/>
                <a:sym typeface="Arial"/>
              </a:rPr>
              <a:t> </a:t>
            </a:r>
            <a:r>
              <a:rPr lang="en" sz="2000" b="0">
                <a:solidFill>
                  <a:srgbClr val="FCFCFC"/>
                </a:solidFill>
                <a:latin typeface="Arial"/>
                <a:ea typeface="Arial"/>
                <a:cs typeface="Arial"/>
                <a:sym typeface="Arial"/>
              </a:rPr>
              <a:t>and </a:t>
            </a:r>
            <a:r>
              <a:rPr lang="en" sz="2000">
                <a:solidFill>
                  <a:srgbClr val="93C47D"/>
                </a:solidFill>
                <a:latin typeface="Arial"/>
                <a:ea typeface="Arial"/>
                <a:cs typeface="Arial"/>
                <a:sym typeface="Arial"/>
              </a:rPr>
              <a:t>status </a:t>
            </a:r>
            <a:r>
              <a:rPr lang="en" sz="2000" b="0">
                <a:solidFill>
                  <a:srgbClr val="FCFCFC"/>
                </a:solidFill>
                <a:latin typeface="Arial"/>
                <a:ea typeface="Arial"/>
                <a:cs typeface="Arial"/>
                <a:sym typeface="Arial"/>
              </a:rPr>
              <a:t>of the account affect the churn rate?</a:t>
            </a:r>
            <a:endParaRPr sz="42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0"/>
          <p:cNvSpPr txBox="1"/>
          <p:nvPr/>
        </p:nvSpPr>
        <p:spPr>
          <a:xfrm>
            <a:off x="5526825" y="1084500"/>
            <a:ext cx="3228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990000"/>
                </a:solidFill>
                <a:latin typeface="Nunito"/>
                <a:ea typeface="Nunito"/>
                <a:cs typeface="Nunito"/>
                <a:sym typeface="Nunito"/>
              </a:rPr>
              <a:t>Confident Interval</a:t>
            </a:r>
            <a:endParaRPr sz="1600" b="1">
              <a:solidFill>
                <a:srgbClr val="990000"/>
              </a:solidFill>
              <a:latin typeface="Nunito"/>
              <a:ea typeface="Nunito"/>
              <a:cs typeface="Nunito"/>
              <a:sym typeface="Nunito"/>
            </a:endParaRPr>
          </a:p>
        </p:txBody>
      </p:sp>
      <p:pic>
        <p:nvPicPr>
          <p:cNvPr id="387" name="Google Shape;387;p30"/>
          <p:cNvPicPr preferRelativeResize="0"/>
          <p:nvPr/>
        </p:nvPicPr>
        <p:blipFill>
          <a:blip r:embed="rId3">
            <a:alphaModFix/>
          </a:blip>
          <a:stretch>
            <a:fillRect/>
          </a:stretch>
        </p:blipFill>
        <p:spPr>
          <a:xfrm>
            <a:off x="0" y="454700"/>
            <a:ext cx="5388225" cy="3632625"/>
          </a:xfrm>
          <a:prstGeom prst="rect">
            <a:avLst/>
          </a:prstGeom>
          <a:noFill/>
          <a:ln>
            <a:noFill/>
          </a:ln>
        </p:spPr>
      </p:pic>
      <p:pic>
        <p:nvPicPr>
          <p:cNvPr id="388" name="Google Shape;388;p30"/>
          <p:cNvPicPr preferRelativeResize="0"/>
          <p:nvPr/>
        </p:nvPicPr>
        <p:blipFill>
          <a:blip r:embed="rId4">
            <a:alphaModFix/>
          </a:blip>
          <a:stretch>
            <a:fillRect/>
          </a:stretch>
        </p:blipFill>
        <p:spPr>
          <a:xfrm>
            <a:off x="5526825" y="1659900"/>
            <a:ext cx="3520050" cy="1414125"/>
          </a:xfrm>
          <a:prstGeom prst="rect">
            <a:avLst/>
          </a:prstGeom>
          <a:noFill/>
          <a:ln>
            <a:noFill/>
          </a:ln>
        </p:spPr>
      </p:pic>
      <p:sp>
        <p:nvSpPr>
          <p:cNvPr id="389" name="Google Shape;389;p30"/>
          <p:cNvSpPr/>
          <p:nvPr/>
        </p:nvSpPr>
        <p:spPr>
          <a:xfrm>
            <a:off x="163600" y="2754600"/>
            <a:ext cx="489600" cy="184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1"/>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Finding Best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279650" y="58650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Customer Churn</a:t>
            </a:r>
            <a:endParaRPr/>
          </a:p>
        </p:txBody>
      </p:sp>
      <p:sp>
        <p:nvSpPr>
          <p:cNvPr id="284" name="Google Shape;284;p14"/>
          <p:cNvSpPr txBox="1">
            <a:spLocks noGrp="1"/>
          </p:cNvSpPr>
          <p:nvPr>
            <p:ph type="body" idx="1"/>
          </p:nvPr>
        </p:nvSpPr>
        <p:spPr>
          <a:xfrm>
            <a:off x="991425" y="1833875"/>
            <a:ext cx="7030500" cy="2541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700">
                <a:solidFill>
                  <a:schemeClr val="accent1"/>
                </a:solidFill>
                <a:highlight>
                  <a:srgbClr val="FFFFFF"/>
                </a:highlight>
                <a:latin typeface="Maven Pro"/>
                <a:ea typeface="Maven Pro"/>
                <a:cs typeface="Maven Pro"/>
                <a:sym typeface="Maven Pro"/>
              </a:rPr>
              <a:t>Customer Churn prediction means knowing which customers are </a:t>
            </a:r>
            <a:r>
              <a:rPr lang="en" sz="1700" b="1">
                <a:solidFill>
                  <a:schemeClr val="accent1"/>
                </a:solidFill>
                <a:highlight>
                  <a:srgbClr val="FFFFFF"/>
                </a:highlight>
                <a:latin typeface="Maven Pro"/>
                <a:ea typeface="Maven Pro"/>
                <a:cs typeface="Maven Pro"/>
                <a:sym typeface="Maven Pro"/>
              </a:rPr>
              <a:t>likely to leave </a:t>
            </a:r>
            <a:r>
              <a:rPr lang="en" sz="1700">
                <a:solidFill>
                  <a:schemeClr val="accent1"/>
                </a:solidFill>
                <a:highlight>
                  <a:srgbClr val="FFFFFF"/>
                </a:highlight>
                <a:latin typeface="Maven Pro"/>
                <a:ea typeface="Maven Pro"/>
                <a:cs typeface="Maven Pro"/>
                <a:sym typeface="Maven Pro"/>
              </a:rPr>
              <a:t>or </a:t>
            </a:r>
            <a:r>
              <a:rPr lang="en" sz="1700" b="1">
                <a:solidFill>
                  <a:schemeClr val="accent1"/>
                </a:solidFill>
                <a:highlight>
                  <a:srgbClr val="FFFFFF"/>
                </a:highlight>
                <a:latin typeface="Maven Pro"/>
                <a:ea typeface="Maven Pro"/>
                <a:cs typeface="Maven Pro"/>
                <a:sym typeface="Maven Pro"/>
              </a:rPr>
              <a:t>unsubscribe</a:t>
            </a:r>
            <a:r>
              <a:rPr lang="en" sz="1700">
                <a:solidFill>
                  <a:schemeClr val="accent1"/>
                </a:solidFill>
                <a:highlight>
                  <a:srgbClr val="FFFFFF"/>
                </a:highlight>
                <a:latin typeface="Maven Pro"/>
                <a:ea typeface="Maven Pro"/>
                <a:cs typeface="Maven Pro"/>
                <a:sym typeface="Maven Pro"/>
              </a:rPr>
              <a:t> from the banking service. For many companies, this is an important prediction. </a:t>
            </a:r>
            <a:endParaRPr sz="1700">
              <a:solidFill>
                <a:schemeClr val="accent1"/>
              </a:solidFill>
              <a:highlight>
                <a:srgbClr val="FFFFFF"/>
              </a:highlight>
              <a:latin typeface="Maven Pro"/>
              <a:ea typeface="Maven Pro"/>
              <a:cs typeface="Maven Pro"/>
              <a:sym typeface="Maven Pro"/>
            </a:endParaRPr>
          </a:p>
          <a:p>
            <a:pPr marL="0" lvl="0" indent="0" algn="just" rtl="0">
              <a:spcBef>
                <a:spcPts val="400"/>
              </a:spcBef>
              <a:spcAft>
                <a:spcPts val="0"/>
              </a:spcAft>
              <a:buNone/>
            </a:pPr>
            <a:endParaRPr sz="1700">
              <a:solidFill>
                <a:schemeClr val="accent1"/>
              </a:solidFill>
              <a:highlight>
                <a:srgbClr val="FFFFFF"/>
              </a:highlight>
              <a:latin typeface="Maven Pro"/>
              <a:ea typeface="Maven Pro"/>
              <a:cs typeface="Maven Pro"/>
              <a:sym typeface="Maven Pro"/>
            </a:endParaRPr>
          </a:p>
          <a:p>
            <a:pPr marL="0" lvl="0" indent="0" algn="just" rtl="0">
              <a:spcBef>
                <a:spcPts val="400"/>
              </a:spcBef>
              <a:spcAft>
                <a:spcPts val="0"/>
              </a:spcAft>
              <a:buNone/>
            </a:pPr>
            <a:r>
              <a:rPr lang="en" sz="1700">
                <a:solidFill>
                  <a:schemeClr val="accent1"/>
                </a:solidFill>
                <a:highlight>
                  <a:srgbClr val="FFFFFF"/>
                </a:highlight>
                <a:latin typeface="Maven Pro"/>
                <a:ea typeface="Maven Pro"/>
                <a:cs typeface="Maven Pro"/>
                <a:sym typeface="Maven Pro"/>
              </a:rPr>
              <a:t>Identifying customers at risk of churn → we need to know exactly what </a:t>
            </a:r>
            <a:r>
              <a:rPr lang="en" sz="1700" b="1">
                <a:solidFill>
                  <a:schemeClr val="accent1"/>
                </a:solidFill>
                <a:highlight>
                  <a:srgbClr val="FFFFFF"/>
                </a:highlight>
                <a:latin typeface="Maven Pro"/>
                <a:ea typeface="Maven Pro"/>
                <a:cs typeface="Maven Pro"/>
                <a:sym typeface="Maven Pro"/>
              </a:rPr>
              <a:t>marketing efforts</a:t>
            </a:r>
            <a:r>
              <a:rPr lang="en" sz="1700">
                <a:solidFill>
                  <a:schemeClr val="accent1"/>
                </a:solidFill>
                <a:highlight>
                  <a:srgbClr val="FFFFFF"/>
                </a:highlight>
                <a:latin typeface="Maven Pro"/>
                <a:ea typeface="Maven Pro"/>
                <a:cs typeface="Maven Pro"/>
                <a:sym typeface="Maven Pro"/>
              </a:rPr>
              <a:t> we should make with each customer to </a:t>
            </a:r>
            <a:r>
              <a:rPr lang="en" sz="1700" b="1">
                <a:solidFill>
                  <a:schemeClr val="accent1"/>
                </a:solidFill>
                <a:highlight>
                  <a:srgbClr val="FFFFFF"/>
                </a:highlight>
                <a:latin typeface="Maven Pro"/>
                <a:ea typeface="Maven Pro"/>
                <a:cs typeface="Maven Pro"/>
                <a:sym typeface="Maven Pro"/>
              </a:rPr>
              <a:t>maximize their likelihood of staying</a:t>
            </a:r>
            <a:r>
              <a:rPr lang="en" sz="1700">
                <a:solidFill>
                  <a:schemeClr val="accent1"/>
                </a:solidFill>
                <a:highlight>
                  <a:srgbClr val="FFFFFF"/>
                </a:highlight>
                <a:latin typeface="Maven Pro"/>
                <a:ea typeface="Maven Pro"/>
                <a:cs typeface="Maven Pro"/>
                <a:sym typeface="Maven Pro"/>
              </a:rPr>
              <a:t>.</a:t>
            </a:r>
            <a:endParaRPr sz="1700">
              <a:solidFill>
                <a:schemeClr val="accent1"/>
              </a:solidFill>
              <a:highlight>
                <a:srgbClr val="FFFFFF"/>
              </a:highlight>
              <a:latin typeface="Maven Pro"/>
              <a:ea typeface="Maven Pro"/>
              <a:cs typeface="Maven Pro"/>
              <a:sym typeface="Maven Pro"/>
            </a:endParaRPr>
          </a:p>
          <a:p>
            <a:pPr marL="0" lvl="0" indent="0" algn="just" rtl="0">
              <a:spcBef>
                <a:spcPts val="400"/>
              </a:spcBef>
              <a:spcAft>
                <a:spcPts val="0"/>
              </a:spcAft>
              <a:buNone/>
            </a:pPr>
            <a:endParaRPr sz="1700">
              <a:solidFill>
                <a:srgbClr val="000000"/>
              </a:solidFill>
              <a:latin typeface="Maven Pro"/>
              <a:ea typeface="Maven Pro"/>
              <a:cs typeface="Maven Pro"/>
              <a:sym typeface="Maven Pro"/>
            </a:endParaRPr>
          </a:p>
          <a:p>
            <a:pPr marL="0" lvl="0" indent="0" algn="l" rtl="0">
              <a:spcBef>
                <a:spcPts val="0"/>
              </a:spcBef>
              <a:spcAft>
                <a:spcPts val="1200"/>
              </a:spcAft>
              <a:buNone/>
            </a:pPr>
            <a:endParaRPr sz="1700">
              <a:latin typeface="Maven Pro"/>
              <a:ea typeface="Maven Pro"/>
              <a:cs typeface="Maven Pro"/>
              <a:sym typeface="Maven Pr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398"/>
        <p:cNvGrpSpPr/>
        <p:nvPr/>
      </p:nvGrpSpPr>
      <p:grpSpPr>
        <a:xfrm>
          <a:off x="0" y="0"/>
          <a:ext cx="0" cy="0"/>
          <a:chOff x="0" y="0"/>
          <a:chExt cx="0" cy="0"/>
        </a:xfrm>
      </p:grpSpPr>
      <p:sp>
        <p:nvSpPr>
          <p:cNvPr id="399" name="Google Shape;399;p32"/>
          <p:cNvSpPr txBox="1">
            <a:spLocks noGrp="1"/>
          </p:cNvSpPr>
          <p:nvPr>
            <p:ph type="title"/>
          </p:nvPr>
        </p:nvSpPr>
        <p:spPr>
          <a:xfrm>
            <a:off x="824000" y="1613825"/>
            <a:ext cx="6212100" cy="1872900"/>
          </a:xfrm>
          <a:prstGeom prst="rect">
            <a:avLst/>
          </a:prstGeom>
        </p:spPr>
        <p:txBody>
          <a:bodyPr spcFirstLastPara="1" wrap="square" lIns="91425" tIns="91425" rIns="91425" bIns="91425" anchor="ctr" anchorCtr="0">
            <a:normAutofit/>
          </a:bodyPr>
          <a:lstStyle/>
          <a:p>
            <a:pPr marL="457200" lvl="0" indent="0" algn="l" rtl="0">
              <a:spcBef>
                <a:spcPts val="0"/>
              </a:spcBef>
              <a:spcAft>
                <a:spcPts val="1000"/>
              </a:spcAft>
              <a:buNone/>
            </a:pPr>
            <a:r>
              <a:rPr lang="en" sz="2600" b="0">
                <a:solidFill>
                  <a:srgbClr val="FCFCFC"/>
                </a:solidFill>
                <a:latin typeface="Arial"/>
                <a:ea typeface="Arial"/>
                <a:cs typeface="Arial"/>
                <a:sym typeface="Arial"/>
              </a:rPr>
              <a:t>Which model can give the </a:t>
            </a:r>
            <a:r>
              <a:rPr lang="en" sz="2600">
                <a:solidFill>
                  <a:srgbClr val="FCFCFC"/>
                </a:solidFill>
                <a:latin typeface="Arial"/>
                <a:ea typeface="Arial"/>
                <a:cs typeface="Arial"/>
                <a:sym typeface="Arial"/>
              </a:rPr>
              <a:t>best results</a:t>
            </a:r>
            <a:r>
              <a:rPr lang="en" sz="2600" b="0">
                <a:solidFill>
                  <a:srgbClr val="FCFCFC"/>
                </a:solidFill>
                <a:latin typeface="Arial"/>
                <a:ea typeface="Arial"/>
                <a:cs typeface="Arial"/>
                <a:sym typeface="Arial"/>
              </a:rPr>
              <a:t> for adjusted R square value with lower BIC and Cp?</a:t>
            </a:r>
            <a:endParaRPr sz="4200">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03"/>
        <p:cNvGrpSpPr/>
        <p:nvPr/>
      </p:nvGrpSpPr>
      <p:grpSpPr>
        <a:xfrm>
          <a:off x="0" y="0"/>
          <a:ext cx="0" cy="0"/>
          <a:chOff x="0" y="0"/>
          <a:chExt cx="0" cy="0"/>
        </a:xfrm>
      </p:grpSpPr>
      <p:sp>
        <p:nvSpPr>
          <p:cNvPr id="404" name="Google Shape;404;p33"/>
          <p:cNvSpPr txBox="1">
            <a:spLocks noGrp="1"/>
          </p:cNvSpPr>
          <p:nvPr>
            <p:ph type="title"/>
          </p:nvPr>
        </p:nvSpPr>
        <p:spPr>
          <a:xfrm>
            <a:off x="776550" y="1708725"/>
            <a:ext cx="62121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accent1"/>
                </a:solidFill>
              </a:rPr>
              <a:t>Feature Selection</a:t>
            </a:r>
            <a:endParaRPr>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4"/>
          <p:cNvSpPr txBox="1"/>
          <p:nvPr/>
        </p:nvSpPr>
        <p:spPr>
          <a:xfrm>
            <a:off x="120475" y="0"/>
            <a:ext cx="4946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FF0000"/>
                </a:solidFill>
                <a:latin typeface="Nunito"/>
                <a:ea typeface="Nunito"/>
                <a:cs typeface="Nunito"/>
                <a:sym typeface="Nunito"/>
              </a:rPr>
              <a:t>Feature selection : </a:t>
            </a:r>
            <a:r>
              <a:rPr lang="en" b="1">
                <a:solidFill>
                  <a:srgbClr val="0000FF"/>
                </a:solidFill>
                <a:latin typeface="Nunito"/>
                <a:ea typeface="Nunito"/>
                <a:cs typeface="Nunito"/>
                <a:sym typeface="Nunito"/>
              </a:rPr>
              <a:t>Exhaustive Search Method</a:t>
            </a:r>
            <a:endParaRPr sz="1800" b="1">
              <a:solidFill>
                <a:schemeClr val="accent1"/>
              </a:solidFill>
            </a:endParaRPr>
          </a:p>
          <a:p>
            <a:pPr marL="0" lvl="0" indent="0" algn="l" rtl="0">
              <a:spcBef>
                <a:spcPts val="0"/>
              </a:spcBef>
              <a:spcAft>
                <a:spcPts val="0"/>
              </a:spcAft>
              <a:buNone/>
            </a:pPr>
            <a:endParaRPr sz="1500" b="1">
              <a:solidFill>
                <a:srgbClr val="FF0000"/>
              </a:solidFill>
              <a:latin typeface="Nunito"/>
              <a:ea typeface="Nunito"/>
              <a:cs typeface="Nunito"/>
              <a:sym typeface="Nunito"/>
            </a:endParaRPr>
          </a:p>
        </p:txBody>
      </p:sp>
      <p:sp>
        <p:nvSpPr>
          <p:cNvPr id="410" name="Google Shape;410;p34"/>
          <p:cNvSpPr txBox="1"/>
          <p:nvPr/>
        </p:nvSpPr>
        <p:spPr>
          <a:xfrm>
            <a:off x="60100" y="2484825"/>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age,balance</a:t>
            </a:r>
            <a:endParaRPr/>
          </a:p>
        </p:txBody>
      </p:sp>
      <p:sp>
        <p:nvSpPr>
          <p:cNvPr id="411" name="Google Shape;411;p34"/>
          <p:cNvSpPr txBox="1"/>
          <p:nvPr/>
        </p:nvSpPr>
        <p:spPr>
          <a:xfrm>
            <a:off x="6144000" y="25717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credit_score,age,balance</a:t>
            </a:r>
            <a:endParaRPr/>
          </a:p>
        </p:txBody>
      </p:sp>
      <p:sp>
        <p:nvSpPr>
          <p:cNvPr id="412" name="Google Shape;412;p34"/>
          <p:cNvSpPr txBox="1"/>
          <p:nvPr/>
        </p:nvSpPr>
        <p:spPr>
          <a:xfrm>
            <a:off x="60100" y="4425975"/>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credit_score,age,tenure,balance,estimated_salary</a:t>
            </a:r>
            <a:endParaRPr/>
          </a:p>
        </p:txBody>
      </p:sp>
      <p:pic>
        <p:nvPicPr>
          <p:cNvPr id="413" name="Google Shape;413;p34"/>
          <p:cNvPicPr preferRelativeResize="0"/>
          <p:nvPr/>
        </p:nvPicPr>
        <p:blipFill>
          <a:blip r:embed="rId3">
            <a:alphaModFix/>
          </a:blip>
          <a:stretch>
            <a:fillRect/>
          </a:stretch>
        </p:blipFill>
        <p:spPr>
          <a:xfrm>
            <a:off x="284250" y="304800"/>
            <a:ext cx="3278725" cy="2266949"/>
          </a:xfrm>
          <a:prstGeom prst="rect">
            <a:avLst/>
          </a:prstGeom>
          <a:noFill/>
          <a:ln>
            <a:noFill/>
          </a:ln>
        </p:spPr>
      </p:pic>
      <p:pic>
        <p:nvPicPr>
          <p:cNvPr id="414" name="Google Shape;414;p34"/>
          <p:cNvPicPr preferRelativeResize="0"/>
          <p:nvPr/>
        </p:nvPicPr>
        <p:blipFill>
          <a:blip r:embed="rId4">
            <a:alphaModFix/>
          </a:blip>
          <a:stretch>
            <a:fillRect/>
          </a:stretch>
        </p:blipFill>
        <p:spPr>
          <a:xfrm>
            <a:off x="3163262" y="2885025"/>
            <a:ext cx="2877568" cy="1866751"/>
          </a:xfrm>
          <a:prstGeom prst="rect">
            <a:avLst/>
          </a:prstGeom>
          <a:noFill/>
          <a:ln>
            <a:noFill/>
          </a:ln>
        </p:spPr>
      </p:pic>
      <p:pic>
        <p:nvPicPr>
          <p:cNvPr id="415" name="Google Shape;415;p34"/>
          <p:cNvPicPr preferRelativeResize="0"/>
          <p:nvPr/>
        </p:nvPicPr>
        <p:blipFill>
          <a:blip r:embed="rId5">
            <a:alphaModFix/>
          </a:blip>
          <a:stretch>
            <a:fillRect/>
          </a:stretch>
        </p:blipFill>
        <p:spPr>
          <a:xfrm>
            <a:off x="5218975" y="152400"/>
            <a:ext cx="3239848" cy="2266951"/>
          </a:xfrm>
          <a:prstGeom prst="rect">
            <a:avLst/>
          </a:prstGeom>
          <a:noFill/>
          <a:ln>
            <a:noFill/>
          </a:ln>
        </p:spPr>
      </p:pic>
      <p:sp>
        <p:nvSpPr>
          <p:cNvPr id="416" name="Google Shape;416;p34"/>
          <p:cNvSpPr/>
          <p:nvPr/>
        </p:nvSpPr>
        <p:spPr>
          <a:xfrm>
            <a:off x="3240050" y="3006525"/>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4"/>
          <p:cNvSpPr/>
          <p:nvPr/>
        </p:nvSpPr>
        <p:spPr>
          <a:xfrm>
            <a:off x="5218975" y="454075"/>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4"/>
          <p:cNvSpPr/>
          <p:nvPr/>
        </p:nvSpPr>
        <p:spPr>
          <a:xfrm>
            <a:off x="341975" y="563550"/>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745475" y="1597125"/>
            <a:ext cx="1684500" cy="1365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5586275" y="607475"/>
            <a:ext cx="1684500" cy="1365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4"/>
          <p:cNvSpPr/>
          <p:nvPr/>
        </p:nvSpPr>
        <p:spPr>
          <a:xfrm>
            <a:off x="3643550" y="3213525"/>
            <a:ext cx="2135400" cy="1365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5"/>
          <p:cNvSpPr txBox="1"/>
          <p:nvPr/>
        </p:nvSpPr>
        <p:spPr>
          <a:xfrm>
            <a:off x="60100" y="102525"/>
            <a:ext cx="4946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FF0000"/>
                </a:solidFill>
                <a:latin typeface="Nunito"/>
                <a:ea typeface="Nunito"/>
                <a:cs typeface="Nunito"/>
                <a:sym typeface="Nunito"/>
              </a:rPr>
              <a:t>Feature selection : </a:t>
            </a:r>
            <a:r>
              <a:rPr lang="en" b="1">
                <a:solidFill>
                  <a:srgbClr val="0000FF"/>
                </a:solidFill>
                <a:latin typeface="Nunito"/>
                <a:ea typeface="Nunito"/>
                <a:cs typeface="Nunito"/>
                <a:sym typeface="Nunito"/>
              </a:rPr>
              <a:t>Forward Search Method</a:t>
            </a:r>
            <a:endParaRPr sz="1500" b="1">
              <a:solidFill>
                <a:srgbClr val="0000FF"/>
              </a:solidFill>
              <a:latin typeface="Nunito"/>
              <a:ea typeface="Nunito"/>
              <a:cs typeface="Nunito"/>
              <a:sym typeface="Nunito"/>
            </a:endParaRPr>
          </a:p>
        </p:txBody>
      </p:sp>
      <p:sp>
        <p:nvSpPr>
          <p:cNvPr id="427" name="Google Shape;427;p35"/>
          <p:cNvSpPr txBox="1"/>
          <p:nvPr/>
        </p:nvSpPr>
        <p:spPr>
          <a:xfrm>
            <a:off x="6326575" y="2313700"/>
            <a:ext cx="3426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age,credit_score,balance,</a:t>
            </a:r>
            <a:endParaRPr/>
          </a:p>
        </p:txBody>
      </p:sp>
      <p:sp>
        <p:nvSpPr>
          <p:cNvPr id="428" name="Google Shape;428;p35"/>
          <p:cNvSpPr txBox="1"/>
          <p:nvPr/>
        </p:nvSpPr>
        <p:spPr>
          <a:xfrm>
            <a:off x="1493500" y="4743300"/>
            <a:ext cx="5859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credit_score,age,tenure,balance,estimated_salary</a:t>
            </a:r>
            <a:endParaRPr/>
          </a:p>
          <a:p>
            <a:pPr marL="0" lvl="0" indent="0" algn="l" rtl="0">
              <a:spcBef>
                <a:spcPts val="0"/>
              </a:spcBef>
              <a:spcAft>
                <a:spcPts val="0"/>
              </a:spcAft>
              <a:buNone/>
            </a:pPr>
            <a:endParaRPr/>
          </a:p>
        </p:txBody>
      </p:sp>
      <p:pic>
        <p:nvPicPr>
          <p:cNvPr id="429" name="Google Shape;429;p35"/>
          <p:cNvPicPr preferRelativeResize="0"/>
          <p:nvPr/>
        </p:nvPicPr>
        <p:blipFill>
          <a:blip r:embed="rId3">
            <a:alphaModFix/>
          </a:blip>
          <a:stretch>
            <a:fillRect/>
          </a:stretch>
        </p:blipFill>
        <p:spPr>
          <a:xfrm>
            <a:off x="60100" y="556575"/>
            <a:ext cx="3573571" cy="1975401"/>
          </a:xfrm>
          <a:prstGeom prst="rect">
            <a:avLst/>
          </a:prstGeom>
          <a:noFill/>
          <a:ln>
            <a:noFill/>
          </a:ln>
        </p:spPr>
      </p:pic>
      <p:pic>
        <p:nvPicPr>
          <p:cNvPr id="430" name="Google Shape;430;p35"/>
          <p:cNvPicPr preferRelativeResize="0"/>
          <p:nvPr/>
        </p:nvPicPr>
        <p:blipFill>
          <a:blip r:embed="rId4">
            <a:alphaModFix/>
          </a:blip>
          <a:stretch>
            <a:fillRect/>
          </a:stretch>
        </p:blipFill>
        <p:spPr>
          <a:xfrm>
            <a:off x="2521075" y="2470363"/>
            <a:ext cx="3635722" cy="2341025"/>
          </a:xfrm>
          <a:prstGeom prst="rect">
            <a:avLst/>
          </a:prstGeom>
          <a:noFill/>
          <a:ln>
            <a:noFill/>
          </a:ln>
        </p:spPr>
      </p:pic>
      <p:pic>
        <p:nvPicPr>
          <p:cNvPr id="431" name="Google Shape;431;p35"/>
          <p:cNvPicPr preferRelativeResize="0"/>
          <p:nvPr/>
        </p:nvPicPr>
        <p:blipFill>
          <a:blip r:embed="rId5">
            <a:alphaModFix/>
          </a:blip>
          <a:stretch>
            <a:fillRect/>
          </a:stretch>
        </p:blipFill>
        <p:spPr>
          <a:xfrm>
            <a:off x="5163450" y="394650"/>
            <a:ext cx="3573574" cy="1792675"/>
          </a:xfrm>
          <a:prstGeom prst="rect">
            <a:avLst/>
          </a:prstGeom>
          <a:noFill/>
          <a:ln>
            <a:noFill/>
          </a:ln>
        </p:spPr>
      </p:pic>
      <p:sp>
        <p:nvSpPr>
          <p:cNvPr id="432" name="Google Shape;432;p35"/>
          <p:cNvSpPr txBox="1"/>
          <p:nvPr/>
        </p:nvSpPr>
        <p:spPr>
          <a:xfrm>
            <a:off x="0" y="2570525"/>
            <a:ext cx="186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age,balance</a:t>
            </a:r>
            <a:endParaRPr/>
          </a:p>
        </p:txBody>
      </p:sp>
      <p:sp>
        <p:nvSpPr>
          <p:cNvPr id="433" name="Google Shape;433;p35"/>
          <p:cNvSpPr/>
          <p:nvPr/>
        </p:nvSpPr>
        <p:spPr>
          <a:xfrm>
            <a:off x="230350" y="692350"/>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5"/>
          <p:cNvSpPr/>
          <p:nvPr/>
        </p:nvSpPr>
        <p:spPr>
          <a:xfrm>
            <a:off x="5277225" y="604300"/>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5"/>
          <p:cNvSpPr/>
          <p:nvPr/>
        </p:nvSpPr>
        <p:spPr>
          <a:xfrm>
            <a:off x="2699025" y="2713900"/>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5"/>
          <p:cNvSpPr/>
          <p:nvPr/>
        </p:nvSpPr>
        <p:spPr>
          <a:xfrm>
            <a:off x="633850" y="1665825"/>
            <a:ext cx="1796100" cy="1365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5680725" y="795850"/>
            <a:ext cx="1796100" cy="1365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5"/>
          <p:cNvSpPr/>
          <p:nvPr/>
        </p:nvSpPr>
        <p:spPr>
          <a:xfrm>
            <a:off x="3068175" y="2817400"/>
            <a:ext cx="2805300" cy="1365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6"/>
          <p:cNvSpPr txBox="1"/>
          <p:nvPr/>
        </p:nvSpPr>
        <p:spPr>
          <a:xfrm>
            <a:off x="94450" y="103050"/>
            <a:ext cx="4946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FF0000"/>
                </a:solidFill>
                <a:latin typeface="Nunito"/>
                <a:ea typeface="Nunito"/>
                <a:cs typeface="Nunito"/>
                <a:sym typeface="Nunito"/>
              </a:rPr>
              <a:t>Feature selection : </a:t>
            </a:r>
            <a:r>
              <a:rPr lang="en" b="1">
                <a:solidFill>
                  <a:srgbClr val="0000FF"/>
                </a:solidFill>
                <a:latin typeface="Nunito"/>
                <a:ea typeface="Nunito"/>
                <a:cs typeface="Nunito"/>
                <a:sym typeface="Nunito"/>
              </a:rPr>
              <a:t>Backward Search Method</a:t>
            </a:r>
            <a:endParaRPr sz="1500" b="1">
              <a:solidFill>
                <a:srgbClr val="0000FF"/>
              </a:solidFill>
              <a:latin typeface="Nunito"/>
              <a:ea typeface="Nunito"/>
              <a:cs typeface="Nunito"/>
              <a:sym typeface="Nunito"/>
            </a:endParaRPr>
          </a:p>
        </p:txBody>
      </p:sp>
      <p:sp>
        <p:nvSpPr>
          <p:cNvPr id="444" name="Google Shape;444;p36"/>
          <p:cNvSpPr txBox="1"/>
          <p:nvPr/>
        </p:nvSpPr>
        <p:spPr>
          <a:xfrm>
            <a:off x="94444" y="2695000"/>
            <a:ext cx="205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age,balance</a:t>
            </a:r>
            <a:endParaRPr/>
          </a:p>
        </p:txBody>
      </p:sp>
      <p:sp>
        <p:nvSpPr>
          <p:cNvPr id="445" name="Google Shape;445;p36"/>
          <p:cNvSpPr txBox="1"/>
          <p:nvPr/>
        </p:nvSpPr>
        <p:spPr>
          <a:xfrm>
            <a:off x="6849775" y="2503675"/>
            <a:ext cx="235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credit_score,age,balance</a:t>
            </a:r>
            <a:endParaRPr/>
          </a:p>
        </p:txBody>
      </p:sp>
      <p:pic>
        <p:nvPicPr>
          <p:cNvPr id="446" name="Google Shape;446;p36"/>
          <p:cNvPicPr preferRelativeResize="0"/>
          <p:nvPr/>
        </p:nvPicPr>
        <p:blipFill>
          <a:blip r:embed="rId3">
            <a:alphaModFix/>
          </a:blip>
          <a:stretch>
            <a:fillRect/>
          </a:stretch>
        </p:blipFill>
        <p:spPr>
          <a:xfrm>
            <a:off x="134875" y="518550"/>
            <a:ext cx="3414351" cy="2297799"/>
          </a:xfrm>
          <a:prstGeom prst="rect">
            <a:avLst/>
          </a:prstGeom>
          <a:noFill/>
          <a:ln>
            <a:noFill/>
          </a:ln>
        </p:spPr>
      </p:pic>
      <p:pic>
        <p:nvPicPr>
          <p:cNvPr id="447" name="Google Shape;447;p36"/>
          <p:cNvPicPr preferRelativeResize="0"/>
          <p:nvPr/>
        </p:nvPicPr>
        <p:blipFill>
          <a:blip r:embed="rId4">
            <a:alphaModFix/>
          </a:blip>
          <a:stretch>
            <a:fillRect/>
          </a:stretch>
        </p:blipFill>
        <p:spPr>
          <a:xfrm>
            <a:off x="5885000" y="326300"/>
            <a:ext cx="3118090" cy="2297800"/>
          </a:xfrm>
          <a:prstGeom prst="rect">
            <a:avLst/>
          </a:prstGeom>
          <a:noFill/>
          <a:ln>
            <a:noFill/>
          </a:ln>
        </p:spPr>
      </p:pic>
      <p:pic>
        <p:nvPicPr>
          <p:cNvPr id="448" name="Google Shape;448;p36"/>
          <p:cNvPicPr preferRelativeResize="0"/>
          <p:nvPr/>
        </p:nvPicPr>
        <p:blipFill>
          <a:blip r:embed="rId5">
            <a:alphaModFix/>
          </a:blip>
          <a:stretch>
            <a:fillRect/>
          </a:stretch>
        </p:blipFill>
        <p:spPr>
          <a:xfrm>
            <a:off x="2018325" y="2450188"/>
            <a:ext cx="3635722" cy="2341025"/>
          </a:xfrm>
          <a:prstGeom prst="rect">
            <a:avLst/>
          </a:prstGeom>
          <a:noFill/>
          <a:ln>
            <a:noFill/>
          </a:ln>
        </p:spPr>
      </p:pic>
      <p:sp>
        <p:nvSpPr>
          <p:cNvPr id="449" name="Google Shape;449;p36"/>
          <p:cNvSpPr txBox="1"/>
          <p:nvPr/>
        </p:nvSpPr>
        <p:spPr>
          <a:xfrm>
            <a:off x="5885000" y="383390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credit_score,age,tenure,balance,estimated_salary</a:t>
            </a:r>
            <a:endParaRPr/>
          </a:p>
        </p:txBody>
      </p:sp>
      <p:sp>
        <p:nvSpPr>
          <p:cNvPr id="450" name="Google Shape;450;p36"/>
          <p:cNvSpPr/>
          <p:nvPr/>
        </p:nvSpPr>
        <p:spPr>
          <a:xfrm>
            <a:off x="134875" y="778225"/>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5885000" y="587150"/>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2144650" y="2624100"/>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460150" y="1804675"/>
            <a:ext cx="1806900" cy="1365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a:off x="6288500" y="726725"/>
            <a:ext cx="1684500" cy="1365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a:off x="2548150" y="2826850"/>
            <a:ext cx="2844300" cy="1365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7"/>
          <p:cNvSpPr txBox="1"/>
          <p:nvPr/>
        </p:nvSpPr>
        <p:spPr>
          <a:xfrm>
            <a:off x="0" y="0"/>
            <a:ext cx="6131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FF0000"/>
                </a:solidFill>
                <a:latin typeface="Nunito"/>
                <a:ea typeface="Nunito"/>
                <a:cs typeface="Nunito"/>
                <a:sym typeface="Nunito"/>
              </a:rPr>
              <a:t>Feature selection : </a:t>
            </a:r>
            <a:r>
              <a:rPr lang="en" b="1">
                <a:solidFill>
                  <a:srgbClr val="0000FF"/>
                </a:solidFill>
                <a:latin typeface="Nunito"/>
                <a:ea typeface="Nunito"/>
                <a:cs typeface="Nunito"/>
                <a:sym typeface="Nunito"/>
              </a:rPr>
              <a:t>Sequential Search Method</a:t>
            </a:r>
            <a:endParaRPr/>
          </a:p>
        </p:txBody>
      </p:sp>
      <p:sp>
        <p:nvSpPr>
          <p:cNvPr id="461" name="Google Shape;461;p37"/>
          <p:cNvSpPr txBox="1"/>
          <p:nvPr/>
        </p:nvSpPr>
        <p:spPr>
          <a:xfrm>
            <a:off x="169575" y="2571750"/>
            <a:ext cx="371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age,balance</a:t>
            </a:r>
            <a:endParaRPr/>
          </a:p>
        </p:txBody>
      </p:sp>
      <p:sp>
        <p:nvSpPr>
          <p:cNvPr id="462" name="Google Shape;462;p37"/>
          <p:cNvSpPr txBox="1"/>
          <p:nvPr/>
        </p:nvSpPr>
        <p:spPr>
          <a:xfrm>
            <a:off x="6178825" y="255470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credit_score,age,balance,estimated_salary</a:t>
            </a:r>
            <a:endParaRPr/>
          </a:p>
        </p:txBody>
      </p:sp>
      <p:sp>
        <p:nvSpPr>
          <p:cNvPr id="463" name="Google Shape;463;p37"/>
          <p:cNvSpPr txBox="1"/>
          <p:nvPr/>
        </p:nvSpPr>
        <p:spPr>
          <a:xfrm>
            <a:off x="1320525" y="4759875"/>
            <a:ext cx="8732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credit_score,age,tenure,balance,estimated_salary</a:t>
            </a:r>
            <a:endParaRPr>
              <a:latin typeface="Nunito"/>
              <a:ea typeface="Nunito"/>
              <a:cs typeface="Nunito"/>
              <a:sym typeface="Nunito"/>
            </a:endParaRPr>
          </a:p>
        </p:txBody>
      </p:sp>
      <p:pic>
        <p:nvPicPr>
          <p:cNvPr id="464" name="Google Shape;464;p37"/>
          <p:cNvPicPr preferRelativeResize="0"/>
          <p:nvPr/>
        </p:nvPicPr>
        <p:blipFill>
          <a:blip r:embed="rId3">
            <a:alphaModFix/>
          </a:blip>
          <a:stretch>
            <a:fillRect/>
          </a:stretch>
        </p:blipFill>
        <p:spPr>
          <a:xfrm>
            <a:off x="437750" y="370675"/>
            <a:ext cx="2708100" cy="2118043"/>
          </a:xfrm>
          <a:prstGeom prst="rect">
            <a:avLst/>
          </a:prstGeom>
          <a:noFill/>
          <a:ln>
            <a:noFill/>
          </a:ln>
        </p:spPr>
      </p:pic>
      <p:pic>
        <p:nvPicPr>
          <p:cNvPr id="465" name="Google Shape;465;p37"/>
          <p:cNvPicPr preferRelativeResize="0"/>
          <p:nvPr/>
        </p:nvPicPr>
        <p:blipFill>
          <a:blip r:embed="rId4">
            <a:alphaModFix/>
          </a:blip>
          <a:stretch>
            <a:fillRect/>
          </a:stretch>
        </p:blipFill>
        <p:spPr>
          <a:xfrm>
            <a:off x="5884925" y="459225"/>
            <a:ext cx="2708100" cy="1940945"/>
          </a:xfrm>
          <a:prstGeom prst="rect">
            <a:avLst/>
          </a:prstGeom>
          <a:noFill/>
          <a:ln>
            <a:noFill/>
          </a:ln>
        </p:spPr>
      </p:pic>
      <p:pic>
        <p:nvPicPr>
          <p:cNvPr id="466" name="Google Shape;466;p37"/>
          <p:cNvPicPr preferRelativeResize="0"/>
          <p:nvPr/>
        </p:nvPicPr>
        <p:blipFill>
          <a:blip r:embed="rId5">
            <a:alphaModFix/>
          </a:blip>
          <a:stretch>
            <a:fillRect/>
          </a:stretch>
        </p:blipFill>
        <p:spPr>
          <a:xfrm>
            <a:off x="3222325" y="2854950"/>
            <a:ext cx="2434273" cy="1787486"/>
          </a:xfrm>
          <a:prstGeom prst="rect">
            <a:avLst/>
          </a:prstGeom>
          <a:noFill/>
          <a:ln>
            <a:noFill/>
          </a:ln>
        </p:spPr>
      </p:pic>
      <p:sp>
        <p:nvSpPr>
          <p:cNvPr id="467" name="Google Shape;467;p37"/>
          <p:cNvSpPr/>
          <p:nvPr/>
        </p:nvSpPr>
        <p:spPr>
          <a:xfrm>
            <a:off x="437750" y="572150"/>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5884925" y="621625"/>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3222325" y="2971950"/>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745475" y="1528425"/>
            <a:ext cx="1684500" cy="1365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6230275" y="828625"/>
            <a:ext cx="1684500" cy="1365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3597228" y="3170300"/>
            <a:ext cx="2059500" cy="136500"/>
          </a:xfrm>
          <a:prstGeom prst="rect">
            <a:avLst/>
          </a:prstGeom>
          <a:noFill/>
          <a:ln w="1905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8"/>
          <p:cNvSpPr txBox="1"/>
          <p:nvPr/>
        </p:nvSpPr>
        <p:spPr>
          <a:xfrm>
            <a:off x="0" y="0"/>
            <a:ext cx="4460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solidFill>
                  <a:srgbClr val="FF0000"/>
                </a:solidFill>
                <a:latin typeface="Nunito"/>
                <a:ea typeface="Nunito"/>
                <a:cs typeface="Nunito"/>
                <a:sym typeface="Nunito"/>
              </a:rPr>
              <a:t>Feature selection : </a:t>
            </a:r>
            <a:r>
              <a:rPr lang="en" b="1">
                <a:solidFill>
                  <a:srgbClr val="0000FF"/>
                </a:solidFill>
                <a:latin typeface="Nunito"/>
                <a:ea typeface="Nunito"/>
                <a:cs typeface="Nunito"/>
                <a:sym typeface="Nunito"/>
              </a:rPr>
              <a:t>Adjusted R^2 plot</a:t>
            </a:r>
            <a:endParaRPr/>
          </a:p>
        </p:txBody>
      </p:sp>
      <p:pic>
        <p:nvPicPr>
          <p:cNvPr id="478" name="Google Shape;478;p38"/>
          <p:cNvPicPr preferRelativeResize="0"/>
          <p:nvPr/>
        </p:nvPicPr>
        <p:blipFill>
          <a:blip r:embed="rId3">
            <a:alphaModFix/>
          </a:blip>
          <a:stretch>
            <a:fillRect/>
          </a:stretch>
        </p:blipFill>
        <p:spPr>
          <a:xfrm>
            <a:off x="179950" y="415500"/>
            <a:ext cx="4179674" cy="2796564"/>
          </a:xfrm>
          <a:prstGeom prst="rect">
            <a:avLst/>
          </a:prstGeom>
          <a:noFill/>
          <a:ln>
            <a:noFill/>
          </a:ln>
        </p:spPr>
      </p:pic>
      <p:pic>
        <p:nvPicPr>
          <p:cNvPr id="479" name="Google Shape;479;p38"/>
          <p:cNvPicPr preferRelativeResize="0"/>
          <p:nvPr/>
        </p:nvPicPr>
        <p:blipFill>
          <a:blip r:embed="rId4">
            <a:alphaModFix/>
          </a:blip>
          <a:stretch>
            <a:fillRect/>
          </a:stretch>
        </p:blipFill>
        <p:spPr>
          <a:xfrm>
            <a:off x="4811925" y="1819075"/>
            <a:ext cx="4179674" cy="2808692"/>
          </a:xfrm>
          <a:prstGeom prst="rect">
            <a:avLst/>
          </a:prstGeom>
          <a:noFill/>
          <a:ln>
            <a:noFill/>
          </a:ln>
        </p:spPr>
      </p:pic>
      <p:sp>
        <p:nvSpPr>
          <p:cNvPr id="482" name="Google Shape;482;p38"/>
          <p:cNvSpPr/>
          <p:nvPr/>
        </p:nvSpPr>
        <p:spPr>
          <a:xfrm>
            <a:off x="6803525" y="2946375"/>
            <a:ext cx="1276800" cy="415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6354850" y="3433650"/>
            <a:ext cx="1373400" cy="415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8"/>
        <p:cNvGrpSpPr/>
        <p:nvPr/>
      </p:nvGrpSpPr>
      <p:grpSpPr>
        <a:xfrm>
          <a:off x="0" y="0"/>
          <a:ext cx="0" cy="0"/>
          <a:chOff x="0" y="0"/>
          <a:chExt cx="0" cy="0"/>
        </a:xfrm>
      </p:grpSpPr>
      <p:sp>
        <p:nvSpPr>
          <p:cNvPr id="489" name="Google Shape;489;p39"/>
          <p:cNvSpPr txBox="1"/>
          <p:nvPr/>
        </p:nvSpPr>
        <p:spPr>
          <a:xfrm>
            <a:off x="164475" y="64800"/>
            <a:ext cx="7314600" cy="472434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Nunito"/>
                <a:ea typeface="Nunito"/>
                <a:cs typeface="Nunito"/>
                <a:sym typeface="Nunito"/>
              </a:rPr>
              <a:t>1 Age, balance(</a:t>
            </a:r>
            <a:r>
              <a:rPr lang="en" b="1" dirty="0">
                <a:solidFill>
                  <a:srgbClr val="FF00FF"/>
                </a:solidFill>
                <a:latin typeface="Nunito"/>
                <a:ea typeface="Nunito"/>
                <a:cs typeface="Nunito"/>
                <a:sym typeface="Nunito"/>
              </a:rPr>
              <a:t>2 variable model</a:t>
            </a:r>
            <a:r>
              <a:rPr lang="en" b="1" dirty="0">
                <a:latin typeface="Nunito"/>
                <a:ea typeface="Nunito"/>
                <a:cs typeface="Nunito"/>
                <a:sym typeface="Nunito"/>
              </a:rPr>
              <a:t>)</a:t>
            </a:r>
            <a:endParaRPr b="1" dirty="0">
              <a:latin typeface="Nunito"/>
              <a:ea typeface="Nunito"/>
              <a:cs typeface="Nunito"/>
              <a:sym typeface="Nunito"/>
            </a:endParaRPr>
          </a:p>
          <a:p>
            <a:pPr marL="457200" lvl="0" indent="-298450" algn="l" rtl="0">
              <a:spcBef>
                <a:spcPts val="0"/>
              </a:spcBef>
              <a:spcAft>
                <a:spcPts val="0"/>
              </a:spcAft>
              <a:buClr>
                <a:srgbClr val="6AA84F"/>
              </a:buClr>
              <a:buSzPts val="1100"/>
              <a:buFont typeface="Nunito"/>
              <a:buChar char="●"/>
            </a:pPr>
            <a:r>
              <a:rPr lang="en" sz="1100" dirty="0">
                <a:solidFill>
                  <a:srgbClr val="6AA84F"/>
                </a:solidFill>
                <a:latin typeface="Nunito"/>
                <a:ea typeface="Nunito"/>
                <a:cs typeface="Nunito"/>
                <a:sym typeface="Nunito"/>
              </a:rPr>
              <a:t>Forward search: Adj R^2,</a:t>
            </a:r>
            <a:endParaRPr sz="1100" dirty="0">
              <a:solidFill>
                <a:srgbClr val="6AA84F"/>
              </a:solidFill>
              <a:latin typeface="Nunito"/>
              <a:ea typeface="Nunito"/>
              <a:cs typeface="Nunito"/>
              <a:sym typeface="Nunito"/>
            </a:endParaRPr>
          </a:p>
          <a:p>
            <a:pPr marL="457200" lvl="0" indent="-298450" algn="l" rtl="0">
              <a:spcBef>
                <a:spcPts val="0"/>
              </a:spcBef>
              <a:spcAft>
                <a:spcPts val="0"/>
              </a:spcAft>
              <a:buClr>
                <a:schemeClr val="accent2"/>
              </a:buClr>
              <a:buSzPts val="1100"/>
              <a:buFont typeface="Nunito"/>
              <a:buChar char="●"/>
            </a:pPr>
            <a:r>
              <a:rPr lang="en" sz="1100" dirty="0">
                <a:solidFill>
                  <a:schemeClr val="accent2"/>
                </a:solidFill>
                <a:latin typeface="Nunito"/>
                <a:ea typeface="Nunito"/>
                <a:cs typeface="Nunito"/>
                <a:sym typeface="Nunito"/>
              </a:rPr>
              <a:t>Exhaustive search: Adj R^2</a:t>
            </a:r>
            <a:endParaRPr sz="1100" dirty="0">
              <a:solidFill>
                <a:schemeClr val="accent2"/>
              </a:solidFill>
              <a:latin typeface="Nunito"/>
              <a:ea typeface="Nunito"/>
              <a:cs typeface="Nunito"/>
              <a:sym typeface="Nunito"/>
            </a:endParaRPr>
          </a:p>
          <a:p>
            <a:pPr marL="457200" lvl="0" indent="-298450" algn="l" rtl="0">
              <a:spcBef>
                <a:spcPts val="0"/>
              </a:spcBef>
              <a:spcAft>
                <a:spcPts val="0"/>
              </a:spcAft>
              <a:buClr>
                <a:srgbClr val="3D85C6"/>
              </a:buClr>
              <a:buSzPts val="1100"/>
              <a:buFont typeface="Nunito"/>
              <a:buChar char="●"/>
            </a:pPr>
            <a:r>
              <a:rPr lang="en" sz="1100" dirty="0">
                <a:solidFill>
                  <a:srgbClr val="3D85C6"/>
                </a:solidFill>
                <a:latin typeface="Nunito"/>
                <a:ea typeface="Nunito"/>
                <a:cs typeface="Nunito"/>
                <a:sym typeface="Nunito"/>
              </a:rPr>
              <a:t>Backward search: Adj R^2</a:t>
            </a:r>
            <a:endParaRPr sz="1100" dirty="0">
              <a:solidFill>
                <a:srgbClr val="3D85C6"/>
              </a:solidFill>
              <a:latin typeface="Nunito"/>
              <a:ea typeface="Nunito"/>
              <a:cs typeface="Nunito"/>
              <a:sym typeface="Nunito"/>
            </a:endParaRPr>
          </a:p>
          <a:p>
            <a:pPr marL="457200" lvl="0" indent="-298450" algn="l" rtl="0">
              <a:spcBef>
                <a:spcPts val="0"/>
              </a:spcBef>
              <a:spcAft>
                <a:spcPts val="0"/>
              </a:spcAft>
              <a:buClr>
                <a:srgbClr val="741B47"/>
              </a:buClr>
              <a:buSzPts val="1100"/>
              <a:buFont typeface="Nunito"/>
              <a:buChar char="●"/>
            </a:pPr>
            <a:r>
              <a:rPr lang="en" sz="1100" dirty="0">
                <a:solidFill>
                  <a:srgbClr val="741B47"/>
                </a:solidFill>
                <a:latin typeface="Nunito"/>
                <a:ea typeface="Nunito"/>
                <a:cs typeface="Nunito"/>
                <a:sym typeface="Nunito"/>
              </a:rPr>
              <a:t>Sequential </a:t>
            </a:r>
            <a:r>
              <a:rPr lang="en" sz="1100" dirty="0" err="1">
                <a:solidFill>
                  <a:srgbClr val="741B47"/>
                </a:solidFill>
                <a:latin typeface="Nunito"/>
                <a:ea typeface="Nunito"/>
                <a:cs typeface="Nunito"/>
                <a:sym typeface="Nunito"/>
              </a:rPr>
              <a:t>search:Adj</a:t>
            </a:r>
            <a:r>
              <a:rPr lang="en" sz="1100" dirty="0">
                <a:solidFill>
                  <a:srgbClr val="741B47"/>
                </a:solidFill>
                <a:latin typeface="Nunito"/>
                <a:ea typeface="Nunito"/>
                <a:cs typeface="Nunito"/>
                <a:sym typeface="Nunito"/>
              </a:rPr>
              <a:t> R^2</a:t>
            </a:r>
            <a:endParaRPr sz="1100" dirty="0">
              <a:solidFill>
                <a:srgbClr val="741B47"/>
              </a:solidFill>
              <a:latin typeface="Nunito"/>
              <a:ea typeface="Nunito"/>
              <a:cs typeface="Nunito"/>
              <a:sym typeface="Nunito"/>
            </a:endParaRPr>
          </a:p>
          <a:p>
            <a:pPr marL="0" lvl="0" indent="0" algn="l" rtl="0">
              <a:spcBef>
                <a:spcPts val="0"/>
              </a:spcBef>
              <a:spcAft>
                <a:spcPts val="0"/>
              </a:spcAft>
              <a:buNone/>
            </a:pPr>
            <a:r>
              <a:rPr lang="en" b="1" dirty="0">
                <a:latin typeface="Nunito"/>
                <a:ea typeface="Nunito"/>
                <a:cs typeface="Nunito"/>
                <a:sym typeface="Nunito"/>
              </a:rPr>
              <a:t>2 </a:t>
            </a:r>
            <a:r>
              <a:rPr lang="en" b="1" dirty="0" err="1">
                <a:latin typeface="Nunito"/>
                <a:ea typeface="Nunito"/>
                <a:cs typeface="Nunito"/>
                <a:sym typeface="Nunito"/>
              </a:rPr>
              <a:t>Credit_score</a:t>
            </a:r>
            <a:r>
              <a:rPr lang="en" b="1" dirty="0">
                <a:latin typeface="Nunito"/>
                <a:ea typeface="Nunito"/>
                <a:cs typeface="Nunito"/>
                <a:sym typeface="Nunito"/>
              </a:rPr>
              <a:t>, age, balance(</a:t>
            </a:r>
            <a:r>
              <a:rPr lang="en" b="1" dirty="0">
                <a:solidFill>
                  <a:srgbClr val="FF00FF"/>
                </a:solidFill>
                <a:latin typeface="Nunito"/>
                <a:ea typeface="Nunito"/>
                <a:cs typeface="Nunito"/>
                <a:sym typeface="Nunito"/>
              </a:rPr>
              <a:t>3 variable model</a:t>
            </a:r>
            <a:r>
              <a:rPr lang="en" b="1" dirty="0">
                <a:latin typeface="Nunito"/>
                <a:ea typeface="Nunito"/>
                <a:cs typeface="Nunito"/>
                <a:sym typeface="Nunito"/>
              </a:rPr>
              <a:t>)</a:t>
            </a:r>
            <a:endParaRPr b="1" dirty="0">
              <a:latin typeface="Nunito"/>
              <a:ea typeface="Nunito"/>
              <a:cs typeface="Nunito"/>
              <a:sym typeface="Nunito"/>
            </a:endParaRPr>
          </a:p>
          <a:p>
            <a:pPr marL="457200" lvl="0" indent="-298450" algn="l" rtl="0">
              <a:spcBef>
                <a:spcPts val="0"/>
              </a:spcBef>
              <a:spcAft>
                <a:spcPts val="0"/>
              </a:spcAft>
              <a:buClr>
                <a:srgbClr val="6AA84F"/>
              </a:buClr>
              <a:buSzPts val="1100"/>
              <a:buFont typeface="Nunito"/>
              <a:buChar char="●"/>
            </a:pPr>
            <a:r>
              <a:rPr lang="en" sz="1100" dirty="0">
                <a:solidFill>
                  <a:srgbClr val="6AA84F"/>
                </a:solidFill>
                <a:latin typeface="Nunito"/>
                <a:ea typeface="Nunito"/>
                <a:cs typeface="Nunito"/>
                <a:sym typeface="Nunito"/>
              </a:rPr>
              <a:t>Forward search: BIC</a:t>
            </a:r>
            <a:endParaRPr sz="1100" dirty="0">
              <a:solidFill>
                <a:srgbClr val="6AA84F"/>
              </a:solidFill>
              <a:latin typeface="Nunito"/>
              <a:ea typeface="Nunito"/>
              <a:cs typeface="Nunito"/>
              <a:sym typeface="Nunito"/>
            </a:endParaRPr>
          </a:p>
          <a:p>
            <a:pPr marL="457200" lvl="0" indent="-298450" algn="l" rtl="0">
              <a:spcBef>
                <a:spcPts val="0"/>
              </a:spcBef>
              <a:spcAft>
                <a:spcPts val="0"/>
              </a:spcAft>
              <a:buClr>
                <a:schemeClr val="accent2"/>
              </a:buClr>
              <a:buSzPts val="1100"/>
              <a:buFont typeface="Nunito"/>
              <a:buChar char="●"/>
            </a:pPr>
            <a:r>
              <a:rPr lang="en" sz="1100" dirty="0">
                <a:solidFill>
                  <a:schemeClr val="accent2"/>
                </a:solidFill>
                <a:latin typeface="Nunito"/>
                <a:ea typeface="Nunito"/>
                <a:cs typeface="Nunito"/>
                <a:sym typeface="Nunito"/>
              </a:rPr>
              <a:t>Exhaustive search: BIC</a:t>
            </a:r>
            <a:endParaRPr sz="1100" dirty="0">
              <a:solidFill>
                <a:schemeClr val="accent2"/>
              </a:solidFill>
              <a:latin typeface="Nunito"/>
              <a:ea typeface="Nunito"/>
              <a:cs typeface="Nunito"/>
              <a:sym typeface="Nunito"/>
            </a:endParaRPr>
          </a:p>
          <a:p>
            <a:pPr marL="457200" lvl="0" indent="-298450" algn="l" rtl="0">
              <a:spcBef>
                <a:spcPts val="0"/>
              </a:spcBef>
              <a:spcAft>
                <a:spcPts val="0"/>
              </a:spcAft>
              <a:buClr>
                <a:srgbClr val="3D85C6"/>
              </a:buClr>
              <a:buSzPts val="1100"/>
              <a:buFont typeface="Nunito"/>
              <a:buChar char="●"/>
            </a:pPr>
            <a:r>
              <a:rPr lang="en" sz="1100" dirty="0">
                <a:solidFill>
                  <a:srgbClr val="3D85C6"/>
                </a:solidFill>
                <a:latin typeface="Nunito"/>
                <a:ea typeface="Nunito"/>
                <a:cs typeface="Nunito"/>
                <a:sym typeface="Nunito"/>
              </a:rPr>
              <a:t>Backward search: BIC</a:t>
            </a:r>
            <a:endParaRPr sz="1100" dirty="0">
              <a:solidFill>
                <a:srgbClr val="3D85C6"/>
              </a:solidFill>
              <a:latin typeface="Nunito"/>
              <a:ea typeface="Nunito"/>
              <a:cs typeface="Nunito"/>
              <a:sym typeface="Nunito"/>
            </a:endParaRPr>
          </a:p>
          <a:p>
            <a:pPr marL="457200" lvl="0" indent="-298450" algn="l" rtl="0">
              <a:spcBef>
                <a:spcPts val="0"/>
              </a:spcBef>
              <a:spcAft>
                <a:spcPts val="0"/>
              </a:spcAft>
              <a:buClr>
                <a:srgbClr val="741B47"/>
              </a:buClr>
              <a:buSzPts val="1100"/>
              <a:buFont typeface="Nunito"/>
              <a:buChar char="●"/>
            </a:pPr>
            <a:r>
              <a:rPr lang="en" sz="1100" dirty="0">
                <a:solidFill>
                  <a:srgbClr val="741B47"/>
                </a:solidFill>
                <a:latin typeface="Nunito"/>
                <a:ea typeface="Nunito"/>
                <a:cs typeface="Nunito"/>
                <a:sym typeface="Nunito"/>
              </a:rPr>
              <a:t>Sequential </a:t>
            </a:r>
            <a:r>
              <a:rPr lang="en" sz="1100" dirty="0" err="1">
                <a:solidFill>
                  <a:srgbClr val="741B47"/>
                </a:solidFill>
                <a:latin typeface="Nunito"/>
                <a:ea typeface="Nunito"/>
                <a:cs typeface="Nunito"/>
                <a:sym typeface="Nunito"/>
              </a:rPr>
              <a:t>search:BIC</a:t>
            </a:r>
            <a:endParaRPr sz="1100" dirty="0">
              <a:solidFill>
                <a:srgbClr val="741B47"/>
              </a:solidFill>
              <a:latin typeface="Nunito"/>
              <a:ea typeface="Nunito"/>
              <a:cs typeface="Nunito"/>
              <a:sym typeface="Nunito"/>
            </a:endParaRPr>
          </a:p>
          <a:p>
            <a:pPr marL="0" lvl="0" indent="0" algn="l" rtl="0">
              <a:spcBef>
                <a:spcPts val="0"/>
              </a:spcBef>
              <a:spcAft>
                <a:spcPts val="0"/>
              </a:spcAft>
              <a:buNone/>
            </a:pPr>
            <a:r>
              <a:rPr lang="en" b="1" dirty="0">
                <a:latin typeface="Nunito"/>
                <a:ea typeface="Nunito"/>
                <a:cs typeface="Nunito"/>
                <a:sym typeface="Nunito"/>
              </a:rPr>
              <a:t>3 </a:t>
            </a:r>
            <a:r>
              <a:rPr lang="en" b="1" dirty="0" err="1">
                <a:latin typeface="Nunito"/>
                <a:ea typeface="Nunito"/>
                <a:cs typeface="Nunito"/>
                <a:sym typeface="Nunito"/>
              </a:rPr>
              <a:t>Credit_score</a:t>
            </a:r>
            <a:r>
              <a:rPr lang="en" b="1" dirty="0">
                <a:latin typeface="Nunito"/>
                <a:ea typeface="Nunito"/>
                <a:cs typeface="Nunito"/>
                <a:sym typeface="Nunito"/>
              </a:rPr>
              <a:t>, age, tenure, balance, </a:t>
            </a:r>
            <a:r>
              <a:rPr lang="en" b="1" dirty="0" err="1">
                <a:latin typeface="Nunito"/>
                <a:ea typeface="Nunito"/>
                <a:cs typeface="Nunito"/>
                <a:sym typeface="Nunito"/>
              </a:rPr>
              <a:t>estimated_salary</a:t>
            </a:r>
            <a:r>
              <a:rPr lang="en" b="1" dirty="0">
                <a:latin typeface="Nunito"/>
                <a:ea typeface="Nunito"/>
                <a:cs typeface="Nunito"/>
                <a:sym typeface="Nunito"/>
              </a:rPr>
              <a:t>(</a:t>
            </a:r>
            <a:r>
              <a:rPr lang="en" b="1" dirty="0">
                <a:solidFill>
                  <a:srgbClr val="FF00FF"/>
                </a:solidFill>
                <a:latin typeface="Nunito"/>
                <a:ea typeface="Nunito"/>
                <a:cs typeface="Nunito"/>
                <a:sym typeface="Nunito"/>
              </a:rPr>
              <a:t>5 variable model</a:t>
            </a:r>
            <a:r>
              <a:rPr lang="en" b="1" dirty="0">
                <a:latin typeface="Nunito"/>
                <a:ea typeface="Nunito"/>
                <a:cs typeface="Nunito"/>
                <a:sym typeface="Nunito"/>
              </a:rPr>
              <a:t>)</a:t>
            </a:r>
            <a:endParaRPr b="1" dirty="0">
              <a:latin typeface="Nunito"/>
              <a:ea typeface="Nunito"/>
              <a:cs typeface="Nunito"/>
              <a:sym typeface="Nunito"/>
            </a:endParaRPr>
          </a:p>
          <a:p>
            <a:pPr marL="457200" lvl="0" indent="-298450" algn="l" rtl="0">
              <a:spcBef>
                <a:spcPts val="0"/>
              </a:spcBef>
              <a:spcAft>
                <a:spcPts val="0"/>
              </a:spcAft>
              <a:buClr>
                <a:schemeClr val="accent2"/>
              </a:buClr>
              <a:buSzPts val="1100"/>
              <a:buFont typeface="Nunito"/>
              <a:buChar char="●"/>
            </a:pPr>
            <a:r>
              <a:rPr lang="en" sz="1100" dirty="0">
                <a:solidFill>
                  <a:schemeClr val="accent2"/>
                </a:solidFill>
                <a:latin typeface="Nunito"/>
                <a:ea typeface="Nunito"/>
                <a:cs typeface="Nunito"/>
                <a:sym typeface="Nunito"/>
              </a:rPr>
              <a:t>Exhaustive search: CP</a:t>
            </a:r>
            <a:endParaRPr sz="1100" dirty="0">
              <a:solidFill>
                <a:schemeClr val="accent2"/>
              </a:solidFill>
              <a:latin typeface="Nunito"/>
              <a:ea typeface="Nunito"/>
              <a:cs typeface="Nunito"/>
              <a:sym typeface="Nunito"/>
            </a:endParaRPr>
          </a:p>
          <a:p>
            <a:pPr marL="457200" lvl="0" indent="-298450" algn="l" rtl="0">
              <a:spcBef>
                <a:spcPts val="0"/>
              </a:spcBef>
              <a:spcAft>
                <a:spcPts val="0"/>
              </a:spcAft>
              <a:buClr>
                <a:srgbClr val="6AA84F"/>
              </a:buClr>
              <a:buSzPts val="1100"/>
              <a:buFont typeface="Nunito"/>
              <a:buChar char="●"/>
            </a:pPr>
            <a:r>
              <a:rPr lang="en" sz="1100" dirty="0">
                <a:solidFill>
                  <a:srgbClr val="6AA84F"/>
                </a:solidFill>
                <a:latin typeface="Nunito"/>
                <a:ea typeface="Nunito"/>
                <a:cs typeface="Nunito"/>
                <a:sym typeface="Nunito"/>
              </a:rPr>
              <a:t>Forward search: CP</a:t>
            </a:r>
            <a:endParaRPr sz="1100" dirty="0">
              <a:solidFill>
                <a:srgbClr val="6AA84F"/>
              </a:solidFill>
              <a:latin typeface="Nunito"/>
              <a:ea typeface="Nunito"/>
              <a:cs typeface="Nunito"/>
              <a:sym typeface="Nunito"/>
            </a:endParaRPr>
          </a:p>
          <a:p>
            <a:pPr marL="457200" lvl="0" indent="-298450" algn="l" rtl="0">
              <a:spcBef>
                <a:spcPts val="0"/>
              </a:spcBef>
              <a:spcAft>
                <a:spcPts val="0"/>
              </a:spcAft>
              <a:buClr>
                <a:srgbClr val="3D85C6"/>
              </a:buClr>
              <a:buSzPts val="1100"/>
              <a:buFont typeface="Nunito"/>
              <a:buChar char="●"/>
            </a:pPr>
            <a:r>
              <a:rPr lang="en" sz="1100" dirty="0">
                <a:solidFill>
                  <a:srgbClr val="3D85C6"/>
                </a:solidFill>
                <a:latin typeface="Nunito"/>
                <a:ea typeface="Nunito"/>
                <a:cs typeface="Nunito"/>
                <a:sym typeface="Nunito"/>
              </a:rPr>
              <a:t>Backward search: CP</a:t>
            </a:r>
            <a:endParaRPr sz="1100" dirty="0">
              <a:solidFill>
                <a:srgbClr val="3D85C6"/>
              </a:solidFill>
              <a:latin typeface="Nunito"/>
              <a:ea typeface="Nunito"/>
              <a:cs typeface="Nunito"/>
              <a:sym typeface="Nunito"/>
            </a:endParaRPr>
          </a:p>
          <a:p>
            <a:pPr marL="457200" lvl="0" indent="-298450" algn="l" rtl="0">
              <a:spcBef>
                <a:spcPts val="0"/>
              </a:spcBef>
              <a:spcAft>
                <a:spcPts val="0"/>
              </a:spcAft>
              <a:buClr>
                <a:srgbClr val="741B47"/>
              </a:buClr>
              <a:buSzPts val="1100"/>
              <a:buFont typeface="Nunito"/>
              <a:buChar char="●"/>
            </a:pPr>
            <a:r>
              <a:rPr lang="en" sz="1100" dirty="0">
                <a:solidFill>
                  <a:srgbClr val="741B47"/>
                </a:solidFill>
                <a:latin typeface="Nunito"/>
                <a:ea typeface="Nunito"/>
                <a:cs typeface="Nunito"/>
                <a:sym typeface="Nunito"/>
              </a:rPr>
              <a:t>Sequential search: CP</a:t>
            </a:r>
            <a:endParaRPr sz="1100" dirty="0">
              <a:solidFill>
                <a:srgbClr val="741B47"/>
              </a:solidFill>
              <a:latin typeface="Nunito"/>
              <a:ea typeface="Nunito"/>
              <a:cs typeface="Nunito"/>
              <a:sym typeface="Nunito"/>
            </a:endParaRPr>
          </a:p>
          <a:p>
            <a:pPr marL="0" lvl="0" indent="0" algn="l" rtl="0">
              <a:spcBef>
                <a:spcPts val="0"/>
              </a:spcBef>
              <a:spcAft>
                <a:spcPts val="0"/>
              </a:spcAft>
              <a:buNone/>
            </a:pPr>
            <a:r>
              <a:rPr lang="en" b="1" dirty="0">
                <a:latin typeface="Nunito"/>
                <a:ea typeface="Nunito"/>
                <a:cs typeface="Nunito"/>
                <a:sym typeface="Nunito"/>
              </a:rPr>
              <a:t>4 Credit_score,country,gender,age,tenure,balance,active_member,estimated_salary(</a:t>
            </a:r>
            <a:r>
              <a:rPr lang="en" b="1" dirty="0">
                <a:solidFill>
                  <a:srgbClr val="FF00FF"/>
                </a:solidFill>
                <a:latin typeface="Nunito"/>
                <a:ea typeface="Nunito"/>
                <a:cs typeface="Nunito"/>
                <a:sym typeface="Nunito"/>
              </a:rPr>
              <a:t>8 variable model</a:t>
            </a:r>
            <a:r>
              <a:rPr lang="en" b="1" dirty="0">
                <a:latin typeface="Nunito"/>
                <a:ea typeface="Nunito"/>
                <a:cs typeface="Nunito"/>
                <a:sym typeface="Nunito"/>
              </a:rPr>
              <a:t>)</a:t>
            </a:r>
            <a:endParaRPr b="1" dirty="0">
              <a:latin typeface="Nunito"/>
              <a:ea typeface="Nunito"/>
              <a:cs typeface="Nunito"/>
              <a:sym typeface="Nunito"/>
            </a:endParaRPr>
          </a:p>
          <a:p>
            <a:pPr marL="457200" lvl="0" indent="-298450" algn="l" rtl="0">
              <a:spcBef>
                <a:spcPts val="0"/>
              </a:spcBef>
              <a:spcAft>
                <a:spcPts val="0"/>
              </a:spcAft>
              <a:buClr>
                <a:srgbClr val="B4A7D6"/>
              </a:buClr>
              <a:buSzPts val="1100"/>
              <a:buFont typeface="Nunito"/>
              <a:buChar char="●"/>
            </a:pPr>
            <a:r>
              <a:rPr lang="en" sz="1100" dirty="0">
                <a:solidFill>
                  <a:srgbClr val="C27BA0"/>
                </a:solidFill>
                <a:latin typeface="Nunito"/>
                <a:ea typeface="Nunito"/>
                <a:cs typeface="Nunito"/>
                <a:sym typeface="Nunito"/>
              </a:rPr>
              <a:t>Mallow CPG</a:t>
            </a:r>
          </a:p>
          <a:p>
            <a:pPr marL="0" lvl="0" indent="0" algn="l" rtl="0">
              <a:spcBef>
                <a:spcPts val="0"/>
              </a:spcBef>
              <a:spcAft>
                <a:spcPts val="0"/>
              </a:spcAft>
              <a:buNone/>
            </a:pPr>
            <a:r>
              <a:rPr lang="en-US" b="1" dirty="0">
                <a:solidFill>
                  <a:schemeClr val="dk2"/>
                </a:solidFill>
                <a:latin typeface="Nunito"/>
                <a:ea typeface="Nunito"/>
                <a:cs typeface="Nunito"/>
                <a:sym typeface="Nunito"/>
              </a:rPr>
              <a:t>5.Credit_score, country, gender, age, tenure, balance, </a:t>
            </a:r>
            <a:r>
              <a:rPr lang="en-US" b="1" dirty="0" err="1">
                <a:solidFill>
                  <a:schemeClr val="dk2"/>
                </a:solidFill>
                <a:latin typeface="Nunito"/>
                <a:ea typeface="Nunito"/>
                <a:cs typeface="Nunito"/>
                <a:sym typeface="Nunito"/>
              </a:rPr>
              <a:t>estimated_salary</a:t>
            </a:r>
            <a:r>
              <a:rPr lang="en-US" b="1" dirty="0">
                <a:latin typeface="Nunito"/>
                <a:ea typeface="Nunito"/>
                <a:cs typeface="Nunito"/>
                <a:sym typeface="Nunito"/>
              </a:rPr>
              <a:t>(</a:t>
            </a:r>
            <a:r>
              <a:rPr lang="en-US" b="1" dirty="0">
                <a:solidFill>
                  <a:srgbClr val="FF00FF"/>
                </a:solidFill>
                <a:latin typeface="Nunito"/>
                <a:ea typeface="Nunito"/>
                <a:cs typeface="Nunito"/>
                <a:sym typeface="Nunito"/>
              </a:rPr>
              <a:t>7 variable model</a:t>
            </a:r>
            <a:r>
              <a:rPr lang="en-US" b="1" dirty="0">
                <a:latin typeface="Nunito"/>
                <a:ea typeface="Nunito"/>
                <a:cs typeface="Nunito"/>
                <a:sym typeface="Nunito"/>
              </a:rPr>
              <a:t>)</a:t>
            </a:r>
          </a:p>
          <a:p>
            <a:pPr marL="457200" lvl="0" indent="-298450" algn="l" rtl="0">
              <a:spcBef>
                <a:spcPts val="0"/>
              </a:spcBef>
              <a:spcAft>
                <a:spcPts val="0"/>
              </a:spcAft>
              <a:buClr>
                <a:srgbClr val="C27BA0"/>
              </a:buClr>
              <a:buSzPts val="1100"/>
              <a:buFont typeface="Nunito"/>
              <a:buChar char="●"/>
            </a:pPr>
            <a:r>
              <a:rPr lang="en-US" sz="1000" dirty="0">
                <a:solidFill>
                  <a:srgbClr val="C27BA0"/>
                </a:solidFill>
                <a:latin typeface="Nunito"/>
                <a:ea typeface="Nunito"/>
                <a:cs typeface="Nunito"/>
                <a:sym typeface="Nunito"/>
              </a:rPr>
              <a:t>Mallow CPG</a:t>
            </a:r>
          </a:p>
          <a:p>
            <a:pPr marL="457200" lvl="0" indent="-298450" algn="l" rtl="0">
              <a:spcBef>
                <a:spcPts val="0"/>
              </a:spcBef>
              <a:spcAft>
                <a:spcPts val="0"/>
              </a:spcAft>
              <a:buClr>
                <a:srgbClr val="B4A7D6"/>
              </a:buClr>
              <a:buSzPts val="1100"/>
              <a:buFont typeface="Nunito"/>
              <a:buChar char="●"/>
            </a:pPr>
            <a:endParaRPr sz="1100" dirty="0">
              <a:solidFill>
                <a:srgbClr val="C27BA0"/>
              </a:solidFill>
              <a:latin typeface="Nunito"/>
              <a:ea typeface="Nunito"/>
              <a:cs typeface="Nunito"/>
              <a:sym typeface="Nunito"/>
            </a:endParaRPr>
          </a:p>
          <a:p>
            <a:pPr marL="457200" lvl="0" indent="0" algn="l" rtl="0">
              <a:spcBef>
                <a:spcPts val="0"/>
              </a:spcBef>
              <a:spcAft>
                <a:spcPts val="0"/>
              </a:spcAft>
              <a:buNone/>
            </a:pPr>
            <a:endParaRPr sz="1100" dirty="0">
              <a:solidFill>
                <a:srgbClr val="B4A7D6"/>
              </a:solidFill>
              <a:latin typeface="Nunito"/>
              <a:ea typeface="Nunito"/>
              <a:cs typeface="Nunito"/>
              <a:sym typeface="Nunito"/>
            </a:endParaRPr>
          </a:p>
          <a:p>
            <a:pPr marL="0" lvl="0" indent="0" algn="l" rtl="0">
              <a:spcBef>
                <a:spcPts val="0"/>
              </a:spcBef>
              <a:spcAft>
                <a:spcPts val="0"/>
              </a:spcAft>
              <a:buNone/>
            </a:pPr>
            <a:endParaRPr sz="1100" dirty="0">
              <a:solidFill>
                <a:srgbClr val="C27BA0"/>
              </a:solidFill>
              <a:latin typeface="Nunito"/>
              <a:ea typeface="Nunito"/>
              <a:cs typeface="Nunito"/>
              <a:sym typeface="Nunito"/>
            </a:endParaRPr>
          </a:p>
          <a:p>
            <a:pPr marL="0" lvl="0" indent="0" algn="l" rtl="0">
              <a:spcBef>
                <a:spcPts val="0"/>
              </a:spcBef>
              <a:spcAft>
                <a:spcPts val="0"/>
              </a:spcAft>
              <a:buNone/>
            </a:pPr>
            <a:endParaRPr sz="1100" dirty="0">
              <a:solidFill>
                <a:srgbClr val="C27BA0"/>
              </a:solidFill>
              <a:latin typeface="Nunito"/>
              <a:ea typeface="Nunito"/>
              <a:cs typeface="Nunito"/>
              <a:sym typeface="Nunito"/>
            </a:endParaRPr>
          </a:p>
        </p:txBody>
      </p:sp>
      <p:sp>
        <p:nvSpPr>
          <p:cNvPr id="490" name="Google Shape;490;p39"/>
          <p:cNvSpPr txBox="1">
            <a:spLocks noGrp="1"/>
          </p:cNvSpPr>
          <p:nvPr>
            <p:ph type="title" idx="4294967295"/>
          </p:nvPr>
        </p:nvSpPr>
        <p:spPr>
          <a:xfrm>
            <a:off x="4877775" y="479850"/>
            <a:ext cx="3982800" cy="999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SzPts val="990"/>
              <a:buNone/>
            </a:pPr>
            <a:r>
              <a:rPr lang="en" sz="3120"/>
              <a:t>Feature Selection</a:t>
            </a:r>
            <a:endParaRPr sz="3120"/>
          </a:p>
          <a:p>
            <a:pPr marL="0" lvl="0" indent="0" algn="r" rtl="0">
              <a:spcBef>
                <a:spcPts val="0"/>
              </a:spcBef>
              <a:spcAft>
                <a:spcPts val="0"/>
              </a:spcAft>
              <a:buSzPts val="990"/>
              <a:buNone/>
            </a:pPr>
            <a:r>
              <a:rPr lang="en" sz="3120"/>
              <a:t>Suggested Models</a:t>
            </a:r>
            <a:endParaRPr sz="312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94"/>
        <p:cNvGrpSpPr/>
        <p:nvPr/>
      </p:nvGrpSpPr>
      <p:grpSpPr>
        <a:xfrm>
          <a:off x="0" y="0"/>
          <a:ext cx="0" cy="0"/>
          <a:chOff x="0" y="0"/>
          <a:chExt cx="0" cy="0"/>
        </a:xfrm>
      </p:grpSpPr>
      <p:sp>
        <p:nvSpPr>
          <p:cNvPr id="495" name="Google Shape;495;p40"/>
          <p:cNvSpPr txBox="1">
            <a:spLocks noGrp="1"/>
          </p:cNvSpPr>
          <p:nvPr>
            <p:ph type="title"/>
          </p:nvPr>
        </p:nvSpPr>
        <p:spPr>
          <a:xfrm>
            <a:off x="824000" y="1613825"/>
            <a:ext cx="62121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1000"/>
              </a:spcAft>
              <a:buNone/>
            </a:pPr>
            <a:r>
              <a:rPr lang="en" sz="2800" b="0">
                <a:solidFill>
                  <a:srgbClr val="FCFCFC"/>
                </a:solidFill>
                <a:latin typeface="Arial"/>
                <a:ea typeface="Arial"/>
                <a:cs typeface="Arial"/>
                <a:sym typeface="Arial"/>
              </a:rPr>
              <a:t>What are the </a:t>
            </a:r>
            <a:r>
              <a:rPr lang="en" sz="2800">
                <a:solidFill>
                  <a:srgbClr val="FCFCFC"/>
                </a:solidFill>
                <a:latin typeface="Arial"/>
                <a:ea typeface="Arial"/>
                <a:cs typeface="Arial"/>
                <a:sym typeface="Arial"/>
              </a:rPr>
              <a:t>principal components</a:t>
            </a:r>
            <a:r>
              <a:rPr lang="en" sz="2800" b="0">
                <a:solidFill>
                  <a:srgbClr val="FCFCFC"/>
                </a:solidFill>
                <a:latin typeface="Arial"/>
                <a:ea typeface="Arial"/>
                <a:cs typeface="Arial"/>
                <a:sym typeface="Arial"/>
              </a:rPr>
              <a:t> for predicting churn rate?</a:t>
            </a:r>
            <a:endParaRPr sz="4400">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1"/>
          <p:cNvSpPr txBox="1">
            <a:spLocks noGrp="1"/>
          </p:cNvSpPr>
          <p:nvPr>
            <p:ph type="title"/>
          </p:nvPr>
        </p:nvSpPr>
        <p:spPr>
          <a:xfrm>
            <a:off x="237800" y="104950"/>
            <a:ext cx="6613800" cy="8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1"/>
                </a:solidFill>
              </a:rPr>
              <a:t>Principal Component Analysis</a:t>
            </a:r>
            <a:endParaRPr>
              <a:solidFill>
                <a:schemeClr val="accent1"/>
              </a:solidFill>
            </a:endParaRPr>
          </a:p>
        </p:txBody>
      </p:sp>
      <p:pic>
        <p:nvPicPr>
          <p:cNvPr id="501" name="Google Shape;501;p41"/>
          <p:cNvPicPr preferRelativeResize="0"/>
          <p:nvPr/>
        </p:nvPicPr>
        <p:blipFill>
          <a:blip r:embed="rId3">
            <a:alphaModFix/>
          </a:blip>
          <a:stretch>
            <a:fillRect/>
          </a:stretch>
        </p:blipFill>
        <p:spPr>
          <a:xfrm>
            <a:off x="152400" y="1063450"/>
            <a:ext cx="8839201" cy="38346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3562800" cy="199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About the Data Set</a:t>
            </a:r>
            <a:endParaRPr/>
          </a:p>
          <a:p>
            <a:pPr marL="0" lvl="0" indent="0" algn="l" rtl="0">
              <a:spcBef>
                <a:spcPts val="0"/>
              </a:spcBef>
              <a:spcAft>
                <a:spcPts val="0"/>
              </a:spcAft>
              <a:buNone/>
            </a:pPr>
            <a:endParaRPr/>
          </a:p>
        </p:txBody>
      </p:sp>
      <p:sp>
        <p:nvSpPr>
          <p:cNvPr id="290" name="Google Shape;290;p15"/>
          <p:cNvSpPr txBox="1">
            <a:spLocks noGrp="1"/>
          </p:cNvSpPr>
          <p:nvPr>
            <p:ph type="body" idx="2"/>
          </p:nvPr>
        </p:nvSpPr>
        <p:spPr>
          <a:xfrm>
            <a:off x="4248975" y="396475"/>
            <a:ext cx="4628400" cy="40311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 sz="1400" b="1" strike="sngStrike">
                <a:solidFill>
                  <a:schemeClr val="accent4"/>
                </a:solidFill>
                <a:latin typeface="Arial"/>
                <a:ea typeface="Arial"/>
                <a:cs typeface="Arial"/>
                <a:sym typeface="Arial"/>
              </a:rPr>
              <a:t>customer_id</a:t>
            </a:r>
            <a:r>
              <a:rPr lang="en" sz="1400" b="1" strike="sngStrike">
                <a:solidFill>
                  <a:schemeClr val="lt2"/>
                </a:solidFill>
                <a:latin typeface="Arial"/>
                <a:ea typeface="Arial"/>
                <a:cs typeface="Arial"/>
                <a:sym typeface="Arial"/>
              </a:rPr>
              <a:t> </a:t>
            </a:r>
            <a:r>
              <a:rPr lang="en" sz="1400" b="1" strike="sngStrike">
                <a:solidFill>
                  <a:schemeClr val="accent6"/>
                </a:solidFill>
                <a:latin typeface="Arial"/>
                <a:ea typeface="Arial"/>
                <a:cs typeface="Arial"/>
                <a:sym typeface="Arial"/>
              </a:rPr>
              <a:t>Customer ID</a:t>
            </a:r>
            <a:endParaRPr sz="1400" b="1" strike="sngStrike">
              <a:solidFill>
                <a:schemeClr val="accent6"/>
              </a:solidFill>
              <a:latin typeface="Arial"/>
              <a:ea typeface="Arial"/>
              <a:cs typeface="Arial"/>
              <a:sym typeface="Arial"/>
            </a:endParaRPr>
          </a:p>
          <a:p>
            <a:pPr marL="0" lvl="0" indent="0" algn="r" rtl="0">
              <a:lnSpc>
                <a:spcPct val="100000"/>
              </a:lnSpc>
              <a:spcBef>
                <a:spcPts val="1200"/>
              </a:spcBef>
              <a:spcAft>
                <a:spcPts val="0"/>
              </a:spcAft>
              <a:buNone/>
            </a:pPr>
            <a:r>
              <a:rPr lang="en" sz="1400" b="1">
                <a:solidFill>
                  <a:schemeClr val="accent4"/>
                </a:solidFill>
                <a:latin typeface="Arial"/>
                <a:ea typeface="Arial"/>
                <a:cs typeface="Arial"/>
                <a:sym typeface="Arial"/>
              </a:rPr>
              <a:t>credit_score</a:t>
            </a:r>
            <a:r>
              <a:rPr lang="en" sz="1400" b="1">
                <a:solidFill>
                  <a:srgbClr val="8DD8D3"/>
                </a:solidFill>
                <a:latin typeface="Arial"/>
                <a:ea typeface="Arial"/>
                <a:cs typeface="Arial"/>
                <a:sym typeface="Arial"/>
              </a:rPr>
              <a:t> </a:t>
            </a:r>
            <a:r>
              <a:rPr lang="en" sz="1400" b="1">
                <a:solidFill>
                  <a:schemeClr val="accent6"/>
                </a:solidFill>
                <a:latin typeface="Arial"/>
                <a:ea typeface="Arial"/>
                <a:cs typeface="Arial"/>
                <a:sym typeface="Arial"/>
              </a:rPr>
              <a:t>Credit Score</a:t>
            </a:r>
            <a:endParaRPr sz="1400" b="1">
              <a:solidFill>
                <a:schemeClr val="accent6"/>
              </a:solidFill>
              <a:latin typeface="Arial"/>
              <a:ea typeface="Arial"/>
              <a:cs typeface="Arial"/>
              <a:sym typeface="Arial"/>
            </a:endParaRPr>
          </a:p>
          <a:p>
            <a:pPr marL="0" lvl="0" indent="0" algn="r" rtl="0">
              <a:lnSpc>
                <a:spcPct val="100000"/>
              </a:lnSpc>
              <a:spcBef>
                <a:spcPts val="1200"/>
              </a:spcBef>
              <a:spcAft>
                <a:spcPts val="0"/>
              </a:spcAft>
              <a:buNone/>
            </a:pPr>
            <a:r>
              <a:rPr lang="en" sz="1400" b="1">
                <a:solidFill>
                  <a:schemeClr val="accent6"/>
                </a:solidFill>
                <a:latin typeface="Arial"/>
                <a:ea typeface="Arial"/>
                <a:cs typeface="Arial"/>
                <a:sym typeface="Arial"/>
              </a:rPr>
              <a:t>Country</a:t>
            </a:r>
            <a:endParaRPr sz="1400" b="1">
              <a:solidFill>
                <a:schemeClr val="accent6"/>
              </a:solidFill>
              <a:latin typeface="Arial"/>
              <a:ea typeface="Arial"/>
              <a:cs typeface="Arial"/>
              <a:sym typeface="Arial"/>
            </a:endParaRPr>
          </a:p>
          <a:p>
            <a:pPr marL="0" lvl="0" indent="0" algn="r" rtl="0">
              <a:lnSpc>
                <a:spcPct val="100000"/>
              </a:lnSpc>
              <a:spcBef>
                <a:spcPts val="1200"/>
              </a:spcBef>
              <a:spcAft>
                <a:spcPts val="0"/>
              </a:spcAft>
              <a:buNone/>
            </a:pPr>
            <a:r>
              <a:rPr lang="en" sz="1400" b="1">
                <a:solidFill>
                  <a:schemeClr val="accent6"/>
                </a:solidFill>
                <a:latin typeface="Arial"/>
                <a:ea typeface="Arial"/>
                <a:cs typeface="Arial"/>
                <a:sym typeface="Arial"/>
              </a:rPr>
              <a:t>Gender</a:t>
            </a:r>
            <a:endParaRPr sz="1400" b="1">
              <a:solidFill>
                <a:schemeClr val="accent6"/>
              </a:solidFill>
              <a:latin typeface="Arial"/>
              <a:ea typeface="Arial"/>
              <a:cs typeface="Arial"/>
              <a:sym typeface="Arial"/>
            </a:endParaRPr>
          </a:p>
          <a:p>
            <a:pPr marL="0" lvl="0" indent="0" algn="r" rtl="0">
              <a:lnSpc>
                <a:spcPct val="100000"/>
              </a:lnSpc>
              <a:spcBef>
                <a:spcPts val="1200"/>
              </a:spcBef>
              <a:spcAft>
                <a:spcPts val="0"/>
              </a:spcAft>
              <a:buNone/>
            </a:pPr>
            <a:r>
              <a:rPr lang="en" sz="1400" b="1">
                <a:solidFill>
                  <a:schemeClr val="accent6"/>
                </a:solidFill>
                <a:latin typeface="Arial"/>
                <a:ea typeface="Arial"/>
                <a:cs typeface="Arial"/>
                <a:sym typeface="Arial"/>
              </a:rPr>
              <a:t>Age</a:t>
            </a:r>
            <a:endParaRPr sz="1400" b="1">
              <a:solidFill>
                <a:schemeClr val="accent6"/>
              </a:solidFill>
              <a:latin typeface="Arial"/>
              <a:ea typeface="Arial"/>
              <a:cs typeface="Arial"/>
              <a:sym typeface="Arial"/>
            </a:endParaRPr>
          </a:p>
          <a:p>
            <a:pPr marL="0" lvl="0" indent="0" algn="r" rtl="0">
              <a:lnSpc>
                <a:spcPct val="100000"/>
              </a:lnSpc>
              <a:spcBef>
                <a:spcPts val="1200"/>
              </a:spcBef>
              <a:spcAft>
                <a:spcPts val="0"/>
              </a:spcAft>
              <a:buNone/>
            </a:pPr>
            <a:r>
              <a:rPr lang="en" sz="1400" b="1">
                <a:solidFill>
                  <a:schemeClr val="accent6"/>
                </a:solidFill>
                <a:latin typeface="Arial"/>
                <a:ea typeface="Arial"/>
                <a:cs typeface="Arial"/>
                <a:sym typeface="Arial"/>
              </a:rPr>
              <a:t>Tenure (time with bank)</a:t>
            </a:r>
            <a:endParaRPr sz="1400" b="1">
              <a:solidFill>
                <a:schemeClr val="accent6"/>
              </a:solidFill>
              <a:latin typeface="Arial"/>
              <a:ea typeface="Arial"/>
              <a:cs typeface="Arial"/>
              <a:sym typeface="Arial"/>
            </a:endParaRPr>
          </a:p>
          <a:p>
            <a:pPr marL="0" lvl="0" indent="0" algn="r" rtl="0">
              <a:lnSpc>
                <a:spcPct val="100000"/>
              </a:lnSpc>
              <a:spcBef>
                <a:spcPts val="1200"/>
              </a:spcBef>
              <a:spcAft>
                <a:spcPts val="0"/>
              </a:spcAft>
              <a:buNone/>
            </a:pPr>
            <a:r>
              <a:rPr lang="en" sz="1400" b="1">
                <a:solidFill>
                  <a:schemeClr val="accent6"/>
                </a:solidFill>
                <a:latin typeface="Arial"/>
                <a:ea typeface="Arial"/>
                <a:cs typeface="Arial"/>
                <a:sym typeface="Arial"/>
              </a:rPr>
              <a:t>Balance</a:t>
            </a:r>
            <a:endParaRPr sz="1400" b="1">
              <a:solidFill>
                <a:schemeClr val="accent6"/>
              </a:solidFill>
              <a:latin typeface="Arial"/>
              <a:ea typeface="Arial"/>
              <a:cs typeface="Arial"/>
              <a:sym typeface="Arial"/>
            </a:endParaRPr>
          </a:p>
          <a:p>
            <a:pPr marL="0" lvl="0" indent="0" algn="r" rtl="0">
              <a:lnSpc>
                <a:spcPct val="100000"/>
              </a:lnSpc>
              <a:spcBef>
                <a:spcPts val="1200"/>
              </a:spcBef>
              <a:spcAft>
                <a:spcPts val="0"/>
              </a:spcAft>
              <a:buNone/>
            </a:pPr>
            <a:r>
              <a:rPr lang="en" sz="1400" b="1">
                <a:solidFill>
                  <a:schemeClr val="accent4"/>
                </a:solidFill>
                <a:latin typeface="Arial"/>
                <a:ea typeface="Arial"/>
                <a:cs typeface="Arial"/>
                <a:sym typeface="Arial"/>
              </a:rPr>
              <a:t>products_number </a:t>
            </a:r>
            <a:r>
              <a:rPr lang="en" sz="1400" b="1">
                <a:solidFill>
                  <a:schemeClr val="accent6"/>
                </a:solidFill>
                <a:latin typeface="Arial"/>
                <a:ea typeface="Arial"/>
                <a:cs typeface="Arial"/>
                <a:sym typeface="Arial"/>
              </a:rPr>
              <a:t>Number of Banking Products</a:t>
            </a:r>
            <a:endParaRPr sz="1400" b="1">
              <a:solidFill>
                <a:schemeClr val="accent6"/>
              </a:solidFill>
              <a:latin typeface="Arial"/>
              <a:ea typeface="Arial"/>
              <a:cs typeface="Arial"/>
              <a:sym typeface="Arial"/>
            </a:endParaRPr>
          </a:p>
          <a:p>
            <a:pPr marL="0" lvl="0" indent="0" algn="r" rtl="0">
              <a:lnSpc>
                <a:spcPct val="100000"/>
              </a:lnSpc>
              <a:spcBef>
                <a:spcPts val="1200"/>
              </a:spcBef>
              <a:spcAft>
                <a:spcPts val="0"/>
              </a:spcAft>
              <a:buNone/>
            </a:pPr>
            <a:r>
              <a:rPr lang="en" sz="1400" b="1">
                <a:solidFill>
                  <a:schemeClr val="accent4"/>
                </a:solidFill>
                <a:latin typeface="Arial"/>
                <a:ea typeface="Arial"/>
                <a:cs typeface="Arial"/>
                <a:sym typeface="Arial"/>
              </a:rPr>
              <a:t>credit_card </a:t>
            </a:r>
            <a:r>
              <a:rPr lang="en" sz="1400" b="1">
                <a:solidFill>
                  <a:schemeClr val="accent6"/>
                </a:solidFill>
                <a:latin typeface="Arial"/>
                <a:ea typeface="Arial"/>
                <a:cs typeface="Arial"/>
                <a:sym typeface="Arial"/>
              </a:rPr>
              <a:t>Credit Card</a:t>
            </a:r>
            <a:endParaRPr sz="1400" b="1">
              <a:solidFill>
                <a:schemeClr val="accent6"/>
              </a:solidFill>
              <a:latin typeface="Arial"/>
              <a:ea typeface="Arial"/>
              <a:cs typeface="Arial"/>
              <a:sym typeface="Arial"/>
            </a:endParaRPr>
          </a:p>
          <a:p>
            <a:pPr marL="0" lvl="0" indent="0" algn="r" rtl="0">
              <a:lnSpc>
                <a:spcPct val="100000"/>
              </a:lnSpc>
              <a:spcBef>
                <a:spcPts val="1200"/>
              </a:spcBef>
              <a:spcAft>
                <a:spcPts val="0"/>
              </a:spcAft>
              <a:buNone/>
            </a:pPr>
            <a:r>
              <a:rPr lang="en" sz="1400" b="1">
                <a:solidFill>
                  <a:schemeClr val="accent4"/>
                </a:solidFill>
                <a:latin typeface="Arial"/>
                <a:ea typeface="Arial"/>
                <a:cs typeface="Arial"/>
                <a:sym typeface="Arial"/>
              </a:rPr>
              <a:t>active </a:t>
            </a:r>
            <a:r>
              <a:rPr lang="en" sz="1400" b="1">
                <a:solidFill>
                  <a:schemeClr val="accent6"/>
                </a:solidFill>
                <a:latin typeface="Arial"/>
                <a:ea typeface="Arial"/>
                <a:cs typeface="Arial"/>
                <a:sym typeface="Arial"/>
              </a:rPr>
              <a:t>Active member</a:t>
            </a:r>
            <a:endParaRPr sz="1400" b="1">
              <a:solidFill>
                <a:schemeClr val="accent6"/>
              </a:solidFill>
              <a:latin typeface="Arial"/>
              <a:ea typeface="Arial"/>
              <a:cs typeface="Arial"/>
              <a:sym typeface="Arial"/>
            </a:endParaRPr>
          </a:p>
          <a:p>
            <a:pPr marL="0" lvl="0" indent="0" algn="r" rtl="0">
              <a:lnSpc>
                <a:spcPct val="100000"/>
              </a:lnSpc>
              <a:spcBef>
                <a:spcPts val="1200"/>
              </a:spcBef>
              <a:spcAft>
                <a:spcPts val="0"/>
              </a:spcAft>
              <a:buNone/>
            </a:pPr>
            <a:r>
              <a:rPr lang="en" sz="1400" b="1">
                <a:solidFill>
                  <a:schemeClr val="accent4"/>
                </a:solidFill>
                <a:latin typeface="Arial"/>
                <a:ea typeface="Arial"/>
                <a:cs typeface="Arial"/>
                <a:sym typeface="Arial"/>
              </a:rPr>
              <a:t>Estimated_salary </a:t>
            </a:r>
            <a:r>
              <a:rPr lang="en" sz="1400" b="1">
                <a:solidFill>
                  <a:schemeClr val="accent6"/>
                </a:solidFill>
                <a:latin typeface="Arial"/>
                <a:ea typeface="Arial"/>
                <a:cs typeface="Arial"/>
                <a:sym typeface="Arial"/>
              </a:rPr>
              <a:t>Estimated salary</a:t>
            </a:r>
            <a:endParaRPr sz="1400" b="1">
              <a:solidFill>
                <a:schemeClr val="accent6"/>
              </a:solidFill>
              <a:latin typeface="Arial"/>
              <a:ea typeface="Arial"/>
              <a:cs typeface="Arial"/>
              <a:sym typeface="Arial"/>
            </a:endParaRPr>
          </a:p>
          <a:p>
            <a:pPr marL="0" lvl="0" indent="0" algn="r" rtl="0">
              <a:lnSpc>
                <a:spcPct val="100000"/>
              </a:lnSpc>
              <a:spcBef>
                <a:spcPts val="1200"/>
              </a:spcBef>
              <a:spcAft>
                <a:spcPts val="1200"/>
              </a:spcAft>
              <a:buNone/>
            </a:pPr>
            <a:r>
              <a:rPr lang="en" sz="1400" b="1">
                <a:solidFill>
                  <a:schemeClr val="accent6"/>
                </a:solidFill>
                <a:latin typeface="Arial"/>
                <a:ea typeface="Arial"/>
                <a:cs typeface="Arial"/>
                <a:sym typeface="Arial"/>
              </a:rPr>
              <a:t>Churn   </a:t>
            </a:r>
            <a:endParaRPr sz="1400" b="1">
              <a:solidFill>
                <a:schemeClr val="accent6"/>
              </a:solidFill>
            </a:endParaRPr>
          </a:p>
        </p:txBody>
      </p:sp>
      <p:sp>
        <p:nvSpPr>
          <p:cNvPr id="291" name="Google Shape;291;p15"/>
          <p:cNvSpPr txBox="1"/>
          <p:nvPr/>
        </p:nvSpPr>
        <p:spPr>
          <a:xfrm>
            <a:off x="1303800" y="1320500"/>
            <a:ext cx="29817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accent3"/>
                </a:solidFill>
                <a:latin typeface="Nunito"/>
                <a:ea typeface="Nunito"/>
                <a:cs typeface="Nunito"/>
                <a:sym typeface="Nunito"/>
              </a:rPr>
              <a:t>Data from ABC Multinational Bank, an anonymized data set including customer attributes and their respective banking behaviors.</a:t>
            </a:r>
            <a:endParaRPr sz="1600" b="1">
              <a:solidFill>
                <a:schemeClr val="accent3"/>
              </a:solidFill>
              <a:latin typeface="Nunito"/>
              <a:ea typeface="Nunito"/>
              <a:cs typeface="Nunito"/>
              <a:sym typeface="Nunito"/>
            </a:endParaRPr>
          </a:p>
          <a:p>
            <a:pPr marL="0" lvl="0" indent="0" algn="l" rtl="0">
              <a:spcBef>
                <a:spcPts val="0"/>
              </a:spcBef>
              <a:spcAft>
                <a:spcPts val="0"/>
              </a:spcAft>
              <a:buNone/>
            </a:pPr>
            <a:br>
              <a:rPr lang="en" sz="1600" b="1">
                <a:solidFill>
                  <a:schemeClr val="accent3"/>
                </a:solidFill>
                <a:latin typeface="Nunito"/>
                <a:ea typeface="Nunito"/>
                <a:cs typeface="Nunito"/>
                <a:sym typeface="Nunito"/>
              </a:rPr>
            </a:br>
            <a:r>
              <a:rPr lang="en" sz="1600" b="1">
                <a:solidFill>
                  <a:schemeClr val="accent3"/>
                </a:solidFill>
                <a:latin typeface="Nunito"/>
                <a:ea typeface="Nunito"/>
                <a:cs typeface="Nunito"/>
                <a:sym typeface="Nunito"/>
              </a:rPr>
              <a:t>Source: </a:t>
            </a:r>
            <a:r>
              <a:rPr lang="en" sz="1600" b="1" i="1">
                <a:solidFill>
                  <a:schemeClr val="accent3"/>
                </a:solidFill>
                <a:latin typeface="Nunito"/>
                <a:ea typeface="Nunito"/>
                <a:cs typeface="Nunito"/>
                <a:sym typeface="Nunito"/>
              </a:rPr>
              <a:t>Bank Customer Churn Data Set</a:t>
            </a:r>
            <a:r>
              <a:rPr lang="en" sz="1600" b="1">
                <a:solidFill>
                  <a:schemeClr val="accent3"/>
                </a:solidFill>
                <a:latin typeface="Nunito"/>
                <a:ea typeface="Nunito"/>
                <a:cs typeface="Nunito"/>
                <a:sym typeface="Nunito"/>
              </a:rPr>
              <a:t> </a:t>
            </a:r>
            <a:r>
              <a:rPr lang="en" sz="1600" b="1" u="sng">
                <a:solidFill>
                  <a:schemeClr val="accent1"/>
                </a:solidFill>
                <a:latin typeface="Nunito"/>
                <a:ea typeface="Nunito"/>
                <a:cs typeface="Nunito"/>
                <a:sym typeface="Nunito"/>
                <a:hlinkClick r:id="rId3">
                  <a:extLst>
                    <a:ext uri="{A12FA001-AC4F-418D-AE19-62706E023703}">
                      <ahyp:hlinkClr xmlns:ahyp="http://schemas.microsoft.com/office/drawing/2018/hyperlinkcolor" val="tx"/>
                    </a:ext>
                  </a:extLst>
                </a:hlinkClick>
              </a:rPr>
              <a:t>Kaggle</a:t>
            </a:r>
            <a:endParaRPr sz="1600" b="1">
              <a:solidFill>
                <a:schemeClr val="accent1"/>
              </a:solidFill>
              <a:latin typeface="Nunito"/>
              <a:ea typeface="Nunito"/>
              <a:cs typeface="Nunito"/>
              <a:sym typeface="Nunito"/>
            </a:endParaRPr>
          </a:p>
          <a:p>
            <a:pPr marL="0" lvl="0" indent="0" algn="l" rtl="0">
              <a:spcBef>
                <a:spcPts val="0"/>
              </a:spcBef>
              <a:spcAft>
                <a:spcPts val="0"/>
              </a:spcAft>
              <a:buNone/>
            </a:pPr>
            <a:endParaRPr sz="1600">
              <a:latin typeface="Nunito"/>
              <a:ea typeface="Nunito"/>
              <a:cs typeface="Nunito"/>
              <a:sym typeface="Nunito"/>
            </a:endParaRPr>
          </a:p>
          <a:p>
            <a:pPr marL="0" lvl="0" indent="0" algn="l" rtl="0">
              <a:spcBef>
                <a:spcPts val="0"/>
              </a:spcBef>
              <a:spcAft>
                <a:spcPts val="0"/>
              </a:spcAft>
              <a:buNone/>
            </a:pPr>
            <a:r>
              <a:rPr lang="en" sz="1600" b="1">
                <a:solidFill>
                  <a:schemeClr val="accent1"/>
                </a:solidFill>
                <a:latin typeface="Nunito"/>
                <a:ea typeface="Nunito"/>
                <a:cs typeface="Nunito"/>
                <a:sym typeface="Nunito"/>
              </a:rPr>
              <a:t>10,000 observations of 12 variables</a:t>
            </a:r>
            <a:endParaRPr sz="1600" b="1" i="1" u="sng">
              <a:solidFill>
                <a:srgbClr val="FF0000"/>
              </a:solidFill>
              <a:latin typeface="Nunito"/>
              <a:ea typeface="Nunito"/>
              <a:cs typeface="Nunito"/>
              <a:sym typeface="Nun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2"/>
          <p:cNvSpPr txBox="1"/>
          <p:nvPr/>
        </p:nvSpPr>
        <p:spPr>
          <a:xfrm>
            <a:off x="1184175" y="673775"/>
            <a:ext cx="823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chemeClr val="accent1"/>
                </a:solidFill>
                <a:latin typeface="Maven Pro"/>
                <a:ea typeface="Maven Pro"/>
                <a:cs typeface="Maven Pro"/>
                <a:sym typeface="Maven Pro"/>
              </a:rPr>
              <a:t>Principal Component Analysis</a:t>
            </a:r>
            <a:endParaRPr/>
          </a:p>
        </p:txBody>
      </p:sp>
      <p:pic>
        <p:nvPicPr>
          <p:cNvPr id="507" name="Google Shape;507;p42"/>
          <p:cNvPicPr preferRelativeResize="0"/>
          <p:nvPr/>
        </p:nvPicPr>
        <p:blipFill>
          <a:blip r:embed="rId3">
            <a:alphaModFix/>
          </a:blip>
          <a:stretch>
            <a:fillRect/>
          </a:stretch>
        </p:blipFill>
        <p:spPr>
          <a:xfrm>
            <a:off x="2173050" y="1380550"/>
            <a:ext cx="4195100" cy="3701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pic>
        <p:nvPicPr>
          <p:cNvPr id="512" name="Google Shape;512;p43"/>
          <p:cNvPicPr preferRelativeResize="0"/>
          <p:nvPr/>
        </p:nvPicPr>
        <p:blipFill>
          <a:blip r:embed="rId3">
            <a:alphaModFix/>
          </a:blip>
          <a:stretch>
            <a:fillRect/>
          </a:stretch>
        </p:blipFill>
        <p:spPr>
          <a:xfrm>
            <a:off x="142200" y="498775"/>
            <a:ext cx="4742422" cy="3889550"/>
          </a:xfrm>
          <a:prstGeom prst="rect">
            <a:avLst/>
          </a:prstGeom>
          <a:noFill/>
          <a:ln>
            <a:noFill/>
          </a:ln>
        </p:spPr>
      </p:pic>
      <p:pic>
        <p:nvPicPr>
          <p:cNvPr id="513" name="Google Shape;513;p43"/>
          <p:cNvPicPr preferRelativeResize="0"/>
          <p:nvPr/>
        </p:nvPicPr>
        <p:blipFill>
          <a:blip r:embed="rId4">
            <a:alphaModFix/>
          </a:blip>
          <a:stretch>
            <a:fillRect/>
          </a:stretch>
        </p:blipFill>
        <p:spPr>
          <a:xfrm>
            <a:off x="4571997" y="611650"/>
            <a:ext cx="3954578" cy="357753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44"/>
          <p:cNvSpPr txBox="1">
            <a:spLocks noGrp="1"/>
          </p:cNvSpPr>
          <p:nvPr>
            <p:ph type="title"/>
          </p:nvPr>
        </p:nvSpPr>
        <p:spPr>
          <a:xfrm>
            <a:off x="1332275" y="3801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1"/>
                </a:solidFill>
              </a:rPr>
              <a:t>Principal Component Analysis</a:t>
            </a:r>
            <a:endParaRPr>
              <a:solidFill>
                <a:schemeClr val="accent1"/>
              </a:solidFill>
            </a:endParaRPr>
          </a:p>
        </p:txBody>
      </p:sp>
      <p:sp>
        <p:nvSpPr>
          <p:cNvPr id="519" name="Google Shape;519;p44"/>
          <p:cNvSpPr txBox="1"/>
          <p:nvPr/>
        </p:nvSpPr>
        <p:spPr>
          <a:xfrm>
            <a:off x="525900" y="2171550"/>
            <a:ext cx="1307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latin typeface="Nunito"/>
              <a:ea typeface="Nunito"/>
              <a:cs typeface="Nunito"/>
              <a:sym typeface="Nunito"/>
            </a:endParaRPr>
          </a:p>
        </p:txBody>
      </p:sp>
      <p:sp>
        <p:nvSpPr>
          <p:cNvPr id="520" name="Google Shape;520;p44"/>
          <p:cNvSpPr/>
          <p:nvPr/>
        </p:nvSpPr>
        <p:spPr>
          <a:xfrm>
            <a:off x="4510875" y="1828050"/>
            <a:ext cx="403500" cy="3435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1" name="Google Shape;521;p44"/>
          <p:cNvCxnSpPr>
            <a:endCxn id="520" idx="2"/>
          </p:cNvCxnSpPr>
          <p:nvPr/>
        </p:nvCxnSpPr>
        <p:spPr>
          <a:xfrm>
            <a:off x="3639675" y="1983300"/>
            <a:ext cx="871200" cy="16500"/>
          </a:xfrm>
          <a:prstGeom prst="straightConnector1">
            <a:avLst/>
          </a:prstGeom>
          <a:noFill/>
          <a:ln w="9525" cap="flat" cmpd="sng">
            <a:solidFill>
              <a:schemeClr val="dk2"/>
            </a:solidFill>
            <a:prstDash val="solid"/>
            <a:round/>
            <a:headEnd type="none" w="med" len="med"/>
            <a:tailEnd type="triangle" w="med" len="med"/>
          </a:ln>
        </p:spPr>
      </p:cxnSp>
      <p:sp>
        <p:nvSpPr>
          <p:cNvPr id="522" name="Google Shape;522;p44"/>
          <p:cNvSpPr txBox="1"/>
          <p:nvPr/>
        </p:nvSpPr>
        <p:spPr>
          <a:xfrm>
            <a:off x="3639675" y="1599600"/>
            <a:ext cx="67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Knee</a:t>
            </a:r>
            <a:endParaRPr>
              <a:latin typeface="Nunito"/>
              <a:ea typeface="Nunito"/>
              <a:cs typeface="Nunito"/>
              <a:sym typeface="Nunito"/>
            </a:endParaRPr>
          </a:p>
        </p:txBody>
      </p:sp>
      <p:sp>
        <p:nvSpPr>
          <p:cNvPr id="523" name="Google Shape;523;p44"/>
          <p:cNvSpPr txBox="1"/>
          <p:nvPr/>
        </p:nvSpPr>
        <p:spPr>
          <a:xfrm>
            <a:off x="6037075" y="1525625"/>
            <a:ext cx="28005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Char char="●"/>
            </a:pPr>
            <a:r>
              <a:rPr lang="en">
                <a:latin typeface="Nunito"/>
                <a:ea typeface="Nunito"/>
                <a:cs typeface="Nunito"/>
                <a:sym typeface="Nunito"/>
              </a:rPr>
              <a:t>From the graph for Proportion of variance we can see that almost 90% of variance is explained by 9 principal components. </a:t>
            </a:r>
            <a:endParaRPr>
              <a:latin typeface="Nunito"/>
              <a:ea typeface="Nunito"/>
              <a:cs typeface="Nunito"/>
              <a:sym typeface="Nunito"/>
            </a:endParaRPr>
          </a:p>
        </p:txBody>
      </p:sp>
      <p:pic>
        <p:nvPicPr>
          <p:cNvPr id="524" name="Google Shape;524;p44"/>
          <p:cNvPicPr preferRelativeResize="0"/>
          <p:nvPr/>
        </p:nvPicPr>
        <p:blipFill>
          <a:blip r:embed="rId3">
            <a:alphaModFix/>
          </a:blip>
          <a:stretch>
            <a:fillRect/>
          </a:stretch>
        </p:blipFill>
        <p:spPr>
          <a:xfrm>
            <a:off x="681122" y="1379450"/>
            <a:ext cx="5421529" cy="3090500"/>
          </a:xfrm>
          <a:prstGeom prst="rect">
            <a:avLst/>
          </a:prstGeom>
          <a:noFill/>
          <a:ln>
            <a:noFill/>
          </a:ln>
        </p:spPr>
      </p:pic>
      <p:cxnSp>
        <p:nvCxnSpPr>
          <p:cNvPr id="525" name="Google Shape;525;p44"/>
          <p:cNvCxnSpPr/>
          <p:nvPr/>
        </p:nvCxnSpPr>
        <p:spPr>
          <a:xfrm rot="10800000" flipH="1">
            <a:off x="4348000" y="1798150"/>
            <a:ext cx="632100" cy="10800"/>
          </a:xfrm>
          <a:prstGeom prst="straightConnector1">
            <a:avLst/>
          </a:prstGeom>
          <a:noFill/>
          <a:ln w="9525" cap="flat" cmpd="sng">
            <a:solidFill>
              <a:schemeClr val="dk2"/>
            </a:solidFill>
            <a:prstDash val="solid"/>
            <a:round/>
            <a:headEnd type="none" w="med" len="med"/>
            <a:tailEnd type="triangle" w="med" len="med"/>
          </a:ln>
        </p:spPr>
      </p:cxnSp>
      <p:sp>
        <p:nvSpPr>
          <p:cNvPr id="526" name="Google Shape;526;p44"/>
          <p:cNvSpPr txBox="1"/>
          <p:nvPr/>
        </p:nvSpPr>
        <p:spPr>
          <a:xfrm>
            <a:off x="4217225" y="1460225"/>
            <a:ext cx="67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Knee</a:t>
            </a:r>
            <a:endParaRPr>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30"/>
        <p:cNvGrpSpPr/>
        <p:nvPr/>
      </p:nvGrpSpPr>
      <p:grpSpPr>
        <a:xfrm>
          <a:off x="0" y="0"/>
          <a:ext cx="0" cy="0"/>
          <a:chOff x="0" y="0"/>
          <a:chExt cx="0" cy="0"/>
        </a:xfrm>
      </p:grpSpPr>
      <p:sp>
        <p:nvSpPr>
          <p:cNvPr id="531" name="Google Shape;531;p45"/>
          <p:cNvSpPr txBox="1">
            <a:spLocks noGrp="1"/>
          </p:cNvSpPr>
          <p:nvPr>
            <p:ph type="title"/>
          </p:nvPr>
        </p:nvSpPr>
        <p:spPr>
          <a:xfrm>
            <a:off x="824000" y="1613825"/>
            <a:ext cx="62121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solidFill>
                  <a:schemeClr val="accent1"/>
                </a:solidFill>
              </a:rPr>
              <a:t>Logistic Regression</a:t>
            </a:r>
            <a:endParaRPr>
              <a:solidFill>
                <a:schemeClr val="accent1"/>
              </a:solidFill>
            </a:endParaRPr>
          </a:p>
          <a:p>
            <a:pPr marL="1371600" lvl="0" indent="0" algn="l" rtl="0">
              <a:spcBef>
                <a:spcPts val="0"/>
              </a:spcBef>
              <a:spcAft>
                <a:spcPts val="0"/>
              </a:spcAft>
              <a:buNone/>
            </a:pPr>
            <a:r>
              <a:rPr lang="en" sz="2800" i="1">
                <a:solidFill>
                  <a:schemeClr val="accent3"/>
                </a:solidFill>
              </a:rPr>
              <a:t>Comparing models</a:t>
            </a:r>
            <a:endParaRPr sz="2800" i="1">
              <a:solidFill>
                <a:schemeClr val="accent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5"/>
        <p:cNvGrpSpPr/>
        <p:nvPr/>
      </p:nvGrpSpPr>
      <p:grpSpPr>
        <a:xfrm>
          <a:off x="0" y="0"/>
          <a:ext cx="0" cy="0"/>
          <a:chOff x="0" y="0"/>
          <a:chExt cx="0" cy="0"/>
        </a:xfrm>
      </p:grpSpPr>
      <p:sp>
        <p:nvSpPr>
          <p:cNvPr id="536" name="Google Shape;536;p46"/>
          <p:cNvSpPr txBox="1">
            <a:spLocks noGrp="1"/>
          </p:cNvSpPr>
          <p:nvPr>
            <p:ph type="title"/>
          </p:nvPr>
        </p:nvSpPr>
        <p:spPr>
          <a:xfrm>
            <a:off x="824000" y="1613825"/>
            <a:ext cx="5857800" cy="18729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
        <p:nvSpPr>
          <p:cNvPr id="537" name="Google Shape;537;p46"/>
          <p:cNvSpPr txBox="1"/>
          <p:nvPr/>
        </p:nvSpPr>
        <p:spPr>
          <a:xfrm>
            <a:off x="1896200" y="250725"/>
            <a:ext cx="5012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accent1"/>
                </a:solidFill>
                <a:latin typeface="Maven Pro"/>
                <a:ea typeface="Maven Pro"/>
                <a:cs typeface="Maven Pro"/>
                <a:sym typeface="Maven Pro"/>
              </a:rPr>
              <a:t>Statistically significant variables</a:t>
            </a:r>
            <a:endParaRPr sz="2400" b="1">
              <a:solidFill>
                <a:schemeClr val="accent1"/>
              </a:solidFill>
              <a:latin typeface="Maven Pro"/>
              <a:ea typeface="Maven Pro"/>
              <a:cs typeface="Maven Pro"/>
              <a:sym typeface="Maven Pro"/>
            </a:endParaRPr>
          </a:p>
        </p:txBody>
      </p:sp>
      <p:pic>
        <p:nvPicPr>
          <p:cNvPr id="538" name="Google Shape;538;p46"/>
          <p:cNvPicPr preferRelativeResize="0"/>
          <p:nvPr/>
        </p:nvPicPr>
        <p:blipFill rotWithShape="1">
          <a:blip r:embed="rId3">
            <a:alphaModFix/>
          </a:blip>
          <a:srcRect l="1193" t="4674" r="31370" b="25448"/>
          <a:stretch/>
        </p:blipFill>
        <p:spPr>
          <a:xfrm>
            <a:off x="1029600" y="804825"/>
            <a:ext cx="6861030" cy="4060825"/>
          </a:xfrm>
          <a:prstGeom prst="rect">
            <a:avLst/>
          </a:prstGeom>
          <a:noFill/>
          <a:ln>
            <a:noFill/>
          </a:ln>
        </p:spPr>
      </p:pic>
      <p:cxnSp>
        <p:nvCxnSpPr>
          <p:cNvPr id="539" name="Google Shape;539;p46"/>
          <p:cNvCxnSpPr/>
          <p:nvPr/>
        </p:nvCxnSpPr>
        <p:spPr>
          <a:xfrm>
            <a:off x="650475" y="2770775"/>
            <a:ext cx="339600" cy="0"/>
          </a:xfrm>
          <a:prstGeom prst="straightConnector1">
            <a:avLst/>
          </a:prstGeom>
          <a:noFill/>
          <a:ln w="9525" cap="flat" cmpd="sng">
            <a:solidFill>
              <a:srgbClr val="FF0000"/>
            </a:solidFill>
            <a:prstDash val="solid"/>
            <a:round/>
            <a:headEnd type="none" w="med" len="med"/>
            <a:tailEnd type="triangle" w="med" len="med"/>
          </a:ln>
        </p:spPr>
      </p:cxnSp>
      <p:cxnSp>
        <p:nvCxnSpPr>
          <p:cNvPr id="540" name="Google Shape;540;p46"/>
          <p:cNvCxnSpPr/>
          <p:nvPr/>
        </p:nvCxnSpPr>
        <p:spPr>
          <a:xfrm>
            <a:off x="650475" y="3304175"/>
            <a:ext cx="339600" cy="0"/>
          </a:xfrm>
          <a:prstGeom prst="straightConnector1">
            <a:avLst/>
          </a:prstGeom>
          <a:noFill/>
          <a:ln w="9525" cap="flat" cmpd="sng">
            <a:solidFill>
              <a:srgbClr val="FF0000"/>
            </a:solidFill>
            <a:prstDash val="solid"/>
            <a:round/>
            <a:headEnd type="none" w="med" len="med"/>
            <a:tailEnd type="triangle" w="med" len="med"/>
          </a:ln>
        </p:spPr>
      </p:cxnSp>
      <p:cxnSp>
        <p:nvCxnSpPr>
          <p:cNvPr id="541" name="Google Shape;541;p46"/>
          <p:cNvCxnSpPr/>
          <p:nvPr/>
        </p:nvCxnSpPr>
        <p:spPr>
          <a:xfrm>
            <a:off x="650475" y="3648775"/>
            <a:ext cx="339600" cy="0"/>
          </a:xfrm>
          <a:prstGeom prst="straightConnector1">
            <a:avLst/>
          </a:prstGeom>
          <a:noFill/>
          <a:ln w="9525" cap="flat" cmpd="sng">
            <a:solidFill>
              <a:srgbClr val="FF0000"/>
            </a:solidFill>
            <a:prstDash val="solid"/>
            <a:round/>
            <a:headEnd type="none" w="med" len="med"/>
            <a:tailEnd type="triangle" w="med" len="med"/>
          </a:ln>
        </p:spPr>
      </p:cxnSp>
      <p:cxnSp>
        <p:nvCxnSpPr>
          <p:cNvPr id="542" name="Google Shape;542;p46"/>
          <p:cNvCxnSpPr/>
          <p:nvPr/>
        </p:nvCxnSpPr>
        <p:spPr>
          <a:xfrm>
            <a:off x="650475" y="3456575"/>
            <a:ext cx="339600" cy="0"/>
          </a:xfrm>
          <a:prstGeom prst="straightConnector1">
            <a:avLst/>
          </a:prstGeom>
          <a:noFill/>
          <a:ln w="9525" cap="flat" cmpd="sng">
            <a:solidFill>
              <a:srgbClr val="9FC5E8"/>
            </a:solidFill>
            <a:prstDash val="solid"/>
            <a:round/>
            <a:headEnd type="none" w="med" len="med"/>
            <a:tailEnd type="triangle" w="med" len="med"/>
          </a:ln>
        </p:spPr>
      </p:cxnSp>
      <p:cxnSp>
        <p:nvCxnSpPr>
          <p:cNvPr id="543" name="Google Shape;543;p46"/>
          <p:cNvCxnSpPr/>
          <p:nvPr/>
        </p:nvCxnSpPr>
        <p:spPr>
          <a:xfrm>
            <a:off x="650475" y="4370975"/>
            <a:ext cx="339600" cy="0"/>
          </a:xfrm>
          <a:prstGeom prst="straightConnector1">
            <a:avLst/>
          </a:prstGeom>
          <a:noFill/>
          <a:ln w="9525" cap="flat" cmpd="sng">
            <a:solidFill>
              <a:srgbClr val="C27BA0"/>
            </a:solidFill>
            <a:prstDash val="solid"/>
            <a:round/>
            <a:headEnd type="none" w="med" len="med"/>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7"/>
          <p:cNvSpPr txBox="1"/>
          <p:nvPr/>
        </p:nvSpPr>
        <p:spPr>
          <a:xfrm>
            <a:off x="427725" y="224550"/>
            <a:ext cx="445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1 Age, balance</a:t>
            </a:r>
            <a:endParaRPr b="1"/>
          </a:p>
        </p:txBody>
      </p:sp>
      <p:sp>
        <p:nvSpPr>
          <p:cNvPr id="549" name="Google Shape;549;p47"/>
          <p:cNvSpPr txBox="1"/>
          <p:nvPr/>
        </p:nvSpPr>
        <p:spPr>
          <a:xfrm>
            <a:off x="5405025" y="435900"/>
            <a:ext cx="3530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550" name="Google Shape;550;p47"/>
          <p:cNvSpPr txBox="1"/>
          <p:nvPr/>
        </p:nvSpPr>
        <p:spPr>
          <a:xfrm>
            <a:off x="5383250" y="4598650"/>
            <a:ext cx="339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Area under the curve: 0.744</a:t>
            </a:r>
            <a:endParaRPr>
              <a:latin typeface="Nunito"/>
              <a:ea typeface="Nunito"/>
              <a:cs typeface="Nunito"/>
              <a:sym typeface="Nunito"/>
            </a:endParaRPr>
          </a:p>
        </p:txBody>
      </p:sp>
      <p:pic>
        <p:nvPicPr>
          <p:cNvPr id="551" name="Google Shape;551;p47"/>
          <p:cNvPicPr preferRelativeResize="0"/>
          <p:nvPr/>
        </p:nvPicPr>
        <p:blipFill>
          <a:blip r:embed="rId3">
            <a:alphaModFix/>
          </a:blip>
          <a:stretch>
            <a:fillRect/>
          </a:stretch>
        </p:blipFill>
        <p:spPr>
          <a:xfrm>
            <a:off x="152400" y="777150"/>
            <a:ext cx="4893024" cy="4083024"/>
          </a:xfrm>
          <a:prstGeom prst="rect">
            <a:avLst/>
          </a:prstGeom>
          <a:noFill/>
          <a:ln>
            <a:noFill/>
          </a:ln>
        </p:spPr>
      </p:pic>
      <p:pic>
        <p:nvPicPr>
          <p:cNvPr id="552" name="Google Shape;552;p47"/>
          <p:cNvPicPr preferRelativeResize="0"/>
          <p:nvPr/>
        </p:nvPicPr>
        <p:blipFill>
          <a:blip r:embed="rId4">
            <a:alphaModFix/>
          </a:blip>
          <a:stretch>
            <a:fillRect/>
          </a:stretch>
        </p:blipFill>
        <p:spPr>
          <a:xfrm>
            <a:off x="5150788" y="2065125"/>
            <a:ext cx="3509312" cy="2381125"/>
          </a:xfrm>
          <a:prstGeom prst="rect">
            <a:avLst/>
          </a:prstGeom>
          <a:noFill/>
          <a:ln>
            <a:noFill/>
          </a:ln>
        </p:spPr>
      </p:pic>
      <p:pic>
        <p:nvPicPr>
          <p:cNvPr id="553" name="Google Shape;553;p47"/>
          <p:cNvPicPr preferRelativeResize="0"/>
          <p:nvPr/>
        </p:nvPicPr>
        <p:blipFill>
          <a:blip r:embed="rId5">
            <a:alphaModFix/>
          </a:blip>
          <a:stretch>
            <a:fillRect/>
          </a:stretch>
        </p:blipFill>
        <p:spPr>
          <a:xfrm>
            <a:off x="5383250" y="216775"/>
            <a:ext cx="3171076" cy="1695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8"/>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2 Credit_card,age, balance</a:t>
            </a:r>
            <a:endParaRPr/>
          </a:p>
        </p:txBody>
      </p:sp>
      <p:pic>
        <p:nvPicPr>
          <p:cNvPr id="559" name="Google Shape;559;p48"/>
          <p:cNvPicPr preferRelativeResize="0"/>
          <p:nvPr/>
        </p:nvPicPr>
        <p:blipFill>
          <a:blip r:embed="rId3">
            <a:alphaModFix/>
          </a:blip>
          <a:stretch>
            <a:fillRect/>
          </a:stretch>
        </p:blipFill>
        <p:spPr>
          <a:xfrm>
            <a:off x="152400" y="552600"/>
            <a:ext cx="4925723" cy="4438501"/>
          </a:xfrm>
          <a:prstGeom prst="rect">
            <a:avLst/>
          </a:prstGeom>
          <a:noFill/>
          <a:ln>
            <a:noFill/>
          </a:ln>
        </p:spPr>
      </p:pic>
      <p:pic>
        <p:nvPicPr>
          <p:cNvPr id="560" name="Google Shape;560;p48"/>
          <p:cNvPicPr preferRelativeResize="0"/>
          <p:nvPr/>
        </p:nvPicPr>
        <p:blipFill>
          <a:blip r:embed="rId4">
            <a:alphaModFix/>
          </a:blip>
          <a:stretch>
            <a:fillRect/>
          </a:stretch>
        </p:blipFill>
        <p:spPr>
          <a:xfrm>
            <a:off x="5150788" y="2065125"/>
            <a:ext cx="3509312" cy="2381125"/>
          </a:xfrm>
          <a:prstGeom prst="rect">
            <a:avLst/>
          </a:prstGeom>
          <a:noFill/>
          <a:ln>
            <a:noFill/>
          </a:ln>
        </p:spPr>
      </p:pic>
      <p:sp>
        <p:nvSpPr>
          <p:cNvPr id="561" name="Google Shape;561;p48"/>
          <p:cNvSpPr txBox="1"/>
          <p:nvPr/>
        </p:nvSpPr>
        <p:spPr>
          <a:xfrm>
            <a:off x="5405450" y="4541150"/>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Area under the curve: 0.744</a:t>
            </a:r>
            <a:endParaRPr/>
          </a:p>
        </p:txBody>
      </p:sp>
      <p:pic>
        <p:nvPicPr>
          <p:cNvPr id="562" name="Google Shape;562;p48"/>
          <p:cNvPicPr preferRelativeResize="0"/>
          <p:nvPr/>
        </p:nvPicPr>
        <p:blipFill>
          <a:blip r:embed="rId5">
            <a:alphaModFix/>
          </a:blip>
          <a:stretch>
            <a:fillRect/>
          </a:stretch>
        </p:blipFill>
        <p:spPr>
          <a:xfrm>
            <a:off x="5460126" y="152400"/>
            <a:ext cx="2945326" cy="17603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49"/>
          <p:cNvSpPr txBox="1"/>
          <p:nvPr/>
        </p:nvSpPr>
        <p:spPr>
          <a:xfrm>
            <a:off x="441850" y="56925"/>
            <a:ext cx="6153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latin typeface="Nunito"/>
                <a:ea typeface="Nunito"/>
                <a:cs typeface="Nunito"/>
                <a:sym typeface="Nunito"/>
              </a:rPr>
              <a:t>3 Credit_score,age, tenure,balance, active_member,estimated_salary</a:t>
            </a:r>
            <a:endParaRPr b="1">
              <a:latin typeface="Nunito"/>
              <a:ea typeface="Nunito"/>
              <a:cs typeface="Nunito"/>
              <a:sym typeface="Nunito"/>
            </a:endParaRPr>
          </a:p>
        </p:txBody>
      </p:sp>
      <p:sp>
        <p:nvSpPr>
          <p:cNvPr id="568" name="Google Shape;568;p49"/>
          <p:cNvSpPr txBox="1"/>
          <p:nvPr/>
        </p:nvSpPr>
        <p:spPr>
          <a:xfrm>
            <a:off x="5714600" y="4326550"/>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Area under the curve: 0.744</a:t>
            </a:r>
            <a:endParaRPr/>
          </a:p>
        </p:txBody>
      </p:sp>
      <p:pic>
        <p:nvPicPr>
          <p:cNvPr id="569" name="Google Shape;569;p49"/>
          <p:cNvPicPr preferRelativeResize="0"/>
          <p:nvPr/>
        </p:nvPicPr>
        <p:blipFill>
          <a:blip r:embed="rId3">
            <a:alphaModFix/>
          </a:blip>
          <a:stretch>
            <a:fillRect/>
          </a:stretch>
        </p:blipFill>
        <p:spPr>
          <a:xfrm>
            <a:off x="114425" y="697425"/>
            <a:ext cx="5454074" cy="4140951"/>
          </a:xfrm>
          <a:prstGeom prst="rect">
            <a:avLst/>
          </a:prstGeom>
          <a:noFill/>
          <a:ln>
            <a:noFill/>
          </a:ln>
        </p:spPr>
      </p:pic>
      <p:pic>
        <p:nvPicPr>
          <p:cNvPr id="570" name="Google Shape;570;p49"/>
          <p:cNvPicPr preferRelativeResize="0"/>
          <p:nvPr/>
        </p:nvPicPr>
        <p:blipFill>
          <a:blip r:embed="rId4">
            <a:alphaModFix/>
          </a:blip>
          <a:stretch>
            <a:fillRect/>
          </a:stretch>
        </p:blipFill>
        <p:spPr>
          <a:xfrm>
            <a:off x="5627925" y="2192225"/>
            <a:ext cx="2881543" cy="1915501"/>
          </a:xfrm>
          <a:prstGeom prst="rect">
            <a:avLst/>
          </a:prstGeom>
          <a:noFill/>
          <a:ln>
            <a:noFill/>
          </a:ln>
        </p:spPr>
      </p:pic>
      <p:pic>
        <p:nvPicPr>
          <p:cNvPr id="571" name="Google Shape;571;p49"/>
          <p:cNvPicPr preferRelativeResize="0"/>
          <p:nvPr/>
        </p:nvPicPr>
        <p:blipFill>
          <a:blip r:embed="rId5">
            <a:alphaModFix/>
          </a:blip>
          <a:stretch>
            <a:fillRect/>
          </a:stretch>
        </p:blipFill>
        <p:spPr>
          <a:xfrm>
            <a:off x="5783925" y="495875"/>
            <a:ext cx="2455274" cy="1421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50"/>
          <p:cNvSpPr txBox="1"/>
          <p:nvPr/>
        </p:nvSpPr>
        <p:spPr>
          <a:xfrm>
            <a:off x="81475" y="72950"/>
            <a:ext cx="8430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Nunito"/>
                <a:ea typeface="Nunito"/>
                <a:cs typeface="Nunito"/>
                <a:sym typeface="Nunito"/>
              </a:rPr>
              <a:t>4 Credit_score, country, gender, age, tenure,balance, active_member,credit_card,estimated_salary</a:t>
            </a:r>
            <a:endParaRPr/>
          </a:p>
        </p:txBody>
      </p:sp>
      <p:pic>
        <p:nvPicPr>
          <p:cNvPr id="577" name="Google Shape;577;p50"/>
          <p:cNvPicPr preferRelativeResize="0"/>
          <p:nvPr/>
        </p:nvPicPr>
        <p:blipFill>
          <a:blip r:embed="rId3">
            <a:alphaModFix/>
          </a:blip>
          <a:stretch>
            <a:fillRect/>
          </a:stretch>
        </p:blipFill>
        <p:spPr>
          <a:xfrm>
            <a:off x="5112900" y="2305325"/>
            <a:ext cx="3708149" cy="2304200"/>
          </a:xfrm>
          <a:prstGeom prst="rect">
            <a:avLst/>
          </a:prstGeom>
          <a:noFill/>
          <a:ln>
            <a:noFill/>
          </a:ln>
        </p:spPr>
      </p:pic>
      <p:sp>
        <p:nvSpPr>
          <p:cNvPr id="578" name="Google Shape;578;p50"/>
          <p:cNvSpPr txBox="1"/>
          <p:nvPr/>
        </p:nvSpPr>
        <p:spPr>
          <a:xfrm>
            <a:off x="5568500" y="4609525"/>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Area under the curve: 0.745</a:t>
            </a:r>
            <a:endParaRPr/>
          </a:p>
        </p:txBody>
      </p:sp>
      <p:pic>
        <p:nvPicPr>
          <p:cNvPr id="579" name="Google Shape;579;p50"/>
          <p:cNvPicPr preferRelativeResize="0"/>
          <p:nvPr/>
        </p:nvPicPr>
        <p:blipFill>
          <a:blip r:embed="rId4">
            <a:alphaModFix/>
          </a:blip>
          <a:stretch>
            <a:fillRect/>
          </a:stretch>
        </p:blipFill>
        <p:spPr>
          <a:xfrm>
            <a:off x="152400" y="734400"/>
            <a:ext cx="4903924" cy="4038999"/>
          </a:xfrm>
          <a:prstGeom prst="rect">
            <a:avLst/>
          </a:prstGeom>
          <a:noFill/>
          <a:ln>
            <a:noFill/>
          </a:ln>
        </p:spPr>
      </p:pic>
      <p:pic>
        <p:nvPicPr>
          <p:cNvPr id="580" name="Google Shape;580;p50"/>
          <p:cNvPicPr preferRelativeResize="0"/>
          <p:nvPr/>
        </p:nvPicPr>
        <p:blipFill>
          <a:blip r:embed="rId5">
            <a:alphaModFix/>
          </a:blip>
          <a:stretch>
            <a:fillRect/>
          </a:stretch>
        </p:blipFill>
        <p:spPr>
          <a:xfrm>
            <a:off x="5482588" y="473150"/>
            <a:ext cx="3171825" cy="1857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1"/>
          <p:cNvSpPr txBox="1"/>
          <p:nvPr/>
        </p:nvSpPr>
        <p:spPr>
          <a:xfrm>
            <a:off x="268425" y="77400"/>
            <a:ext cx="794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5 Credit_score, country, gender, age, tenure, balance, active_member,estimated_salary</a:t>
            </a:r>
            <a:endParaRPr/>
          </a:p>
        </p:txBody>
      </p:sp>
      <p:pic>
        <p:nvPicPr>
          <p:cNvPr id="586" name="Google Shape;586;p51"/>
          <p:cNvPicPr preferRelativeResize="0"/>
          <p:nvPr/>
        </p:nvPicPr>
        <p:blipFill>
          <a:blip r:embed="rId3">
            <a:alphaModFix/>
          </a:blip>
          <a:stretch>
            <a:fillRect/>
          </a:stretch>
        </p:blipFill>
        <p:spPr>
          <a:xfrm>
            <a:off x="5191800" y="2505300"/>
            <a:ext cx="3328701" cy="2040325"/>
          </a:xfrm>
          <a:prstGeom prst="rect">
            <a:avLst/>
          </a:prstGeom>
          <a:noFill/>
          <a:ln>
            <a:noFill/>
          </a:ln>
        </p:spPr>
      </p:pic>
      <p:sp>
        <p:nvSpPr>
          <p:cNvPr id="587" name="Google Shape;587;p51"/>
          <p:cNvSpPr txBox="1"/>
          <p:nvPr/>
        </p:nvSpPr>
        <p:spPr>
          <a:xfrm>
            <a:off x="5285150" y="4622625"/>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Area under the curve: 0.745</a:t>
            </a:r>
            <a:endParaRPr/>
          </a:p>
        </p:txBody>
      </p:sp>
      <p:pic>
        <p:nvPicPr>
          <p:cNvPr id="588" name="Google Shape;588;p51"/>
          <p:cNvPicPr preferRelativeResize="0"/>
          <p:nvPr/>
        </p:nvPicPr>
        <p:blipFill>
          <a:blip r:embed="rId4">
            <a:alphaModFix/>
          </a:blip>
          <a:stretch>
            <a:fillRect/>
          </a:stretch>
        </p:blipFill>
        <p:spPr>
          <a:xfrm>
            <a:off x="152400" y="734375"/>
            <a:ext cx="4991100" cy="4169375"/>
          </a:xfrm>
          <a:prstGeom prst="rect">
            <a:avLst/>
          </a:prstGeom>
          <a:noFill/>
          <a:ln>
            <a:noFill/>
          </a:ln>
        </p:spPr>
      </p:pic>
      <p:pic>
        <p:nvPicPr>
          <p:cNvPr id="589" name="Google Shape;589;p51"/>
          <p:cNvPicPr preferRelativeResize="0"/>
          <p:nvPr/>
        </p:nvPicPr>
        <p:blipFill>
          <a:blip r:embed="rId5">
            <a:alphaModFix/>
          </a:blip>
          <a:stretch>
            <a:fillRect/>
          </a:stretch>
        </p:blipFill>
        <p:spPr>
          <a:xfrm>
            <a:off x="5476700" y="591388"/>
            <a:ext cx="2808451" cy="1572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824000" y="1613825"/>
            <a:ext cx="68430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500">
                <a:solidFill>
                  <a:schemeClr val="accent1"/>
                </a:solidFill>
              </a:rPr>
              <a:t>EDA Review:</a:t>
            </a:r>
            <a:endParaRPr sz="4500">
              <a:solidFill>
                <a:schemeClr val="accent1"/>
              </a:solidFill>
            </a:endParaRPr>
          </a:p>
          <a:p>
            <a:pPr marL="0" lvl="0" indent="0" algn="l" rtl="0">
              <a:spcBef>
                <a:spcPts val="0"/>
              </a:spcBef>
              <a:spcAft>
                <a:spcPts val="0"/>
              </a:spcAft>
              <a:buNone/>
            </a:pPr>
            <a:r>
              <a:rPr lang="en" sz="4500">
                <a:solidFill>
                  <a:schemeClr val="accent1"/>
                </a:solidFill>
              </a:rPr>
              <a:t>Customer Analysis</a:t>
            </a:r>
            <a:endParaRPr sz="450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2"/>
          <p:cNvSpPr txBox="1"/>
          <p:nvPr/>
        </p:nvSpPr>
        <p:spPr>
          <a:xfrm>
            <a:off x="780625" y="203175"/>
            <a:ext cx="887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Nunito"/>
                <a:ea typeface="Nunito"/>
                <a:cs typeface="Nunito"/>
                <a:sym typeface="Nunito"/>
              </a:rPr>
              <a:t>6 Credit_score,country,gender,age,tenure,balance,estimated_salary</a:t>
            </a:r>
            <a:endParaRPr/>
          </a:p>
        </p:txBody>
      </p:sp>
      <p:pic>
        <p:nvPicPr>
          <p:cNvPr id="595" name="Google Shape;595;p52"/>
          <p:cNvPicPr preferRelativeResize="0"/>
          <p:nvPr/>
        </p:nvPicPr>
        <p:blipFill>
          <a:blip r:embed="rId3">
            <a:alphaModFix/>
          </a:blip>
          <a:stretch>
            <a:fillRect/>
          </a:stretch>
        </p:blipFill>
        <p:spPr>
          <a:xfrm>
            <a:off x="5195175" y="2242525"/>
            <a:ext cx="3655722" cy="2198137"/>
          </a:xfrm>
          <a:prstGeom prst="rect">
            <a:avLst/>
          </a:prstGeom>
          <a:noFill/>
          <a:ln>
            <a:noFill/>
          </a:ln>
        </p:spPr>
      </p:pic>
      <p:sp>
        <p:nvSpPr>
          <p:cNvPr id="596" name="Google Shape;596;p52"/>
          <p:cNvSpPr txBox="1"/>
          <p:nvPr/>
        </p:nvSpPr>
        <p:spPr>
          <a:xfrm>
            <a:off x="5688350" y="4536675"/>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Area under the curve: 0.745</a:t>
            </a:r>
            <a:endParaRPr/>
          </a:p>
        </p:txBody>
      </p:sp>
      <p:pic>
        <p:nvPicPr>
          <p:cNvPr id="597" name="Google Shape;597;p52"/>
          <p:cNvPicPr preferRelativeResize="0"/>
          <p:nvPr/>
        </p:nvPicPr>
        <p:blipFill>
          <a:blip r:embed="rId4">
            <a:alphaModFix/>
          </a:blip>
          <a:stretch>
            <a:fillRect/>
          </a:stretch>
        </p:blipFill>
        <p:spPr>
          <a:xfrm>
            <a:off x="152400" y="755775"/>
            <a:ext cx="4991102" cy="4104401"/>
          </a:xfrm>
          <a:prstGeom prst="rect">
            <a:avLst/>
          </a:prstGeom>
          <a:noFill/>
          <a:ln>
            <a:noFill/>
          </a:ln>
        </p:spPr>
      </p:pic>
      <p:pic>
        <p:nvPicPr>
          <p:cNvPr id="598" name="Google Shape;598;p52"/>
          <p:cNvPicPr preferRelativeResize="0"/>
          <p:nvPr/>
        </p:nvPicPr>
        <p:blipFill>
          <a:blip r:embed="rId5">
            <a:alphaModFix/>
          </a:blip>
          <a:stretch>
            <a:fillRect/>
          </a:stretch>
        </p:blipFill>
        <p:spPr>
          <a:xfrm>
            <a:off x="5585550" y="591575"/>
            <a:ext cx="2863476" cy="16578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53"/>
          <p:cNvSpPr txBox="1"/>
          <p:nvPr/>
        </p:nvSpPr>
        <p:spPr>
          <a:xfrm>
            <a:off x="63350" y="163300"/>
            <a:ext cx="801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Nunito"/>
                <a:ea typeface="Nunito"/>
                <a:cs typeface="Nunito"/>
                <a:sym typeface="Nunito"/>
              </a:rPr>
              <a:t>7 Credit_score, country, gender, age, tenure, balance, estimated_salary</a:t>
            </a:r>
            <a:endParaRPr/>
          </a:p>
        </p:txBody>
      </p:sp>
      <p:pic>
        <p:nvPicPr>
          <p:cNvPr id="604" name="Google Shape;604;p53"/>
          <p:cNvPicPr preferRelativeResize="0"/>
          <p:nvPr/>
        </p:nvPicPr>
        <p:blipFill>
          <a:blip r:embed="rId3">
            <a:alphaModFix/>
          </a:blip>
          <a:stretch>
            <a:fillRect/>
          </a:stretch>
        </p:blipFill>
        <p:spPr>
          <a:xfrm>
            <a:off x="4715547" y="2154175"/>
            <a:ext cx="4117052" cy="2516637"/>
          </a:xfrm>
          <a:prstGeom prst="rect">
            <a:avLst/>
          </a:prstGeom>
          <a:noFill/>
          <a:ln>
            <a:noFill/>
          </a:ln>
        </p:spPr>
      </p:pic>
      <p:sp>
        <p:nvSpPr>
          <p:cNvPr id="605" name="Google Shape;605;p53"/>
          <p:cNvSpPr txBox="1"/>
          <p:nvPr/>
        </p:nvSpPr>
        <p:spPr>
          <a:xfrm>
            <a:off x="5557600" y="4653125"/>
            <a:ext cx="3000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Nunito"/>
                <a:ea typeface="Nunito"/>
                <a:cs typeface="Nunito"/>
                <a:sym typeface="Nunito"/>
              </a:rPr>
              <a:t>Area under the curve: 0.745</a:t>
            </a:r>
            <a:endParaRPr/>
          </a:p>
        </p:txBody>
      </p:sp>
      <p:pic>
        <p:nvPicPr>
          <p:cNvPr id="606" name="Google Shape;606;p53"/>
          <p:cNvPicPr preferRelativeResize="0"/>
          <p:nvPr/>
        </p:nvPicPr>
        <p:blipFill>
          <a:blip r:embed="rId4">
            <a:alphaModFix/>
          </a:blip>
          <a:stretch>
            <a:fillRect/>
          </a:stretch>
        </p:blipFill>
        <p:spPr>
          <a:xfrm>
            <a:off x="152400" y="927050"/>
            <a:ext cx="4493452" cy="4020300"/>
          </a:xfrm>
          <a:prstGeom prst="rect">
            <a:avLst/>
          </a:prstGeom>
          <a:noFill/>
          <a:ln>
            <a:noFill/>
          </a:ln>
        </p:spPr>
      </p:pic>
      <p:pic>
        <p:nvPicPr>
          <p:cNvPr id="607" name="Google Shape;607;p53"/>
          <p:cNvPicPr preferRelativeResize="0"/>
          <p:nvPr/>
        </p:nvPicPr>
        <p:blipFill>
          <a:blip r:embed="rId5">
            <a:alphaModFix/>
          </a:blip>
          <a:stretch>
            <a:fillRect/>
          </a:stretch>
        </p:blipFill>
        <p:spPr>
          <a:xfrm>
            <a:off x="5253651" y="525525"/>
            <a:ext cx="3040886" cy="1776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54"/>
          <p:cNvSpPr txBox="1"/>
          <p:nvPr/>
        </p:nvSpPr>
        <p:spPr>
          <a:xfrm>
            <a:off x="1886550" y="228850"/>
            <a:ext cx="53709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chemeClr val="accent1"/>
                </a:solidFill>
                <a:latin typeface="Nunito"/>
                <a:ea typeface="Nunito"/>
                <a:cs typeface="Nunito"/>
                <a:sym typeface="Nunito"/>
              </a:rPr>
              <a:t>Best Logistic Regression Model</a:t>
            </a:r>
            <a:endParaRPr sz="2400" b="1">
              <a:solidFill>
                <a:schemeClr val="accent1"/>
              </a:solidFill>
              <a:latin typeface="Nunito"/>
              <a:ea typeface="Nunito"/>
              <a:cs typeface="Nunito"/>
              <a:sym typeface="Nunito"/>
            </a:endParaRPr>
          </a:p>
        </p:txBody>
      </p:sp>
      <p:sp>
        <p:nvSpPr>
          <p:cNvPr id="613" name="Google Shape;613;p54"/>
          <p:cNvSpPr txBox="1"/>
          <p:nvPr/>
        </p:nvSpPr>
        <p:spPr>
          <a:xfrm>
            <a:off x="577550" y="686525"/>
            <a:ext cx="761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614" name="Google Shape;614;p54"/>
          <p:cNvSpPr txBox="1"/>
          <p:nvPr/>
        </p:nvSpPr>
        <p:spPr>
          <a:xfrm>
            <a:off x="860875" y="937175"/>
            <a:ext cx="7911300" cy="3417000"/>
          </a:xfrm>
          <a:prstGeom prst="rect">
            <a:avLst/>
          </a:prstGeom>
          <a:noFill/>
          <a:ln>
            <a:noFill/>
          </a:ln>
        </p:spPr>
        <p:txBody>
          <a:bodyPr spcFirstLastPara="1" wrap="square" lIns="91425" tIns="91425" rIns="91425" bIns="91425" anchor="t" anchorCtr="0">
            <a:spAutoFit/>
          </a:bodyPr>
          <a:lstStyle/>
          <a:p>
            <a:pPr marL="457200" lvl="0" indent="-317500" algn="l" rtl="0">
              <a:lnSpc>
                <a:spcPct val="200000"/>
              </a:lnSpc>
              <a:spcBef>
                <a:spcPts val="0"/>
              </a:spcBef>
              <a:spcAft>
                <a:spcPts val="0"/>
              </a:spcAft>
              <a:buSzPts val="1400"/>
              <a:buFont typeface="Nunito"/>
              <a:buChar char="●"/>
            </a:pPr>
            <a:r>
              <a:rPr lang="en">
                <a:latin typeface="Nunito"/>
                <a:ea typeface="Nunito"/>
                <a:cs typeface="Nunito"/>
                <a:sym typeface="Nunito"/>
              </a:rPr>
              <a:t>Model 5 with features </a:t>
            </a:r>
            <a:r>
              <a:rPr lang="en"/>
              <a:t>Credit_score, country, gender, age, tenure, balance, active_member,estimated_salary seems to be the best model which has comparatively lower False Negatives and the area under curve 0.745.</a:t>
            </a:r>
            <a:endParaRPr/>
          </a:p>
          <a:p>
            <a:pPr marL="457200" lvl="0" indent="-317500" algn="l" rtl="0">
              <a:lnSpc>
                <a:spcPct val="200000"/>
              </a:lnSpc>
              <a:spcBef>
                <a:spcPts val="0"/>
              </a:spcBef>
              <a:spcAft>
                <a:spcPts val="0"/>
              </a:spcAft>
              <a:buSzPts val="1400"/>
              <a:buFont typeface="Nunito"/>
              <a:buChar char="●"/>
            </a:pPr>
            <a:r>
              <a:rPr lang="en">
                <a:latin typeface="Nunito"/>
                <a:ea typeface="Nunito"/>
                <a:cs typeface="Nunito"/>
                <a:sym typeface="Nunito"/>
              </a:rPr>
              <a:t>glm(churn ~ credit_score + country +  gender+age+tenure+balance+active_member+estimated_salary, data = churn_data_logit)</a:t>
            </a:r>
            <a:endParaRPr>
              <a:latin typeface="Nunito"/>
              <a:ea typeface="Nunito"/>
              <a:cs typeface="Nunito"/>
              <a:sym typeface="Nunito"/>
            </a:endParaRPr>
          </a:p>
          <a:p>
            <a:pPr marL="457200" lvl="0" indent="-317500" algn="l" rtl="0">
              <a:lnSpc>
                <a:spcPct val="200000"/>
              </a:lnSpc>
              <a:spcBef>
                <a:spcPts val="0"/>
              </a:spcBef>
              <a:spcAft>
                <a:spcPts val="0"/>
              </a:spcAft>
              <a:buSzPts val="1400"/>
              <a:buFont typeface="Nunito"/>
              <a:buChar char="●"/>
            </a:pPr>
            <a:r>
              <a:rPr lang="en">
                <a:latin typeface="Nunito"/>
                <a:ea typeface="Nunito"/>
                <a:cs typeface="Nunito"/>
                <a:sym typeface="Nunito"/>
              </a:rPr>
              <a:t>We are focusing particularly on False negatives because it is vital for any bank to correctly predict churn and in an ideal scenario without any errors.</a:t>
            </a:r>
            <a:endParaRPr>
              <a:latin typeface="Nunito"/>
              <a:ea typeface="Nunito"/>
              <a:cs typeface="Nunito"/>
              <a:sym typeface="Nunito"/>
            </a:endParaRPr>
          </a:p>
          <a:p>
            <a:pPr marL="457200" lvl="0" indent="0" algn="l" rtl="0">
              <a:lnSpc>
                <a:spcPct val="200000"/>
              </a:lnSpc>
              <a:spcBef>
                <a:spcPts val="0"/>
              </a:spcBef>
              <a:spcAft>
                <a:spcPts val="0"/>
              </a:spcAft>
              <a:buNone/>
            </a:pPr>
            <a:endParaRPr>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618"/>
        <p:cNvGrpSpPr/>
        <p:nvPr/>
      </p:nvGrpSpPr>
      <p:grpSpPr>
        <a:xfrm>
          <a:off x="0" y="0"/>
          <a:ext cx="0" cy="0"/>
          <a:chOff x="0" y="0"/>
          <a:chExt cx="0" cy="0"/>
        </a:xfrm>
      </p:grpSpPr>
      <p:sp>
        <p:nvSpPr>
          <p:cNvPr id="619" name="Google Shape;619;p55"/>
          <p:cNvSpPr txBox="1">
            <a:spLocks noGrp="1"/>
          </p:cNvSpPr>
          <p:nvPr>
            <p:ph type="title"/>
          </p:nvPr>
        </p:nvSpPr>
        <p:spPr>
          <a:xfrm>
            <a:off x="1388550" y="-246275"/>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6400"/>
              <a:t>Summary</a:t>
            </a:r>
            <a:endParaRPr sz="6400"/>
          </a:p>
        </p:txBody>
      </p:sp>
      <p:sp>
        <p:nvSpPr>
          <p:cNvPr id="620" name="Google Shape;620;p55"/>
          <p:cNvSpPr txBox="1"/>
          <p:nvPr/>
        </p:nvSpPr>
        <p:spPr>
          <a:xfrm>
            <a:off x="594400" y="1256300"/>
            <a:ext cx="8079300" cy="21396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Nunito"/>
              <a:buChar char="●"/>
            </a:pPr>
            <a:r>
              <a:rPr lang="en" sz="1700">
                <a:latin typeface="Nunito"/>
                <a:ea typeface="Nunito"/>
                <a:cs typeface="Nunito"/>
                <a:sym typeface="Nunito"/>
              </a:rPr>
              <a:t>When creating a model based solely on customer demographics, only the </a:t>
            </a:r>
            <a:r>
              <a:rPr lang="en" sz="1700" b="1">
                <a:latin typeface="Nunito"/>
                <a:ea typeface="Nunito"/>
                <a:cs typeface="Nunito"/>
                <a:sym typeface="Nunito"/>
              </a:rPr>
              <a:t>age</a:t>
            </a:r>
            <a:r>
              <a:rPr lang="en" sz="1700">
                <a:latin typeface="Nunito"/>
                <a:ea typeface="Nunito"/>
                <a:cs typeface="Nunito"/>
                <a:sym typeface="Nunito"/>
              </a:rPr>
              <a:t> variable is significant</a:t>
            </a:r>
            <a:endParaRPr sz="1700">
              <a:latin typeface="Nunito"/>
              <a:ea typeface="Nunito"/>
              <a:cs typeface="Nunito"/>
              <a:sym typeface="Nunito"/>
            </a:endParaRPr>
          </a:p>
          <a:p>
            <a:pPr marL="457200" lvl="0" indent="-336550" algn="l" rtl="0">
              <a:spcBef>
                <a:spcPts val="1000"/>
              </a:spcBef>
              <a:spcAft>
                <a:spcPts val="0"/>
              </a:spcAft>
              <a:buSzPts val="1700"/>
              <a:buFont typeface="Nunito"/>
              <a:buChar char="●"/>
            </a:pPr>
            <a:r>
              <a:rPr lang="en" sz="1700">
                <a:latin typeface="Nunito"/>
                <a:ea typeface="Nunito"/>
                <a:cs typeface="Nunito"/>
                <a:sym typeface="Nunito"/>
              </a:rPr>
              <a:t>When creating a model based on salary and account features (number of products, balance, active status), only the </a:t>
            </a:r>
            <a:r>
              <a:rPr lang="en" sz="1700" b="1">
                <a:latin typeface="Nunito"/>
                <a:ea typeface="Nunito"/>
                <a:cs typeface="Nunito"/>
                <a:sym typeface="Nunito"/>
              </a:rPr>
              <a:t>balance</a:t>
            </a:r>
            <a:r>
              <a:rPr lang="en" sz="1700">
                <a:latin typeface="Nunito"/>
                <a:ea typeface="Nunito"/>
                <a:cs typeface="Nunito"/>
                <a:sym typeface="Nunito"/>
              </a:rPr>
              <a:t> variable is significant</a:t>
            </a:r>
            <a:endParaRPr sz="1700">
              <a:latin typeface="Nunito"/>
              <a:ea typeface="Nunito"/>
              <a:cs typeface="Nunito"/>
              <a:sym typeface="Nunito"/>
            </a:endParaRPr>
          </a:p>
          <a:p>
            <a:pPr marL="457200" lvl="0" indent="-336550" algn="l" rtl="0">
              <a:lnSpc>
                <a:spcPct val="100000"/>
              </a:lnSpc>
              <a:spcBef>
                <a:spcPts val="1000"/>
              </a:spcBef>
              <a:spcAft>
                <a:spcPts val="0"/>
              </a:spcAft>
              <a:buSzPts val="1700"/>
              <a:buChar char="●"/>
            </a:pPr>
            <a:r>
              <a:rPr lang="en" sz="1700">
                <a:latin typeface="Nunito"/>
                <a:ea typeface="Nunito"/>
                <a:cs typeface="Nunito"/>
                <a:sym typeface="Nunito"/>
              </a:rPr>
              <a:t>90% of variance explained by 9 principle components</a:t>
            </a:r>
            <a:endParaRPr sz="1700">
              <a:latin typeface="Nunito"/>
              <a:ea typeface="Nunito"/>
              <a:cs typeface="Nunito"/>
              <a:sym typeface="Nunito"/>
            </a:endParaRPr>
          </a:p>
          <a:p>
            <a:pPr marL="914400" lvl="1" indent="-336550" algn="l" rtl="0">
              <a:lnSpc>
                <a:spcPct val="100000"/>
              </a:lnSpc>
              <a:spcBef>
                <a:spcPts val="1000"/>
              </a:spcBef>
              <a:spcAft>
                <a:spcPts val="1000"/>
              </a:spcAft>
              <a:buSzPts val="1700"/>
              <a:buFont typeface="Nunito"/>
              <a:buChar char="○"/>
            </a:pPr>
            <a:r>
              <a:rPr lang="en" sz="1700">
                <a:latin typeface="Nunito"/>
                <a:ea typeface="Nunito"/>
                <a:cs typeface="Nunito"/>
                <a:sym typeface="Nunito"/>
              </a:rPr>
              <a:t>PC9 Cumulative proportion of variance: 0.92</a:t>
            </a:r>
            <a:endParaRPr sz="1700">
              <a:latin typeface="Nunito"/>
              <a:ea typeface="Nunito"/>
              <a:cs typeface="Nunito"/>
              <a:sym typeface="Nuni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624"/>
        <p:cNvGrpSpPr/>
        <p:nvPr/>
      </p:nvGrpSpPr>
      <p:grpSpPr>
        <a:xfrm>
          <a:off x="0" y="0"/>
          <a:ext cx="0" cy="0"/>
          <a:chOff x="0" y="0"/>
          <a:chExt cx="0" cy="0"/>
        </a:xfrm>
      </p:grpSpPr>
      <p:sp>
        <p:nvSpPr>
          <p:cNvPr id="625" name="Google Shape;625;p56"/>
          <p:cNvSpPr txBox="1">
            <a:spLocks noGrp="1"/>
          </p:cNvSpPr>
          <p:nvPr>
            <p:ph type="title"/>
          </p:nvPr>
        </p:nvSpPr>
        <p:spPr>
          <a:xfrm>
            <a:off x="1388550" y="-246275"/>
            <a:ext cx="6366900" cy="1863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6400"/>
              <a:t>Summary cont.</a:t>
            </a:r>
            <a:endParaRPr sz="6400"/>
          </a:p>
        </p:txBody>
      </p:sp>
      <p:sp>
        <p:nvSpPr>
          <p:cNvPr id="626" name="Google Shape;626;p56"/>
          <p:cNvSpPr txBox="1"/>
          <p:nvPr/>
        </p:nvSpPr>
        <p:spPr>
          <a:xfrm>
            <a:off x="594400" y="1256300"/>
            <a:ext cx="8079300" cy="31914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SzPts val="1700"/>
              <a:buFont typeface="Nunito"/>
              <a:buChar char="●"/>
            </a:pPr>
            <a:r>
              <a:rPr lang="en" sz="1700">
                <a:latin typeface="Nunito"/>
                <a:ea typeface="Nunito"/>
                <a:cs typeface="Nunito"/>
                <a:sym typeface="Nunito"/>
              </a:rPr>
              <a:t>Best model Adj R^2: </a:t>
            </a:r>
            <a:r>
              <a:rPr lang="en" sz="1700" b="1">
                <a:latin typeface="Nunito"/>
                <a:ea typeface="Nunito"/>
                <a:cs typeface="Nunito"/>
                <a:sym typeface="Nunito"/>
              </a:rPr>
              <a:t>Age + Balance</a:t>
            </a:r>
            <a:endParaRPr sz="1700" b="1">
              <a:latin typeface="Nunito"/>
              <a:ea typeface="Nunito"/>
              <a:cs typeface="Nunito"/>
              <a:sym typeface="Nunito"/>
            </a:endParaRPr>
          </a:p>
          <a:p>
            <a:pPr marL="457200" lvl="0" indent="-336550" algn="l" rtl="0">
              <a:spcBef>
                <a:spcPts val="0"/>
              </a:spcBef>
              <a:spcAft>
                <a:spcPts val="0"/>
              </a:spcAft>
              <a:buSzPts val="1700"/>
              <a:buFont typeface="Nunito"/>
              <a:buChar char="●"/>
            </a:pPr>
            <a:r>
              <a:rPr lang="en" sz="1700"/>
              <a:t>Best model BIC: Credit Score + Age + Balance</a:t>
            </a:r>
            <a:endParaRPr sz="1700"/>
          </a:p>
          <a:p>
            <a:pPr marL="457200" lvl="0" indent="-336550" algn="l" rtl="0">
              <a:spcBef>
                <a:spcPts val="0"/>
              </a:spcBef>
              <a:spcAft>
                <a:spcPts val="0"/>
              </a:spcAft>
              <a:buSzPts val="1700"/>
              <a:buChar char="●"/>
            </a:pPr>
            <a:r>
              <a:rPr lang="en" sz="1700"/>
              <a:t>Best model Cp: Credit Score + Age + Balance + Tenure + Est. Salary</a:t>
            </a:r>
            <a:endParaRPr sz="1700"/>
          </a:p>
          <a:p>
            <a:pPr marL="457200" lvl="0" indent="0" algn="l" rtl="0">
              <a:spcBef>
                <a:spcPts val="0"/>
              </a:spcBef>
              <a:spcAft>
                <a:spcPts val="0"/>
              </a:spcAft>
              <a:buNone/>
            </a:pPr>
            <a:endParaRPr sz="1700"/>
          </a:p>
          <a:p>
            <a:pPr marL="0" lvl="0" indent="0" algn="l" rtl="0">
              <a:spcBef>
                <a:spcPts val="0"/>
              </a:spcBef>
              <a:spcAft>
                <a:spcPts val="0"/>
              </a:spcAft>
              <a:buNone/>
            </a:pPr>
            <a:r>
              <a:rPr lang="en" sz="1700">
                <a:latin typeface="Nunito"/>
                <a:ea typeface="Nunito"/>
                <a:cs typeface="Nunito"/>
                <a:sym typeface="Nunito"/>
              </a:rPr>
              <a:t>Best predictor of customer churn over all:</a:t>
            </a:r>
            <a:endParaRPr sz="1700">
              <a:latin typeface="Nunito"/>
              <a:ea typeface="Nunito"/>
              <a:cs typeface="Nunito"/>
              <a:sym typeface="Nunito"/>
            </a:endParaRPr>
          </a:p>
          <a:p>
            <a:pPr marL="457200" lvl="0" indent="-336550" algn="l" rtl="0">
              <a:spcBef>
                <a:spcPts val="1000"/>
              </a:spcBef>
              <a:spcAft>
                <a:spcPts val="0"/>
              </a:spcAft>
              <a:buSzPts val="1700"/>
              <a:buFont typeface="Nunito"/>
              <a:buChar char="●"/>
            </a:pPr>
            <a:r>
              <a:rPr lang="en" sz="1700">
                <a:latin typeface="Nunito"/>
                <a:ea typeface="Nunito"/>
                <a:cs typeface="Nunito"/>
                <a:sym typeface="Nunito"/>
              </a:rPr>
              <a:t>Model 5, which includes features </a:t>
            </a:r>
            <a:r>
              <a:rPr lang="en" sz="1700"/>
              <a:t>Credit_score + country + gender + age + tenure + balance + active_member + estimated_salary is best performing</a:t>
            </a:r>
            <a:endParaRPr sz="1700"/>
          </a:p>
          <a:p>
            <a:pPr marL="914400" lvl="1" indent="-336550" algn="l" rtl="0">
              <a:spcBef>
                <a:spcPts val="0"/>
              </a:spcBef>
              <a:spcAft>
                <a:spcPts val="0"/>
              </a:spcAft>
              <a:buSzPts val="1700"/>
              <a:buFont typeface="Nunito"/>
              <a:buChar char="○"/>
            </a:pPr>
            <a:r>
              <a:rPr lang="en" sz="1700"/>
              <a:t>Area under curve: 0.745 </a:t>
            </a:r>
            <a:endParaRPr sz="1700"/>
          </a:p>
          <a:p>
            <a:pPr marL="914400" lvl="1" indent="-336550" algn="l" rtl="0">
              <a:spcBef>
                <a:spcPts val="0"/>
              </a:spcBef>
              <a:spcAft>
                <a:spcPts val="0"/>
              </a:spcAft>
              <a:buSzPts val="1700"/>
              <a:buChar char="○"/>
            </a:pPr>
            <a:r>
              <a:rPr lang="en" sz="1700"/>
              <a:t>Least false negatives compared to other models with same area under curve</a:t>
            </a:r>
            <a:endParaRPr sz="1700">
              <a:latin typeface="Nunito"/>
              <a:ea typeface="Nunito"/>
              <a:cs typeface="Nunito"/>
              <a:sym typeface="Nunito"/>
            </a:endParaRPr>
          </a:p>
          <a:p>
            <a:pPr marL="0" lvl="0" indent="0" algn="l" rtl="0">
              <a:lnSpc>
                <a:spcPct val="100000"/>
              </a:lnSpc>
              <a:spcBef>
                <a:spcPts val="0"/>
              </a:spcBef>
              <a:spcAft>
                <a:spcPts val="1000"/>
              </a:spcAft>
              <a:buNone/>
            </a:pPr>
            <a:endParaRPr sz="17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630"/>
        <p:cNvGrpSpPr/>
        <p:nvPr/>
      </p:nvGrpSpPr>
      <p:grpSpPr>
        <a:xfrm>
          <a:off x="0" y="0"/>
          <a:ext cx="0" cy="0"/>
          <a:chOff x="0" y="0"/>
          <a:chExt cx="0" cy="0"/>
        </a:xfrm>
      </p:grpSpPr>
      <p:sp>
        <p:nvSpPr>
          <p:cNvPr id="631" name="Google Shape;631;p57"/>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7800">
                <a:solidFill>
                  <a:schemeClr val="accent4"/>
                </a:solidFill>
                <a:latin typeface="Nunito"/>
                <a:ea typeface="Nunito"/>
                <a:cs typeface="Nunito"/>
                <a:sym typeface="Nunito"/>
              </a:rPr>
              <a:t>Questions?</a:t>
            </a:r>
            <a:endParaRPr sz="7800">
              <a:solidFill>
                <a:schemeClr val="accent4"/>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176000" cy="199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Review: Preparing for EDA </a:t>
            </a:r>
            <a:r>
              <a:rPr lang="en">
                <a:solidFill>
                  <a:srgbClr val="B7B7B7"/>
                </a:solidFill>
              </a:rPr>
              <a:t>(Midterm)</a:t>
            </a:r>
            <a:endParaRPr>
              <a:solidFill>
                <a:srgbClr val="B7B7B7"/>
              </a:solidFill>
            </a:endParaRPr>
          </a:p>
        </p:txBody>
      </p:sp>
      <p:sp>
        <p:nvSpPr>
          <p:cNvPr id="302" name="Google Shape;302;p17"/>
          <p:cNvSpPr txBox="1"/>
          <p:nvPr/>
        </p:nvSpPr>
        <p:spPr>
          <a:xfrm>
            <a:off x="493425" y="1508275"/>
            <a:ext cx="4190400" cy="3232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1"/>
              </a:buClr>
              <a:buSzPts val="1800"/>
              <a:buFont typeface="Nunito"/>
              <a:buChar char="●"/>
            </a:pPr>
            <a:r>
              <a:rPr lang="en" sz="1800" b="1">
                <a:solidFill>
                  <a:schemeClr val="accent1"/>
                </a:solidFill>
                <a:latin typeface="Nunito"/>
                <a:ea typeface="Nunito"/>
                <a:cs typeface="Nunito"/>
                <a:sym typeface="Nunito"/>
              </a:rPr>
              <a:t>Dropped 1 variable: </a:t>
            </a:r>
            <a:r>
              <a:rPr lang="en" sz="1800" i="1">
                <a:solidFill>
                  <a:schemeClr val="accent1"/>
                </a:solidFill>
                <a:latin typeface="Nunito"/>
                <a:ea typeface="Nunito"/>
                <a:cs typeface="Nunito"/>
                <a:sym typeface="Nunito"/>
              </a:rPr>
              <a:t>customer_id</a:t>
            </a:r>
            <a:endParaRPr sz="1800" i="1">
              <a:solidFill>
                <a:schemeClr val="accent1"/>
              </a:solidFill>
              <a:latin typeface="Nunito"/>
              <a:ea typeface="Nunito"/>
              <a:cs typeface="Nunito"/>
              <a:sym typeface="Nunito"/>
            </a:endParaRPr>
          </a:p>
          <a:p>
            <a:pPr marL="457200" lvl="0" indent="-342900" algn="l" rtl="0">
              <a:spcBef>
                <a:spcPts val="0"/>
              </a:spcBef>
              <a:spcAft>
                <a:spcPts val="0"/>
              </a:spcAft>
              <a:buClr>
                <a:schemeClr val="accent1"/>
              </a:buClr>
              <a:buSzPts val="1800"/>
              <a:buFont typeface="Nunito"/>
              <a:buChar char="●"/>
            </a:pPr>
            <a:r>
              <a:rPr lang="en" sz="1800" b="1">
                <a:solidFill>
                  <a:schemeClr val="accent1"/>
                </a:solidFill>
                <a:latin typeface="Nunito"/>
                <a:ea typeface="Nunito"/>
                <a:cs typeface="Nunito"/>
                <a:sym typeface="Nunito"/>
              </a:rPr>
              <a:t>Checked for null values:</a:t>
            </a:r>
            <a:r>
              <a:rPr lang="en" sz="1800">
                <a:solidFill>
                  <a:schemeClr val="accent1"/>
                </a:solidFill>
                <a:latin typeface="Nunito"/>
                <a:ea typeface="Nunito"/>
                <a:cs typeface="Nunito"/>
                <a:sym typeface="Nunito"/>
              </a:rPr>
              <a:t> none found</a:t>
            </a:r>
            <a:endParaRPr sz="1800" b="1">
              <a:solidFill>
                <a:schemeClr val="accent1"/>
              </a:solidFill>
              <a:latin typeface="Nunito"/>
              <a:ea typeface="Nunito"/>
              <a:cs typeface="Nunito"/>
              <a:sym typeface="Nunito"/>
            </a:endParaRPr>
          </a:p>
          <a:p>
            <a:pPr marL="457200" lvl="0" indent="-342900" algn="l" rtl="0">
              <a:spcBef>
                <a:spcPts val="0"/>
              </a:spcBef>
              <a:spcAft>
                <a:spcPts val="0"/>
              </a:spcAft>
              <a:buClr>
                <a:schemeClr val="accent1"/>
              </a:buClr>
              <a:buSzPts val="1800"/>
              <a:buFont typeface="Nunito"/>
              <a:buChar char="●"/>
            </a:pPr>
            <a:r>
              <a:rPr lang="en" sz="1800" b="1">
                <a:solidFill>
                  <a:schemeClr val="accent1"/>
                </a:solidFill>
                <a:latin typeface="Nunito"/>
                <a:ea typeface="Nunito"/>
                <a:cs typeface="Nunito"/>
                <a:sym typeface="Nunito"/>
              </a:rPr>
              <a:t>Converted the following variables into categorical</a:t>
            </a:r>
            <a:endParaRPr sz="1800" b="1">
              <a:solidFill>
                <a:schemeClr val="accent1"/>
              </a:solidFill>
              <a:latin typeface="Nunito"/>
              <a:ea typeface="Nunito"/>
              <a:cs typeface="Nunito"/>
              <a:sym typeface="Nunito"/>
            </a:endParaRPr>
          </a:p>
          <a:p>
            <a:pPr marL="914400" lvl="1" indent="-342900" algn="l" rtl="0">
              <a:spcBef>
                <a:spcPts val="0"/>
              </a:spcBef>
              <a:spcAft>
                <a:spcPts val="0"/>
              </a:spcAft>
              <a:buClr>
                <a:schemeClr val="accent1"/>
              </a:buClr>
              <a:buSzPts val="1800"/>
              <a:buFont typeface="Nunito"/>
              <a:buChar char="○"/>
            </a:pPr>
            <a:r>
              <a:rPr lang="en" sz="1800">
                <a:solidFill>
                  <a:schemeClr val="accent1"/>
                </a:solidFill>
                <a:latin typeface="Nunito"/>
                <a:ea typeface="Nunito"/>
                <a:cs typeface="Nunito"/>
                <a:sym typeface="Nunito"/>
              </a:rPr>
              <a:t>credit card, active member, churn, gender</a:t>
            </a:r>
            <a:endParaRPr sz="1800">
              <a:solidFill>
                <a:schemeClr val="accent1"/>
              </a:solidFill>
              <a:latin typeface="Nunito"/>
              <a:ea typeface="Nunito"/>
              <a:cs typeface="Nunito"/>
              <a:sym typeface="Nunito"/>
            </a:endParaRPr>
          </a:p>
          <a:p>
            <a:pPr marL="457200" lvl="0" indent="-342900" algn="l" rtl="0">
              <a:spcBef>
                <a:spcPts val="0"/>
              </a:spcBef>
              <a:spcAft>
                <a:spcPts val="0"/>
              </a:spcAft>
              <a:buClr>
                <a:schemeClr val="accent1"/>
              </a:buClr>
              <a:buSzPts val="1800"/>
              <a:buFont typeface="Nunito"/>
              <a:buChar char="●"/>
            </a:pPr>
            <a:r>
              <a:rPr lang="en" sz="1800" b="1">
                <a:solidFill>
                  <a:schemeClr val="accent1"/>
                </a:solidFill>
                <a:latin typeface="Nunito"/>
                <a:ea typeface="Nunito"/>
                <a:cs typeface="Nunito"/>
                <a:sym typeface="Nunito"/>
              </a:rPr>
              <a:t>Checked for &amp; removed outliers</a:t>
            </a:r>
            <a:endParaRPr sz="1800" b="1">
              <a:solidFill>
                <a:schemeClr val="accent1"/>
              </a:solidFill>
              <a:latin typeface="Nunito"/>
              <a:ea typeface="Nunito"/>
              <a:cs typeface="Nunito"/>
              <a:sym typeface="Nunito"/>
            </a:endParaRPr>
          </a:p>
          <a:p>
            <a:pPr marL="914400" lvl="1" indent="-342900" algn="l" rtl="0">
              <a:spcBef>
                <a:spcPts val="0"/>
              </a:spcBef>
              <a:spcAft>
                <a:spcPts val="0"/>
              </a:spcAft>
              <a:buClr>
                <a:schemeClr val="accent1"/>
              </a:buClr>
              <a:buSzPts val="1800"/>
              <a:buFont typeface="Nunito"/>
              <a:buChar char="○"/>
            </a:pPr>
            <a:r>
              <a:rPr lang="en" sz="1800">
                <a:solidFill>
                  <a:schemeClr val="accent1"/>
                </a:solidFill>
                <a:latin typeface="Nunito"/>
                <a:ea typeface="Nunito"/>
                <a:cs typeface="Nunito"/>
                <a:sym typeface="Nunito"/>
              </a:rPr>
              <a:t>Checked continuous variables</a:t>
            </a:r>
            <a:endParaRPr sz="1800">
              <a:solidFill>
                <a:schemeClr val="accent1"/>
              </a:solidFill>
              <a:latin typeface="Nunito"/>
              <a:ea typeface="Nunito"/>
              <a:cs typeface="Nunito"/>
              <a:sym typeface="Nunito"/>
            </a:endParaRPr>
          </a:p>
          <a:p>
            <a:pPr marL="914400" lvl="1" indent="-342900" algn="l" rtl="0">
              <a:spcBef>
                <a:spcPts val="0"/>
              </a:spcBef>
              <a:spcAft>
                <a:spcPts val="0"/>
              </a:spcAft>
              <a:buClr>
                <a:schemeClr val="accent1"/>
              </a:buClr>
              <a:buSzPts val="1800"/>
              <a:buFont typeface="Nunito"/>
              <a:buChar char="○"/>
            </a:pPr>
            <a:r>
              <a:rPr lang="en" sz="1800">
                <a:solidFill>
                  <a:schemeClr val="accent1"/>
                </a:solidFill>
                <a:latin typeface="Nunito"/>
                <a:ea typeface="Nunito"/>
                <a:cs typeface="Nunito"/>
                <a:sym typeface="Nunito"/>
              </a:rPr>
              <a:t>Removed outliers: age, credit score</a:t>
            </a:r>
            <a:endParaRPr sz="1800">
              <a:solidFill>
                <a:schemeClr val="accent1"/>
              </a:solidFill>
              <a:latin typeface="Nunito"/>
              <a:ea typeface="Nunito"/>
              <a:cs typeface="Nunito"/>
              <a:sym typeface="Nunito"/>
            </a:endParaRPr>
          </a:p>
        </p:txBody>
      </p:sp>
      <p:pic>
        <p:nvPicPr>
          <p:cNvPr id="303" name="Google Shape;303;p17"/>
          <p:cNvPicPr preferRelativeResize="0"/>
          <p:nvPr/>
        </p:nvPicPr>
        <p:blipFill>
          <a:blip r:embed="rId3">
            <a:alphaModFix/>
          </a:blip>
          <a:stretch>
            <a:fillRect/>
          </a:stretch>
        </p:blipFill>
        <p:spPr>
          <a:xfrm>
            <a:off x="5178688" y="1376701"/>
            <a:ext cx="1830516" cy="3038272"/>
          </a:xfrm>
          <a:prstGeom prst="rect">
            <a:avLst/>
          </a:prstGeom>
          <a:noFill/>
          <a:ln>
            <a:noFill/>
          </a:ln>
        </p:spPr>
      </p:pic>
      <p:pic>
        <p:nvPicPr>
          <p:cNvPr id="304" name="Google Shape;304;p17"/>
          <p:cNvPicPr preferRelativeResize="0"/>
          <p:nvPr/>
        </p:nvPicPr>
        <p:blipFill>
          <a:blip r:embed="rId4">
            <a:alphaModFix/>
          </a:blip>
          <a:stretch>
            <a:fillRect/>
          </a:stretch>
        </p:blipFill>
        <p:spPr>
          <a:xfrm>
            <a:off x="7046868" y="1268425"/>
            <a:ext cx="2011071" cy="3218700"/>
          </a:xfrm>
          <a:prstGeom prst="rect">
            <a:avLst/>
          </a:prstGeom>
          <a:noFill/>
          <a:ln>
            <a:noFill/>
          </a:ln>
        </p:spPr>
      </p:pic>
      <p:sp>
        <p:nvSpPr>
          <p:cNvPr id="305" name="Google Shape;305;p17"/>
          <p:cNvSpPr txBox="1"/>
          <p:nvPr/>
        </p:nvSpPr>
        <p:spPr>
          <a:xfrm>
            <a:off x="5538600" y="4364125"/>
            <a:ext cx="38388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50">
                <a:solidFill>
                  <a:schemeClr val="accent1"/>
                </a:solidFill>
                <a:highlight>
                  <a:srgbClr val="FFFFFF"/>
                </a:highlight>
              </a:rPr>
              <a:t>Credit Score: 0.2%    </a:t>
            </a:r>
            <a:r>
              <a:rPr lang="en" sz="1650">
                <a:solidFill>
                  <a:schemeClr val="accent1"/>
                </a:solidFill>
                <a:highlight>
                  <a:schemeClr val="lt1"/>
                </a:highlight>
              </a:rPr>
              <a:t>Age: 3.7%         </a:t>
            </a:r>
            <a:endParaRPr sz="1650">
              <a:solidFill>
                <a:schemeClr val="accent1"/>
              </a:solidFill>
              <a:highlight>
                <a:srgbClr val="FFFFFF"/>
              </a:highlight>
            </a:endParaRPr>
          </a:p>
          <a:p>
            <a:pPr marL="0" lvl="0" indent="0" algn="l" rtl="0">
              <a:spcBef>
                <a:spcPts val="0"/>
              </a:spcBef>
              <a:spcAft>
                <a:spcPts val="0"/>
              </a:spcAft>
              <a:buNone/>
            </a:pPr>
            <a:endParaRPr sz="1650">
              <a:solidFill>
                <a:srgbClr val="333333"/>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p:nvPr/>
        </p:nvSpPr>
        <p:spPr>
          <a:xfrm>
            <a:off x="508900" y="1106900"/>
            <a:ext cx="7645800" cy="3487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rgbClr val="333333"/>
                </a:solidFill>
                <a:highlight>
                  <a:schemeClr val="lt1"/>
                </a:highlight>
                <a:latin typeface="Maven Pro"/>
                <a:ea typeface="Maven Pro"/>
                <a:cs typeface="Maven Pro"/>
                <a:sym typeface="Maven Pro"/>
              </a:rPr>
              <a:t>The average credit score of the customer is</a:t>
            </a:r>
            <a:r>
              <a:rPr lang="en" sz="1300" b="1">
                <a:solidFill>
                  <a:srgbClr val="333333"/>
                </a:solidFill>
                <a:highlight>
                  <a:schemeClr val="lt1"/>
                </a:highlight>
                <a:latin typeface="Maven Pro"/>
                <a:ea typeface="Maven Pro"/>
                <a:cs typeface="Maven Pro"/>
                <a:sym typeface="Maven Pro"/>
              </a:rPr>
              <a:t> </a:t>
            </a:r>
            <a:r>
              <a:rPr lang="en" sz="1300" b="1">
                <a:solidFill>
                  <a:schemeClr val="accent6"/>
                </a:solidFill>
                <a:highlight>
                  <a:schemeClr val="lt1"/>
                </a:highlight>
                <a:latin typeface="Maven Pro"/>
                <a:ea typeface="Maven Pro"/>
                <a:cs typeface="Maven Pro"/>
                <a:sym typeface="Maven Pro"/>
              </a:rPr>
              <a:t>650.529</a:t>
            </a:r>
            <a:endParaRPr sz="1300" b="1">
              <a:solidFill>
                <a:schemeClr val="accent6"/>
              </a:solidFill>
              <a:highlight>
                <a:schemeClr val="lt1"/>
              </a:highlight>
              <a:latin typeface="Maven Pro"/>
              <a:ea typeface="Maven Pro"/>
              <a:cs typeface="Maven Pro"/>
              <a:sym typeface="Maven Pro"/>
            </a:endParaRPr>
          </a:p>
          <a:p>
            <a:pPr marL="0" lvl="0" indent="0" algn="l" rtl="0">
              <a:lnSpc>
                <a:spcPct val="115000"/>
              </a:lnSpc>
              <a:spcBef>
                <a:spcPts val="1200"/>
              </a:spcBef>
              <a:spcAft>
                <a:spcPts val="0"/>
              </a:spcAft>
              <a:buNone/>
            </a:pPr>
            <a:r>
              <a:rPr lang="en" sz="1300">
                <a:solidFill>
                  <a:schemeClr val="accent6"/>
                </a:solidFill>
                <a:highlight>
                  <a:schemeClr val="lt1"/>
                </a:highlight>
                <a:latin typeface="Maven Pro"/>
                <a:ea typeface="Maven Pro"/>
                <a:cs typeface="Maven Pro"/>
                <a:sym typeface="Maven Pro"/>
              </a:rPr>
              <a:t>More than 50%</a:t>
            </a:r>
            <a:r>
              <a:rPr lang="en" sz="1300">
                <a:solidFill>
                  <a:srgbClr val="202124"/>
                </a:solidFill>
                <a:highlight>
                  <a:schemeClr val="lt1"/>
                </a:highlight>
                <a:latin typeface="Maven Pro"/>
                <a:ea typeface="Maven Pro"/>
                <a:cs typeface="Maven Pro"/>
                <a:sym typeface="Maven Pro"/>
              </a:rPr>
              <a:t> of ABC Multinational Bank’s accounts are based in </a:t>
            </a:r>
            <a:r>
              <a:rPr lang="en" sz="1300" b="1">
                <a:solidFill>
                  <a:schemeClr val="accent6"/>
                </a:solidFill>
                <a:highlight>
                  <a:schemeClr val="lt1"/>
                </a:highlight>
                <a:latin typeface="Maven Pro"/>
                <a:ea typeface="Maven Pro"/>
                <a:cs typeface="Maven Pro"/>
                <a:sym typeface="Maven Pro"/>
              </a:rPr>
              <a:t>France</a:t>
            </a:r>
            <a:r>
              <a:rPr lang="en" sz="1300">
                <a:solidFill>
                  <a:schemeClr val="accent6"/>
                </a:solidFill>
                <a:highlight>
                  <a:schemeClr val="lt1"/>
                </a:highlight>
                <a:latin typeface="Maven Pro"/>
                <a:ea typeface="Maven Pro"/>
                <a:cs typeface="Maven Pro"/>
                <a:sym typeface="Maven Pro"/>
              </a:rPr>
              <a:t> </a:t>
            </a:r>
            <a:endParaRPr sz="1300">
              <a:solidFill>
                <a:schemeClr val="accent6"/>
              </a:solidFill>
              <a:highlight>
                <a:schemeClr val="lt1"/>
              </a:highlight>
              <a:latin typeface="Maven Pro"/>
              <a:ea typeface="Maven Pro"/>
              <a:cs typeface="Maven Pro"/>
              <a:sym typeface="Maven Pro"/>
            </a:endParaRPr>
          </a:p>
          <a:p>
            <a:pPr marL="0" lvl="0" indent="0" algn="l" rtl="0">
              <a:lnSpc>
                <a:spcPct val="115000"/>
              </a:lnSpc>
              <a:spcBef>
                <a:spcPts val="1200"/>
              </a:spcBef>
              <a:spcAft>
                <a:spcPts val="0"/>
              </a:spcAft>
              <a:buNone/>
            </a:pPr>
            <a:r>
              <a:rPr lang="en" sz="1300">
                <a:solidFill>
                  <a:srgbClr val="333333"/>
                </a:solidFill>
                <a:highlight>
                  <a:schemeClr val="lt1"/>
                </a:highlight>
                <a:latin typeface="Maven Pro"/>
                <a:ea typeface="Maven Pro"/>
                <a:cs typeface="Maven Pro"/>
                <a:sym typeface="Maven Pro"/>
              </a:rPr>
              <a:t>The majority of the bank customers fall under the age of </a:t>
            </a:r>
            <a:r>
              <a:rPr lang="en" sz="1300" b="1">
                <a:solidFill>
                  <a:schemeClr val="accent6"/>
                </a:solidFill>
                <a:highlight>
                  <a:schemeClr val="lt1"/>
                </a:highlight>
                <a:latin typeface="Maven Pro"/>
                <a:ea typeface="Maven Pro"/>
                <a:cs typeface="Maven Pro"/>
                <a:sym typeface="Maven Pro"/>
              </a:rPr>
              <a:t>50</a:t>
            </a:r>
            <a:r>
              <a:rPr lang="en" sz="1300">
                <a:solidFill>
                  <a:srgbClr val="333333"/>
                </a:solidFill>
                <a:highlight>
                  <a:schemeClr val="lt1"/>
                </a:highlight>
                <a:latin typeface="Maven Pro"/>
                <a:ea typeface="Maven Pro"/>
                <a:cs typeface="Maven Pro"/>
                <a:sym typeface="Maven Pro"/>
              </a:rPr>
              <a:t> with average age of</a:t>
            </a:r>
            <a:r>
              <a:rPr lang="en" sz="1300">
                <a:solidFill>
                  <a:schemeClr val="accent6"/>
                </a:solidFill>
                <a:latin typeface="Maven Pro"/>
                <a:ea typeface="Maven Pro"/>
                <a:cs typeface="Maven Pro"/>
                <a:sym typeface="Maven Pro"/>
              </a:rPr>
              <a:t> </a:t>
            </a:r>
            <a:r>
              <a:rPr lang="en" sz="1300" b="1">
                <a:solidFill>
                  <a:schemeClr val="accent6"/>
                </a:solidFill>
                <a:latin typeface="Maven Pro"/>
                <a:ea typeface="Maven Pro"/>
                <a:cs typeface="Maven Pro"/>
                <a:sym typeface="Maven Pro"/>
              </a:rPr>
              <a:t>38.922 </a:t>
            </a:r>
            <a:endParaRPr sz="1300">
              <a:solidFill>
                <a:schemeClr val="accent6"/>
              </a:solidFill>
              <a:latin typeface="Maven Pro"/>
              <a:ea typeface="Maven Pro"/>
              <a:cs typeface="Maven Pro"/>
              <a:sym typeface="Maven Pro"/>
            </a:endParaRPr>
          </a:p>
          <a:p>
            <a:pPr marL="0" lvl="0" indent="0" algn="l" rtl="0">
              <a:lnSpc>
                <a:spcPct val="115000"/>
              </a:lnSpc>
              <a:spcBef>
                <a:spcPts val="1200"/>
              </a:spcBef>
              <a:spcAft>
                <a:spcPts val="0"/>
              </a:spcAft>
              <a:buNone/>
            </a:pPr>
            <a:r>
              <a:rPr lang="en" sz="1300">
                <a:solidFill>
                  <a:srgbClr val="333333"/>
                </a:solidFill>
                <a:highlight>
                  <a:schemeClr val="lt1"/>
                </a:highlight>
                <a:latin typeface="Maven Pro"/>
                <a:ea typeface="Maven Pro"/>
                <a:cs typeface="Maven Pro"/>
                <a:sym typeface="Maven Pro"/>
              </a:rPr>
              <a:t>Most of the customer been with bank for </a:t>
            </a:r>
            <a:r>
              <a:rPr lang="en" sz="1300" b="1">
                <a:solidFill>
                  <a:schemeClr val="accent6"/>
                </a:solidFill>
                <a:highlight>
                  <a:schemeClr val="lt1"/>
                </a:highlight>
                <a:latin typeface="Maven Pro"/>
                <a:ea typeface="Maven Pro"/>
                <a:cs typeface="Maven Pro"/>
                <a:sym typeface="Maven Pro"/>
              </a:rPr>
              <a:t>more than a year.</a:t>
            </a:r>
            <a:endParaRPr sz="1300">
              <a:solidFill>
                <a:schemeClr val="accent6"/>
              </a:solidFill>
              <a:highlight>
                <a:schemeClr val="lt1"/>
              </a:highlight>
              <a:latin typeface="Maven Pro"/>
              <a:ea typeface="Maven Pro"/>
              <a:cs typeface="Maven Pro"/>
              <a:sym typeface="Maven Pro"/>
            </a:endParaRPr>
          </a:p>
          <a:p>
            <a:pPr marL="0" lvl="0" indent="0" algn="l" rtl="0">
              <a:lnSpc>
                <a:spcPct val="115000"/>
              </a:lnSpc>
              <a:spcBef>
                <a:spcPts val="1200"/>
              </a:spcBef>
              <a:spcAft>
                <a:spcPts val="0"/>
              </a:spcAft>
              <a:buNone/>
            </a:pPr>
            <a:r>
              <a:rPr lang="en" sz="1300" b="1">
                <a:solidFill>
                  <a:schemeClr val="accent6"/>
                </a:solidFill>
                <a:highlight>
                  <a:schemeClr val="lt1"/>
                </a:highlight>
                <a:latin typeface="Maven Pro"/>
                <a:ea typeface="Maven Pro"/>
                <a:cs typeface="Maven Pro"/>
                <a:sym typeface="Maven Pro"/>
              </a:rPr>
              <a:t>71%</a:t>
            </a:r>
            <a:r>
              <a:rPr lang="en" sz="1300">
                <a:solidFill>
                  <a:srgbClr val="FF0000"/>
                </a:solidFill>
                <a:highlight>
                  <a:schemeClr val="lt1"/>
                </a:highlight>
                <a:latin typeface="Maven Pro"/>
                <a:ea typeface="Maven Pro"/>
                <a:cs typeface="Maven Pro"/>
                <a:sym typeface="Maven Pro"/>
              </a:rPr>
              <a:t> </a:t>
            </a:r>
            <a:r>
              <a:rPr lang="en" sz="1300">
                <a:solidFill>
                  <a:schemeClr val="dk2"/>
                </a:solidFill>
                <a:highlight>
                  <a:schemeClr val="lt1"/>
                </a:highlight>
                <a:latin typeface="Maven Pro"/>
                <a:ea typeface="Maven Pro"/>
                <a:cs typeface="Maven Pro"/>
                <a:sym typeface="Maven Pro"/>
              </a:rPr>
              <a:t>of customers use</a:t>
            </a:r>
            <a:r>
              <a:rPr lang="en" sz="1300">
                <a:solidFill>
                  <a:schemeClr val="accent6"/>
                </a:solidFill>
                <a:highlight>
                  <a:schemeClr val="lt1"/>
                </a:highlight>
                <a:latin typeface="Maven Pro"/>
                <a:ea typeface="Maven Pro"/>
                <a:cs typeface="Maven Pro"/>
                <a:sym typeface="Maven Pro"/>
              </a:rPr>
              <a:t> </a:t>
            </a:r>
            <a:r>
              <a:rPr lang="en" sz="1300" b="1">
                <a:solidFill>
                  <a:schemeClr val="accent6"/>
                </a:solidFill>
                <a:highlight>
                  <a:schemeClr val="lt1"/>
                </a:highlight>
                <a:latin typeface="Maven Pro"/>
                <a:ea typeface="Maven Pro"/>
                <a:cs typeface="Maven Pro"/>
                <a:sym typeface="Maven Pro"/>
              </a:rPr>
              <a:t>credit card</a:t>
            </a:r>
            <a:endParaRPr sz="1300" b="1">
              <a:solidFill>
                <a:schemeClr val="accent6"/>
              </a:solidFill>
              <a:highlight>
                <a:schemeClr val="lt1"/>
              </a:highlight>
              <a:latin typeface="Maven Pro"/>
              <a:ea typeface="Maven Pro"/>
              <a:cs typeface="Maven Pro"/>
              <a:sym typeface="Maven Pro"/>
            </a:endParaRPr>
          </a:p>
          <a:p>
            <a:pPr marL="0" lvl="0" indent="0" algn="l" rtl="0">
              <a:lnSpc>
                <a:spcPct val="115000"/>
              </a:lnSpc>
              <a:spcBef>
                <a:spcPts val="1200"/>
              </a:spcBef>
              <a:spcAft>
                <a:spcPts val="0"/>
              </a:spcAft>
              <a:buNone/>
            </a:pPr>
            <a:r>
              <a:rPr lang="en" sz="1300" b="1">
                <a:solidFill>
                  <a:schemeClr val="accent6"/>
                </a:solidFill>
                <a:highlight>
                  <a:schemeClr val="lt1"/>
                </a:highlight>
                <a:latin typeface="Maven Pro"/>
                <a:ea typeface="Maven Pro"/>
                <a:cs typeface="Maven Pro"/>
                <a:sym typeface="Maven Pro"/>
              </a:rPr>
              <a:t>45.4%</a:t>
            </a:r>
            <a:r>
              <a:rPr lang="en" sz="1300" b="1">
                <a:solidFill>
                  <a:srgbClr val="FF0000"/>
                </a:solidFill>
                <a:highlight>
                  <a:schemeClr val="lt1"/>
                </a:highlight>
                <a:latin typeface="Maven Pro"/>
                <a:ea typeface="Maven Pro"/>
                <a:cs typeface="Maven Pro"/>
                <a:sym typeface="Maven Pro"/>
              </a:rPr>
              <a:t> </a:t>
            </a:r>
            <a:r>
              <a:rPr lang="en" sz="1300">
                <a:solidFill>
                  <a:srgbClr val="202124"/>
                </a:solidFill>
                <a:highlight>
                  <a:schemeClr val="lt1"/>
                </a:highlight>
                <a:latin typeface="Maven Pro"/>
                <a:ea typeface="Maven Pro"/>
                <a:cs typeface="Maven Pro"/>
                <a:sym typeface="Maven Pro"/>
              </a:rPr>
              <a:t>of the customers are</a:t>
            </a:r>
            <a:r>
              <a:rPr lang="en" sz="1300">
                <a:solidFill>
                  <a:schemeClr val="accent6"/>
                </a:solidFill>
                <a:highlight>
                  <a:schemeClr val="lt1"/>
                </a:highlight>
                <a:latin typeface="Maven Pro"/>
                <a:ea typeface="Maven Pro"/>
                <a:cs typeface="Maven Pro"/>
                <a:sym typeface="Maven Pro"/>
              </a:rPr>
              <a:t> </a:t>
            </a:r>
            <a:r>
              <a:rPr lang="en" sz="1300" b="1">
                <a:solidFill>
                  <a:schemeClr val="accent6"/>
                </a:solidFill>
                <a:highlight>
                  <a:schemeClr val="lt1"/>
                </a:highlight>
                <a:latin typeface="Maven Pro"/>
                <a:ea typeface="Maven Pro"/>
                <a:cs typeface="Maven Pro"/>
                <a:sym typeface="Maven Pro"/>
              </a:rPr>
              <a:t>Female, 55.6%</a:t>
            </a:r>
            <a:r>
              <a:rPr lang="en" sz="1300">
                <a:solidFill>
                  <a:schemeClr val="accent6"/>
                </a:solidFill>
                <a:highlight>
                  <a:schemeClr val="lt1"/>
                </a:highlight>
                <a:latin typeface="Maven Pro"/>
                <a:ea typeface="Maven Pro"/>
                <a:cs typeface="Maven Pro"/>
                <a:sym typeface="Maven Pro"/>
              </a:rPr>
              <a:t> </a:t>
            </a:r>
            <a:r>
              <a:rPr lang="en" sz="1300">
                <a:solidFill>
                  <a:srgbClr val="202124"/>
                </a:solidFill>
                <a:highlight>
                  <a:schemeClr val="lt1"/>
                </a:highlight>
                <a:latin typeface="Maven Pro"/>
                <a:ea typeface="Maven Pro"/>
                <a:cs typeface="Maven Pro"/>
                <a:sym typeface="Maven Pro"/>
              </a:rPr>
              <a:t>are</a:t>
            </a:r>
            <a:r>
              <a:rPr lang="en" sz="1300">
                <a:solidFill>
                  <a:srgbClr val="FF0000"/>
                </a:solidFill>
                <a:highlight>
                  <a:schemeClr val="lt1"/>
                </a:highlight>
                <a:latin typeface="Maven Pro"/>
                <a:ea typeface="Maven Pro"/>
                <a:cs typeface="Maven Pro"/>
                <a:sym typeface="Maven Pro"/>
              </a:rPr>
              <a:t> </a:t>
            </a:r>
            <a:r>
              <a:rPr lang="en" sz="1300" b="1">
                <a:solidFill>
                  <a:schemeClr val="accent6"/>
                </a:solidFill>
                <a:highlight>
                  <a:schemeClr val="lt1"/>
                </a:highlight>
                <a:latin typeface="Maven Pro"/>
                <a:ea typeface="Maven Pro"/>
                <a:cs typeface="Maven Pro"/>
                <a:sym typeface="Maven Pro"/>
              </a:rPr>
              <a:t>male</a:t>
            </a:r>
            <a:endParaRPr sz="1300" b="1">
              <a:solidFill>
                <a:schemeClr val="accent6"/>
              </a:solidFill>
              <a:highlight>
                <a:schemeClr val="lt1"/>
              </a:highlight>
              <a:latin typeface="Maven Pro"/>
              <a:ea typeface="Maven Pro"/>
              <a:cs typeface="Maven Pro"/>
              <a:sym typeface="Maven Pro"/>
            </a:endParaRPr>
          </a:p>
          <a:p>
            <a:pPr marL="0" lvl="0" indent="0" algn="l" rtl="0">
              <a:lnSpc>
                <a:spcPct val="115000"/>
              </a:lnSpc>
              <a:spcBef>
                <a:spcPts val="1200"/>
              </a:spcBef>
              <a:spcAft>
                <a:spcPts val="0"/>
              </a:spcAft>
              <a:buNone/>
            </a:pPr>
            <a:r>
              <a:rPr lang="en" sz="1300" b="1">
                <a:solidFill>
                  <a:schemeClr val="accent6"/>
                </a:solidFill>
                <a:highlight>
                  <a:schemeClr val="lt1"/>
                </a:highlight>
                <a:latin typeface="Maven Pro"/>
                <a:ea typeface="Maven Pro"/>
                <a:cs typeface="Maven Pro"/>
                <a:sym typeface="Maven Pro"/>
              </a:rPr>
              <a:t>51.5% </a:t>
            </a:r>
            <a:r>
              <a:rPr lang="en" sz="1300">
                <a:solidFill>
                  <a:srgbClr val="202124"/>
                </a:solidFill>
                <a:highlight>
                  <a:schemeClr val="lt1"/>
                </a:highlight>
                <a:latin typeface="Maven Pro"/>
                <a:ea typeface="Maven Pro"/>
                <a:cs typeface="Maven Pro"/>
                <a:sym typeface="Maven Pro"/>
              </a:rPr>
              <a:t>of members have</a:t>
            </a:r>
            <a:r>
              <a:rPr lang="en" sz="1300" b="1">
                <a:solidFill>
                  <a:srgbClr val="202124"/>
                </a:solidFill>
                <a:highlight>
                  <a:schemeClr val="lt1"/>
                </a:highlight>
                <a:latin typeface="Maven Pro"/>
                <a:ea typeface="Maven Pro"/>
                <a:cs typeface="Maven Pro"/>
                <a:sym typeface="Maven Pro"/>
              </a:rPr>
              <a:t> </a:t>
            </a:r>
            <a:r>
              <a:rPr lang="en" sz="1300" b="1">
                <a:solidFill>
                  <a:schemeClr val="accent6"/>
                </a:solidFill>
                <a:highlight>
                  <a:schemeClr val="lt1"/>
                </a:highlight>
                <a:latin typeface="Maven Pro"/>
                <a:ea typeface="Maven Pro"/>
                <a:cs typeface="Maven Pro"/>
                <a:sym typeface="Maven Pro"/>
              </a:rPr>
              <a:t>Active Status</a:t>
            </a:r>
            <a:endParaRPr sz="1300" b="1">
              <a:solidFill>
                <a:schemeClr val="accent6"/>
              </a:solidFill>
              <a:highlight>
                <a:schemeClr val="lt1"/>
              </a:highlight>
              <a:latin typeface="Maven Pro"/>
              <a:ea typeface="Maven Pro"/>
              <a:cs typeface="Maven Pro"/>
              <a:sym typeface="Maven Pro"/>
            </a:endParaRPr>
          </a:p>
          <a:p>
            <a:pPr marL="0" lvl="0" indent="0" algn="l" rtl="0">
              <a:lnSpc>
                <a:spcPct val="115000"/>
              </a:lnSpc>
              <a:spcBef>
                <a:spcPts val="1200"/>
              </a:spcBef>
              <a:spcAft>
                <a:spcPts val="0"/>
              </a:spcAft>
              <a:buNone/>
            </a:pPr>
            <a:r>
              <a:rPr lang="en" sz="1300" b="1">
                <a:solidFill>
                  <a:schemeClr val="accent6"/>
                </a:solidFill>
                <a:highlight>
                  <a:schemeClr val="lt1"/>
                </a:highlight>
                <a:latin typeface="Maven Pro"/>
                <a:ea typeface="Maven Pro"/>
                <a:cs typeface="Maven Pro"/>
                <a:sym typeface="Maven Pro"/>
              </a:rPr>
              <a:t>50.8%</a:t>
            </a:r>
            <a:r>
              <a:rPr lang="en" sz="1300">
                <a:solidFill>
                  <a:schemeClr val="accent6"/>
                </a:solidFill>
                <a:highlight>
                  <a:schemeClr val="lt1"/>
                </a:highlight>
                <a:latin typeface="Maven Pro"/>
                <a:ea typeface="Maven Pro"/>
                <a:cs typeface="Maven Pro"/>
                <a:sym typeface="Maven Pro"/>
              </a:rPr>
              <a:t> </a:t>
            </a:r>
            <a:r>
              <a:rPr lang="en" sz="1300">
                <a:solidFill>
                  <a:srgbClr val="202124"/>
                </a:solidFill>
                <a:highlight>
                  <a:schemeClr val="lt1"/>
                </a:highlight>
                <a:latin typeface="Maven Pro"/>
                <a:ea typeface="Maven Pro"/>
                <a:cs typeface="Maven Pro"/>
                <a:sym typeface="Maven Pro"/>
              </a:rPr>
              <a:t>use </a:t>
            </a:r>
            <a:r>
              <a:rPr lang="en" sz="1300">
                <a:solidFill>
                  <a:schemeClr val="accent6"/>
                </a:solidFill>
                <a:highlight>
                  <a:schemeClr val="lt1"/>
                </a:highlight>
                <a:latin typeface="Maven Pro"/>
                <a:ea typeface="Maven Pro"/>
                <a:cs typeface="Maven Pro"/>
                <a:sym typeface="Maven Pro"/>
              </a:rPr>
              <a:t>1 product,</a:t>
            </a:r>
            <a:r>
              <a:rPr lang="en" sz="1300" b="1">
                <a:solidFill>
                  <a:srgbClr val="202124"/>
                </a:solidFill>
                <a:highlight>
                  <a:schemeClr val="lt1"/>
                </a:highlight>
                <a:latin typeface="Maven Pro"/>
                <a:ea typeface="Maven Pro"/>
                <a:cs typeface="Maven Pro"/>
                <a:sym typeface="Maven Pro"/>
              </a:rPr>
              <a:t> </a:t>
            </a:r>
            <a:r>
              <a:rPr lang="en" sz="1300" b="1">
                <a:solidFill>
                  <a:schemeClr val="accent6"/>
                </a:solidFill>
                <a:highlight>
                  <a:schemeClr val="lt1"/>
                </a:highlight>
                <a:latin typeface="Maven Pro"/>
                <a:ea typeface="Maven Pro"/>
                <a:cs typeface="Maven Pro"/>
                <a:sym typeface="Maven Pro"/>
              </a:rPr>
              <a:t>45.9%</a:t>
            </a:r>
            <a:r>
              <a:rPr lang="en" sz="1300">
                <a:solidFill>
                  <a:schemeClr val="accent6"/>
                </a:solidFill>
                <a:highlight>
                  <a:schemeClr val="lt1"/>
                </a:highlight>
                <a:latin typeface="Maven Pro"/>
                <a:ea typeface="Maven Pro"/>
                <a:cs typeface="Maven Pro"/>
                <a:sym typeface="Maven Pro"/>
              </a:rPr>
              <a:t> </a:t>
            </a:r>
            <a:r>
              <a:rPr lang="en" sz="1300">
                <a:solidFill>
                  <a:srgbClr val="202124"/>
                </a:solidFill>
                <a:highlight>
                  <a:schemeClr val="lt1"/>
                </a:highlight>
                <a:latin typeface="Maven Pro"/>
                <a:ea typeface="Maven Pro"/>
                <a:cs typeface="Maven Pro"/>
                <a:sym typeface="Maven Pro"/>
              </a:rPr>
              <a:t>use</a:t>
            </a:r>
            <a:r>
              <a:rPr lang="en" sz="1300">
                <a:solidFill>
                  <a:schemeClr val="accent6"/>
                </a:solidFill>
                <a:highlight>
                  <a:schemeClr val="lt1"/>
                </a:highlight>
                <a:latin typeface="Maven Pro"/>
                <a:ea typeface="Maven Pro"/>
                <a:cs typeface="Maven Pro"/>
                <a:sym typeface="Maven Pro"/>
              </a:rPr>
              <a:t> 2 products, </a:t>
            </a:r>
            <a:r>
              <a:rPr lang="en" sz="1300" b="1">
                <a:solidFill>
                  <a:schemeClr val="accent6"/>
                </a:solidFill>
                <a:highlight>
                  <a:schemeClr val="lt1"/>
                </a:highlight>
                <a:latin typeface="Maven Pro"/>
                <a:ea typeface="Maven Pro"/>
                <a:cs typeface="Maven Pro"/>
                <a:sym typeface="Maven Pro"/>
              </a:rPr>
              <a:t>2.7% </a:t>
            </a:r>
            <a:r>
              <a:rPr lang="en" sz="1300">
                <a:solidFill>
                  <a:schemeClr val="dk2"/>
                </a:solidFill>
                <a:highlight>
                  <a:schemeClr val="lt1"/>
                </a:highlight>
                <a:latin typeface="Maven Pro"/>
                <a:ea typeface="Maven Pro"/>
                <a:cs typeface="Maven Pro"/>
                <a:sym typeface="Maven Pro"/>
              </a:rPr>
              <a:t>use</a:t>
            </a:r>
            <a:r>
              <a:rPr lang="en" sz="1300">
                <a:solidFill>
                  <a:srgbClr val="FF0000"/>
                </a:solidFill>
                <a:highlight>
                  <a:schemeClr val="lt1"/>
                </a:highlight>
                <a:latin typeface="Maven Pro"/>
                <a:ea typeface="Maven Pro"/>
                <a:cs typeface="Maven Pro"/>
                <a:sym typeface="Maven Pro"/>
              </a:rPr>
              <a:t> </a:t>
            </a:r>
            <a:r>
              <a:rPr lang="en" sz="1300">
                <a:solidFill>
                  <a:schemeClr val="accent6"/>
                </a:solidFill>
                <a:highlight>
                  <a:schemeClr val="lt1"/>
                </a:highlight>
                <a:latin typeface="Maven Pro"/>
                <a:ea typeface="Maven Pro"/>
                <a:cs typeface="Maven Pro"/>
                <a:sym typeface="Maven Pro"/>
              </a:rPr>
              <a:t>3 products, </a:t>
            </a:r>
            <a:r>
              <a:rPr lang="en" sz="1300" b="1">
                <a:solidFill>
                  <a:schemeClr val="accent6"/>
                </a:solidFill>
                <a:highlight>
                  <a:schemeClr val="lt1"/>
                </a:highlight>
                <a:latin typeface="Maven Pro"/>
                <a:ea typeface="Maven Pro"/>
                <a:cs typeface="Maven Pro"/>
                <a:sym typeface="Maven Pro"/>
              </a:rPr>
              <a:t>~0.6%</a:t>
            </a:r>
            <a:r>
              <a:rPr lang="en" sz="1300">
                <a:solidFill>
                  <a:schemeClr val="accent6"/>
                </a:solidFill>
                <a:highlight>
                  <a:schemeClr val="lt1"/>
                </a:highlight>
                <a:latin typeface="Maven Pro"/>
                <a:ea typeface="Maven Pro"/>
                <a:cs typeface="Maven Pro"/>
                <a:sym typeface="Maven Pro"/>
              </a:rPr>
              <a:t> </a:t>
            </a:r>
            <a:r>
              <a:rPr lang="en" sz="1300">
                <a:solidFill>
                  <a:schemeClr val="dk2"/>
                </a:solidFill>
                <a:highlight>
                  <a:schemeClr val="lt1"/>
                </a:highlight>
                <a:latin typeface="Maven Pro"/>
                <a:ea typeface="Maven Pro"/>
                <a:cs typeface="Maven Pro"/>
                <a:sym typeface="Maven Pro"/>
              </a:rPr>
              <a:t>use </a:t>
            </a:r>
            <a:r>
              <a:rPr lang="en" sz="1300">
                <a:solidFill>
                  <a:schemeClr val="accent6"/>
                </a:solidFill>
                <a:highlight>
                  <a:schemeClr val="lt1"/>
                </a:highlight>
                <a:latin typeface="Maven Pro"/>
                <a:ea typeface="Maven Pro"/>
                <a:cs typeface="Maven Pro"/>
                <a:sym typeface="Maven Pro"/>
              </a:rPr>
              <a:t>4 products</a:t>
            </a:r>
            <a:endParaRPr sz="1300">
              <a:solidFill>
                <a:schemeClr val="accent6"/>
              </a:solidFill>
              <a:highlight>
                <a:schemeClr val="lt1"/>
              </a:highlight>
              <a:latin typeface="Maven Pro"/>
              <a:ea typeface="Maven Pro"/>
              <a:cs typeface="Maven Pro"/>
              <a:sym typeface="Maven Pro"/>
            </a:endParaRPr>
          </a:p>
          <a:p>
            <a:pPr marL="0" lvl="0" indent="0" algn="l" rtl="0">
              <a:lnSpc>
                <a:spcPct val="115000"/>
              </a:lnSpc>
              <a:spcBef>
                <a:spcPts val="1200"/>
              </a:spcBef>
              <a:spcAft>
                <a:spcPts val="1200"/>
              </a:spcAft>
              <a:buNone/>
            </a:pPr>
            <a:r>
              <a:rPr lang="en" sz="1500" b="1">
                <a:solidFill>
                  <a:schemeClr val="accent6"/>
                </a:solidFill>
                <a:highlight>
                  <a:schemeClr val="lt1"/>
                </a:highlight>
                <a:latin typeface="Maven Pro"/>
                <a:ea typeface="Maven Pro"/>
                <a:cs typeface="Maven Pro"/>
                <a:sym typeface="Maven Pro"/>
              </a:rPr>
              <a:t>20% </a:t>
            </a:r>
            <a:r>
              <a:rPr lang="en" sz="1500" b="1">
                <a:solidFill>
                  <a:srgbClr val="202124"/>
                </a:solidFill>
                <a:highlight>
                  <a:schemeClr val="lt1"/>
                </a:highlight>
                <a:latin typeface="Maven Pro"/>
                <a:ea typeface="Maven Pro"/>
                <a:cs typeface="Maven Pro"/>
                <a:sym typeface="Maven Pro"/>
              </a:rPr>
              <a:t>of customers are </a:t>
            </a:r>
            <a:r>
              <a:rPr lang="en" sz="1500" b="1">
                <a:solidFill>
                  <a:schemeClr val="accent6"/>
                </a:solidFill>
                <a:highlight>
                  <a:schemeClr val="lt1"/>
                </a:highlight>
                <a:latin typeface="Maven Pro"/>
                <a:ea typeface="Maven Pro"/>
                <a:cs typeface="Maven Pro"/>
                <a:sym typeface="Maven Pro"/>
              </a:rPr>
              <a:t>churned</a:t>
            </a:r>
            <a:endParaRPr sz="1500" b="1">
              <a:solidFill>
                <a:schemeClr val="accent6"/>
              </a:solidFill>
              <a:highlight>
                <a:schemeClr val="lt1"/>
              </a:highlight>
              <a:latin typeface="Maven Pro"/>
              <a:ea typeface="Maven Pro"/>
              <a:cs typeface="Maven Pro"/>
              <a:sym typeface="Maven Pro"/>
            </a:endParaRPr>
          </a:p>
        </p:txBody>
      </p:sp>
      <p:sp>
        <p:nvSpPr>
          <p:cNvPr id="311" name="Google Shape;311;p18"/>
          <p:cNvSpPr txBox="1">
            <a:spLocks noGrp="1"/>
          </p:cNvSpPr>
          <p:nvPr>
            <p:ph type="title" idx="4294967295"/>
          </p:nvPr>
        </p:nvSpPr>
        <p:spPr>
          <a:xfrm>
            <a:off x="1384950" y="335600"/>
            <a:ext cx="7186800" cy="771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Customer Analysis  </a:t>
            </a:r>
            <a:r>
              <a:rPr lang="en">
                <a:solidFill>
                  <a:srgbClr val="B7B7B7"/>
                </a:solidFill>
              </a:rPr>
              <a:t>(Midterm)</a:t>
            </a:r>
            <a:endParaRPr>
              <a:solidFill>
                <a:srgbClr val="B7B7B7"/>
              </a:solidFill>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1"/>
                </a:solidFill>
              </a:rPr>
              <a:t>Probability Table</a:t>
            </a:r>
            <a:endParaRPr>
              <a:solidFill>
                <a:schemeClr val="accent1"/>
              </a:solidFill>
            </a:endParaRPr>
          </a:p>
        </p:txBody>
      </p:sp>
      <p:pic>
        <p:nvPicPr>
          <p:cNvPr id="317" name="Google Shape;317;p19"/>
          <p:cNvPicPr preferRelativeResize="0"/>
          <p:nvPr/>
        </p:nvPicPr>
        <p:blipFill rotWithShape="1">
          <a:blip r:embed="rId3">
            <a:alphaModFix/>
          </a:blip>
          <a:srcRect l="5754" r="7190" b="14008"/>
          <a:stretch/>
        </p:blipFill>
        <p:spPr>
          <a:xfrm>
            <a:off x="2502275" y="1740725"/>
            <a:ext cx="3836550" cy="1959175"/>
          </a:xfrm>
          <a:prstGeom prst="rect">
            <a:avLst/>
          </a:prstGeom>
          <a:noFill/>
          <a:ln>
            <a:noFill/>
          </a:ln>
        </p:spPr>
      </p:pic>
      <p:sp>
        <p:nvSpPr>
          <p:cNvPr id="318" name="Google Shape;318;p19"/>
          <p:cNvSpPr txBox="1"/>
          <p:nvPr/>
        </p:nvSpPr>
        <p:spPr>
          <a:xfrm>
            <a:off x="2868400" y="1963600"/>
            <a:ext cx="1513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6"/>
                </a:solidFill>
                <a:latin typeface="Nunito"/>
                <a:ea typeface="Nunito"/>
                <a:cs typeface="Nunito"/>
                <a:sym typeface="Nunito"/>
              </a:rPr>
              <a:t>Retained</a:t>
            </a:r>
            <a:endParaRPr sz="1800" b="1">
              <a:solidFill>
                <a:schemeClr val="accent6"/>
              </a:solidFill>
              <a:latin typeface="Nunito"/>
              <a:ea typeface="Nunito"/>
              <a:cs typeface="Nunito"/>
              <a:sym typeface="Nunito"/>
            </a:endParaRPr>
          </a:p>
        </p:txBody>
      </p:sp>
      <p:sp>
        <p:nvSpPr>
          <p:cNvPr id="319" name="Google Shape;319;p19"/>
          <p:cNvSpPr txBox="1"/>
          <p:nvPr/>
        </p:nvSpPr>
        <p:spPr>
          <a:xfrm>
            <a:off x="4636325" y="1963600"/>
            <a:ext cx="1513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accent6"/>
                </a:solidFill>
                <a:latin typeface="Nunito"/>
                <a:ea typeface="Nunito"/>
                <a:cs typeface="Nunito"/>
                <a:sym typeface="Nunito"/>
              </a:rPr>
              <a:t>Churned</a:t>
            </a:r>
            <a:endParaRPr sz="1800" b="1">
              <a:solidFill>
                <a:schemeClr val="accent6"/>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6887400" cy="15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Next Steps: Handling Imbalanced Data</a:t>
            </a:r>
            <a:endParaRPr/>
          </a:p>
        </p:txBody>
      </p:sp>
      <p:pic>
        <p:nvPicPr>
          <p:cNvPr id="325" name="Google Shape;325;p20"/>
          <p:cNvPicPr preferRelativeResize="0"/>
          <p:nvPr/>
        </p:nvPicPr>
        <p:blipFill rotWithShape="1">
          <a:blip r:embed="rId3">
            <a:alphaModFix/>
          </a:blip>
          <a:srcRect b="44484"/>
          <a:stretch/>
        </p:blipFill>
        <p:spPr>
          <a:xfrm>
            <a:off x="1558550" y="2188575"/>
            <a:ext cx="3752850" cy="1152725"/>
          </a:xfrm>
          <a:prstGeom prst="rect">
            <a:avLst/>
          </a:prstGeom>
          <a:noFill/>
          <a:ln>
            <a:noFill/>
          </a:ln>
        </p:spPr>
      </p:pic>
      <p:pic>
        <p:nvPicPr>
          <p:cNvPr id="326" name="Google Shape;326;p20"/>
          <p:cNvPicPr preferRelativeResize="0"/>
          <p:nvPr/>
        </p:nvPicPr>
        <p:blipFill rotWithShape="1">
          <a:blip r:embed="rId4">
            <a:alphaModFix/>
          </a:blip>
          <a:srcRect b="55679"/>
          <a:stretch/>
        </p:blipFill>
        <p:spPr>
          <a:xfrm>
            <a:off x="5699250" y="2454350"/>
            <a:ext cx="3524250" cy="810525"/>
          </a:xfrm>
          <a:prstGeom prst="rect">
            <a:avLst/>
          </a:prstGeom>
          <a:noFill/>
          <a:ln>
            <a:noFill/>
          </a:ln>
        </p:spPr>
      </p:pic>
      <p:cxnSp>
        <p:nvCxnSpPr>
          <p:cNvPr id="327" name="Google Shape;327;p20"/>
          <p:cNvCxnSpPr/>
          <p:nvPr/>
        </p:nvCxnSpPr>
        <p:spPr>
          <a:xfrm>
            <a:off x="3355688" y="2859613"/>
            <a:ext cx="2031900" cy="0"/>
          </a:xfrm>
          <a:prstGeom prst="straightConnector1">
            <a:avLst/>
          </a:prstGeom>
          <a:noFill/>
          <a:ln w="38100" cap="flat" cmpd="sng">
            <a:solidFill>
              <a:schemeClr val="accent2"/>
            </a:solidFill>
            <a:prstDash val="solid"/>
            <a:round/>
            <a:headEnd type="none" w="med" len="med"/>
            <a:tailEnd type="stealth" w="med" len="med"/>
          </a:ln>
        </p:spPr>
      </p:cxnSp>
      <p:sp>
        <p:nvSpPr>
          <p:cNvPr id="328" name="Google Shape;328;p20"/>
          <p:cNvSpPr txBox="1"/>
          <p:nvPr/>
        </p:nvSpPr>
        <p:spPr>
          <a:xfrm>
            <a:off x="1455700" y="1334400"/>
            <a:ext cx="6805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79.6% of customers are retained, with a minority of 20.4% churned. In our training set, we utilized undersampling in order to even out our target, Churn</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1"/>
                </a:solidFill>
              </a:rPr>
              <a:t>Preparing for PCA</a:t>
            </a:r>
            <a:endParaRPr>
              <a:solidFill>
                <a:schemeClr val="accent1"/>
              </a:solidFill>
            </a:endParaRPr>
          </a:p>
        </p:txBody>
      </p:sp>
      <p:sp>
        <p:nvSpPr>
          <p:cNvPr id="334" name="Google Shape;334;p21"/>
          <p:cNvSpPr txBox="1"/>
          <p:nvPr/>
        </p:nvSpPr>
        <p:spPr>
          <a:xfrm>
            <a:off x="1400825" y="1379450"/>
            <a:ext cx="71754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Our data frame contains integer, character, and numeric type. We need to standardize this data before we are able to continue.</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We converted all character data to numeric, before proceeding, using the as.numeric function.</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
                <a:latin typeface="Nunito"/>
                <a:ea typeface="Nunito"/>
                <a:cs typeface="Nunito"/>
                <a:sym typeface="Nunito"/>
              </a:rPr>
              <a:t>With our data in number form, we are able to scale the data using scale() to look at the correlation and covariance matrices, and work on the PCA.</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1589</Words>
  <Application>Microsoft Macintosh PowerPoint</Application>
  <PresentationFormat>On-screen Show (16:9)</PresentationFormat>
  <Paragraphs>161</Paragraphs>
  <Slides>45</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Maven Pro</vt:lpstr>
      <vt:lpstr>Nunito</vt:lpstr>
      <vt:lpstr>Arial</vt:lpstr>
      <vt:lpstr>Momentum</vt:lpstr>
      <vt:lpstr>Multinational Bank Customer Churn</vt:lpstr>
      <vt:lpstr>About Customer Churn</vt:lpstr>
      <vt:lpstr>About the Data Set </vt:lpstr>
      <vt:lpstr>EDA Review: Customer Analysis</vt:lpstr>
      <vt:lpstr>Review: Preparing for EDA (Midterm)</vt:lpstr>
      <vt:lpstr>Review: Customer Analysis  (Midterm) </vt:lpstr>
      <vt:lpstr>Probability Table</vt:lpstr>
      <vt:lpstr>Next Steps: Handling Imbalanced Data</vt:lpstr>
      <vt:lpstr>Preparing for PCA</vt:lpstr>
      <vt:lpstr>S.M.A.R.T. Questions</vt:lpstr>
      <vt:lpstr>PowerPoint Presentation</vt:lpstr>
      <vt:lpstr>PowerPoint Presentation</vt:lpstr>
      <vt:lpstr>Model Building &amp; Training</vt:lpstr>
      <vt:lpstr>PowerPoint Presentation</vt:lpstr>
      <vt:lpstr>Does the combination of customer demographic variables country, age group, gender influence the churn rate?</vt:lpstr>
      <vt:lpstr>PowerPoint Presentation</vt:lpstr>
      <vt:lpstr>Whether the customers using fewer products with higher salary,account balance and status of the account affect the churn rate?</vt:lpstr>
      <vt:lpstr>PowerPoint Presentation</vt:lpstr>
      <vt:lpstr>Finding Best Model</vt:lpstr>
      <vt:lpstr>Which model can give the best results for adjusted R square value with lower BIC and Cp?</vt:lpstr>
      <vt:lpstr>Feature Selection</vt:lpstr>
      <vt:lpstr>PowerPoint Presentation</vt:lpstr>
      <vt:lpstr>PowerPoint Presentation</vt:lpstr>
      <vt:lpstr>PowerPoint Presentation</vt:lpstr>
      <vt:lpstr>PowerPoint Presentation</vt:lpstr>
      <vt:lpstr>PowerPoint Presentation</vt:lpstr>
      <vt:lpstr>Feature Selection Suggested Models</vt:lpstr>
      <vt:lpstr>What are the principal components for predicting churn rate?</vt:lpstr>
      <vt:lpstr>Principal Component Analysis</vt:lpstr>
      <vt:lpstr>PowerPoint Presentation</vt:lpstr>
      <vt:lpstr>PowerPoint Presentation</vt:lpstr>
      <vt:lpstr>Principal Component Analysis</vt:lpstr>
      <vt:lpstr>Logistic Regression Comparing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 cont.</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Multinational Bank Customer Churn</dc:title>
  <cp:lastModifiedBy>Mariswamy, Brunda</cp:lastModifiedBy>
  <cp:revision>1</cp:revision>
  <dcterms:modified xsi:type="dcterms:W3CDTF">2022-12-15T00:23:02Z</dcterms:modified>
</cp:coreProperties>
</file>