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A7F4F-745C-42EB-BEC7-0D2E8CED02B4}">
  <a:tblStyle styleId="{A63A7F4F-745C-42EB-BEC7-0D2E8CED0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7"/>
    <p:restoredTop sz="94719"/>
  </p:normalViewPr>
  <p:slideViewPr>
    <p:cSldViewPr snapToGrid="0">
      <p:cViewPr varScale="1">
        <p:scale>
          <a:sx n="200" d="100"/>
          <a:sy n="200" d="100"/>
        </p:scale>
        <p:origin x="1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de681569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de681569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fdf4ab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fdf4ab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Lsat avg=36.8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Ugpa avg=3.22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Gpa avg=3.22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de681569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de681569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e681569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de681569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efdf4ab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efdf4ab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ebefb916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ebefb916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de68156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de68156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e681569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de681569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de681569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de681569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de6815691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de6815691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de681569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de681569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de681569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de681569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de681569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de681569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de681569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de681569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de681569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de681569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0e577f2e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0e577f2e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de681569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de681569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de68156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de68156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de681569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de681569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de6815691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de6815691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0c5b7cb4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0c5b7cb4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de681569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de681569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de681569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de681569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de681569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de681569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de681569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de681569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0e577f2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b0e577f2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de6815691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de6815691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0e577f2e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0e577f2e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0e577f2e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b0e577f2e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0e577f2e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0e577f2e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ade681569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ade681569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ade6815691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ade6815691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e681569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de681569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de681569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de681569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de681569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de681569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de681569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de681569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ebefb91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ebefb91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0ecdba2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0ecdba2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phe.org/database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danofer/law-school-admissions-bar-passag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2085500" y="816600"/>
            <a:ext cx="53742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/>
              <a:t>Who Pass the Bar?</a:t>
            </a:r>
            <a:endParaRPr sz="59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419275" y="2571750"/>
            <a:ext cx="59103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Final Project of Introduction to Data Mining </a:t>
            </a:r>
            <a:endParaRPr sz="2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December 12, 2022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rgbClr val="0E101A"/>
                </a:solidFill>
                <a:latin typeface="Economica"/>
                <a:ea typeface="Economica"/>
                <a:cs typeface="Economica"/>
                <a:sym typeface="Economica"/>
              </a:rPr>
              <a:t>Team 8: Brunda Mariswamy, HaeLee Kim, Mahikshit Kurapati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 rot="10800000" flipH="1">
            <a:off x="1118550" y="22460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225"/>
            <a:ext cx="3064476" cy="39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350" y="1080725"/>
            <a:ext cx="3280199" cy="37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600" y="1095525"/>
            <a:ext cx="2870701" cy="35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7952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Normality Check for LSAT &amp; GPAs</a:t>
            </a:r>
            <a:endParaRPr sz="2800" b="1"/>
          </a:p>
        </p:txBody>
      </p:sp>
      <p:cxnSp>
        <p:nvCxnSpPr>
          <p:cNvPr id="141" name="Google Shape;141;p22"/>
          <p:cNvCxnSpPr/>
          <p:nvPr/>
        </p:nvCxnSpPr>
        <p:spPr>
          <a:xfrm rot="10800000" flipH="1">
            <a:off x="4567775" y="483150"/>
            <a:ext cx="4576500" cy="150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383500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Boxplot &amp; ANOVA for Undergraduate GPA</a:t>
            </a:r>
            <a:endParaRPr sz="2800" b="1"/>
          </a:p>
        </p:txBody>
      </p:sp>
      <p:grpSp>
        <p:nvGrpSpPr>
          <p:cNvPr id="147" name="Google Shape;147;p23"/>
          <p:cNvGrpSpPr/>
          <p:nvPr/>
        </p:nvGrpSpPr>
        <p:grpSpPr>
          <a:xfrm>
            <a:off x="74024" y="1123000"/>
            <a:ext cx="8995951" cy="2717213"/>
            <a:chOff x="126075" y="1139825"/>
            <a:chExt cx="9127676" cy="2642725"/>
          </a:xfrm>
        </p:grpSpPr>
        <p:sp>
          <p:nvSpPr>
            <p:cNvPr id="148" name="Google Shape;148;p23"/>
            <p:cNvSpPr txBox="1"/>
            <p:nvPr/>
          </p:nvSpPr>
          <p:spPr>
            <a:xfrm>
              <a:off x="36025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School Tier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353430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Race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6355738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Gender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pic>
          <p:nvPicPr>
            <p:cNvPr id="151" name="Google Shape;15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5575" y="1540025"/>
              <a:ext cx="3058176" cy="222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3"/>
            <p:cNvPicPr preferRelativeResize="0"/>
            <p:nvPr/>
          </p:nvPicPr>
          <p:blipFill rotWithShape="1">
            <a:blip r:embed="rId4">
              <a:alphaModFix/>
            </a:blip>
            <a:srcRect r="5356"/>
            <a:stretch/>
          </p:blipFill>
          <p:spPr>
            <a:xfrm>
              <a:off x="3102200" y="1617525"/>
              <a:ext cx="3382201" cy="216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6075" y="1637250"/>
              <a:ext cx="3221350" cy="2090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4" name="Google Shape;154;p23"/>
          <p:cNvCxnSpPr/>
          <p:nvPr/>
        </p:nvCxnSpPr>
        <p:spPr>
          <a:xfrm rot="10800000" flipH="1">
            <a:off x="5295975" y="785000"/>
            <a:ext cx="38481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575" y="4072800"/>
            <a:ext cx="2750150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6712" y="4058325"/>
            <a:ext cx="2854000" cy="5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2675" y="4058325"/>
            <a:ext cx="2495924" cy="5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2593325" y="4072800"/>
            <a:ext cx="626700" cy="37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493525" y="4013575"/>
            <a:ext cx="852000" cy="493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8361900" y="4013550"/>
            <a:ext cx="782100" cy="493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38347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Boxplot &amp; ANOVA for Law School GPA</a:t>
            </a:r>
            <a:endParaRPr sz="2800" b="1"/>
          </a:p>
        </p:txBody>
      </p:sp>
      <p:grpSp>
        <p:nvGrpSpPr>
          <p:cNvPr id="166" name="Google Shape;166;p24"/>
          <p:cNvGrpSpPr/>
          <p:nvPr/>
        </p:nvGrpSpPr>
        <p:grpSpPr>
          <a:xfrm>
            <a:off x="69574" y="1181450"/>
            <a:ext cx="8931052" cy="2588226"/>
            <a:chOff x="-21112" y="1139825"/>
            <a:chExt cx="9508714" cy="2651176"/>
          </a:xfrm>
        </p:grpSpPr>
        <p:sp>
          <p:nvSpPr>
            <p:cNvPr id="167" name="Google Shape;167;p24"/>
            <p:cNvSpPr txBox="1"/>
            <p:nvPr/>
          </p:nvSpPr>
          <p:spPr>
            <a:xfrm>
              <a:off x="36025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School Tier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341610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Race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6355738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Gender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5175" y="1573800"/>
              <a:ext cx="3342426" cy="2217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 rotWithShape="1">
            <a:blip r:embed="rId4">
              <a:alphaModFix/>
            </a:blip>
            <a:srcRect r="6480"/>
            <a:stretch/>
          </p:blipFill>
          <p:spPr>
            <a:xfrm>
              <a:off x="3076850" y="1627750"/>
              <a:ext cx="3278901" cy="21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1112" y="1627750"/>
              <a:ext cx="3363131" cy="21293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3" name="Google Shape;173;p24"/>
          <p:cNvCxnSpPr/>
          <p:nvPr/>
        </p:nvCxnSpPr>
        <p:spPr>
          <a:xfrm rot="10800000" flipH="1">
            <a:off x="4949975" y="785050"/>
            <a:ext cx="4194000" cy="34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00" y="4057000"/>
            <a:ext cx="2847125" cy="5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6313" y="4057000"/>
            <a:ext cx="2723849" cy="5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7450" y="4057000"/>
            <a:ext cx="2543176" cy="5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2593325" y="4072800"/>
            <a:ext cx="626700" cy="37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390475" y="4057000"/>
            <a:ext cx="895200" cy="37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8373925" y="4010050"/>
            <a:ext cx="770100" cy="422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375050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Boxplot &amp; ANOVA for LSAT score</a:t>
            </a:r>
            <a:endParaRPr sz="2800" b="1"/>
          </a:p>
        </p:txBody>
      </p:sp>
      <p:grpSp>
        <p:nvGrpSpPr>
          <p:cNvPr id="185" name="Google Shape;185;p25"/>
          <p:cNvGrpSpPr/>
          <p:nvPr/>
        </p:nvGrpSpPr>
        <p:grpSpPr>
          <a:xfrm>
            <a:off x="260575" y="1569462"/>
            <a:ext cx="8698251" cy="2306625"/>
            <a:chOff x="-93875" y="1139825"/>
            <a:chExt cx="9389851" cy="2617226"/>
          </a:xfrm>
        </p:grpSpPr>
        <p:pic>
          <p:nvPicPr>
            <p:cNvPr id="186" name="Google Shape;186;p25"/>
            <p:cNvPicPr preferRelativeResize="0"/>
            <p:nvPr/>
          </p:nvPicPr>
          <p:blipFill rotWithShape="1">
            <a:blip r:embed="rId3">
              <a:alphaModFix/>
            </a:blip>
            <a:srcRect l="-1100" t="-4210" r="1100" b="4209"/>
            <a:stretch/>
          </p:blipFill>
          <p:spPr>
            <a:xfrm>
              <a:off x="5876300" y="1451032"/>
              <a:ext cx="3419676" cy="2241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5"/>
            <p:cNvPicPr preferRelativeResize="0"/>
            <p:nvPr/>
          </p:nvPicPr>
          <p:blipFill rotWithShape="1">
            <a:blip r:embed="rId4">
              <a:alphaModFix/>
            </a:blip>
            <a:srcRect l="-2470" r="2470"/>
            <a:stretch/>
          </p:blipFill>
          <p:spPr>
            <a:xfrm>
              <a:off x="2818225" y="1627750"/>
              <a:ext cx="3419676" cy="2129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5"/>
            <p:cNvPicPr preferRelativeResize="0"/>
            <p:nvPr/>
          </p:nvPicPr>
          <p:blipFill rotWithShape="1">
            <a:blip r:embed="rId5">
              <a:alphaModFix/>
            </a:blip>
            <a:srcRect r="5033"/>
            <a:stretch/>
          </p:blipFill>
          <p:spPr>
            <a:xfrm>
              <a:off x="-93875" y="1646450"/>
              <a:ext cx="3184100" cy="209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5"/>
            <p:cNvSpPr txBox="1"/>
            <p:nvPr/>
          </p:nvSpPr>
          <p:spPr>
            <a:xfrm>
              <a:off x="36025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School Tier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3358000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Race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6355738" y="1139825"/>
              <a:ext cx="260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Economica"/>
                  <a:ea typeface="Economica"/>
                  <a:cs typeface="Economica"/>
                  <a:sym typeface="Economica"/>
                </a:rPr>
                <a:t>Family Income</a:t>
              </a:r>
              <a:endParaRPr b="1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cxnSp>
        <p:nvCxnSpPr>
          <p:cNvPr id="192" name="Google Shape;192;p25"/>
          <p:cNvCxnSpPr/>
          <p:nvPr/>
        </p:nvCxnSpPr>
        <p:spPr>
          <a:xfrm rot="10800000" flipH="1">
            <a:off x="4330675" y="785050"/>
            <a:ext cx="4813500" cy="34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3" name="Google Shape;19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575" y="4086050"/>
            <a:ext cx="2747750" cy="5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200" y="4086050"/>
            <a:ext cx="2747750" cy="5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1550" y="4086038"/>
            <a:ext cx="2800425" cy="5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2567575" y="4086050"/>
            <a:ext cx="626700" cy="37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5527850" y="4036300"/>
            <a:ext cx="626700" cy="37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269100" y="4036300"/>
            <a:ext cx="875100" cy="425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20300" y="197725"/>
            <a:ext cx="8097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Correlation Matrix</a:t>
            </a:r>
            <a:endParaRPr sz="2800" b="1"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1448"/>
          <a:stretch/>
        </p:blipFill>
        <p:spPr>
          <a:xfrm>
            <a:off x="3914175" y="577850"/>
            <a:ext cx="5020275" cy="3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6708875" y="472825"/>
            <a:ext cx="439200" cy="38922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4238900" y="472825"/>
            <a:ext cx="439200" cy="38922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r="1254"/>
          <a:stretch/>
        </p:blipFill>
        <p:spPr>
          <a:xfrm>
            <a:off x="429900" y="1406425"/>
            <a:ext cx="3285100" cy="32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SMART Question 1</a:t>
            </a:r>
            <a:endParaRPr sz="2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667025" y="1637975"/>
            <a:ext cx="8165100" cy="2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Economica"/>
                <a:ea typeface="Economica"/>
                <a:cs typeface="Economica"/>
                <a:sym typeface="Economica"/>
              </a:rPr>
              <a:t>What contributions affect the LSAT score significantly?</a:t>
            </a:r>
            <a:endParaRPr sz="2300" b="1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b="1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School Tier?  </a:t>
            </a:r>
            <a:endParaRPr sz="2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Undergraduate GPA?   </a:t>
            </a:r>
            <a:endParaRPr sz="2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>
            <a:off x="2803150" y="844325"/>
            <a:ext cx="6340800" cy="16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1: Linear Regression </a:t>
            </a:r>
            <a:endParaRPr b="1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 amt="20000"/>
          </a:blip>
          <a:srcRect b="20835"/>
          <a:stretch/>
        </p:blipFill>
        <p:spPr>
          <a:xfrm>
            <a:off x="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8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Statistical Analysis for Q1</a:t>
            </a:r>
            <a:endParaRPr sz="2800" b="1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625" y="315925"/>
            <a:ext cx="2986675" cy="4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5884925" y="3048000"/>
            <a:ext cx="2853900" cy="10386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311700" y="1570450"/>
            <a:ext cx="4881000" cy="30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Race, Gender, Undergraduate GPA, Family Income, University Tier, Law school GPA are statistically related to LSAT score.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●"/>
            </a:pPr>
            <a:r>
              <a:rPr lang="en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Higher tier school, Higher LSAT score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●"/>
            </a:pPr>
            <a:r>
              <a:rPr lang="en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Higher Undergraduate GPA, Higher LSAT score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912025" y="566125"/>
            <a:ext cx="2853900" cy="2106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41675" y="315925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LM with sklearn </a:t>
            </a:r>
            <a:endParaRPr sz="2800" b="1"/>
          </a:p>
        </p:txBody>
      </p:sp>
      <p:cxnSp>
        <p:nvCxnSpPr>
          <p:cNvPr id="236" name="Google Shape;236;p30"/>
          <p:cNvCxnSpPr/>
          <p:nvPr/>
        </p:nvCxnSpPr>
        <p:spPr>
          <a:xfrm rot="10800000" flipH="1">
            <a:off x="3031125" y="689725"/>
            <a:ext cx="6112800" cy="195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535550" y="1309125"/>
            <a:ext cx="80010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Ready for using sklearn (LinearRegression) 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  Split the dataset into Train (80%, 17588) &amp; Test (20%, 4397)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Sklearn Result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○"/>
            </a:pPr>
            <a:r>
              <a:rPr lang="en" sz="1650" b="1">
                <a:latin typeface="Economica"/>
                <a:ea typeface="Economica"/>
                <a:cs typeface="Economica"/>
                <a:sym typeface="Economica"/>
              </a:rPr>
              <a:t>Train score: 0.277</a:t>
            </a: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○"/>
            </a:pPr>
            <a:r>
              <a:rPr lang="en" sz="1650" b="1">
                <a:latin typeface="Economica"/>
                <a:ea typeface="Economica"/>
                <a:cs typeface="Economica"/>
                <a:sym typeface="Economica"/>
              </a:rPr>
              <a:t>Test score: 0.287</a:t>
            </a: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Cross Validation for Linear Regression Model</a:t>
            </a:r>
            <a:r>
              <a:rPr lang="en" sz="1650" b="1">
                <a:latin typeface="Economica"/>
                <a:ea typeface="Economica"/>
                <a:cs typeface="Economica"/>
                <a:sym typeface="Economica"/>
              </a:rPr>
              <a:t> (CV = 5)</a:t>
            </a: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○"/>
            </a:pPr>
            <a:r>
              <a:rPr lang="en" sz="1650" b="1">
                <a:latin typeface="Economica"/>
                <a:ea typeface="Economica"/>
                <a:cs typeface="Economica"/>
                <a:sym typeface="Economica"/>
              </a:rPr>
              <a:t>Results Mean : 0.273</a:t>
            </a: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1123925" y="1869250"/>
            <a:ext cx="354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2: Decision Tree Regression </a:t>
            </a:r>
            <a:endParaRPr b="1"/>
          </a:p>
        </p:txBody>
      </p:sp>
      <p:cxnSp>
        <p:nvCxnSpPr>
          <p:cNvPr id="245" name="Google Shape;245;p31"/>
          <p:cNvCxnSpPr/>
          <p:nvPr/>
        </p:nvCxnSpPr>
        <p:spPr>
          <a:xfrm rot="10800000" flipH="1">
            <a:off x="768275" y="2659475"/>
            <a:ext cx="7683300" cy="2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89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SMART QUESTIONS</a:t>
            </a:r>
            <a:endParaRPr sz="3700" b="1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911875" y="1849075"/>
            <a:ext cx="7920300" cy="27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AutoNum type="arabicPeriod"/>
            </a:pPr>
            <a:r>
              <a:rPr lang="en" sz="2200" b="1">
                <a:latin typeface="Economica"/>
                <a:ea typeface="Economica"/>
                <a:cs typeface="Economica"/>
                <a:sym typeface="Economica"/>
              </a:rPr>
              <a:t>What contributions affect the LSAT score significantly?</a:t>
            </a:r>
            <a:endParaRPr sz="2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latin typeface="Economica"/>
                <a:ea typeface="Economica"/>
                <a:cs typeface="Economica"/>
                <a:sym typeface="Economica"/>
              </a:rPr>
              <a:t>(Models used: LR, Decision Regression Tree, PCR)</a:t>
            </a:r>
            <a:endParaRPr sz="19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Font typeface="Economica"/>
              <a:buAutoNum type="arabicPeriod"/>
            </a:pPr>
            <a:r>
              <a:rPr lang="en" sz="2200" b="1">
                <a:latin typeface="Economica"/>
                <a:ea typeface="Economica"/>
                <a:cs typeface="Economica"/>
                <a:sym typeface="Economica"/>
              </a:rPr>
              <a:t>What contributions significantly affect clearing the bar exam?</a:t>
            </a:r>
            <a:endParaRPr sz="2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>
                <a:latin typeface="Economica"/>
                <a:ea typeface="Economica"/>
                <a:cs typeface="Economica"/>
                <a:sym typeface="Economica"/>
              </a:rPr>
              <a:t>(Models used: Logit Regression, KNN)</a:t>
            </a:r>
            <a:endParaRPr sz="2200"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rot="10800000" flipH="1">
            <a:off x="1143900" y="1291950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75" y="699299"/>
            <a:ext cx="7792674" cy="37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Decision Tree Graph</a:t>
            </a:r>
            <a:endParaRPr sz="2800" b="1"/>
          </a:p>
        </p:txBody>
      </p:sp>
      <p:cxnSp>
        <p:nvCxnSpPr>
          <p:cNvPr id="252" name="Google Shape;252;p32"/>
          <p:cNvCxnSpPr/>
          <p:nvPr/>
        </p:nvCxnSpPr>
        <p:spPr>
          <a:xfrm>
            <a:off x="4886425" y="1292675"/>
            <a:ext cx="2737800" cy="1029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2"/>
          <p:cNvCxnSpPr/>
          <p:nvPr/>
        </p:nvCxnSpPr>
        <p:spPr>
          <a:xfrm>
            <a:off x="7624225" y="2321975"/>
            <a:ext cx="0" cy="1393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4" name="Google Shape;254;p32"/>
          <p:cNvCxnSpPr/>
          <p:nvPr/>
        </p:nvCxnSpPr>
        <p:spPr>
          <a:xfrm>
            <a:off x="1570875" y="1351425"/>
            <a:ext cx="0" cy="1393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5" name="Google Shape;255;p32"/>
          <p:cNvCxnSpPr/>
          <p:nvPr/>
        </p:nvCxnSpPr>
        <p:spPr>
          <a:xfrm rot="10800000" flipH="1">
            <a:off x="1570450" y="1342600"/>
            <a:ext cx="1553700" cy="2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2"/>
          <p:cNvCxnSpPr/>
          <p:nvPr/>
        </p:nvCxnSpPr>
        <p:spPr>
          <a:xfrm rot="10800000" flipH="1">
            <a:off x="1097625" y="4660650"/>
            <a:ext cx="7083900" cy="59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0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3: Principal Component Regression</a:t>
            </a:r>
            <a:endParaRPr b="1"/>
          </a:p>
        </p:txBody>
      </p:sp>
      <p:cxnSp>
        <p:nvCxnSpPr>
          <p:cNvPr id="263" name="Google Shape;263;p33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311700" y="117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PCR</a:t>
            </a:r>
            <a:endParaRPr sz="2800" b="1"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500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0E101A"/>
                </a:solidFill>
                <a:latin typeface="Economica"/>
                <a:ea typeface="Economica"/>
                <a:cs typeface="Economica"/>
                <a:sym typeface="Economica"/>
              </a:rPr>
              <a:t>First, we scaled the data to fit in the PCR model.</a:t>
            </a:r>
            <a:endParaRPr>
              <a:solidFill>
                <a:srgbClr val="0E10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0E101A"/>
                </a:solidFill>
                <a:latin typeface="Economica"/>
                <a:ea typeface="Economica"/>
                <a:cs typeface="Economica"/>
                <a:sym typeface="Economica"/>
              </a:rPr>
              <a:t>Then, from the visual representation of the PCR values, we found out that we can reduce the computation and achieve the same results by only using the first six variables.</a:t>
            </a:r>
            <a:endParaRPr>
              <a:solidFill>
                <a:srgbClr val="0E10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0E101A"/>
                </a:solidFill>
                <a:latin typeface="Economica"/>
                <a:ea typeface="Economica"/>
                <a:cs typeface="Economica"/>
                <a:sym typeface="Economica"/>
              </a:rPr>
              <a:t>The RMSE was reduced to 4.648 (using Linear Regression).</a:t>
            </a:r>
            <a:endParaRPr>
              <a:solidFill>
                <a:srgbClr val="0E10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70" name="Google Shape;270;p34"/>
          <p:cNvCxnSpPr/>
          <p:nvPr/>
        </p:nvCxnSpPr>
        <p:spPr>
          <a:xfrm rot="10800000" flipH="1">
            <a:off x="1243000" y="689725"/>
            <a:ext cx="7900800" cy="45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00" y="1025300"/>
            <a:ext cx="4026600" cy="32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11700" y="117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Results of Models for Q1</a:t>
            </a:r>
            <a:endParaRPr sz="2800" b="1"/>
          </a:p>
        </p:txBody>
      </p:sp>
      <p:cxnSp>
        <p:nvCxnSpPr>
          <p:cNvPr id="277" name="Google Shape;277;p35"/>
          <p:cNvCxnSpPr/>
          <p:nvPr/>
        </p:nvCxnSpPr>
        <p:spPr>
          <a:xfrm>
            <a:off x="3436400" y="683900"/>
            <a:ext cx="5707200" cy="57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8" name="Google Shape;278;p35"/>
          <p:cNvGraphicFramePr/>
          <p:nvPr/>
        </p:nvGraphicFramePr>
        <p:xfrm>
          <a:off x="952500" y="1657775"/>
          <a:ext cx="7239000" cy="2006926"/>
        </p:xfrm>
        <a:graphic>
          <a:graphicData uri="http://schemas.openxmlformats.org/drawingml/2006/table">
            <a:tbl>
              <a:tblPr>
                <a:noFill/>
                <a:tableStyleId>{A63A7F4F-745C-42EB-BEC7-0D2E8CED02B4}</a:tableStyleId>
              </a:tblPr>
              <a:tblGrid>
                <a:gridCol w="37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64D79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Model</a:t>
                      </a:r>
                      <a:endParaRPr sz="2000" b="1">
                        <a:solidFill>
                          <a:srgbClr val="A64D79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64D79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Result</a:t>
                      </a:r>
                      <a:endParaRPr sz="2000" b="1">
                        <a:solidFill>
                          <a:srgbClr val="A64D79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Linear Regression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Score 0.28 ~ 28%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Decision Tree Regressor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RMSE of 4.84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PCR with 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RMSE of 4.648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SMART Question 2</a:t>
            </a:r>
            <a:endParaRPr sz="2800" b="1"/>
          </a:p>
        </p:txBody>
      </p:sp>
      <p:cxnSp>
        <p:nvCxnSpPr>
          <p:cNvPr id="284" name="Google Shape;284;p36"/>
          <p:cNvCxnSpPr/>
          <p:nvPr/>
        </p:nvCxnSpPr>
        <p:spPr>
          <a:xfrm>
            <a:off x="2803150" y="844325"/>
            <a:ext cx="6340800" cy="16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311700" y="1325600"/>
            <a:ext cx="8520600" cy="3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48648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726" b="1">
                <a:latin typeface="Economica"/>
                <a:ea typeface="Economica"/>
                <a:cs typeface="Economica"/>
                <a:sym typeface="Economica"/>
              </a:rPr>
              <a:t>What contributions significantly affect clearing the bar exam?</a:t>
            </a:r>
            <a:endParaRPr sz="7126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School Tier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Law school GPA 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Undergraduate GPA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LSAT score 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Family Income 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Full time student 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Race 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35280" algn="l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42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Gender</a:t>
            </a:r>
            <a:endParaRPr sz="42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Classification 1: Logit Regression </a:t>
            </a:r>
            <a:endParaRPr b="1"/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 amt="20000"/>
          </a:blip>
          <a:srcRect b="20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7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311700" y="231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Statistical Analysis for Q2</a:t>
            </a:r>
            <a:endParaRPr sz="2800" b="1"/>
          </a:p>
        </p:txBody>
      </p:sp>
      <p:sp>
        <p:nvSpPr>
          <p:cNvPr id="298" name="Google Shape;298;p38"/>
          <p:cNvSpPr txBox="1">
            <a:spLocks noGrp="1"/>
          </p:cNvSpPr>
          <p:nvPr>
            <p:ph type="body" idx="1"/>
          </p:nvPr>
        </p:nvSpPr>
        <p:spPr>
          <a:xfrm>
            <a:off x="353925" y="1308700"/>
            <a:ext cx="43575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Higher Undergraduate GPA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Higher LSAT score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Higher School Tier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Higher Law school GPA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Higher Family Income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Male, Full time Student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Higher chance to pass the bar exam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99" name="Google Shape;299;p38"/>
          <p:cNvCxnSpPr/>
          <p:nvPr/>
        </p:nvCxnSpPr>
        <p:spPr>
          <a:xfrm>
            <a:off x="472825" y="4196275"/>
            <a:ext cx="354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925" y="49212"/>
            <a:ext cx="3423351" cy="4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5021975" y="3537700"/>
            <a:ext cx="3738000" cy="14469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641675" y="315925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Logit with sklearn </a:t>
            </a:r>
            <a:endParaRPr sz="2800" b="1"/>
          </a:p>
        </p:txBody>
      </p:sp>
      <p:cxnSp>
        <p:nvCxnSpPr>
          <p:cNvPr id="307" name="Google Shape;307;p39"/>
          <p:cNvCxnSpPr/>
          <p:nvPr/>
        </p:nvCxnSpPr>
        <p:spPr>
          <a:xfrm rot="10800000" flipH="1">
            <a:off x="3031125" y="689725"/>
            <a:ext cx="6112800" cy="195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535550" y="1110775"/>
            <a:ext cx="80010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Ready for using sklearn (LogisticRegression) 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  Split the dataset into Train (80%, 16488) &amp; Test (20%, 5497)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09" name="Google Shape;309;p39"/>
          <p:cNvCxnSpPr/>
          <p:nvPr/>
        </p:nvCxnSpPr>
        <p:spPr>
          <a:xfrm>
            <a:off x="1123925" y="1849400"/>
            <a:ext cx="354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50" y="2868825"/>
            <a:ext cx="3573400" cy="15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509100" y="2241375"/>
            <a:ext cx="2882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Char char="●"/>
            </a:pPr>
            <a:r>
              <a:rPr lang="en" sz="21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Sklearn 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509100" y="2749275"/>
            <a:ext cx="421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Logit model accuracy with the test set: 0.955 </a:t>
            </a:r>
            <a:endParaRPr sz="18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Logit model accuracy with the train set: 0.947</a:t>
            </a:r>
            <a:endParaRPr sz="18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4973050" y="3762025"/>
            <a:ext cx="3738000" cy="2379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509100" y="3683075"/>
            <a:ext cx="3882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 Report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39"/>
          <p:cNvCxnSpPr/>
          <p:nvPr/>
        </p:nvCxnSpPr>
        <p:spPr>
          <a:xfrm>
            <a:off x="3031125" y="4078075"/>
            <a:ext cx="1131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/>
          </p:nvPr>
        </p:nvSpPr>
        <p:spPr>
          <a:xfrm>
            <a:off x="641675" y="315925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Logit with sklearn </a:t>
            </a:r>
            <a:endParaRPr sz="2800" b="1"/>
          </a:p>
        </p:txBody>
      </p:sp>
      <p:cxnSp>
        <p:nvCxnSpPr>
          <p:cNvPr id="321" name="Google Shape;321;p40"/>
          <p:cNvCxnSpPr/>
          <p:nvPr/>
        </p:nvCxnSpPr>
        <p:spPr>
          <a:xfrm rot="10800000" flipH="1">
            <a:off x="3031125" y="689725"/>
            <a:ext cx="6112800" cy="195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40"/>
          <p:cNvGrpSpPr/>
          <p:nvPr/>
        </p:nvGrpSpPr>
        <p:grpSpPr>
          <a:xfrm>
            <a:off x="615063" y="1102500"/>
            <a:ext cx="7913874" cy="2770325"/>
            <a:chOff x="641675" y="1414900"/>
            <a:chExt cx="7913874" cy="2770325"/>
          </a:xfrm>
        </p:grpSpPr>
        <p:pic>
          <p:nvPicPr>
            <p:cNvPr id="323" name="Google Shape;323;p40"/>
            <p:cNvPicPr preferRelativeResize="0"/>
            <p:nvPr/>
          </p:nvPicPr>
          <p:blipFill rotWithShape="1">
            <a:blip r:embed="rId3">
              <a:alphaModFix/>
            </a:blip>
            <a:srcRect t="2455" r="1136" b="2721"/>
            <a:stretch/>
          </p:blipFill>
          <p:spPr>
            <a:xfrm>
              <a:off x="4608150" y="1414900"/>
              <a:ext cx="3947399" cy="277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40"/>
            <p:cNvPicPr preferRelativeResize="0"/>
            <p:nvPr/>
          </p:nvPicPr>
          <p:blipFill rotWithShape="1">
            <a:blip r:embed="rId4">
              <a:alphaModFix/>
            </a:blip>
            <a:srcRect t="1786" r="842" b="1641"/>
            <a:stretch/>
          </p:blipFill>
          <p:spPr>
            <a:xfrm>
              <a:off x="641675" y="1619875"/>
              <a:ext cx="3880724" cy="256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40"/>
            <p:cNvSpPr txBox="1"/>
            <p:nvPr/>
          </p:nvSpPr>
          <p:spPr>
            <a:xfrm>
              <a:off x="2254575" y="2294275"/>
              <a:ext cx="776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AUC: 0.781</a:t>
              </a:r>
              <a:endParaRPr sz="11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cxnSp>
          <p:nvCxnSpPr>
            <p:cNvPr id="326" name="Google Shape;326;p40"/>
            <p:cNvCxnSpPr/>
            <p:nvPr/>
          </p:nvCxnSpPr>
          <p:spPr>
            <a:xfrm flipH="1">
              <a:off x="7477850" y="1758725"/>
              <a:ext cx="6600" cy="1996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7" name="Google Shape;327;p40"/>
          <p:cNvSpPr txBox="1"/>
          <p:nvPr/>
        </p:nvSpPr>
        <p:spPr>
          <a:xfrm>
            <a:off x="5015300" y="4010525"/>
            <a:ext cx="357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higher threshold, the higher the precision, but the lower the recall: the deal threshold setting is the highest possible recall and precision rate. Our threshold is 0.8.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687625" y="4010525"/>
            <a:ext cx="402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AUC is an aggregated metric evaluating how well a logistic regression model classifies positive and negative outcomes at all possible cutoffs. AUC also means for evaluating predictive performance of a model.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Classification 2: KNN</a:t>
            </a:r>
            <a:endParaRPr b="1"/>
          </a:p>
        </p:txBody>
      </p:sp>
      <p:cxnSp>
        <p:nvCxnSpPr>
          <p:cNvPr id="335" name="Google Shape;335;p41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00775" y="315925"/>
            <a:ext cx="81315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About the Data Set </a:t>
            </a:r>
            <a:endParaRPr sz="2800"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334025"/>
            <a:ext cx="8520600" cy="3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000"/>
              <a:buFont typeface="Economica"/>
              <a:buChar char="●"/>
            </a:pPr>
            <a:r>
              <a:rPr lang="en" sz="2000" b="1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Source:</a:t>
            </a:r>
            <a:endParaRPr sz="2000" b="1">
              <a:solidFill>
                <a:srgbClr val="A64D7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The dataset was originally collected for a study called '</a:t>
            </a:r>
            <a:r>
              <a:rPr lang="en">
                <a:solidFill>
                  <a:srgbClr val="008ABC"/>
                </a:solidFill>
                <a:highlight>
                  <a:schemeClr val="lt1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LSAC National Longitudinal Bar Passage Study</a:t>
            </a:r>
            <a:r>
              <a:rPr lang="en"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.'</a:t>
            </a:r>
            <a:endParaRPr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Found in Kaggle</a:t>
            </a:r>
            <a:r>
              <a:rPr lang="en" sz="1600" b="1"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  <a:hlinkClick r:id="rId4"/>
              </a:rPr>
              <a:t>https://www.kaggle.com/datasets/danofer/law-school-admissions-bar-passage</a:t>
            </a:r>
            <a:endParaRPr sz="1600"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A64D79"/>
              </a:buClr>
              <a:buSzPts val="2000"/>
              <a:buFont typeface="Economica"/>
              <a:buChar char="●"/>
            </a:pPr>
            <a:r>
              <a:rPr lang="en" sz="2000" b="1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Details:</a:t>
            </a:r>
            <a:endParaRPr sz="2000" b="1">
              <a:solidFill>
                <a:srgbClr val="A64D7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22407 observations of 39 variables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3246350" y="867950"/>
            <a:ext cx="5897700" cy="4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481275" y="315925"/>
            <a:ext cx="8351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KNN with Cross validation </a:t>
            </a:r>
            <a:endParaRPr sz="2800" b="1"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1"/>
          </p:nvPr>
        </p:nvSpPr>
        <p:spPr>
          <a:xfrm>
            <a:off x="371500" y="1570450"/>
            <a:ext cx="81651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K = 7 and CV folds = 10                   Accuracy Mean Result : 0.946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Ready for using sklearn (KNeighborsClassifier) 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Economica"/>
                <a:ea typeface="Economica"/>
                <a:cs typeface="Economica"/>
                <a:sym typeface="Economica"/>
              </a:rPr>
              <a:t>  Split the dataset into Train (80%) &amp; Test (20%)</a:t>
            </a:r>
            <a:endParaRPr sz="2100" b="1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42" name="Google Shape;342;p42"/>
          <p:cNvCxnSpPr/>
          <p:nvPr/>
        </p:nvCxnSpPr>
        <p:spPr>
          <a:xfrm>
            <a:off x="3250700" y="1815275"/>
            <a:ext cx="354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2"/>
          <p:cNvCxnSpPr/>
          <p:nvPr/>
        </p:nvCxnSpPr>
        <p:spPr>
          <a:xfrm>
            <a:off x="912325" y="3251075"/>
            <a:ext cx="354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2"/>
          <p:cNvCxnSpPr/>
          <p:nvPr/>
        </p:nvCxnSpPr>
        <p:spPr>
          <a:xfrm rot="10800000" flipH="1">
            <a:off x="3850100" y="842075"/>
            <a:ext cx="5293800" cy="11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3"/>
          <p:cNvPicPr preferRelativeResize="0"/>
          <p:nvPr/>
        </p:nvPicPr>
        <p:blipFill rotWithShape="1">
          <a:blip r:embed="rId3">
            <a:alphaModFix/>
          </a:blip>
          <a:srcRect l="1700"/>
          <a:stretch/>
        </p:blipFill>
        <p:spPr>
          <a:xfrm>
            <a:off x="5310550" y="2504225"/>
            <a:ext cx="3597850" cy="1561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>
            <a:spLocks noGrp="1"/>
          </p:cNvSpPr>
          <p:nvPr>
            <p:ph type="title"/>
          </p:nvPr>
        </p:nvSpPr>
        <p:spPr>
          <a:xfrm>
            <a:off x="641675" y="315925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KNN with sklearn </a:t>
            </a:r>
            <a:endParaRPr sz="2800" b="1"/>
          </a:p>
        </p:txBody>
      </p:sp>
      <p:cxnSp>
        <p:nvCxnSpPr>
          <p:cNvPr id="351" name="Google Shape;351;p43"/>
          <p:cNvCxnSpPr/>
          <p:nvPr/>
        </p:nvCxnSpPr>
        <p:spPr>
          <a:xfrm>
            <a:off x="1764625" y="3444825"/>
            <a:ext cx="0" cy="28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2" name="Google Shape;352;p43"/>
          <p:cNvGraphicFramePr/>
          <p:nvPr/>
        </p:nvGraphicFramePr>
        <p:xfrm>
          <a:off x="5308738" y="1328197"/>
          <a:ext cx="3597850" cy="1059450"/>
        </p:xfrm>
        <a:graphic>
          <a:graphicData uri="http://schemas.openxmlformats.org/drawingml/2006/table">
            <a:tbl>
              <a:tblPr>
                <a:noFill/>
                <a:tableStyleId>{A63A7F4F-745C-42EB-BEC7-0D2E8CED02B4}</a:tableStyleId>
              </a:tblPr>
              <a:tblGrid>
                <a:gridCol w="170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Confusion Matrix (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K = 7)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Actual 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Actual 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4144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3" name="Google Shape;353;p43"/>
          <p:cNvCxnSpPr/>
          <p:nvPr/>
        </p:nvCxnSpPr>
        <p:spPr>
          <a:xfrm rot="10800000" flipH="1">
            <a:off x="3031125" y="689725"/>
            <a:ext cx="6112800" cy="195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0" y="1294425"/>
            <a:ext cx="4776700" cy="29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/>
          <p:nvPr/>
        </p:nvSpPr>
        <p:spPr>
          <a:xfrm>
            <a:off x="5238663" y="3444825"/>
            <a:ext cx="3738000" cy="2025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6" name="Google Shape;356;p43"/>
          <p:cNvCxnSpPr/>
          <p:nvPr/>
        </p:nvCxnSpPr>
        <p:spPr>
          <a:xfrm>
            <a:off x="1553550" y="3444825"/>
            <a:ext cx="0" cy="28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>
            <a:spLocks noGrp="1"/>
          </p:cNvSpPr>
          <p:nvPr>
            <p:ph type="title"/>
          </p:nvPr>
        </p:nvSpPr>
        <p:spPr>
          <a:xfrm>
            <a:off x="311700" y="117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Results of Models for Q2</a:t>
            </a:r>
            <a:endParaRPr sz="2800" b="1"/>
          </a:p>
        </p:txBody>
      </p:sp>
      <p:cxnSp>
        <p:nvCxnSpPr>
          <p:cNvPr id="362" name="Google Shape;362;p44"/>
          <p:cNvCxnSpPr/>
          <p:nvPr/>
        </p:nvCxnSpPr>
        <p:spPr>
          <a:xfrm>
            <a:off x="3436400" y="683900"/>
            <a:ext cx="5707200" cy="57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63" name="Google Shape;363;p44"/>
          <p:cNvGraphicFramePr/>
          <p:nvPr/>
        </p:nvGraphicFramePr>
        <p:xfrm>
          <a:off x="952500" y="1657775"/>
          <a:ext cx="7239000" cy="1504226"/>
        </p:xfrm>
        <a:graphic>
          <a:graphicData uri="http://schemas.openxmlformats.org/drawingml/2006/table">
            <a:tbl>
              <a:tblPr>
                <a:noFill/>
                <a:tableStyleId>{A63A7F4F-745C-42EB-BEC7-0D2E8CED02B4}</a:tableStyleId>
              </a:tblPr>
              <a:tblGrid>
                <a:gridCol w="37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64D79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Model</a:t>
                      </a:r>
                      <a:endParaRPr sz="2000" b="1">
                        <a:solidFill>
                          <a:srgbClr val="A64D79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64D79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Result</a:t>
                      </a:r>
                      <a:endParaRPr sz="2000" b="1">
                        <a:solidFill>
                          <a:srgbClr val="A64D79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Logit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Score 95%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k = 7,  Score 94%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89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671800" cy="3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Undergraduate GPA, School Tier, Law school GPA, and Family Income are positively related to LSAT scores.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●"/>
            </a:pPr>
            <a:r>
              <a:rPr lang="en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Higher tier school, Higher LSAT score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●"/>
            </a:pPr>
            <a:r>
              <a:rPr lang="en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Higher Undergraduate GPA, Higher LSAT score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Higher Law school GPA, Undergraduate GPA, LSAT score, and School Tier increase the chance to pass the bar exam.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●"/>
            </a:pPr>
            <a:r>
              <a:rPr lang="en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Higher Law school GPA, Higher chance to pass the bar exam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Demographic differences were found in different gender and race groups.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e.g. Full time, Male, Higher Family Income group shows better performance in LSAT &amp; Bar pass. 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Summary</a:t>
            </a:r>
            <a:endParaRPr sz="2800" b="1"/>
          </a:p>
        </p:txBody>
      </p:sp>
      <p:cxnSp>
        <p:nvCxnSpPr>
          <p:cNvPr id="371" name="Google Shape;371;p45"/>
          <p:cNvCxnSpPr/>
          <p:nvPr/>
        </p:nvCxnSpPr>
        <p:spPr>
          <a:xfrm>
            <a:off x="1747750" y="692350"/>
            <a:ext cx="7396200" cy="1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 Fact: K-Means</a:t>
            </a:r>
            <a:endParaRPr b="1"/>
          </a:p>
        </p:txBody>
      </p:sp>
      <p:cxnSp>
        <p:nvCxnSpPr>
          <p:cNvPr id="378" name="Google Shape;378;p46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6"/>
          <p:cNvSpPr txBox="1"/>
          <p:nvPr/>
        </p:nvSpPr>
        <p:spPr>
          <a:xfrm>
            <a:off x="1791775" y="2882700"/>
            <a:ext cx="6981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latin typeface="Economica"/>
                <a:ea typeface="Economica"/>
                <a:cs typeface="Economica"/>
                <a:sym typeface="Economica"/>
              </a:rPr>
              <a:t>K-means groups similar data points together and discovers underlying patterns. </a:t>
            </a:r>
            <a:endParaRPr sz="1500" b="1">
              <a:solidFill>
                <a:srgbClr val="29292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latin typeface="Economica"/>
                <a:ea typeface="Economica"/>
                <a:cs typeface="Economica"/>
                <a:sym typeface="Economica"/>
              </a:rPr>
              <a:t>K-means looks for a fixed number (</a:t>
            </a:r>
            <a:r>
              <a:rPr lang="en" sz="1500" b="1" i="1">
                <a:solidFill>
                  <a:srgbClr val="292929"/>
                </a:solidFill>
                <a:latin typeface="Economica"/>
                <a:ea typeface="Economica"/>
                <a:cs typeface="Economica"/>
                <a:sym typeface="Economica"/>
              </a:rPr>
              <a:t>k</a:t>
            </a:r>
            <a:r>
              <a:rPr lang="en" sz="1500" b="1">
                <a:solidFill>
                  <a:srgbClr val="292929"/>
                </a:solidFill>
                <a:latin typeface="Economica"/>
                <a:ea typeface="Economica"/>
                <a:cs typeface="Economica"/>
                <a:sym typeface="Economica"/>
              </a:rPr>
              <a:t>) of clusters in a dataset. </a:t>
            </a:r>
            <a:endParaRPr sz="1500" b="1">
              <a:solidFill>
                <a:srgbClr val="29292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latin typeface="Economica"/>
                <a:ea typeface="Economica"/>
                <a:cs typeface="Economica"/>
                <a:sym typeface="Economica"/>
              </a:rPr>
              <a:t>A cluster refers to a collection of data points aggregated together because of certain similarities.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31925" y="270600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KMeans</a:t>
            </a:r>
            <a:endParaRPr sz="2800" b="1"/>
          </a:p>
        </p:txBody>
      </p:sp>
      <p:cxnSp>
        <p:nvCxnSpPr>
          <p:cNvPr id="385" name="Google Shape;385;p47"/>
          <p:cNvCxnSpPr/>
          <p:nvPr/>
        </p:nvCxnSpPr>
        <p:spPr>
          <a:xfrm rot="10800000" flipH="1">
            <a:off x="1671750" y="667100"/>
            <a:ext cx="7252800" cy="16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t="1931"/>
          <a:stretch/>
        </p:blipFill>
        <p:spPr>
          <a:xfrm>
            <a:off x="152400" y="1215825"/>
            <a:ext cx="4347375" cy="2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t="2018"/>
          <a:stretch/>
        </p:blipFill>
        <p:spPr>
          <a:xfrm>
            <a:off x="4499775" y="1165175"/>
            <a:ext cx="4542026" cy="30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31925" y="270600"/>
            <a:ext cx="819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KMeans</a:t>
            </a:r>
            <a:endParaRPr sz="2800" b="1"/>
          </a:p>
        </p:txBody>
      </p:sp>
      <p:cxnSp>
        <p:nvCxnSpPr>
          <p:cNvPr id="393" name="Google Shape;393;p48"/>
          <p:cNvCxnSpPr/>
          <p:nvPr/>
        </p:nvCxnSpPr>
        <p:spPr>
          <a:xfrm rot="10800000" flipH="1">
            <a:off x="1671750" y="667100"/>
            <a:ext cx="7252800" cy="16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4" name="Google Shape;394;p48"/>
          <p:cNvPicPr preferRelativeResize="0"/>
          <p:nvPr/>
        </p:nvPicPr>
        <p:blipFill rotWithShape="1">
          <a:blip r:embed="rId3">
            <a:alphaModFix/>
          </a:blip>
          <a:srcRect t="2354" b="2325"/>
          <a:stretch/>
        </p:blipFill>
        <p:spPr>
          <a:xfrm>
            <a:off x="164925" y="1232700"/>
            <a:ext cx="4407074" cy="2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8"/>
          <p:cNvPicPr preferRelativeResize="0"/>
          <p:nvPr/>
        </p:nvPicPr>
        <p:blipFill rotWithShape="1">
          <a:blip r:embed="rId4">
            <a:alphaModFix/>
          </a:blip>
          <a:srcRect t="1931"/>
          <a:stretch/>
        </p:blipFill>
        <p:spPr>
          <a:xfrm>
            <a:off x="4517500" y="1203725"/>
            <a:ext cx="4486175" cy="294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8"/>
          <p:cNvCxnSpPr/>
          <p:nvPr/>
        </p:nvCxnSpPr>
        <p:spPr>
          <a:xfrm>
            <a:off x="3588375" y="916625"/>
            <a:ext cx="0" cy="28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48"/>
          <p:cNvCxnSpPr/>
          <p:nvPr/>
        </p:nvCxnSpPr>
        <p:spPr>
          <a:xfrm>
            <a:off x="8165000" y="874850"/>
            <a:ext cx="0" cy="28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49"/>
          <p:cNvCxnSpPr/>
          <p:nvPr/>
        </p:nvCxnSpPr>
        <p:spPr>
          <a:xfrm rot="10800000" flipH="1">
            <a:off x="1224200" y="2794800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3" name="Google Shape;4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088" y="779500"/>
            <a:ext cx="2147909" cy="16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9"/>
          <p:cNvSpPr txBox="1">
            <a:spLocks noGrp="1"/>
          </p:cNvSpPr>
          <p:nvPr>
            <p:ph type="title"/>
          </p:nvPr>
        </p:nvSpPr>
        <p:spPr>
          <a:xfrm>
            <a:off x="311700" y="17404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Questions?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0"/>
          <p:cNvGrpSpPr/>
          <p:nvPr/>
        </p:nvGrpSpPr>
        <p:grpSpPr>
          <a:xfrm>
            <a:off x="1334900" y="2571750"/>
            <a:ext cx="6320176" cy="733526"/>
            <a:chOff x="1334900" y="2406325"/>
            <a:chExt cx="6320176" cy="733526"/>
          </a:xfrm>
        </p:grpSpPr>
        <p:pic>
          <p:nvPicPr>
            <p:cNvPr id="410" name="Google Shape;410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1629975" y="240632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5306075" y="245697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3397500" y="245697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1334900" y="2506600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50"/>
          <p:cNvSpPr txBox="1">
            <a:spLocks noGrp="1"/>
          </p:cNvSpPr>
          <p:nvPr>
            <p:ph type="title"/>
          </p:nvPr>
        </p:nvSpPr>
        <p:spPr>
          <a:xfrm>
            <a:off x="311700" y="1692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  &amp;  Happy Holidays!</a:t>
            </a:r>
            <a:endParaRPr b="1"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025" y="1089526"/>
            <a:ext cx="1698849" cy="169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50"/>
          <p:cNvGrpSpPr/>
          <p:nvPr/>
        </p:nvGrpSpPr>
        <p:grpSpPr>
          <a:xfrm>
            <a:off x="1014050" y="958650"/>
            <a:ext cx="6320176" cy="733526"/>
            <a:chOff x="1334900" y="2406325"/>
            <a:chExt cx="6320176" cy="733526"/>
          </a:xfrm>
        </p:grpSpPr>
        <p:pic>
          <p:nvPicPr>
            <p:cNvPr id="417" name="Google Shape;417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1629975" y="240632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5306075" y="245697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3397500" y="2456975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50"/>
            <p:cNvPicPr preferRelativeResize="0"/>
            <p:nvPr/>
          </p:nvPicPr>
          <p:blipFill rotWithShape="1">
            <a:blip r:embed="rId3">
              <a:alphaModFix/>
            </a:blip>
            <a:srcRect t="36329" b="36712"/>
            <a:stretch/>
          </p:blipFill>
          <p:spPr>
            <a:xfrm>
              <a:off x="1334900" y="2506600"/>
              <a:ext cx="2349001" cy="633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401675"/>
            <a:ext cx="85206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Dropped NAs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Dropped columns with duplicate information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Converted data types of variables: from categorical to numeric, from float to int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Economica"/>
              <a:buChar char="●"/>
            </a:pPr>
            <a:r>
              <a:rPr lang="en" sz="2000" b="1">
                <a:solidFill>
                  <a:srgbClr val="741B47"/>
                </a:solidFill>
                <a:latin typeface="Economica"/>
                <a:ea typeface="Economica"/>
                <a:cs typeface="Economica"/>
                <a:sym typeface="Economica"/>
              </a:rPr>
              <a:t>Filtered Data Set </a:t>
            </a:r>
            <a:endParaRPr sz="2000" b="1">
              <a:solidFill>
                <a:srgbClr val="741B4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21985 observations of 9 variables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To Prepare EDA</a:t>
            </a:r>
            <a:endParaRPr sz="2800" b="1"/>
          </a:p>
        </p:txBody>
      </p:sp>
      <p:cxnSp>
        <p:nvCxnSpPr>
          <p:cNvPr id="87" name="Google Shape;87;p16"/>
          <p:cNvCxnSpPr/>
          <p:nvPr/>
        </p:nvCxnSpPr>
        <p:spPr>
          <a:xfrm>
            <a:off x="2406300" y="698375"/>
            <a:ext cx="6737700" cy="84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21625"/>
            <a:ext cx="85206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 b="1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Dependent Variables: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LSAT score, Bar Pass (0: Failed, 1: Passed)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 b="1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Independent Variables: </a:t>
            </a: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Undergraduate GPA, Law School GPA, Full time, Family Income, Gender, Race, Law School Tier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99800" y="2953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Summary of the Data Set</a:t>
            </a:r>
            <a:endParaRPr sz="2800" b="1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25" y="2248000"/>
            <a:ext cx="5712524" cy="2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75" y="2247994"/>
            <a:ext cx="2380325" cy="22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 flipH="1">
            <a:off x="3576925" y="604700"/>
            <a:ext cx="5567100" cy="102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334025"/>
            <a:ext cx="8520600" cy="3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Economica"/>
              <a:buChar char="●"/>
            </a:pPr>
            <a:r>
              <a:rPr lang="en" sz="2000" b="1">
                <a:solidFill>
                  <a:srgbClr val="134F5C"/>
                </a:solidFill>
                <a:latin typeface="Economica"/>
                <a:ea typeface="Economica"/>
                <a:cs typeface="Economica"/>
                <a:sym typeface="Economica"/>
              </a:rPr>
              <a:t>Models Used</a:t>
            </a:r>
            <a:endParaRPr sz="2000" b="1">
              <a:solidFill>
                <a:srgbClr val="134F5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EDA: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 ANOVA</a:t>
            </a:r>
            <a:endParaRPr sz="2000" b="1">
              <a:solidFill>
                <a:srgbClr val="134F5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Question 1: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Linear Regression, Decision Tree Regression, PCA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Question 2: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 Logit Regression, KNN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Economica"/>
              <a:buChar char="●"/>
            </a:pPr>
            <a:r>
              <a:rPr lang="en" sz="2000" b="1">
                <a:solidFill>
                  <a:srgbClr val="134F5C"/>
                </a:solidFill>
                <a:latin typeface="Economica"/>
                <a:ea typeface="Economica"/>
                <a:cs typeface="Economica"/>
                <a:sym typeface="Economica"/>
              </a:rPr>
              <a:t>Graphs Used</a:t>
            </a:r>
            <a:endParaRPr sz="2000" b="1">
              <a:solidFill>
                <a:srgbClr val="134F5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EDA: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 Histogram, Boxplot, Correlation Matrix, etc.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13025" y="28212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Models &amp; Graphs</a:t>
            </a:r>
            <a:r>
              <a:rPr lang="en" sz="2800"/>
              <a:t> </a:t>
            </a:r>
            <a:endParaRPr sz="2800" b="1"/>
          </a:p>
        </p:txBody>
      </p:sp>
      <p:cxnSp>
        <p:nvCxnSpPr>
          <p:cNvPr id="103" name="Google Shape;103;p18"/>
          <p:cNvCxnSpPr/>
          <p:nvPr/>
        </p:nvCxnSpPr>
        <p:spPr>
          <a:xfrm>
            <a:off x="2934600" y="717700"/>
            <a:ext cx="6209400" cy="84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658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Exploratory Data Analysis</a:t>
            </a:r>
            <a:endParaRPr b="1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 amt="20000"/>
          </a:blip>
          <a:srcRect b="154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 rot="10800000" flipH="1">
            <a:off x="1224200" y="2642825"/>
            <a:ext cx="6594300" cy="1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787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General Analysis of Data Set</a:t>
            </a:r>
            <a:endParaRPr sz="2800"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3472050" y="3758650"/>
            <a:ext cx="232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56% Male (1) and 44% Female (0) candidates appeared for bar exam</a:t>
            </a:r>
            <a:endParaRPr sz="15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2938" t="10039" r="17221"/>
          <a:stretch/>
        </p:blipFill>
        <p:spPr>
          <a:xfrm>
            <a:off x="6319525" y="1043925"/>
            <a:ext cx="2681650" cy="22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525750" y="3664225"/>
            <a:ext cx="22692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b="1"/>
              <a:t>92.6% percentage of students enrolled for Full Time course (1)</a:t>
            </a:r>
            <a:endParaRPr sz="1500" b="1"/>
          </a:p>
        </p:txBody>
      </p:sp>
      <p:cxnSp>
        <p:nvCxnSpPr>
          <p:cNvPr id="119" name="Google Shape;119;p20"/>
          <p:cNvCxnSpPr/>
          <p:nvPr/>
        </p:nvCxnSpPr>
        <p:spPr>
          <a:xfrm rot="10800000" flipH="1">
            <a:off x="3938700" y="591050"/>
            <a:ext cx="5205300" cy="84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l="19556" t="10273" r="22752"/>
          <a:stretch/>
        </p:blipFill>
        <p:spPr>
          <a:xfrm>
            <a:off x="3286025" y="1043925"/>
            <a:ext cx="2467599" cy="258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l="4725" t="12357" r="12956"/>
          <a:stretch/>
        </p:blipFill>
        <p:spPr>
          <a:xfrm>
            <a:off x="393200" y="1253655"/>
            <a:ext cx="2467600" cy="225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53925" y="3758650"/>
            <a:ext cx="240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94.9% students passed the bar (1) </a:t>
            </a:r>
            <a:endParaRPr sz="15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787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General Analysis of Data Set</a:t>
            </a:r>
            <a:endParaRPr sz="2800" b="1"/>
          </a:p>
        </p:txBody>
      </p:sp>
      <p:cxnSp>
        <p:nvCxnSpPr>
          <p:cNvPr id="128" name="Google Shape;128;p21"/>
          <p:cNvCxnSpPr/>
          <p:nvPr/>
        </p:nvCxnSpPr>
        <p:spPr>
          <a:xfrm rot="10800000" flipH="1">
            <a:off x="3827075" y="616800"/>
            <a:ext cx="5205300" cy="84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 txBox="1"/>
          <p:nvPr/>
        </p:nvSpPr>
        <p:spPr>
          <a:xfrm>
            <a:off x="5101650" y="38488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Percentage of students who belong to different races</a:t>
            </a:r>
            <a:endParaRPr b="1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l="11366" t="9559" r="11359"/>
          <a:stretch/>
        </p:blipFill>
        <p:spPr>
          <a:xfrm>
            <a:off x="829513" y="1039875"/>
            <a:ext cx="2931474" cy="270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895625" y="3987700"/>
            <a:ext cx="30108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b="1"/>
              <a:t>Percentage of students enrolled for different school tiers from low (1) to high (6)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500"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723" y="711200"/>
            <a:ext cx="3694550" cy="30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Macintosh PowerPoint</Application>
  <PresentationFormat>On-screen Show (16:9)</PresentationFormat>
  <Paragraphs>173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Open Sans</vt:lpstr>
      <vt:lpstr>Courier New</vt:lpstr>
      <vt:lpstr>Economica</vt:lpstr>
      <vt:lpstr>Arial</vt:lpstr>
      <vt:lpstr>Luxe</vt:lpstr>
      <vt:lpstr>Who Pass the Bar?</vt:lpstr>
      <vt:lpstr>SMART QUESTIONS</vt:lpstr>
      <vt:lpstr>About the Data Set </vt:lpstr>
      <vt:lpstr>To Prepare EDA</vt:lpstr>
      <vt:lpstr>Summary of the Data Set</vt:lpstr>
      <vt:lpstr>Models &amp; Graphs </vt:lpstr>
      <vt:lpstr>Exploratory Data Analysis</vt:lpstr>
      <vt:lpstr>General Analysis of Data Set</vt:lpstr>
      <vt:lpstr>General Analysis of Data Set</vt:lpstr>
      <vt:lpstr>Normality Check for LSAT &amp; GPAs</vt:lpstr>
      <vt:lpstr>Boxplot &amp; ANOVA for Undergraduate GPA</vt:lpstr>
      <vt:lpstr>Boxplot &amp; ANOVA for Law School GPA</vt:lpstr>
      <vt:lpstr>Boxplot &amp; ANOVA for LSAT score</vt:lpstr>
      <vt:lpstr>Correlation Matrix</vt:lpstr>
      <vt:lpstr>SMART Question 1</vt:lpstr>
      <vt:lpstr>Prediction 1: Linear Regression </vt:lpstr>
      <vt:lpstr>Statistical Analysis for Q1</vt:lpstr>
      <vt:lpstr>LM with sklearn </vt:lpstr>
      <vt:lpstr>Prediction 2: Decision Tree Regression </vt:lpstr>
      <vt:lpstr>Decision Tree Graph</vt:lpstr>
      <vt:lpstr>Prediction 3: Principal Component Regression</vt:lpstr>
      <vt:lpstr>PCR</vt:lpstr>
      <vt:lpstr>Results of Models for Q1</vt:lpstr>
      <vt:lpstr>SMART Question 2</vt:lpstr>
      <vt:lpstr>Classification 1: Logit Regression </vt:lpstr>
      <vt:lpstr>Statistical Analysis for Q2</vt:lpstr>
      <vt:lpstr>Logit with sklearn </vt:lpstr>
      <vt:lpstr>Logit with sklearn </vt:lpstr>
      <vt:lpstr>Classification 2: KNN</vt:lpstr>
      <vt:lpstr>KNN with Cross validation </vt:lpstr>
      <vt:lpstr>KNN with sklearn </vt:lpstr>
      <vt:lpstr>Results of Models for Q2</vt:lpstr>
      <vt:lpstr>Summary</vt:lpstr>
      <vt:lpstr>Fun Fact: K-Means</vt:lpstr>
      <vt:lpstr>KMeans</vt:lpstr>
      <vt:lpstr>KMeans</vt:lpstr>
      <vt:lpstr>Questions?</vt:lpstr>
      <vt:lpstr>Thank you  &amp;  Happy Holidays!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Pass the Bar?</dc:title>
  <cp:lastModifiedBy>Kurapati, Mahikshit</cp:lastModifiedBy>
  <cp:revision>2</cp:revision>
  <dcterms:modified xsi:type="dcterms:W3CDTF">2022-12-12T23:52:47Z</dcterms:modified>
</cp:coreProperties>
</file>