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9" r:id="rId3"/>
    <p:sldId id="257" r:id="rId4"/>
    <p:sldId id="296" r:id="rId5"/>
    <p:sldId id="258" r:id="rId6"/>
    <p:sldId id="262" r:id="rId7"/>
    <p:sldId id="261" r:id="rId8"/>
    <p:sldId id="263" r:id="rId9"/>
    <p:sldId id="271" r:id="rId10"/>
    <p:sldId id="295" r:id="rId11"/>
    <p:sldId id="297" r:id="rId12"/>
    <p:sldId id="29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ousin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23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65700" y="2571750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Polinomok AAT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634F44-073B-4239-BD6B-2D925F37A453}"/>
                  </a:ext>
                </a:extLst>
              </p:cNvPr>
              <p:cNvSpPr txBox="1"/>
              <p:nvPr/>
            </p:nvSpPr>
            <p:spPr>
              <a:xfrm>
                <a:off x="5262224" y="3928971"/>
                <a:ext cx="34688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634F44-073B-4239-BD6B-2D925F37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224" y="3928971"/>
                <a:ext cx="346882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87824-E5EF-4E6A-A860-B9FE7B3B3595}"/>
                  </a:ext>
                </a:extLst>
              </p:cNvPr>
              <p:cNvSpPr txBox="1"/>
              <p:nvPr/>
            </p:nvSpPr>
            <p:spPr>
              <a:xfrm>
                <a:off x="1250663" y="2324346"/>
                <a:ext cx="16872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+47)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87824-E5EF-4E6A-A860-B9FE7B3B3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63" y="2324346"/>
                <a:ext cx="1687216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Upset man with calculator">
            <a:extLst>
              <a:ext uri="{FF2B5EF4-FFF2-40B4-BE49-F238E27FC236}">
                <a16:creationId xmlns:a16="http://schemas.microsoft.com/office/drawing/2014/main" id="{7FB4BD44-CBD0-42E4-8828-9B5AC2766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8450" y="448200"/>
            <a:ext cx="2275950" cy="227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7D0BA-4F55-4959-9207-D2D91FAF5347}"/>
              </a:ext>
            </a:extLst>
          </p:cNvPr>
          <p:cNvSpPr txBox="1"/>
          <p:nvPr/>
        </p:nvSpPr>
        <p:spPr>
          <a:xfrm>
            <a:off x="3779602" y="1646929"/>
            <a:ext cx="3555950" cy="230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ét polinom összeadása</a:t>
            </a:r>
            <a:endParaRPr lang="en-US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ét polinom kivonása</a:t>
            </a:r>
            <a:endParaRPr lang="en-US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ét polinom szorzása</a:t>
            </a:r>
            <a:endParaRPr lang="en-US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hu-HU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Egy polinom gyökeinek a keresése</a:t>
            </a:r>
            <a:endParaRPr lang="en-US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hu-HU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Polinom egyenlet megoldása, adott X értékre</a:t>
            </a:r>
            <a:endParaRPr lang="en-US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hu-HU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Jelenlegi polinomok kiíratása</a:t>
            </a:r>
            <a:endParaRPr lang="en-US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hu-HU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Új polinom hozzáadása a tömbhöz</a:t>
            </a:r>
            <a:endParaRPr lang="en-US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hu-HU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Egy polinom törlése a tömbből</a:t>
            </a:r>
            <a:endParaRPr lang="en-US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39372-35DB-41EA-8DE9-95E0EB89705B}"/>
              </a:ext>
            </a:extLst>
          </p:cNvPr>
          <p:cNvSpPr txBox="1"/>
          <p:nvPr/>
        </p:nvSpPr>
        <p:spPr>
          <a:xfrm>
            <a:off x="3889528" y="277739"/>
            <a:ext cx="201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noProof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Feladatom</a:t>
            </a:r>
            <a:endParaRPr lang="en-US" sz="200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pic>
        <p:nvPicPr>
          <p:cNvPr id="12" name="Picture 11" descr="A close-up of a calculator&#10;&#10;Description automatically generated">
            <a:extLst>
              <a:ext uri="{FF2B5EF4-FFF2-40B4-BE49-F238E27FC236}">
                <a16:creationId xmlns:a16="http://schemas.microsoft.com/office/drawing/2014/main" id="{2C9D6DBA-C945-43F5-869B-710C9F1B2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4" y="218527"/>
            <a:ext cx="3485781" cy="34857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3044ED-B871-4023-B005-7D934BDE176B}"/>
              </a:ext>
            </a:extLst>
          </p:cNvPr>
          <p:cNvSpPr txBox="1"/>
          <p:nvPr/>
        </p:nvSpPr>
        <p:spPr>
          <a:xfrm>
            <a:off x="3645741" y="900779"/>
            <a:ext cx="474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>
                <a:solidFill>
                  <a:schemeClr val="bg1"/>
                </a:solidFill>
              </a:rPr>
              <a:t>Írjon egy programot, amely </a:t>
            </a:r>
            <a:r>
              <a:rPr lang="en-US" sz="1600">
                <a:solidFill>
                  <a:schemeClr val="bg1"/>
                </a:solidFill>
              </a:rPr>
              <a:t>v</a:t>
            </a:r>
            <a:r>
              <a:rPr lang="hu-HU" sz="1600">
                <a:solidFill>
                  <a:schemeClr val="bg1"/>
                </a:solidFill>
              </a:rPr>
              <a:t>égrehatja a következő polinomos műveleteket: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EC540-0289-431B-8890-5737DAA619FB}"/>
              </a:ext>
            </a:extLst>
          </p:cNvPr>
          <p:cNvSpPr txBox="1"/>
          <p:nvPr/>
        </p:nvSpPr>
        <p:spPr>
          <a:xfrm>
            <a:off x="534279" y="4048853"/>
            <a:ext cx="8161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N darab polinomot olvasunk be a program elej</a:t>
            </a:r>
            <a:r>
              <a:rPr lang="hu-HU" sz="1600">
                <a:solidFill>
                  <a:schemeClr val="bg1"/>
                </a:solidFill>
              </a:rPr>
              <a:t>én, ezeket tárolni kell, hogy dolgozhassunk velük.</a:t>
            </a:r>
          </a:p>
          <a:p>
            <a:r>
              <a:rPr lang="en-US" sz="1600">
                <a:solidFill>
                  <a:schemeClr val="bg1"/>
                </a:solidFill>
              </a:rPr>
              <a:t>0 ≤ N ≤ 100 000</a:t>
            </a:r>
          </a:p>
        </p:txBody>
      </p:sp>
    </p:spTree>
    <p:extLst>
      <p:ext uri="{BB962C8B-B14F-4D97-AF65-F5344CB8AC3E}">
        <p14:creationId xmlns:p14="http://schemas.microsoft.com/office/powerpoint/2010/main" val="294331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4C8AF-B019-4689-924E-84A008EB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98" y="329086"/>
            <a:ext cx="6522127" cy="44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4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476189-331D-4073-AF9E-B2CAB957AD29}"/>
              </a:ext>
            </a:extLst>
          </p:cNvPr>
          <p:cNvSpPr txBox="1"/>
          <p:nvPr/>
        </p:nvSpPr>
        <p:spPr>
          <a:xfrm>
            <a:off x="1913934" y="1602254"/>
            <a:ext cx="5316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Köszönöm a figyelmet</a:t>
            </a:r>
            <a:r>
              <a:rPr lang="en-US" sz="6000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843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6124-95A0-4FFB-9C57-5CEEAF17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noProof="1"/>
              <a:t>Tartalom:</a:t>
            </a:r>
            <a:br>
              <a:rPr lang="hu-HU" sz="2800" b="1" u="sng"/>
            </a:br>
            <a:endParaRPr 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E93F4-A902-4276-B84F-E72C2B7E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326798"/>
            <a:ext cx="8290800" cy="3639000"/>
          </a:xfrm>
        </p:spPr>
        <p:txBody>
          <a:bodyPr/>
          <a:lstStyle/>
          <a:p>
            <a:r>
              <a:rPr lang="en-US"/>
              <a:t>Polinomok AAT tulajdons</a:t>
            </a:r>
            <a:r>
              <a:rPr lang="hu-HU"/>
              <a:t>ágai</a:t>
            </a:r>
          </a:p>
          <a:p>
            <a:endParaRPr lang="hu-HU"/>
          </a:p>
          <a:p>
            <a:r>
              <a:rPr lang="hu-HU"/>
              <a:t>Az AAT függvényei</a:t>
            </a:r>
          </a:p>
          <a:p>
            <a:endParaRPr lang="hu-HU"/>
          </a:p>
          <a:p>
            <a:r>
              <a:rPr lang="hu-HU"/>
              <a:t>Feladat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319CC4-1DDD-4B3E-9E32-067BB869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30" y="493832"/>
            <a:ext cx="8229600" cy="485461"/>
          </a:xfrm>
        </p:spPr>
        <p:txBody>
          <a:bodyPr/>
          <a:lstStyle/>
          <a:p>
            <a:r>
              <a:rPr lang="hu-HU" sz="2400" b="1" u="sng" noProof="1"/>
              <a:t>Tulajdons</a:t>
            </a:r>
            <a:r>
              <a:rPr lang="hu-HU" sz="2400" b="1" u="sng"/>
              <a:t>ágai:</a:t>
            </a:r>
            <a:br>
              <a:rPr lang="hu-HU" b="1" u="sng"/>
            </a:br>
            <a:br>
              <a:rPr lang="hu-HU" b="1" u="sng"/>
            </a:br>
            <a:endParaRPr lang="en-US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55F32-046E-4548-A43A-310EA0086160}"/>
              </a:ext>
            </a:extLst>
          </p:cNvPr>
          <p:cNvSpPr txBox="1"/>
          <p:nvPr/>
        </p:nvSpPr>
        <p:spPr>
          <a:xfrm>
            <a:off x="404330" y="1191669"/>
            <a:ext cx="7492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Homogén: elemei azonos típusúak (számok)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hu-HU" sz="180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Indexek segítségével érjük el az elemeket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hu-HU" sz="180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sz="180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Dinamikus, mivel vektorban van tárolva</a:t>
            </a:r>
            <a:endParaRPr lang="en-US" sz="180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E187AD-944D-4183-9C10-BF3D2B104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64252"/>
              </p:ext>
            </p:extLst>
          </p:nvPr>
        </p:nvGraphicFramePr>
        <p:xfrm>
          <a:off x="1471130" y="3580991"/>
          <a:ext cx="6096000" cy="370840"/>
        </p:xfrm>
        <a:graphic>
          <a:graphicData uri="http://schemas.openxmlformats.org/drawingml/2006/table">
            <a:tbl>
              <a:tblPr firstRow="1" bandRow="1">
                <a:tableStyleId>{FC55EEA4-988B-492D-99E5-9B07CBB69424}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316335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63239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71393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14650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8762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0798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265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CACD25-3F02-4E0B-8BD3-1A0DA60AF0CB}"/>
                  </a:ext>
                </a:extLst>
              </p:cNvPr>
              <p:cNvSpPr txBox="1"/>
              <p:nvPr/>
            </p:nvSpPr>
            <p:spPr>
              <a:xfrm>
                <a:off x="1471129" y="4111850"/>
                <a:ext cx="6203931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          0                     2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      −9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0</m:t>
                    </m:r>
                    <m:sSup>
                      <m:sSup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           15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CACD25-3F02-4E0B-8BD3-1A0DA60AF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29" y="4111850"/>
                <a:ext cx="6203931" cy="310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0A600F2-A1A4-4F6C-B64D-C9BB39F19C94}"/>
              </a:ext>
            </a:extLst>
          </p:cNvPr>
          <p:cNvSpPr txBox="1"/>
          <p:nvPr/>
        </p:nvSpPr>
        <p:spPr>
          <a:xfrm>
            <a:off x="404330" y="3581074"/>
            <a:ext cx="1002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Polinom </a:t>
            </a:r>
            <a:r>
              <a:rPr lang="hu-HU" sz="1000">
                <a:solidFill>
                  <a:schemeClr val="bg1"/>
                </a:solidFill>
              </a:rPr>
              <a:t>tömb elemei: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B385-F540-4676-A7A0-417F8D0AFA67}"/>
              </a:ext>
            </a:extLst>
          </p:cNvPr>
          <p:cNvSpPr txBox="1"/>
          <p:nvPr/>
        </p:nvSpPr>
        <p:spPr>
          <a:xfrm>
            <a:off x="489646" y="4111850"/>
            <a:ext cx="979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>
                <a:solidFill>
                  <a:schemeClr val="bg1"/>
                </a:solidFill>
              </a:rPr>
              <a:t>Ábrázolva: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A9E04-5CAC-437F-9D98-A5E0F57A2163}"/>
              </a:ext>
            </a:extLst>
          </p:cNvPr>
          <p:cNvSpPr txBox="1"/>
          <p:nvPr/>
        </p:nvSpPr>
        <p:spPr>
          <a:xfrm>
            <a:off x="1468940" y="3140319"/>
            <a:ext cx="609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bg1"/>
                </a:solidFill>
              </a:rPr>
              <a:t>       </a:t>
            </a:r>
            <a:r>
              <a:rPr lang="en-US">
                <a:solidFill>
                  <a:schemeClr val="bg1"/>
                </a:solidFill>
              </a:rPr>
              <a:t>0                   1                   2                   3                  4                  5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FB8D1-8256-463E-924F-4D33BCE4D68E}"/>
              </a:ext>
            </a:extLst>
          </p:cNvPr>
          <p:cNvSpPr txBox="1"/>
          <p:nvPr/>
        </p:nvSpPr>
        <p:spPr>
          <a:xfrm>
            <a:off x="979293" y="3158774"/>
            <a:ext cx="80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Indexek: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323F9B01-CFEA-4355-ABB2-DDE6015D05E9}"/>
              </a:ext>
            </a:extLst>
          </p:cNvPr>
          <p:cNvSpPr txBox="1">
            <a:spLocks/>
          </p:cNvSpPr>
          <p:nvPr/>
        </p:nvSpPr>
        <p:spPr>
          <a:xfrm>
            <a:off x="404330" y="493832"/>
            <a:ext cx="8229600" cy="2861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2400" b="1" u="sng" noProof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Eltárolandó adat</a:t>
            </a:r>
            <a:r>
              <a:rPr lang="en-US" sz="2400" b="1" u="sng" noProof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:</a:t>
            </a:r>
          </a:p>
          <a:p>
            <a:endParaRPr lang="en-US" sz="2400" b="1" u="sng" noProof="1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Egy</a:t>
            </a:r>
            <a:r>
              <a:rPr lang="hu-HU" sz="1600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ütthatók értékei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hu-HU" sz="1600" b="1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hu-HU" sz="1600" b="1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r>
              <a:rPr lang="hu-HU" sz="1600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A fokszámot nem szükséges, mivel megadja a </a:t>
            </a:r>
            <a:r>
              <a:rPr lang="en-US" sz="1600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“</a:t>
            </a:r>
            <a:r>
              <a:rPr lang="hu-HU" sz="1600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Polinom.size</a:t>
            </a:r>
            <a:r>
              <a:rPr lang="en-US" sz="1600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() - 1”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EE27CD-5207-46AA-93A7-79EF6B9EB843}"/>
                  </a:ext>
                </a:extLst>
              </p:cNvPr>
              <p:cNvSpPr txBox="1"/>
              <p:nvPr/>
            </p:nvSpPr>
            <p:spPr>
              <a:xfrm>
                <a:off x="2186677" y="3093292"/>
                <a:ext cx="47706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highlight>
                                <a:srgbClr val="0000FF"/>
                              </a:highlight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highlight>
                                <a:srgbClr val="0000FF"/>
                              </a:highlight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highlight>
                            <a:srgbClr val="0000FF"/>
                          </a:highlight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highlight>
                            <a:srgbClr val="0000FF"/>
                          </a:highlight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EE27CD-5207-46AA-93A7-79EF6B9E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77" y="3093292"/>
                <a:ext cx="477064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BBC894-2AF1-43C9-B44C-454A053BFC0D}"/>
              </a:ext>
            </a:extLst>
          </p:cNvPr>
          <p:cNvSpPr txBox="1"/>
          <p:nvPr/>
        </p:nvSpPr>
        <p:spPr>
          <a:xfrm>
            <a:off x="2704519" y="3900486"/>
            <a:ext cx="3629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Foksz</a:t>
            </a:r>
            <a:r>
              <a:rPr lang="hu-HU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ám </a:t>
            </a:r>
            <a:r>
              <a:rPr lang="en-US" b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= Polinom.size() – 1 = 4</a:t>
            </a:r>
            <a:endParaRPr lang="en-US" sz="1400" b="1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C767B2-9AA6-4220-859E-1C549FD3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12972"/>
              </p:ext>
            </p:extLst>
          </p:nvPr>
        </p:nvGraphicFramePr>
        <p:xfrm>
          <a:off x="1546794" y="1288575"/>
          <a:ext cx="6050412" cy="1943354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6050412">
                  <a:extLst>
                    <a:ext uri="{9D8B030D-6E8A-4147-A177-3AD203B41FA5}">
                      <a16:colId xmlns:a16="http://schemas.microsoft.com/office/drawing/2014/main" val="657505892"/>
                    </a:ext>
                  </a:extLst>
                </a:gridCol>
              </a:tblGrid>
              <a:tr h="193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Polinom</a:t>
                      </a: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: </a:t>
                      </a: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Polinom létrehozása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632040"/>
                  </a:ext>
                </a:extLst>
              </a:tr>
              <a:tr h="1353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</a:rPr>
                        <a:t>- Inicializ</a:t>
                      </a:r>
                      <a:r>
                        <a:rPr lang="hu-HU" sz="1100" b="0">
                          <a:solidFill>
                            <a:srgbClr val="000000"/>
                          </a:solidFill>
                          <a:effectLst/>
                        </a:rPr>
                        <a:t>áljuk a polinom vektort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r>
                        <a:rPr lang="hu-HU" sz="1100" b="0">
                          <a:solidFill>
                            <a:srgbClr val="000000"/>
                          </a:solidFill>
                          <a:effectLst/>
                        </a:rPr>
                        <a:t>Lefoglaljuk a tarhelyet.</a:t>
                      </a:r>
                      <a:endParaRPr lang="en-US" sz="1100" b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r>
                        <a:rPr lang="hu-HU" sz="1100" b="0">
                          <a:solidFill>
                            <a:srgbClr val="000000"/>
                          </a:solidFill>
                          <a:effectLst/>
                        </a:rPr>
                        <a:t>Három létrehozás van, egy ami üres polinomot hoz létre, egy ami stringből (ez lehet a billentyűzet is), és egy ami egy beolvasott vektorból hozza létre a polinomot.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paramétere vektor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100" err="1">
                          <a:solidFill>
                            <a:srgbClr val="000000"/>
                          </a:solidFill>
                          <a:effectLst/>
                        </a:rPr>
                        <a:t>vagy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 string</a:t>
                      </a: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 kell legyen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241217"/>
                  </a:ext>
                </a:extLst>
              </a:tr>
              <a:tr h="396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inicializálja a polinomot és az együtthatókat a megadott vektor értékeire állítja.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2274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6B6695-5960-4EF9-9FCB-A51BA59B0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20945"/>
              </p:ext>
            </p:extLst>
          </p:nvPr>
        </p:nvGraphicFramePr>
        <p:xfrm>
          <a:off x="1546794" y="3741413"/>
          <a:ext cx="6050412" cy="667929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6050412">
                  <a:extLst>
                    <a:ext uri="{9D8B030D-6E8A-4147-A177-3AD203B41FA5}">
                      <a16:colId xmlns:a16="http://schemas.microsoft.com/office/drawing/2014/main" val="609807695"/>
                    </a:ext>
                  </a:extLst>
                </a:gridCol>
              </a:tblGrid>
              <a:tr h="22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createFromFile</a:t>
                      </a: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: </a:t>
                      </a: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Polinom létrehozása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659729"/>
                  </a:ext>
                </a:extLst>
              </a:tr>
              <a:tr h="22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211478"/>
                  </a:ext>
                </a:extLst>
              </a:tr>
              <a:tr h="22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fileból építi fel a polinomot, használva az előző Polinom() függvényt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5545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74CE0D-8B17-4945-8B06-BBC2A458E939}"/>
              </a:ext>
            </a:extLst>
          </p:cNvPr>
          <p:cNvSpPr txBox="1"/>
          <p:nvPr/>
        </p:nvSpPr>
        <p:spPr>
          <a:xfrm>
            <a:off x="1633111" y="313280"/>
            <a:ext cx="596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noProof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L</a:t>
            </a:r>
            <a:r>
              <a:rPr lang="hu-HU" sz="3200" b="1" u="sng" noProof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étrehozás, lekérdezés:</a:t>
            </a:r>
            <a:endParaRPr lang="en-US" sz="3200" b="1" u="sng" noProof="1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7"/>
          <p:cNvGrpSpPr/>
          <p:nvPr/>
        </p:nvGrpSpPr>
        <p:grpSpPr>
          <a:xfrm>
            <a:off x="322661" y="342874"/>
            <a:ext cx="2222406" cy="2111795"/>
            <a:chOff x="3075562" y="756050"/>
            <a:chExt cx="2931161" cy="2815726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3" name="Google Shape;123;p17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7"/>
          <p:cNvSpPr/>
          <p:nvPr/>
        </p:nvSpPr>
        <p:spPr>
          <a:xfrm>
            <a:off x="1192324" y="1273612"/>
            <a:ext cx="598974" cy="5983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DA569A-E6C6-4058-B31A-3728F6E48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2916"/>
              </p:ext>
            </p:extLst>
          </p:nvPr>
        </p:nvGraphicFramePr>
        <p:xfrm>
          <a:off x="2816457" y="407359"/>
          <a:ext cx="5937250" cy="6905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1730385546"/>
                    </a:ext>
                  </a:extLst>
                </a:gridCol>
              </a:tblGrid>
              <a:tr h="16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setEgyutthatok: </a:t>
                      </a: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Az összes együtthatónak értékadása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53766"/>
                  </a:ext>
                </a:extLst>
              </a:tr>
              <a:tr h="16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paramétere vektor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099074"/>
                  </a:ext>
                </a:extLst>
              </a:tr>
              <a:tr h="341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kicseréli egy már létező polinomnak az együtthatóit a megadott együtthatókra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129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E62CBD-47D2-4539-B4C3-68925EA9E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517"/>
              </p:ext>
            </p:extLst>
          </p:nvPr>
        </p:nvGraphicFramePr>
        <p:xfrm>
          <a:off x="2816457" y="1508951"/>
          <a:ext cx="5937250" cy="673683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828197020"/>
                    </a:ext>
                  </a:extLst>
                </a:gridCol>
              </a:tblGrid>
              <a:tr h="224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setEgyutthato: </a:t>
                      </a: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Egyetlen egy együtthatónak értékadása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28309"/>
                  </a:ext>
                </a:extLst>
              </a:tr>
              <a:tr h="224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az indexérték legyen az érvényes indextartományon belül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570243"/>
                  </a:ext>
                </a:extLst>
              </a:tr>
              <a:tr h="224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megváltoztatja az indexeknek megfelelő eleme értékét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6798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D362A5-5A18-472E-AF9C-B0DD25A77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28451"/>
              </p:ext>
            </p:extLst>
          </p:nvPr>
        </p:nvGraphicFramePr>
        <p:xfrm>
          <a:off x="620710" y="2804598"/>
          <a:ext cx="5937250" cy="687402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1484894254"/>
                    </a:ext>
                  </a:extLst>
                </a:gridCol>
              </a:tblGrid>
              <a:tr h="229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getEgyutthatok: </a:t>
                      </a: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Az összes együttható értékének lekérdezése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290319"/>
                  </a:ext>
                </a:extLst>
              </a:tr>
              <a:tr h="229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26525"/>
                  </a:ext>
                </a:extLst>
              </a:tr>
              <a:tr h="229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téríti egy polinom együtthatóinak értékét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1134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94AB99-93DE-46B4-8996-0A1458D69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28415"/>
              </p:ext>
            </p:extLst>
          </p:nvPr>
        </p:nvGraphicFramePr>
        <p:xfrm>
          <a:off x="620710" y="3719743"/>
          <a:ext cx="5937250" cy="687402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911416181"/>
                    </a:ext>
                  </a:extLst>
                </a:gridCol>
              </a:tblGrid>
              <a:tr h="229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getEgyutthato: </a:t>
                      </a: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Egyetlen egy együttható lekérdezése egy polinom adott helyén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207789"/>
                  </a:ext>
                </a:extLst>
              </a:tr>
              <a:tr h="229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az indexérték legyen az érvényes indextartományon belül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24273"/>
                  </a:ext>
                </a:extLst>
              </a:tr>
              <a:tr h="229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téríti egy polinom egy együtthatójának értékét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3687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185967-B4FF-42F9-9AE6-A57A56F0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06" y="898493"/>
            <a:ext cx="7359435" cy="1896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AB8CE-BFE4-4384-8ED4-582E8E4B8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4" y="3120028"/>
            <a:ext cx="7359437" cy="1683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30F1C-3768-45A4-80BE-68D920AE924B}"/>
              </a:ext>
            </a:extLst>
          </p:cNvPr>
          <p:cNvSpPr txBox="1"/>
          <p:nvPr/>
        </p:nvSpPr>
        <p:spPr>
          <a:xfrm>
            <a:off x="3198919" y="180244"/>
            <a:ext cx="26488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noProof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M</a:t>
            </a:r>
            <a:r>
              <a:rPr lang="hu-HU" sz="3200" b="1" u="sng" noProof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űveletek:</a:t>
            </a:r>
            <a:endParaRPr lang="en-US" sz="3200" b="1" u="sng" noProof="1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8ECF2C-CCA8-478A-99D1-5225B584E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30647"/>
              </p:ext>
            </p:extLst>
          </p:nvPr>
        </p:nvGraphicFramePr>
        <p:xfrm>
          <a:off x="1327355" y="1572675"/>
          <a:ext cx="6489289" cy="1129245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6489289">
                  <a:extLst>
                    <a:ext uri="{9D8B030D-6E8A-4147-A177-3AD203B41FA5}">
                      <a16:colId xmlns:a16="http://schemas.microsoft.com/office/drawing/2014/main" val="1876527998"/>
                    </a:ext>
                  </a:extLst>
                </a:gridCol>
              </a:tblGrid>
              <a:tr h="3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keresGyokok: </a:t>
                      </a: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Egy polinom gyökeinek a keresése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5767952"/>
                  </a:ext>
                </a:extLst>
              </a:tr>
              <a:tr h="3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54926"/>
                  </a:ext>
                </a:extLst>
              </a:tr>
              <a:tr h="3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egy vektorba menti el az adott polinom gyökeit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2297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DB68CE-8839-4EA6-B2B6-7C969528492B}"/>
              </a:ext>
            </a:extLst>
          </p:cNvPr>
          <p:cNvSpPr txBox="1"/>
          <p:nvPr/>
        </p:nvSpPr>
        <p:spPr>
          <a:xfrm>
            <a:off x="525043" y="513244"/>
            <a:ext cx="325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noProof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További műveletek</a:t>
            </a:r>
            <a:r>
              <a:rPr lang="hu-HU" sz="2000" b="1" u="sng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:</a:t>
            </a:r>
            <a:endParaRPr lang="en-US" sz="200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93FF75-A04B-4770-8548-99A33E7D1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56988"/>
              </p:ext>
            </p:extLst>
          </p:nvPr>
        </p:nvGraphicFramePr>
        <p:xfrm>
          <a:off x="1327355" y="3153686"/>
          <a:ext cx="6489290" cy="1129245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6489290">
                  <a:extLst>
                    <a:ext uri="{9D8B030D-6E8A-4147-A177-3AD203B41FA5}">
                      <a16:colId xmlns:a16="http://schemas.microsoft.com/office/drawing/2014/main" val="2012027311"/>
                    </a:ext>
                  </a:extLst>
                </a:gridCol>
              </a:tblGrid>
              <a:tr h="3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megold: </a:t>
                      </a: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Polinom megoldása adott X számra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875789"/>
                  </a:ext>
                </a:extLst>
              </a:tr>
              <a:tr h="3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paraméter szám (double típusú)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70980"/>
                  </a:ext>
                </a:extLst>
              </a:tr>
              <a:tr h="3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visszatérít egy double típusú számot, ami az egyenlet eredménye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170196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6"/>
          <p:cNvCxnSpPr/>
          <p:nvPr/>
        </p:nvCxnSpPr>
        <p:spPr>
          <a:xfrm>
            <a:off x="1037625" y="3393742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1037625" y="1749767"/>
            <a:ext cx="7093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2EC1B6-65ED-44F4-9ADC-D41E6484D802}"/>
              </a:ext>
            </a:extLst>
          </p:cNvPr>
          <p:cNvSpPr txBox="1"/>
          <p:nvPr/>
        </p:nvSpPr>
        <p:spPr>
          <a:xfrm>
            <a:off x="407056" y="283169"/>
            <a:ext cx="325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u="sng" noProof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Kiíratás</a:t>
            </a:r>
            <a:r>
              <a:rPr lang="hu-HU" sz="2000" b="1" u="sng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:</a:t>
            </a:r>
            <a:endParaRPr lang="en-US" sz="200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F2F2B7-C28A-471F-AEDB-93B211D94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18914"/>
              </p:ext>
            </p:extLst>
          </p:nvPr>
        </p:nvGraphicFramePr>
        <p:xfrm>
          <a:off x="1615600" y="959348"/>
          <a:ext cx="5937250" cy="511113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957560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Polinom kiiratása egyenletrendszer formájában: </a:t>
                      </a: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toString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63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95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kiírja az adott polinomot matematikailag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2609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C2D778-EB97-46A2-B13B-B008C007E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9111"/>
              </p:ext>
            </p:extLst>
          </p:nvPr>
        </p:nvGraphicFramePr>
        <p:xfrm>
          <a:off x="1615600" y="3690528"/>
          <a:ext cx="5937250" cy="511113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656660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FFFFFF"/>
                          </a:solidFill>
                          <a:effectLst/>
                        </a:rPr>
                        <a:t>Polinom együtthatóinak a kiiratása: </a:t>
                      </a:r>
                      <a:r>
                        <a:rPr lang="hu-HU" sz="1100" b="1">
                          <a:solidFill>
                            <a:srgbClr val="FFFFFF"/>
                          </a:solidFill>
                          <a:effectLst/>
                        </a:rPr>
                        <a:t>toStringEgyutthatok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117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rgbClr val="000000"/>
                          </a:solidFill>
                          <a:effectLst/>
                        </a:rPr>
                        <a:t>Előfeltétel: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27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effectLst/>
                        </a:rPr>
                        <a:t>Utófeltétel: kiírja az adott polinom együtthatóit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8011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49E2A6F-9C63-48E8-8291-55B40DEE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064" y="1826916"/>
            <a:ext cx="4246322" cy="1489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470</Words>
  <Application>Microsoft Office PowerPoint</Application>
  <PresentationFormat>On-screen Show (16:9)</PresentationFormat>
  <Paragraphs>84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 Math</vt:lpstr>
      <vt:lpstr>Wingdings</vt:lpstr>
      <vt:lpstr>Calibri</vt:lpstr>
      <vt:lpstr>Cousine</vt:lpstr>
      <vt:lpstr>Arial</vt:lpstr>
      <vt:lpstr>Valentine template</vt:lpstr>
      <vt:lpstr>Polinomok AAT</vt:lpstr>
      <vt:lpstr>Tartalom: </vt:lpstr>
      <vt:lpstr>Tulajdonságai: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Polinomok AAT</dc:title>
  <dc:creator>Márk</dc:creator>
  <cp:lastModifiedBy>MÁRK BÁNYAI</cp:lastModifiedBy>
  <cp:revision>20</cp:revision>
  <dcterms:modified xsi:type="dcterms:W3CDTF">2023-04-12T10:29:28Z</dcterms:modified>
</cp:coreProperties>
</file>