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64" r:id="rId2"/>
    <p:sldId id="266" r:id="rId3"/>
    <p:sldId id="258" r:id="rId4"/>
    <p:sldId id="257" r:id="rId5"/>
    <p:sldId id="259" r:id="rId6"/>
    <p:sldId id="260" r:id="rId7"/>
    <p:sldId id="267" r:id="rId8"/>
    <p:sldId id="261" r:id="rId9"/>
    <p:sldId id="262" r:id="rId10"/>
    <p:sldId id="269" r:id="rId11"/>
    <p:sldId id="27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B2C4F"/>
    <a:srgbClr val="022AD2"/>
    <a:srgbClr val="4E79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181"/>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E0B0D-B85C-4B9A-B5E4-98DDB4669B7F}"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8E147374-E065-450C-92F6-D2D8AB43F83E}">
      <dgm:prSet/>
      <dgm:spPr/>
      <dgm:t>
        <a:bodyPr/>
        <a:lstStyle/>
        <a:p>
          <a:pPr>
            <a:lnSpc>
              <a:spcPct val="100000"/>
            </a:lnSpc>
          </a:pPr>
          <a:r>
            <a:rPr lang="en-US" dirty="0"/>
            <a:t>Identify a problem that can be solved using optimization</a:t>
          </a:r>
        </a:p>
      </dgm:t>
    </dgm:pt>
    <dgm:pt modelId="{6522E28A-DBCF-4D3C-A43F-4D76B9200110}" type="parTrans" cxnId="{06107639-F1A8-4415-8852-43A557AE10C3}">
      <dgm:prSet/>
      <dgm:spPr/>
      <dgm:t>
        <a:bodyPr/>
        <a:lstStyle/>
        <a:p>
          <a:endParaRPr lang="en-US"/>
        </a:p>
      </dgm:t>
    </dgm:pt>
    <dgm:pt modelId="{C01BAC9F-6B24-4CF8-A032-3C7E9D9748A6}" type="sibTrans" cxnId="{06107639-F1A8-4415-8852-43A557AE10C3}">
      <dgm:prSet/>
      <dgm:spPr/>
      <dgm:t>
        <a:bodyPr/>
        <a:lstStyle/>
        <a:p>
          <a:endParaRPr lang="en-US"/>
        </a:p>
      </dgm:t>
    </dgm:pt>
    <dgm:pt modelId="{FFFCE172-1871-48A8-9B3B-2821606A30E4}">
      <dgm:prSet/>
      <dgm:spPr/>
      <dgm:t>
        <a:bodyPr/>
        <a:lstStyle/>
        <a:p>
          <a:pPr>
            <a:lnSpc>
              <a:spcPct val="100000"/>
            </a:lnSpc>
          </a:pPr>
          <a:r>
            <a:rPr lang="en-US" dirty="0"/>
            <a:t>Formulate an optimization model to solve that problem</a:t>
          </a:r>
        </a:p>
      </dgm:t>
    </dgm:pt>
    <dgm:pt modelId="{4A320AE2-CDEF-40EF-A795-061AA5F96897}" type="parTrans" cxnId="{E2A310D3-6AC6-466B-A5FA-51FB977ED526}">
      <dgm:prSet/>
      <dgm:spPr/>
      <dgm:t>
        <a:bodyPr/>
        <a:lstStyle/>
        <a:p>
          <a:endParaRPr lang="en-US"/>
        </a:p>
      </dgm:t>
    </dgm:pt>
    <dgm:pt modelId="{FCF57683-1548-421F-8524-1F9A24E430E3}" type="sibTrans" cxnId="{E2A310D3-6AC6-466B-A5FA-51FB977ED526}">
      <dgm:prSet/>
      <dgm:spPr/>
      <dgm:t>
        <a:bodyPr/>
        <a:lstStyle/>
        <a:p>
          <a:endParaRPr lang="en-US"/>
        </a:p>
      </dgm:t>
    </dgm:pt>
    <dgm:pt modelId="{5D591343-5A49-44AB-A5ED-8013B4AA64E3}">
      <dgm:prSet/>
      <dgm:spPr/>
      <dgm:t>
        <a:bodyPr/>
        <a:lstStyle/>
        <a:p>
          <a:pPr>
            <a:lnSpc>
              <a:spcPct val="100000"/>
            </a:lnSpc>
          </a:pPr>
          <a:r>
            <a:rPr lang="en-US" dirty="0"/>
            <a:t>Gather data to populate the optimization model</a:t>
          </a:r>
        </a:p>
      </dgm:t>
    </dgm:pt>
    <dgm:pt modelId="{6393A644-4BBB-4B8B-9444-1BD006A8FFF0}" type="parTrans" cxnId="{6D3293E4-315B-4C6A-B712-D7FA63238128}">
      <dgm:prSet/>
      <dgm:spPr/>
      <dgm:t>
        <a:bodyPr/>
        <a:lstStyle/>
        <a:p>
          <a:endParaRPr lang="en-US"/>
        </a:p>
      </dgm:t>
    </dgm:pt>
    <dgm:pt modelId="{826FEC1E-0FD2-4EE2-88A7-4B7B3271EB0F}" type="sibTrans" cxnId="{6D3293E4-315B-4C6A-B712-D7FA63238128}">
      <dgm:prSet/>
      <dgm:spPr/>
      <dgm:t>
        <a:bodyPr/>
        <a:lstStyle/>
        <a:p>
          <a:endParaRPr lang="en-US"/>
        </a:p>
      </dgm:t>
    </dgm:pt>
    <dgm:pt modelId="{52B94DF7-028E-425C-BF97-8AFDA3D40B64}">
      <dgm:prSet/>
      <dgm:spPr/>
      <dgm:t>
        <a:bodyPr/>
        <a:lstStyle/>
        <a:p>
          <a:pPr>
            <a:lnSpc>
              <a:spcPct val="100000"/>
            </a:lnSpc>
          </a:pPr>
          <a:r>
            <a:rPr lang="en-US" dirty="0"/>
            <a:t>Use an optimization solver in order to perform analysis of the problem.</a:t>
          </a:r>
        </a:p>
      </dgm:t>
    </dgm:pt>
    <dgm:pt modelId="{0F96B65D-B3F7-4442-8516-656E757059D4}" type="parTrans" cxnId="{A52F2C03-0174-4EFC-BA7B-482BD8965152}">
      <dgm:prSet/>
      <dgm:spPr/>
      <dgm:t>
        <a:bodyPr/>
        <a:lstStyle/>
        <a:p>
          <a:endParaRPr lang="en-US"/>
        </a:p>
      </dgm:t>
    </dgm:pt>
    <dgm:pt modelId="{105AC778-04E4-4FF6-BB1B-2A49AA65AAD8}" type="sibTrans" cxnId="{A52F2C03-0174-4EFC-BA7B-482BD8965152}">
      <dgm:prSet/>
      <dgm:spPr/>
      <dgm:t>
        <a:bodyPr/>
        <a:lstStyle/>
        <a:p>
          <a:endParaRPr lang="en-US"/>
        </a:p>
      </dgm:t>
    </dgm:pt>
    <dgm:pt modelId="{08FA3D1A-88B9-4CCB-AB3B-A38F275BB2F0}">
      <dgm:prSet/>
      <dgm:spPr/>
      <dgm:t>
        <a:bodyPr/>
        <a:lstStyle/>
        <a:p>
          <a:pPr>
            <a:lnSpc>
              <a:spcPct val="100000"/>
            </a:lnSpc>
          </a:pPr>
          <a:r>
            <a:rPr lang="en-US" b="1" dirty="0"/>
            <a:t>Purpose: </a:t>
          </a:r>
          <a:r>
            <a:rPr lang="en-US" dirty="0"/>
            <a:t>solve the complex nature of the NFL Draft by applying optimization techniques</a:t>
          </a:r>
        </a:p>
      </dgm:t>
    </dgm:pt>
    <dgm:pt modelId="{5C5EDF26-08C0-4199-B7F0-563458620057}" type="parTrans" cxnId="{95329981-79A7-4EB0-A9BD-7F47BE42658C}">
      <dgm:prSet/>
      <dgm:spPr/>
      <dgm:t>
        <a:bodyPr/>
        <a:lstStyle/>
        <a:p>
          <a:endParaRPr lang="en-US"/>
        </a:p>
      </dgm:t>
    </dgm:pt>
    <dgm:pt modelId="{1847D474-7093-4F6E-BC4B-5F1147F2899B}" type="sibTrans" cxnId="{95329981-79A7-4EB0-A9BD-7F47BE42658C}">
      <dgm:prSet/>
      <dgm:spPr/>
      <dgm:t>
        <a:bodyPr/>
        <a:lstStyle/>
        <a:p>
          <a:endParaRPr lang="en-US"/>
        </a:p>
      </dgm:t>
    </dgm:pt>
    <dgm:pt modelId="{021071D1-BEE3-4384-91A5-F8450C9C5BA6}" type="pres">
      <dgm:prSet presAssocID="{E53E0B0D-B85C-4B9A-B5E4-98DDB4669B7F}" presName="root" presStyleCnt="0">
        <dgm:presLayoutVars>
          <dgm:dir/>
          <dgm:resizeHandles val="exact"/>
        </dgm:presLayoutVars>
      </dgm:prSet>
      <dgm:spPr/>
    </dgm:pt>
    <dgm:pt modelId="{ECEDCB99-CF72-4CB2-AB48-989C88F123E4}" type="pres">
      <dgm:prSet presAssocID="{8E147374-E065-450C-92F6-D2D8AB43F83E}" presName="compNode" presStyleCnt="0"/>
      <dgm:spPr/>
    </dgm:pt>
    <dgm:pt modelId="{96F5163D-3246-4ED0-84ED-EA0452FAFBAF}" type="pres">
      <dgm:prSet presAssocID="{8E147374-E065-450C-92F6-D2D8AB43F83E}" presName="bgRect" presStyleLbl="bgShp" presStyleIdx="0" presStyleCnt="5"/>
      <dgm:spPr/>
    </dgm:pt>
    <dgm:pt modelId="{A2D58065-6C6F-4F02-95EC-E741D374F295}" type="pres">
      <dgm:prSet presAssocID="{8E147374-E065-450C-92F6-D2D8AB43F8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B62BFF7-B4CE-4D5A-AB51-7081D5D2A6DD}" type="pres">
      <dgm:prSet presAssocID="{8E147374-E065-450C-92F6-D2D8AB43F83E}" presName="spaceRect" presStyleCnt="0"/>
      <dgm:spPr/>
    </dgm:pt>
    <dgm:pt modelId="{5A3F9307-28E3-47F2-8C76-DFF120079CAC}" type="pres">
      <dgm:prSet presAssocID="{8E147374-E065-450C-92F6-D2D8AB43F83E}" presName="parTx" presStyleLbl="revTx" presStyleIdx="0" presStyleCnt="5">
        <dgm:presLayoutVars>
          <dgm:chMax val="0"/>
          <dgm:chPref val="0"/>
        </dgm:presLayoutVars>
      </dgm:prSet>
      <dgm:spPr/>
    </dgm:pt>
    <dgm:pt modelId="{8B2BD08E-9FDD-41D6-9C67-B4BDDBB42485}" type="pres">
      <dgm:prSet presAssocID="{C01BAC9F-6B24-4CF8-A032-3C7E9D9748A6}" presName="sibTrans" presStyleCnt="0"/>
      <dgm:spPr/>
    </dgm:pt>
    <dgm:pt modelId="{1CD47C4D-1F0D-4516-9E51-3A43FA82F5B4}" type="pres">
      <dgm:prSet presAssocID="{FFFCE172-1871-48A8-9B3B-2821606A30E4}" presName="compNode" presStyleCnt="0"/>
      <dgm:spPr/>
    </dgm:pt>
    <dgm:pt modelId="{F99AD097-2117-45E8-A6E0-BF6F7E5826D2}" type="pres">
      <dgm:prSet presAssocID="{FFFCE172-1871-48A8-9B3B-2821606A30E4}" presName="bgRect" presStyleLbl="bgShp" presStyleIdx="1" presStyleCnt="5"/>
      <dgm:spPr/>
    </dgm:pt>
    <dgm:pt modelId="{C98C245D-C66F-45E7-BA53-1839746C2E08}" type="pres">
      <dgm:prSet presAssocID="{FFFCE172-1871-48A8-9B3B-2821606A30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6BAEF6AC-44A3-4C97-AB29-08B5710A6143}" type="pres">
      <dgm:prSet presAssocID="{FFFCE172-1871-48A8-9B3B-2821606A30E4}" presName="spaceRect" presStyleCnt="0"/>
      <dgm:spPr/>
    </dgm:pt>
    <dgm:pt modelId="{B83C4B66-80E8-4646-BC0B-C1EDB7DDF4E6}" type="pres">
      <dgm:prSet presAssocID="{FFFCE172-1871-48A8-9B3B-2821606A30E4}" presName="parTx" presStyleLbl="revTx" presStyleIdx="1" presStyleCnt="5">
        <dgm:presLayoutVars>
          <dgm:chMax val="0"/>
          <dgm:chPref val="0"/>
        </dgm:presLayoutVars>
      </dgm:prSet>
      <dgm:spPr/>
    </dgm:pt>
    <dgm:pt modelId="{E5411AA2-B9A7-4704-852D-5DBA2485803D}" type="pres">
      <dgm:prSet presAssocID="{FCF57683-1548-421F-8524-1F9A24E430E3}" presName="sibTrans" presStyleCnt="0"/>
      <dgm:spPr/>
    </dgm:pt>
    <dgm:pt modelId="{EFB55F00-2761-482B-84E7-01E48D2C8519}" type="pres">
      <dgm:prSet presAssocID="{5D591343-5A49-44AB-A5ED-8013B4AA64E3}" presName="compNode" presStyleCnt="0"/>
      <dgm:spPr/>
    </dgm:pt>
    <dgm:pt modelId="{BB89AAD6-CCB3-4582-87A6-00EDFE942681}" type="pres">
      <dgm:prSet presAssocID="{5D591343-5A49-44AB-A5ED-8013B4AA64E3}" presName="bgRect" presStyleLbl="bgShp" presStyleIdx="2" presStyleCnt="5"/>
      <dgm:spPr/>
    </dgm:pt>
    <dgm:pt modelId="{B7F5BB1D-A5CA-4FCC-A6C0-E456C0368565}" type="pres">
      <dgm:prSet presAssocID="{5D591343-5A49-44AB-A5ED-8013B4AA64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6F36AC-3696-4E9C-A405-342C50DFF55E}" type="pres">
      <dgm:prSet presAssocID="{5D591343-5A49-44AB-A5ED-8013B4AA64E3}" presName="spaceRect" presStyleCnt="0"/>
      <dgm:spPr/>
    </dgm:pt>
    <dgm:pt modelId="{26266C24-9879-485B-8D9C-2ACEFD9CBFF3}" type="pres">
      <dgm:prSet presAssocID="{5D591343-5A49-44AB-A5ED-8013B4AA64E3}" presName="parTx" presStyleLbl="revTx" presStyleIdx="2" presStyleCnt="5">
        <dgm:presLayoutVars>
          <dgm:chMax val="0"/>
          <dgm:chPref val="0"/>
        </dgm:presLayoutVars>
      </dgm:prSet>
      <dgm:spPr/>
    </dgm:pt>
    <dgm:pt modelId="{6D014F51-34A7-4102-974A-1F3C8A18E921}" type="pres">
      <dgm:prSet presAssocID="{826FEC1E-0FD2-4EE2-88A7-4B7B3271EB0F}" presName="sibTrans" presStyleCnt="0"/>
      <dgm:spPr/>
    </dgm:pt>
    <dgm:pt modelId="{4167FEC0-5B0A-4EFF-A9E2-15F4595807E3}" type="pres">
      <dgm:prSet presAssocID="{52B94DF7-028E-425C-BF97-8AFDA3D40B64}" presName="compNode" presStyleCnt="0"/>
      <dgm:spPr/>
    </dgm:pt>
    <dgm:pt modelId="{830A5250-36AF-42E3-92AE-3E731074F3CC}" type="pres">
      <dgm:prSet presAssocID="{52B94DF7-028E-425C-BF97-8AFDA3D40B64}" presName="bgRect" presStyleLbl="bgShp" presStyleIdx="3" presStyleCnt="5"/>
      <dgm:spPr/>
    </dgm:pt>
    <dgm:pt modelId="{369F6297-FB25-4577-98F2-53D0F3F08D2D}" type="pres">
      <dgm:prSet presAssocID="{52B94DF7-028E-425C-BF97-8AFDA3D40B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twork Diagram"/>
        </a:ext>
      </dgm:extLst>
    </dgm:pt>
    <dgm:pt modelId="{D8B50A5D-F9CF-4EE7-BA63-63B8B8DA26FD}" type="pres">
      <dgm:prSet presAssocID="{52B94DF7-028E-425C-BF97-8AFDA3D40B64}" presName="spaceRect" presStyleCnt="0"/>
      <dgm:spPr/>
    </dgm:pt>
    <dgm:pt modelId="{77742859-2134-4ACE-A342-61CFEB01DDDF}" type="pres">
      <dgm:prSet presAssocID="{52B94DF7-028E-425C-BF97-8AFDA3D40B64}" presName="parTx" presStyleLbl="revTx" presStyleIdx="3" presStyleCnt="5">
        <dgm:presLayoutVars>
          <dgm:chMax val="0"/>
          <dgm:chPref val="0"/>
        </dgm:presLayoutVars>
      </dgm:prSet>
      <dgm:spPr/>
    </dgm:pt>
    <dgm:pt modelId="{C0F19CFB-B30C-4889-812D-2C2CF9A53EE5}" type="pres">
      <dgm:prSet presAssocID="{105AC778-04E4-4FF6-BB1B-2A49AA65AAD8}" presName="sibTrans" presStyleCnt="0"/>
      <dgm:spPr/>
    </dgm:pt>
    <dgm:pt modelId="{C7DDB838-5A31-4CBE-B874-57C40F70946B}" type="pres">
      <dgm:prSet presAssocID="{08FA3D1A-88B9-4CCB-AB3B-A38F275BB2F0}" presName="compNode" presStyleCnt="0"/>
      <dgm:spPr/>
    </dgm:pt>
    <dgm:pt modelId="{84D4DFFE-1D97-422C-AE36-F6861465C820}" type="pres">
      <dgm:prSet presAssocID="{08FA3D1A-88B9-4CCB-AB3B-A38F275BB2F0}" presName="bgRect" presStyleLbl="bgShp" presStyleIdx="4" presStyleCnt="5"/>
      <dgm:spPr/>
    </dgm:pt>
    <dgm:pt modelId="{1F631BC7-B67A-483D-9DF4-91134F0B738A}" type="pres">
      <dgm:prSet presAssocID="{08FA3D1A-88B9-4CCB-AB3B-A38F275BB2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otball"/>
        </a:ext>
      </dgm:extLst>
    </dgm:pt>
    <dgm:pt modelId="{9F252151-B6BF-40D0-BA77-5FEADCD637D2}" type="pres">
      <dgm:prSet presAssocID="{08FA3D1A-88B9-4CCB-AB3B-A38F275BB2F0}" presName="spaceRect" presStyleCnt="0"/>
      <dgm:spPr/>
    </dgm:pt>
    <dgm:pt modelId="{2EECC9BA-34E7-4B69-9DD2-315393D32DE3}" type="pres">
      <dgm:prSet presAssocID="{08FA3D1A-88B9-4CCB-AB3B-A38F275BB2F0}" presName="parTx" presStyleLbl="revTx" presStyleIdx="4" presStyleCnt="5">
        <dgm:presLayoutVars>
          <dgm:chMax val="0"/>
          <dgm:chPref val="0"/>
        </dgm:presLayoutVars>
      </dgm:prSet>
      <dgm:spPr/>
    </dgm:pt>
  </dgm:ptLst>
  <dgm:cxnLst>
    <dgm:cxn modelId="{78750A00-06DB-E144-B3CB-ECAAB0439C53}" type="presOf" srcId="{5D591343-5A49-44AB-A5ED-8013B4AA64E3}" destId="{26266C24-9879-485B-8D9C-2ACEFD9CBFF3}" srcOrd="0" destOrd="0" presId="urn:microsoft.com/office/officeart/2018/2/layout/IconVerticalSolidList"/>
    <dgm:cxn modelId="{A52F2C03-0174-4EFC-BA7B-482BD8965152}" srcId="{E53E0B0D-B85C-4B9A-B5E4-98DDB4669B7F}" destId="{52B94DF7-028E-425C-BF97-8AFDA3D40B64}" srcOrd="3" destOrd="0" parTransId="{0F96B65D-B3F7-4442-8516-656E757059D4}" sibTransId="{105AC778-04E4-4FF6-BB1B-2A49AA65AAD8}"/>
    <dgm:cxn modelId="{F1E46C1B-DF60-164A-BDD0-E57BB6BDEAB6}" type="presOf" srcId="{E53E0B0D-B85C-4B9A-B5E4-98DDB4669B7F}" destId="{021071D1-BEE3-4384-91A5-F8450C9C5BA6}" srcOrd="0" destOrd="0" presId="urn:microsoft.com/office/officeart/2018/2/layout/IconVerticalSolidList"/>
    <dgm:cxn modelId="{06107639-F1A8-4415-8852-43A557AE10C3}" srcId="{E53E0B0D-B85C-4B9A-B5E4-98DDB4669B7F}" destId="{8E147374-E065-450C-92F6-D2D8AB43F83E}" srcOrd="0" destOrd="0" parTransId="{6522E28A-DBCF-4D3C-A43F-4D76B9200110}" sibTransId="{C01BAC9F-6B24-4CF8-A032-3C7E9D9748A6}"/>
    <dgm:cxn modelId="{E4EF4B3A-C306-8447-BDBD-FB49FD3E0450}" type="presOf" srcId="{52B94DF7-028E-425C-BF97-8AFDA3D40B64}" destId="{77742859-2134-4ACE-A342-61CFEB01DDDF}" srcOrd="0" destOrd="0" presId="urn:microsoft.com/office/officeart/2018/2/layout/IconVerticalSolidList"/>
    <dgm:cxn modelId="{82344E58-5B27-3246-923F-A76BE739F761}" type="presOf" srcId="{8E147374-E065-450C-92F6-D2D8AB43F83E}" destId="{5A3F9307-28E3-47F2-8C76-DFF120079CAC}" srcOrd="0" destOrd="0" presId="urn:microsoft.com/office/officeart/2018/2/layout/IconVerticalSolidList"/>
    <dgm:cxn modelId="{AA790E6D-EABB-E64B-998D-7EBE3743C260}" type="presOf" srcId="{08FA3D1A-88B9-4CCB-AB3B-A38F275BB2F0}" destId="{2EECC9BA-34E7-4B69-9DD2-315393D32DE3}" srcOrd="0" destOrd="0" presId="urn:microsoft.com/office/officeart/2018/2/layout/IconVerticalSolidList"/>
    <dgm:cxn modelId="{95329981-79A7-4EB0-A9BD-7F47BE42658C}" srcId="{E53E0B0D-B85C-4B9A-B5E4-98DDB4669B7F}" destId="{08FA3D1A-88B9-4CCB-AB3B-A38F275BB2F0}" srcOrd="4" destOrd="0" parTransId="{5C5EDF26-08C0-4199-B7F0-563458620057}" sibTransId="{1847D474-7093-4F6E-BC4B-5F1147F2899B}"/>
    <dgm:cxn modelId="{7658E589-CD88-2E45-A1BD-CDF9E4705720}" type="presOf" srcId="{FFFCE172-1871-48A8-9B3B-2821606A30E4}" destId="{B83C4B66-80E8-4646-BC0B-C1EDB7DDF4E6}" srcOrd="0" destOrd="0" presId="urn:microsoft.com/office/officeart/2018/2/layout/IconVerticalSolidList"/>
    <dgm:cxn modelId="{E2A310D3-6AC6-466B-A5FA-51FB977ED526}" srcId="{E53E0B0D-B85C-4B9A-B5E4-98DDB4669B7F}" destId="{FFFCE172-1871-48A8-9B3B-2821606A30E4}" srcOrd="1" destOrd="0" parTransId="{4A320AE2-CDEF-40EF-A795-061AA5F96897}" sibTransId="{FCF57683-1548-421F-8524-1F9A24E430E3}"/>
    <dgm:cxn modelId="{6D3293E4-315B-4C6A-B712-D7FA63238128}" srcId="{E53E0B0D-B85C-4B9A-B5E4-98DDB4669B7F}" destId="{5D591343-5A49-44AB-A5ED-8013B4AA64E3}" srcOrd="2" destOrd="0" parTransId="{6393A644-4BBB-4B8B-9444-1BD006A8FFF0}" sibTransId="{826FEC1E-0FD2-4EE2-88A7-4B7B3271EB0F}"/>
    <dgm:cxn modelId="{A7284915-BE80-714F-8134-EC58F7CA57F7}" type="presParOf" srcId="{021071D1-BEE3-4384-91A5-F8450C9C5BA6}" destId="{ECEDCB99-CF72-4CB2-AB48-989C88F123E4}" srcOrd="0" destOrd="0" presId="urn:microsoft.com/office/officeart/2018/2/layout/IconVerticalSolidList"/>
    <dgm:cxn modelId="{871D5956-1B62-3E4B-938B-674A1E632D2D}" type="presParOf" srcId="{ECEDCB99-CF72-4CB2-AB48-989C88F123E4}" destId="{96F5163D-3246-4ED0-84ED-EA0452FAFBAF}" srcOrd="0" destOrd="0" presId="urn:microsoft.com/office/officeart/2018/2/layout/IconVerticalSolidList"/>
    <dgm:cxn modelId="{B0C19A87-1F04-454C-8A46-6B6356C2C6C6}" type="presParOf" srcId="{ECEDCB99-CF72-4CB2-AB48-989C88F123E4}" destId="{A2D58065-6C6F-4F02-95EC-E741D374F295}" srcOrd="1" destOrd="0" presId="urn:microsoft.com/office/officeart/2018/2/layout/IconVerticalSolidList"/>
    <dgm:cxn modelId="{72F8F35C-2BA4-0440-9A3B-81295B9EEBCE}" type="presParOf" srcId="{ECEDCB99-CF72-4CB2-AB48-989C88F123E4}" destId="{5B62BFF7-B4CE-4D5A-AB51-7081D5D2A6DD}" srcOrd="2" destOrd="0" presId="urn:microsoft.com/office/officeart/2018/2/layout/IconVerticalSolidList"/>
    <dgm:cxn modelId="{9698298E-EAC3-3A41-A48C-9C11A5693D52}" type="presParOf" srcId="{ECEDCB99-CF72-4CB2-AB48-989C88F123E4}" destId="{5A3F9307-28E3-47F2-8C76-DFF120079CAC}" srcOrd="3" destOrd="0" presId="urn:microsoft.com/office/officeart/2018/2/layout/IconVerticalSolidList"/>
    <dgm:cxn modelId="{8C3A0EBC-07FB-2441-8F59-92AB16D8227F}" type="presParOf" srcId="{021071D1-BEE3-4384-91A5-F8450C9C5BA6}" destId="{8B2BD08E-9FDD-41D6-9C67-B4BDDBB42485}" srcOrd="1" destOrd="0" presId="urn:microsoft.com/office/officeart/2018/2/layout/IconVerticalSolidList"/>
    <dgm:cxn modelId="{44AF8FBE-2F3C-C445-8C9C-29A78F15D71E}" type="presParOf" srcId="{021071D1-BEE3-4384-91A5-F8450C9C5BA6}" destId="{1CD47C4D-1F0D-4516-9E51-3A43FA82F5B4}" srcOrd="2" destOrd="0" presId="urn:microsoft.com/office/officeart/2018/2/layout/IconVerticalSolidList"/>
    <dgm:cxn modelId="{6126DD50-317E-4743-8E54-1ACB1C142C92}" type="presParOf" srcId="{1CD47C4D-1F0D-4516-9E51-3A43FA82F5B4}" destId="{F99AD097-2117-45E8-A6E0-BF6F7E5826D2}" srcOrd="0" destOrd="0" presId="urn:microsoft.com/office/officeart/2018/2/layout/IconVerticalSolidList"/>
    <dgm:cxn modelId="{8FF5C0B8-C685-EB41-BB5B-A29DF71E28C9}" type="presParOf" srcId="{1CD47C4D-1F0D-4516-9E51-3A43FA82F5B4}" destId="{C98C245D-C66F-45E7-BA53-1839746C2E08}" srcOrd="1" destOrd="0" presId="urn:microsoft.com/office/officeart/2018/2/layout/IconVerticalSolidList"/>
    <dgm:cxn modelId="{A02210DC-8EC9-4A4D-A30D-FD0E14928C8C}" type="presParOf" srcId="{1CD47C4D-1F0D-4516-9E51-3A43FA82F5B4}" destId="{6BAEF6AC-44A3-4C97-AB29-08B5710A6143}" srcOrd="2" destOrd="0" presId="urn:microsoft.com/office/officeart/2018/2/layout/IconVerticalSolidList"/>
    <dgm:cxn modelId="{CC02CECF-ADCC-D147-8815-23DB3EDA0734}" type="presParOf" srcId="{1CD47C4D-1F0D-4516-9E51-3A43FA82F5B4}" destId="{B83C4B66-80E8-4646-BC0B-C1EDB7DDF4E6}" srcOrd="3" destOrd="0" presId="urn:microsoft.com/office/officeart/2018/2/layout/IconVerticalSolidList"/>
    <dgm:cxn modelId="{60CF35E3-A5EC-0748-BB03-031383F2C319}" type="presParOf" srcId="{021071D1-BEE3-4384-91A5-F8450C9C5BA6}" destId="{E5411AA2-B9A7-4704-852D-5DBA2485803D}" srcOrd="3" destOrd="0" presId="urn:microsoft.com/office/officeart/2018/2/layout/IconVerticalSolidList"/>
    <dgm:cxn modelId="{7C0942D7-3B7F-B54B-8DE3-1F4B79F19127}" type="presParOf" srcId="{021071D1-BEE3-4384-91A5-F8450C9C5BA6}" destId="{EFB55F00-2761-482B-84E7-01E48D2C8519}" srcOrd="4" destOrd="0" presId="urn:microsoft.com/office/officeart/2018/2/layout/IconVerticalSolidList"/>
    <dgm:cxn modelId="{55AA240F-E62C-6041-AA3A-85E9905C9B44}" type="presParOf" srcId="{EFB55F00-2761-482B-84E7-01E48D2C8519}" destId="{BB89AAD6-CCB3-4582-87A6-00EDFE942681}" srcOrd="0" destOrd="0" presId="urn:microsoft.com/office/officeart/2018/2/layout/IconVerticalSolidList"/>
    <dgm:cxn modelId="{7CFF6860-EF91-A748-81E4-78A9FF00CE6F}" type="presParOf" srcId="{EFB55F00-2761-482B-84E7-01E48D2C8519}" destId="{B7F5BB1D-A5CA-4FCC-A6C0-E456C0368565}" srcOrd="1" destOrd="0" presId="urn:microsoft.com/office/officeart/2018/2/layout/IconVerticalSolidList"/>
    <dgm:cxn modelId="{9F8E4374-A936-494E-B07A-B2F98CDFCCE8}" type="presParOf" srcId="{EFB55F00-2761-482B-84E7-01E48D2C8519}" destId="{106F36AC-3696-4E9C-A405-342C50DFF55E}" srcOrd="2" destOrd="0" presId="urn:microsoft.com/office/officeart/2018/2/layout/IconVerticalSolidList"/>
    <dgm:cxn modelId="{55E06738-59E5-E845-B977-8147E3DBD29D}" type="presParOf" srcId="{EFB55F00-2761-482B-84E7-01E48D2C8519}" destId="{26266C24-9879-485B-8D9C-2ACEFD9CBFF3}" srcOrd="3" destOrd="0" presId="urn:microsoft.com/office/officeart/2018/2/layout/IconVerticalSolidList"/>
    <dgm:cxn modelId="{F975D82C-92FC-2041-80EE-655E43FBBECB}" type="presParOf" srcId="{021071D1-BEE3-4384-91A5-F8450C9C5BA6}" destId="{6D014F51-34A7-4102-974A-1F3C8A18E921}" srcOrd="5" destOrd="0" presId="urn:microsoft.com/office/officeart/2018/2/layout/IconVerticalSolidList"/>
    <dgm:cxn modelId="{DBB809B9-6407-B942-AE6D-A23B11036CC9}" type="presParOf" srcId="{021071D1-BEE3-4384-91A5-F8450C9C5BA6}" destId="{4167FEC0-5B0A-4EFF-A9E2-15F4595807E3}" srcOrd="6" destOrd="0" presId="urn:microsoft.com/office/officeart/2018/2/layout/IconVerticalSolidList"/>
    <dgm:cxn modelId="{757A740A-9ACB-8F49-B415-AE939486ED7D}" type="presParOf" srcId="{4167FEC0-5B0A-4EFF-A9E2-15F4595807E3}" destId="{830A5250-36AF-42E3-92AE-3E731074F3CC}" srcOrd="0" destOrd="0" presId="urn:microsoft.com/office/officeart/2018/2/layout/IconVerticalSolidList"/>
    <dgm:cxn modelId="{B33C7012-057B-9A42-842B-0301CF5FF86C}" type="presParOf" srcId="{4167FEC0-5B0A-4EFF-A9E2-15F4595807E3}" destId="{369F6297-FB25-4577-98F2-53D0F3F08D2D}" srcOrd="1" destOrd="0" presId="urn:microsoft.com/office/officeart/2018/2/layout/IconVerticalSolidList"/>
    <dgm:cxn modelId="{57388985-6758-9441-8A17-6B74C7C3787F}" type="presParOf" srcId="{4167FEC0-5B0A-4EFF-A9E2-15F4595807E3}" destId="{D8B50A5D-F9CF-4EE7-BA63-63B8B8DA26FD}" srcOrd="2" destOrd="0" presId="urn:microsoft.com/office/officeart/2018/2/layout/IconVerticalSolidList"/>
    <dgm:cxn modelId="{6D2AEA80-E566-A349-846E-8F50B771FD99}" type="presParOf" srcId="{4167FEC0-5B0A-4EFF-A9E2-15F4595807E3}" destId="{77742859-2134-4ACE-A342-61CFEB01DDDF}" srcOrd="3" destOrd="0" presId="urn:microsoft.com/office/officeart/2018/2/layout/IconVerticalSolidList"/>
    <dgm:cxn modelId="{FD716C13-7C88-FA42-B685-EFEEDE55AD4D}" type="presParOf" srcId="{021071D1-BEE3-4384-91A5-F8450C9C5BA6}" destId="{C0F19CFB-B30C-4889-812D-2C2CF9A53EE5}" srcOrd="7" destOrd="0" presId="urn:microsoft.com/office/officeart/2018/2/layout/IconVerticalSolidList"/>
    <dgm:cxn modelId="{A1A20653-969E-7B4D-B230-385B37CA7638}" type="presParOf" srcId="{021071D1-BEE3-4384-91A5-F8450C9C5BA6}" destId="{C7DDB838-5A31-4CBE-B874-57C40F70946B}" srcOrd="8" destOrd="0" presId="urn:microsoft.com/office/officeart/2018/2/layout/IconVerticalSolidList"/>
    <dgm:cxn modelId="{307AA5E9-F43A-A648-9E62-A9E97481E45D}" type="presParOf" srcId="{C7DDB838-5A31-4CBE-B874-57C40F70946B}" destId="{84D4DFFE-1D97-422C-AE36-F6861465C820}" srcOrd="0" destOrd="0" presId="urn:microsoft.com/office/officeart/2018/2/layout/IconVerticalSolidList"/>
    <dgm:cxn modelId="{1DC8E5D0-3759-E54D-B839-A5C760FCF1D5}" type="presParOf" srcId="{C7DDB838-5A31-4CBE-B874-57C40F70946B}" destId="{1F631BC7-B67A-483D-9DF4-91134F0B738A}" srcOrd="1" destOrd="0" presId="urn:microsoft.com/office/officeart/2018/2/layout/IconVerticalSolidList"/>
    <dgm:cxn modelId="{D0B94BD6-A718-934F-9C70-8ED87744D424}" type="presParOf" srcId="{C7DDB838-5A31-4CBE-B874-57C40F70946B}" destId="{9F252151-B6BF-40D0-BA77-5FEADCD637D2}" srcOrd="2" destOrd="0" presId="urn:microsoft.com/office/officeart/2018/2/layout/IconVerticalSolidList"/>
    <dgm:cxn modelId="{5D63B681-F355-E442-AEAF-2154C4CB5BB0}" type="presParOf" srcId="{C7DDB838-5A31-4CBE-B874-57C40F70946B}" destId="{2EECC9BA-34E7-4B69-9DD2-315393D32D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5163D-3246-4ED0-84ED-EA0452FAFBAF}">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58065-6C6F-4F02-95EC-E741D374F295}">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F9307-28E3-47F2-8C76-DFF120079CA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Identify a problem that can be solved using optimization</a:t>
          </a:r>
        </a:p>
      </dsp:txBody>
      <dsp:txXfrm>
        <a:off x="836323" y="3399"/>
        <a:ext cx="9679276" cy="724089"/>
      </dsp:txXfrm>
    </dsp:sp>
    <dsp:sp modelId="{F99AD097-2117-45E8-A6E0-BF6F7E5826D2}">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C245D-C66F-45E7-BA53-1839746C2E08}">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C4B66-80E8-4646-BC0B-C1EDB7DDF4E6}">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Formulate an optimization model to solve that problem</a:t>
          </a:r>
        </a:p>
      </dsp:txBody>
      <dsp:txXfrm>
        <a:off x="836323" y="908511"/>
        <a:ext cx="9679276" cy="724089"/>
      </dsp:txXfrm>
    </dsp:sp>
    <dsp:sp modelId="{BB89AAD6-CCB3-4582-87A6-00EDFE942681}">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5BB1D-A5CA-4FCC-A6C0-E456C0368565}">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266C24-9879-485B-8D9C-2ACEFD9CBFF3}">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Gather data to populate the optimization model</a:t>
          </a:r>
        </a:p>
      </dsp:txBody>
      <dsp:txXfrm>
        <a:off x="836323" y="1813624"/>
        <a:ext cx="9679276" cy="724089"/>
      </dsp:txXfrm>
    </dsp:sp>
    <dsp:sp modelId="{830A5250-36AF-42E3-92AE-3E731074F3CC}">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F6297-FB25-4577-98F2-53D0F3F08D2D}">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42859-2134-4ACE-A342-61CFEB01DDD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Use an optimization solver in order to perform analysis of the problem.</a:t>
          </a:r>
        </a:p>
      </dsp:txBody>
      <dsp:txXfrm>
        <a:off x="836323" y="2718736"/>
        <a:ext cx="9679276" cy="724089"/>
      </dsp:txXfrm>
    </dsp:sp>
    <dsp:sp modelId="{84D4DFFE-1D97-422C-AE36-F6861465C820}">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31BC7-B67A-483D-9DF4-91134F0B738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CC9BA-34E7-4B69-9DD2-315393D32DE3}">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dirty="0"/>
            <a:t>Purpose: </a:t>
          </a:r>
          <a:r>
            <a:rPr lang="en-US" sz="1900" kern="1200" dirty="0"/>
            <a:t>solve the complex nature of the NFL Draft by applying optimization techniques</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5:59:14.0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16383,'100'0'0,"-49"0"0,0 0 0,41 0 0,-2 0 0,-7 0 0,-7 0 0,-6 0 0,-1 0 0,-1 0 0,2-2 0,1 0 0,1-1 0,0 1 0,-3 1 0,-3 1 0,-4 0 0,-2 0 0,0 0 0,-1 0 0,-2 0 0,-3 0 0,-4 0 0,-7 0 0,0 0 0,-4 0 0,0 0 0,0-2 0,-5-1 0,-1-1 0,-2-1 0,0 0 0,3-3 0,3 0 0,4-3 0,1 1 0,0 2 0,-4 4 0,-1 2 0,-3 2 0,-2 0 0,-4 0 0,-3 0 0,-2 0 0,-2 0 0,-3 0 0,-2 0 0,1 0 0,-1 0 0,2 0 0,3 0 0,3 0 0,2 0 0,0 0 0,0 0 0,2 0 0,1 0 0,2 0 0,0 0 0,1 0 0,-1 0 0,2 0 0,1 0 0,2 0 0,0 0 0,0 0 0,-2 0 0,0 0 0,-1 0 0,1 0 0,0 2 0,2 0 0,1 0 0,0 2 0,1-1 0,-2 1 0,0 0 0,-2-1 0,-1-2 0,-2-1 0,0 0 0,1 0 0,3 0 0,1 0 0,2 0 0,3 0 0,-1 0 0,2 0 0,-1 0 0,-2 0 0,-1 0 0,-2 0 0,0 0 0,0 0 0,1 0 0,-1 0 0,-1 0 0,-1 0 0,-3 0 0,-1 0 0,0 0 0,-1 0 0,1 0 0,0 0 0,-1 2 0,0 0 0,-3 1 0,-3-1 0,1-2 0,-1 0 0,1 0 0,-1 0 0,-2 1 0,-2 1 0,-1 0 0,-1 0 0,-1-1 0,1 0 0,1 1 0,3 1 0,3 1 0,1-2 0,1 1 0,-1 0 0,-2-1 0,-1 0 0,-4-1 0,-2-1 0,0 0 0,-2 3 0,2 2 0,-1-1 0,1 0 0,-2-4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4:37.5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0 172 16383,'57'0'0,"0"0"0,1 0 0,-1 0 0,0 0 0,1 0 0,7 0 0,3 0 0,7 0 0,2 0 0,1 0 0,-1 0 0,-2 0 0,-1 0 0,-6-1 0,-2 0 0,-8 0 0,-3 0 0,45-2 0,-14-2 0,-13 2 0,-6 0 0,-7 1 0,-4 2 0,-5-1 0,-3-1 0,-1-2 0,-1 0 0,5-2 0,5-1 0,10-1 0,10-2 0,3 2 0,-2 2 0,-13 1 0,-13 3 0,-8-1 0,-3 1 0,5-2 0,7-1 0,3 0 0,-1 2 0,-6 2 0,-5 1 0,-1 0 0,-2-1 0,-1-1 0,3 0 0,-2 0 0,3 0 0,4 1 0,4-2 0,1 1 0,0-1 0,-7 2 0,-3 1 0,-3 0 0,0-2 0,4-1 0,2-1 0,1 0 0,-2 1 0,-1 0 0,3 1 0,4-3 0,8-2 0,11 1 0,6 1 0,11 3 0,8 2 0,4 0 0,-2 0 0,-10 0 0,-15 0 0,-14 0 0,-11 0 0,-6 0 0,-3 0 0,-3 0 0,-2 0 0,-6 0 0,-5 0 0,-3 0 0,-2 0 0,1 0 0,-2 0 0,6 0 0,-5 0 0,5 0 0,-4 0 0,2 0 0,-7 0 0,11 0 0,-11 0 0,6 0 0,2 0 0,-5 0 0,4 0 0,-1 0 0,-3 0 0,3 0 0,-1 0 0,-1 0 0,1 0 0,-3 0 0,3 0 0,-3 0 0,2 0 0,2 0 0,-4 0 0,3 1 0,-2 2 0,-2 2 0,0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4:50.018"/>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1 112 16383,'86'0'0,"3"0"0,2 0 0,-4 0 0,-5 0 0,-6 0 0,1-2 0,-1-1 0,0-2 0,-3-1 0,-11 1 0,-4 1 0,-4 0 0,-3 0 0,1 0 0,-2-1 0,-1 1 0,-4 2 0,-1 0 0,1-1 0,0-2 0,3 1 0,-1-1 0,1 1 0,-4 0 0,-1 0 0,1 0 0,5 0 0,8 0 0,6 0 0,6 1 0,1 1 0,2 0 0,-2 2 0,-5 0 0,-4 0 0,-7 0 0,-5 0 0,-3-2 0,-2-1 0,1 1 0,2 0 0,-2 2 0,-1 0 0,-3 0 0,-4 0 0,-1 0 0,-5 0 0,0 0 0,0 0 0,-2 0 0,2 0 0,2 0 0,-1 0 0,2 0 0,-1 3 0,1-1 0,4 0 0,2 0 0,7-2 0,7 0 0,7 0 0,2 0 0,-1 2 0,-2 0 0,-3 1 0,-3 0 0,-5-1 0,-2 1 0,-3-1 0,-3 0 0,-4-2 0,-6 0 0,-2 0 0,0 0 0,-1 0 0,3 0 0,3 0 0,0 0 0,2 0 0,-2 0 0,-2 0 0,-1 0 0,-1 0 0,-1 0 0,-1 0 0,1 0 0,4 0 0,5 0 0,1 0 0,-2 0 0,-3 0 0,-3 0 0,0 0 0,2-2 0,-1 0 0,-1-3 0,-2 1 0,-5 2 0,-3 0 0,-3 2 0,-3 0 0,4 0 0,-7 0 0,7 0 0,-5 0 0,2 0 0,0 0 0,-1 0 0,1 0 0,-2 0 0,3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5:08.150"/>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1 97 16383,'80'0'0,"8"0"0,11 0 0,-45 0 0,1 0 0,0 0 0,-2 0 0,43 0 0,-22 0 0,-12 0 0,-5 0 0,0-1 0,2-2 0,3-3 0,3-2 0,1 2 0,3 2 0,-3 3 0,-4 1 0,-3 0 0,-3 0 0,0 0 0,1 0 0,-2 0 0,-5-1 0,-5-1 0,-6-1 0,-6-2 0,1 2 0,-3 0 0,5 0 0,0-1 0,3 0 0,4 0 0,-1-2 0,2 2 0,-3 0 0,-2 1 0,-6 2 0,-1 1 0,-2 0 0,2 0 0,2 0 0,0 0 0,-1 0 0,-1 0 0,-4 0 0,0 0 0,0 0 0,-2 0 0,1 0 0,-2 0 0,0-2 0,2 0 0,5-3 0,5 1 0,3 1 0,3 1 0,-1 2 0,-1 0 0,0 0 0,-2 0 0,0 0 0,0 0 0,-2 0 0,-1 0 0,-2 0 0,-1 0 0,1 0 0,1 0 0,4 0 0,0 0 0,3 0 0,0 0 0,6 0 0,2 0 0,-2 0 0,-6 0 0,-7 0 0,-4 0 0,1 0 0,3 0 0,4 0 0,6 0 0,2 0 0,1 0 0,0 0 0,0 0 0,3 0 0,2 0 0,2 0 0,-2 0 0,-3 0 0,-6 0 0,-6 0 0,-5 0 0,-6 0 0,-5 0 0,-3 0 0,-3 0 0,3 0 0,-3 0 0,-1 0 0,3 0 0,-5 0 0,4 0 0,1 0 0,-3 0 0,4 0 0,-3 0 0,0 0 0,-1 0 0,6 0 0,-5 0 0,8 0 0,-3 0 0,1 2 0,1 0 0,-2 2 0,-3 0 0,1 0 0,-3 0 0,-2-2 0,1 0 0,1-2 0,2 3 0,-3 0 0,1 2 0,-3 1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5:56.363"/>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0 35 16383,'59'0'0,"0"0"0,7 0 0,2 0 0,9 0 0,2 0 0,1 0 0,-1 0 0,-1 0 0,-2 0 0,-8 0 0,-3 0 0,-6 0 0,-3 0 0,40 0 0,-20 0 0,-14 0 0,-15 0 0,-10 0 0,-7 0 0,-3 0 0,-3 0 0,0 0 0,1 0 0,2 0 0,0 0 0,2 0 0,2 0 0,6 0 0,2 0 0,2 0 0,1 0 0,-2 0 0,2 0 0,-1 0 0,1 0 0,-1 0 0,-3 0 0,-4 0 0,-4 0 0,-5 0 0,-3 0 0,-3 0 0,0 0 0,3 0 0,5-2 0,4-2 0,0-1 0,0 1 0,-1 0 0,1 1 0,0 1 0,0 0 0,0 2 0,0 0 0,3 0 0,3 0 0,0 0 0,-1 0 0,-2 0 0,-4 0 0,-2 0 0,1 0 0,0 0 0,2 0 0,0 0 0,-2 0 0,1 0 0,-2 0 0,1 0 0,0 0 0,2 0 0,0 0 0,0 0 0,3 0 0,0 0 0,3 0 0,5 0 0,7 0 0,4 0 0,2 0 0,-3 0 0,-7 0 0,-3 0 0,-4 0 0,-4 0 0,-3 0 0,-5 0 0,-5 0 0,-3 0 0,-2 0 0,0 0 0,1 0 0,-1 0 0,1 0 0,-1 0 0,0 0 0,2 0 0,2 0 0,1 0 0,2 0 0,0 0 0,1 0 0,1 0 0,1 0 0,-1 0 0,-4 0 0,-2 0 0,-2 0 0,-1 0 0,1 0 0,2 0 0,0 0 0,0 0 0,-2 0 0,0 0 0,1 0 0,3 0 0,2-2 0,4 0 0,-1-1 0,0 1 0,-2 2 0,-1 0 0,-2 0 0,0 0 0,-1 0 0,-1 0 0,-1 0 0,-1 0 0,-1 0 0,0 0 0,1 0 0,-1 0 0,0 0 0,0 0 0,1 0 0,-1 0 0,0 0 0,0 0 0,1 0 0,-2 0 0,0 0 0,4 0 0,-5 0 0,3 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6:27.665"/>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0 101 16383,'92'0'0,"-42"0"0,1 0 0,6 0 0,2 0 0,6 0 0,2 0 0,6 0 0,1 0 0,0 0 0,-2 0 0,-3 0 0,-3 0 0,-9-1 0,-2 0 0,34-1 0,-23-1 0,-15 1 0,-9 2 0,-7-2 0,-4-2 0,0-1 0,4-1 0,5 1 0,3 2 0,2 1 0,-4 2 0,-2 0 0,1 0 0,1-2 0,3 0 0,6-1 0,1 1 0,0 2 0,-1 0 0,-4-2 0,-1-2 0,3-3 0,5-2 0,8-1 0,6 0 0,-1 2 0,-4 3 0,-5 4 0,-3 1 0,0 0 0,2 0 0,-2 0 0,2 0 0,0 0 0,-2 0 0,2 0 0,1 0 0,4 0 0,1 0 0,1 0 0,-1 0 0,-5 0 0,-6 0 0,-7 0 0,-3 0 0,2 0 0,6 0 0,8 0 0,6 0 0,7 0 0,5 0 0,-1 0 0,-4 0 0,-6 0 0,-7 0 0,-7 0 0,-4 0 0,-4 0 0,-5 0 0,0 0 0,-4 0 0,-1 0 0,-1 0 0,-3 0 0,-2 0 0,-1 0 0,-1 0 0,0 0 0,3 0 0,2 0 0,1 0 0,-1 0 0,-4 0 0,1 0 0,0 0 0,1 0 0,1 0 0,-5 0 0,-2 0 0,-3 0 0,-2 0 0,-2 0 0,2 0 0,-1 0 0,0 0 0,2 0 0,-2 0 0,1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6:39.112"/>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0 125 16383,'81'0'0,"5"0"0,-36 0 0,0 0 0,3 0 0,0 0 0,1 0 0,-1 0 0,40 0 0,-19 0 0,-19 0 0,-13 0 0,-5 0 0,2 0 0,10 0 0,8 0 0,7 0 0,0 0 0,-4 0 0,-5 0 0,-4 0 0,0 0 0,0 0 0,2 0 0,0 0 0,-5 0 0,-1 0 0,-6 0 0,-4 0 0,-3-3 0,0-4 0,-2-2 0,1 0 0,1 3 0,2-1 0,4 1 0,4 0 0,0 1 0,-4 2 0,-4 2 0,-6 1 0,-4 0 0,3 0 0,3 0 0,1 0 0,4 0 0,-1 0 0,0 0 0,0 0 0,-2 0 0,-1 0 0,-1 0 0,-1 0 0,3 0 0,3-2 0,2 0 0,5 0 0,4-1 0,2 0 0,3 1 0,0-3 0,1 1 0,0 0 0,-5-1 0,-2 3 0,-5-3 0,1 2 0,1-1 0,0 0 0,3 1 0,-2 2 0,-4 1 0,-2 0 0,-3 0 0,3-2 0,2 0 0,2-1 0,1 1 0,-3 2 0,-4 0 0,-3 0 0,-3 0 0,1 0 0,2 0 0,2 0 0,0 0 0,0 0 0,-2 0 0,-3 0 0,-2 0 0,-1 1 0,0 1 0,1 2 0,-1 0 0,-2 2 0,-1-2 0,0 0 0,0 0 0,-1 0 0,0 0 0,-1-2 0,-1 0 0,-1-2 0,1 0 0,1 0 0,4 0 0,6 0 0,9 0 0,8 0 0,6 0 0,3 0 0,-5 0 0,-7 0 0,-11 0 0,-11 0 0,-5 0 0,-7 0 0,3 0 0,1 0 0,0 0 0,0 0 0,-3 0 0,1 0 0,1 0 0,3 0 0,2 0 0,0 0 0,-1 0 0,-1 0 0,-3 0 0,0 0 0,4 0 0,-8 0 0,8 0 0,-8 0 0,6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6:55.4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0 114 16383,'52'0'0,"0"0"0,1 0 0,0 0 0,2 0 0,0 0 0,1 0 0,1 0 0,3 0 0,0 0 0,-1-1 0,-2-1 0,-1 0 0,-2-1 0,44-6 0,-17-1 0,-19 0 0,-11 1 0,-6 0 0,0 0 0,5 0 0,4 2 0,4 0 0,-3 3 0,-4 1 0,-8 1 0,-10 2 0,-4 0 0,1 0 0,9 0 0,12 0 0,12 0 0,6 0 0,3 0 0,-2 0 0,-5 0 0,-4 0 0,-6 0 0,-6 0 0,-3 0 0,-4 0 0,-5 0 0,-2 0 0,-4 0 0,-3 0 0,0 0 0,-1 0 0,3 0 0,3 0 0,3 0 0,0 0 0,3 0 0,-1 0 0,4 0 0,3 0 0,0 0 0,2 0 0,-2-2 0,0 0 0,0-1 0,-1 1 0,-1 2 0,-3 0 0,-1 0 0,-2 0 0,1 0 0,2 0 0,3 0 0,4 0 0,2 0 0,2 0 0,-2 0 0,-4-2 0,-5 0 0,-3 0 0,-1 0 0,0 2 0,-2 0 0,-1 0 0,1 0 0,-2 0 0,1 0 0,1 0 0,-2 0 0,2 0 0,-3 0 0,0 0 0,5 2 0,2 3 0,4 2 0,-1 0 0,-2 0 0,-2 0 0,-5-1 0,-2 0 0,-3-1 0,-4-1 0,-2-2 0,-2 0 0,-3 0 0,1 0 0,-1 0 0,2 0 0,1-2 0,0 0 0,1 0 0,1 0 0,2 0 0,3 0 0,1 0 0,-3 0 0,-3 0 0,-3 0 0,1 0 0,3 2 0,3 0 0,3 1 0,0 0 0,-4-1 0,-2 1 0,-3-1 0,-2-2 0,2 0 0,4 0 0,2 0 0,1 0 0,-4 0 0,-3 0 0,-3 0 0,-2 0 0,11 0 0,-13 0 0,11 0 0,-12 0 0,3 0 0,5 0 0,-2 0 0,-1 0 0,-1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5:59:20.0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 16383,'56'0'0,"-1"0"0,3 0 0,0 0 0,0 0 0,-1 0 0,2 0 0,1 0 0,-1 0 0,0 0 0,-6 0 0,-1 0 0,42 0 0,-11 0 0,-9 0 0,-7 0 0,-7-2 0,-5 0 0,-1 0 0,1 0 0,4 2 0,5 0 0,4 0 0,0 0 0,1 0 0,-4 0 0,-1 0 0,-1 0 0,-3 0 0,-1 0 0,1 0 0,2 0 0,3 0 0,2 0 0,2 0 0,-5 0 0,-4 0 0,-3 0 0,-4 0 0,1 0 0,0 0 0,-1 0 0,0 0 0,0 0 0,-3 0 0,1 0 0,1 0 0,1 0 0,1 0 0,0 2 0,0 1 0,-4-1 0,-3 0 0,-2-2 0,-3 0 0,1 0 0,-1 0 0,3 0 0,5 2 0,7 1 0,5 0 0,4-1 0,0-2 0,-6 0 0,-2 0 0,-5 0 0,-6 0 0,-1 0 0,-3 0 0,-1 0 0,0 0 0,-3 0 0,0 0 0,0 0 0,3 0 0,1 0 0,-1 0 0,3 0 0,-5 0 0,-2 0 0,-5 0 0,-4 0 0,0 0 0,0 0 0,0 0 0,-3 0 0,0 0 0,-5 0 0,-2 0 0,-1 0 0,-2 0 0,2 0 0,1 0 0,0 0 0,1 0 0,0 0 0,-1 0 0,2 0 0,0 0 0,2 0 0,3 0 0,-1 0 0,-1 0 0,-3 0 0,-3 0 0,-5 0 0,5 0 0,-5 0 0,5 0 0,-1 0 0,-5 0 0,7 0 0,-7 0 0,8-3 0,-7 2 0,4-3 0,-4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5:59:29.0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48 16383,'73'0'0,"-23"0"0,3 0 0,9 0 0,3 0 0,8 0 0,2 0 0,3 0 0,-1 0 0,-2 0 0,0 0 0,-5 0 0,0 0 0,-4 0 0,-1 0 0,-7 0 0,-2 0 0,-1 0 0,-1 0 0,0-1 0,0-1 0,1 1 0,0-1 0,0 1 0,-1-1 0,-3 1 0,-1 0 0,43 1 0,-12 0 0,-10 0 0,-10 0 0,-4 0 0,-3 0 0,0 0 0,0 0 0,-1 0 0,4 0 0,-1 0 0,4-2 0,-3-2 0,-4-1 0,-2 0 0,-2 1 0,0 1 0,-1-1 0,0-1 0,-3 3 0,-6 0 0,-3 1 0,-6 1 0,-2 0 0,-1 0 0,-2 0 0,0 0 0,1 0 0,1 0 0,1 0 0,6 0 0,6 0 0,8 0 0,5 0 0,1 0 0,-1 0 0,-7 0 0,-6 0 0,-8 0 0,-3 0 0,2 0 0,4 0 0,4 0 0,3 0 0,-3 0 0,-1 0 0,-4 0 0,-1 0 0,3 0 0,4 0 0,5 0 0,2 0 0,2 0 0,2 0 0,-2 0 0,-2 0 0,-8 0 0,-2 0 0,-4 0 0,-3 0 0,1 0 0,-1 0 0,-1 0 0,-1 0 0,-2 0 0,0 0 0,0 0 0,0 0 0,-1 0 0,-2 0 0,-2 0 0,-3 0 0,0 0 0,-2 0 0,0 0 0,3 0 0,2 0 0,3 0 0,-1 0 0,0 0 0,1 0 0,1 0 0,2 0 0,-1 0 0,-2 0 0,-5 0 0,-2 0 0,-1 0 0,-1 0 0,5 0 0,-6 0 0,4 0 0,-2 0 0,-2 0 0,4 0 0,-3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5:59:34.0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16383,'97'0'0,"-46"0"0,2 0 0,7 0 0,2 0 0,4 0 0,1 0 0,4 0 0,2 0 0,-1 0 0,0 0 0,-1 0 0,-2 1 0,-7 0 0,-3 2 0,38 5 0,-11 0 0,-14-1 0,-3-4 0,-2-3 0,0 0 0,-2 0 0,-3 0 0,-1 0 0,-5 0 0,0 0 0,-2 0 0,-1 0 0,1 0 0,-2 0 0,-1 0 0,-2 0 0,2 0 0,2 0 0,0 0 0,0 0 0,-2 0 0,-6 0 0,-5 0 0,-4 0 0,-2 0 0,2 0 0,0 0 0,0 0 0,0 0 0,0 0 0,0 0 0,1 0 0,1 0 0,-1 0 0,-1 0 0,-2 0 0,-3 0 0,3 0 0,1 0 0,1 0 0,0 0 0,0 0 0,0 0 0,3-3 0,0 1 0,0-1 0,2 1 0,-3 2 0,-1 0 0,-3 0 0,-7 0 0,-3 0 0,-5 0 0,-2 0 0,0 0 0,-1 0 0,1 0 0,2 0 0,6 0 0,4 0 0,7 0 0,3 0 0,2 0 0,0 0 0,2 0 0,-1 0 0,0 0 0,-2 0 0,-4 0 0,-1 0 0,-3 0 0,3 0 0,1 0 0,0-1 0,-3-2 0,-6 1 0,-5 0 0,-3 1 0,2 1 0,0 0 0,6 0 0,4 0 0,0 0 0,-2 0 0,-2 0 0,-2 0 0,1 0 0,2 0 0,3 0 0,3 0 0,5 0 0,0 0 0,0 0 0,-2 0 0,-6 0 0,-2 0 0,-3 0 0,-1 0 0,-1 0 0,-2 0 0,-1 0 0,0 0 0,-2 0 0,0 0 0,-3 0 0,0 0 0,-1 0 0,3 0 0,-5 0 0,5 0 0,-3 0 0,3 0 0,-1 0 0,-1 0 0,-2 0 0,3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00:13.113"/>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52 16383,'52'0'0,"-1"0"0,3 0 0,-2 0 0,48 0 0,-49 0 0,-1 0 0,44 0 0,-16 0 0,-15 0 0,-11 0 0,-6-2 0,-1-2 0,1-2 0,4-1 0,-1 2 0,-2 3 0,0 1 0,-5 1 0,1 0 0,-2 0 0,-2 0 0,0 0 0,-1 0 0,-2 0 0,-2 0 0,0 0 0,-1 0 0,-1 0 0,2 0 0,-1 0 0,1 0 0,0 0 0,-1 0 0,3 0 0,1 0 0,3 0 0,-2 0 0,-2 0 0,0 0 0,3-2 0,0 0 0,0-1 0,0 2 0,-4 1 0,-3 0 0,-3 0 0,-2 0 0,-1 0 0,0 0 0,2 0 0,6 0 0,7 0 0,6 0 0,5 0 0,-1 0 0,0 0 0,-3 0 0,-5 0 0,-1 0 0,-2 0 0,-1 0 0,-2 0 0,-4 0 0,-2 0 0,-1-1 0,-2-1 0,-1-1 0,0-1 0,0 1 0,1 1 0,4 0 0,2 2 0,2 0 0,0 0 0,-2 0 0,-2 0 0,-1 0 0,-2 0 0,1 0 0,0 0 0,1 0 0,3 0 0,4 0 0,2 0 0,1 0 0,4 0 0,-3 2 0,2 2 0,0 0 0,0 2 0,1-1 0,-5 0 0,-4 0 0,-6 0 0,-4-1 0,-1-2 0,-4 0 0,3-2 0,-2 0 0,-1 0 0,4 0 0,-2 1 0,2 1 0,-2 0 0,-1 0 0,3-2 0,7 0 0,6 0 0,4 0 0,2 0 0,0 0 0,1 0 0,2 0 0,-2 0 0,1 0 0,-2 0 0,1 0 0,0 0 0,-3 0 0,-4 0 0,-4 0 0,-2 0 0,-3 0 0,-4 0 0,-3 0 0,-3 0 0,-2 0 0,0 0 0,-1 0 0,0 0 0,1 0 0,-1 0 0,0-1 0,2-1 0,1 0 0,1 0 0,1 2 0,1-2 0,1 0 0,0 0 0,1 0 0,-1 2 0,-2 0 0,0 0 0,-3 0 0,-3 0 0,6 0 0,-5 0 0,5 0 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00:18.376"/>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45 16383,'90'0'0,"5"0"0,-40 0 0,3 0 0,3 0 0,1 0 0,4 0 0,1 0 0,0 0 0,0 0 0,-4 0 0,0 0 0,-4 0 0,0 0 0,-6 0 0,-1 0 0,38 0 0,-14 0 0,-12 0 0,-5 0 0,-2 0 0,-3 0 0,-4 0 0,-6 0 0,-3 0 0,4 0 0,3 0 0,4 0 0,1 0 0,1 0 0,2 0 0,1-3 0,-1 1 0,1-1 0,-4 2 0,-1 1 0,-3 0 0,-3 0 0,-3 0 0,-3 0 0,-1-2 0,0-1 0,3 1 0,4 0 0,1 0 0,0 0 0,-3-1 0,-1 1 0,0 0 0,2 0 0,0 0 0,0 0 0,-5 2 0,-3 0 0,-1-1 0,-2-1 0,2-1 0,0 1 0,0 1 0,0 1 0,0 0 0,1 0 0,-1 0 0,-2 0 0,-1 0 0,0 0 0,2 0 0,4 0 0,3 0 0,0 0 0,1 0 0,1 0 0,1 0 0,-1 0 0,0 0 0,1 0 0,-2 0 0,-4 0 0,-4 0 0,-4 2 0,-1 0 0,-3 1 0,-1-1 0,-2-2 0,0 0 0,2 0 0,-2 0 0,-1 0 0,0 0 0,0 0 0,2 0 0,2 0 0,2 0 0,1 0 0,-2 0 0,-4 0 0,-1 0 0,-1 0 0,-1 0 0,0 0 0,-2 0 0,1 0 0,-1 0 0,1 0 0,1 0 0,0 0 0,0 0 0,-1 0 0,0 0 0,-1 0 0,1 0 0,1 0 0,-2 0 0,1 0 0,0 0 0,-1 0 0,-2 0 0,2 0 0,-8 0 0,8 0 0,-5 0 0,1 0 0,2 0 0,-2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00:52.518"/>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33 16383,'98'0'0,"-44"0"0,1 0 0,3 0 0,2 0 0,1 0 0,0 0 0,-1 0 0,-2 0 0,-6 0 0,-2 0 0,31 0 0,-18 0 0,-18 0 0,-12 0 0,-6 0 0,-4 0 0,-1 0 0,-1 0 0,0 0 0,0 0 0,1 0 0,1 0 0,1 0 0,4 0 0,2 0 0,1 0 0,3 0 0,-1 0 0,0 0 0,1 0 0,-1 0 0,3 0 0,3 0 0,-2 0 0,-1 0 0,0 0 0,-2 0 0,-1 0 0,-1 0 0,-3 0 0,-3 0 0,-2 0 0,-2 0 0,-1 0 0,1 0 0,0 0 0,2 0 0,2 0 0,8-2 0,6-1 0,5 0 0,2 1 0,0 2 0,-2 0 0,-3 0 0,-4 0 0,-2 0 0,-3 0 0,0 0 0,3 0 0,1 0 0,4 0 0,0 0 0,-4 0 0,0 0 0,1 0 0,0 0 0,1 0 0,0 0 0,-3 0 0,-2 0 0,-1 0 0,-1 0 0,-1 0 0,0 0 0,-1 0 0,-1 0 0,-2 0 0,0 0 0,0 0 0,-1 0 0,-2 0 0,-1 0 0,-1 0 0,-1 0 0,3 0 0,1 0 0,4 0 0,1 0 0,2 0 0,-1 0 0,-2 0 0,2 0 0,-2 0 0,0 2 0,2 1 0,1-1 0,0 0 0,1-2 0,-2 0 0,-1 0 0,-2 0 0,1 0 0,0 0 0,5 0 0,1 0 0,-1 0 0,1 0 0,-4 0 0,-3 0 0,-3 0 0,-4 0 0,-2 0 0,0 0 0,-5 0 0,7 0 0,-5 0 0,6 0 0,-6 0 0,1 0 0,1 0 0,1 0 0,2 0 0,0 0 0,-2 0 0,0 0 0,-3 0 0,1 0 0,1 0 0,1 0 0,0 1 0,1 1 0,-1 0 0,0 0 0,-1-1 0,-1-1 0,-1 0 0,2 0 0,1 0 0,0 0 0,2 0 0,-2 0 0,3 0 0,-1 0 0,0 0 0,3 0 0,2 0 0,6 0 0,4 0 0,1 0 0,-1 0 0,-5 0 0,-4 0 0,-4 0 0,-2 0 0,-3 0 0,0 0 0,-1 0 0,-3 0 0,2 0 0,-1 0 0,0-4 0,4 3 0,-6-2 0,3 3 0,4-5 0,-4 2 0,6-5 0,-5 4 0,-1 0 0,0 1 0,1 0 0,-3 2 0,3 1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00:58.484"/>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42 16383,'81'0'0,"3"0"0,2 0 0,-5 0 0,-12 0 0,-10 0 0,-11 0 0,-5 0 0,-5 0 0,1 0 0,3 0 0,7 0 0,3 0 0,2 0 0,2 0 0,1 0 0,3 0 0,-3 0 0,-1 0 0,-2 0 0,-3 0 0,-4 0 0,-7-2 0,-8 0 0,-4 0 0,-1 0 0,2 0 0,4 0 0,1 0 0,4 0 0,1 1 0,-2 1 0,-1 0 0,-6 0 0,-4 0 0,-3 0 0,-3 0 0,0 0 0,5-2 0,8 0 0,4-1 0,5 2 0,2 1 0,5 0 0,-19 0 0,16 0 0,-13 0 0,9 0 0,1 0 0,-10 0 0,-2 0 0,-2 0 0,1 0 0,-1 0 0,1-2 0,0 0 0,-4 0 0,-5-2 0,-2 2 0,-3 0 0,0 0 0,2 2 0,1 0 0,4 0 0,2 0 0,1 0 0,1 0 0,0 0 0,2 0 0,0 0 0,0 0 0,-1 0 0,0 0 0,2 0 0,0 2 0,1 0 0,-1 2 0,-1 0 0,-1-1 0,-1 0 0,-1-1 0,0 0 0,0 0 0,0-2 0,0 0 0,1 0 0,0 0 0,3 0 0,0 0 0,0 0 0,-1 0 0,-3 0 0,-2 0 0,-1 0 0,-1 0 0,-4 0 0,3 0 0,-1 0 0,1 0 0,4 0 0,0 0 0,3 0 0,2 0 0,-1 2 0,-2 1 0,-1-1 0,-2 0 0,3-2 0,2 0 0,4 0 0,3 0 0,1 0 0,2 0 0,-2 0 0,-1 0 0,-2 0 0,-6 0 0,-4 0 0,-6 0 0,-2 0 0,1 0 0,0 0 0,2 0 0,2 0 0,2 0 0,1 2 0,2 0 0,3 0 0,-1 0 0,-2-2 0,-3 0 0,-4 0 0,-3 0 0,0 0 0,1 0 0,-1 0 0,4 0 0,-8 0 0,12 0 0,-12 0 0,10 0 0,-6 0 0,1 0 0,-1 0 0,0 0 0,0 0 0,1 0 0,-2 0 0,9 0 0,-12 0 0,8 0 0,-5 0 0,-4 0 0,12 0 0,-10 0 0,3 0 0,3 0 0,-6 0 0,4 0 0,-1 0 0,0 0 0,1 0 0,-1 0 0,-1 0 0,0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6:14:19.6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0 119 16383,'67'0'0,"0"0"0,-2 0 0,-1 0 0,-8 0 0,-2 0 0,-3-1 0,-1-1 0,46-2 0,2-2 0,-44 4 0,1-1 0,5 1 0,1 1 0,0 0 0,-1 0 0,-3 1 0,-1 0 0,43 0 0,-15 0 0,-10 0 0,-8 0 0,-7 0 0,-5 0 0,-2 0 0,0 0 0,-1 0 0,0 0 0,-4 0 0,-1 0 0,-1-2 0,-2-1 0,1-2 0,-2 1 0,-2-1 0,0 1 0,-3 0 0,0 0 0,-4 2 0,-3 0 0,-1 1 0,-3 1 0,1 0 0,-1 0 0,-2 0 0,0 0 0,1 0 0,-1-2 0,3 0 0,0 0 0,1-2 0,-1 2 0,-1-1 0,0 1 0,2 0 0,3 0 0,3-2 0,2-1 0,2 3 0,0-2 0,4 2 0,0-1 0,-3 1 0,-3 2 0,-5 0 0,-2 0 0,-3 0 0,0 0 0,-2 0 0,1 0 0,1 0 0,0 0 0,-1 0 0,-1 0 0,-2 0 0,0 0 0,1 0 0,1-2 0,2 0 0,1-2 0,0 0 0,0 1 0,1 2 0,2 1 0,-1 0 0,2 0 0,-1 0 0,-1 0 0,-1 0 0,-2 0 0,1 0 0,1 0 0,1 0 0,3 0 0,1 0 0,4 0 0,2 0 0,3 0 0,2 0 0,2 0 0,2 0 0,2 0 0,4 0 0,0 0 0,0 0 0,-5 2 0,-4 0 0,-4 1 0,-4-1 0,-2-2 0,-5 0 0,-2 1 0,-3 2 0,-2-1 0,-2 0 0,-2-2 0,1 0 0,1 1 0,3 1 0,1 1 0,3-2 0,1 2 0,-1-1 0,2 2 0,-1 0 0,-2-1 0,-2 1 0,-4-1 0,-2-1 0,-2 0 0,-3 0 0,3 0 0,-3 0 0,5-1 0,-3-1 0,2 0 0,-4 0 0,3 0 0,-1 3 0,0-2 0,1 3 0,-4 2 0,2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97551-E940-3E43-B713-2A715C4174F2}" type="datetimeFigureOut">
              <a:rPr lang="en-US" smtClean="0"/>
              <a:t>5/9/22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E0F3E-6738-6B46-8ECC-0B65ABE4CAED}" type="slidenum">
              <a:rPr lang="en-US" smtClean="0"/>
              <a:t>‹#›</a:t>
            </a:fld>
            <a:endParaRPr lang="en-US" dirty="0"/>
          </a:p>
        </p:txBody>
      </p:sp>
    </p:spTree>
    <p:extLst>
      <p:ext uri="{BB962C8B-B14F-4D97-AF65-F5344CB8AC3E}">
        <p14:creationId xmlns:p14="http://schemas.microsoft.com/office/powerpoint/2010/main" val="17273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a:t>
            </a:fld>
            <a:endParaRPr lang="en-US" dirty="0"/>
          </a:p>
        </p:txBody>
      </p:sp>
      <p:sp>
        <p:nvSpPr>
          <p:cNvPr id="29" name="Shape 2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30" name="Shape 3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eaLnBrk="1" hangingPunct="1">
              <a:spcBef>
                <a:spcPct val="0"/>
              </a:spcBef>
            </a:pPr>
            <a:endParaRPr lang="en-US" altLang="en-US" dirty="0"/>
          </a:p>
        </p:txBody>
      </p:sp>
    </p:spTree>
    <p:extLst>
      <p:ext uri="{BB962C8B-B14F-4D97-AF65-F5344CB8AC3E}">
        <p14:creationId xmlns:p14="http://schemas.microsoft.com/office/powerpoint/2010/main" val="6935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8AE0F3E-6738-6B46-8ECC-0B65ABE4CAED}" type="slidenum">
              <a:rPr lang="en-US" smtClean="0"/>
              <a:t>9</a:t>
            </a:fld>
            <a:endParaRPr lang="en-US" dirty="0"/>
          </a:p>
        </p:txBody>
      </p:sp>
    </p:spTree>
    <p:extLst>
      <p:ext uri="{BB962C8B-B14F-4D97-AF65-F5344CB8AC3E}">
        <p14:creationId xmlns:p14="http://schemas.microsoft.com/office/powerpoint/2010/main" val="221658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2A49-4630-24CD-EAD6-8838C6C58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803B70-1ADA-F42B-0077-1439500BC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C0353F-1FE7-9CA1-8F19-FEA870191FC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A29CAD8-B493-2E40-C87B-0164684D86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54A75A-3DD7-5149-C3E6-AC0E687AB175}"/>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8579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276B-C5EC-714D-DF41-F6C00895DD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8B3A52-0841-CCD9-EFCD-9F228EAE65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74716-4DCB-216A-E3E1-2E80118B040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1270A1A-0F11-51FA-ECB2-8D483A786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5F8B87-C0F5-CA77-CA7C-97A424D23C20}"/>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335964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CD71D-E558-29AC-53A9-B6A8BFB722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CE3B8-442C-C682-2AFC-93EE3BCABC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BB376-E54E-CE68-FDE4-A18C31F572F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43A9111-70C0-049C-50EF-C8653CBA8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F9031-0AD9-6E63-F6FE-11CCC2171543}"/>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233706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rtion Evidence">
    <p:spTree>
      <p:nvGrpSpPr>
        <p:cNvPr id="1" name="Shape 12"/>
        <p:cNvGrpSpPr/>
        <p:nvPr/>
      </p:nvGrpSpPr>
      <p:grpSpPr>
        <a:xfrm>
          <a:off x="0" y="0"/>
          <a:ext cx="0" cy="0"/>
          <a:chOff x="0" y="0"/>
          <a:chExt cx="0" cy="0"/>
        </a:xfrm>
      </p:grpSpPr>
      <p:sp>
        <p:nvSpPr>
          <p:cNvPr id="5" name="Text Placeholder 4"/>
          <p:cNvSpPr>
            <a:spLocks noGrp="1"/>
          </p:cNvSpPr>
          <p:nvPr>
            <p:ph type="body" sz="quarter" idx="14" hasCustomPrompt="1"/>
          </p:nvPr>
        </p:nvSpPr>
        <p:spPr>
          <a:xfrm>
            <a:off x="927114" y="2736716"/>
            <a:ext cx="2425687" cy="369397"/>
          </a:xfrm>
          <a:prstGeom prst="rect">
            <a:avLst/>
          </a:prstGeom>
        </p:spPr>
        <p:txBody>
          <a:bodyPr wrap="square" lIns="0" tIns="0" rIns="0" bIns="0">
            <a:spAutoFit/>
          </a:bodyPr>
          <a:lstStyle>
            <a:lvl1pPr>
              <a:defRPr sz="2667" b="1">
                <a:latin typeface="Calibri" panose="020F0502020204030204" pitchFamily="34" charset="0"/>
              </a:defRPr>
            </a:lvl1pPr>
          </a:lstStyle>
          <a:p>
            <a:pPr lvl="0"/>
            <a:r>
              <a:rPr lang="en-US" dirty="0">
                <a:latin typeface="Calibri" panose="020F0502020204030204" pitchFamily="34" charset="0"/>
              </a:rPr>
              <a:t>Insert text here</a:t>
            </a:r>
            <a:endParaRPr lang="en-US" dirty="0"/>
          </a:p>
        </p:txBody>
      </p:sp>
      <p:sp>
        <p:nvSpPr>
          <p:cNvPr id="8" name="Title 7"/>
          <p:cNvSpPr>
            <a:spLocks noGrp="1"/>
          </p:cNvSpPr>
          <p:nvPr>
            <p:ph type="title" hasCustomPrompt="1"/>
          </p:nvPr>
        </p:nvSpPr>
        <p:spPr>
          <a:xfrm>
            <a:off x="97536" y="124178"/>
            <a:ext cx="11817373" cy="480196"/>
          </a:xfrm>
          <a:prstGeom prst="rect">
            <a:avLst/>
          </a:prstGeom>
        </p:spPr>
        <p:txBody>
          <a:bodyPr wrap="square" lIns="0" tIns="0" rIns="0" bIns="0">
            <a:spAutoFit/>
          </a:bodyPr>
          <a:lstStyle>
            <a:lvl1pPr>
              <a:defRPr sz="3467" b="1" baseline="0">
                <a:latin typeface="Calibri" panose="020F0502020204030204" pitchFamily="34" charset="0"/>
              </a:defRPr>
            </a:lvl1pPr>
          </a:lstStyle>
          <a:p>
            <a:r>
              <a:rPr lang="en-US" dirty="0"/>
              <a:t>Insert assertion here</a:t>
            </a:r>
          </a:p>
        </p:txBody>
      </p:sp>
      <p:sp>
        <p:nvSpPr>
          <p:cNvPr id="9" name="Slide Number Placeholder 5"/>
          <p:cNvSpPr>
            <a:spLocks noGrp="1"/>
          </p:cNvSpPr>
          <p:nvPr>
            <p:ph type="sldNum" sz="quarter" idx="4"/>
          </p:nvPr>
        </p:nvSpPr>
        <p:spPr>
          <a:xfrm>
            <a:off x="84067" y="6384532"/>
            <a:ext cx="608125" cy="420564"/>
          </a:xfrm>
          <a:prstGeom prst="rect">
            <a:avLst/>
          </a:prstGeom>
        </p:spPr>
        <p:txBody>
          <a:bodyPr vert="horz" lIns="91440" tIns="45720" rIns="91440" bIns="45720" rtlCol="0" anchor="t">
            <a:spAutoFit/>
          </a:bodyPr>
          <a:lstStyle>
            <a:lvl1pPr algn="r">
              <a:defRPr sz="2133">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extLst>
      <p:ext uri="{BB962C8B-B14F-4D97-AF65-F5344CB8AC3E}">
        <p14:creationId xmlns:p14="http://schemas.microsoft.com/office/powerpoint/2010/main" val="118367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C201-E873-4A35-202A-07F5FD457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CFC5A-C375-2404-7137-B0BDE85495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97066-A9E9-EAB4-C493-FB0EA4BA25E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DD6E110-65AB-95B3-218A-7E78FDDE83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3D35B7-CFC4-3DCB-F4F9-C5271E7AB501}"/>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78269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064D-CB5B-8345-EC2C-F672611481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950928-E654-0CCF-A73D-DE9F6C105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ED30B-E7E7-F0EA-B2E0-846FA11541F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B04B09B-E9DD-6C6C-25A1-5D65B498FD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7C5E2F-BD3A-5BA1-9874-9605D3356E55}"/>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149498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3D5-38B5-02C7-67FE-CEF57468F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00D9C-9DD6-D4B2-B7DF-A7F095B9E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DC140-63B2-49A9-6475-AE227B24A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02FEF2-C72B-EDA5-A7E8-8759BDCFECE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0FAC7C9-943F-27AF-F847-A413054028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EDAE5E-5BE3-2685-E560-E35150711D3A}"/>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427339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81BE-31DB-31C1-A16B-78D472F207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759B8-012F-7702-FCAB-2467CC000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DDABF-3194-74D1-2804-8EDC7E882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8F66-37B9-D112-4275-0F04FE409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76D7A-64A6-475F-35AF-7F4D43D124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E6076E-2D1F-423F-7CF2-DCC508E550F0}"/>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58D43D05-B234-490F-1861-4184D333E2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211CF40-803A-0009-43DD-6ED2DF00BE56}"/>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350179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5B24-F1C1-7C2A-7080-EEF5C0AA4E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F39E55-A58F-1603-559F-0ED71916D6F5}"/>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33E2183-CE10-7EB4-F407-9E9B9E56E1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ADBF46-A585-57B1-83BA-894A96EDA8B5}"/>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52385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E02F3-3ED2-B810-6D2E-9145E3FEA804}"/>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939838C1-730D-6007-356E-61946F3B7CC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02DB835-471E-6DC5-FC79-FADBDE340E6D}"/>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272686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6D5-4883-EEF6-C98A-86082E0B8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B615C1-CFC1-19E0-7422-8178F9536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4E7D9E-1334-42DE-355B-BA786B047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2E474-0C3E-74D7-D4E4-DA541DBDDD3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6D070CEA-6560-B0BE-128F-1243A008CA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057D0E-347C-C46E-A419-B57E0CD26E31}"/>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105556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605D-69BA-8325-CEBA-68ED090CE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CE43F2-5275-2ADE-A1E2-FBE1D1822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0C3FD68-02DD-4727-BA6B-CC62FDEBA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4555C-4B08-2678-AAD2-22D3813EDF2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C7605B9-DD1A-F0D5-DD3F-76052676F1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5ACF56-539A-7435-2B29-A45AD9AC1EA1}"/>
              </a:ext>
            </a:extLst>
          </p:cNvPr>
          <p:cNvSpPr>
            <a:spLocks noGrp="1"/>
          </p:cNvSpPr>
          <p:nvPr>
            <p:ph type="sldNum" sz="quarter" idx="12"/>
          </p:nvPr>
        </p:nvSpPr>
        <p:spPr/>
        <p:txBody>
          <a:bodyPr/>
          <a:lstStyle/>
          <a:p>
            <a:fld id="{A100A555-2A78-F544-8E91-EC82BE2F84F7}" type="slidenum">
              <a:rPr lang="en-US" smtClean="0"/>
              <a:t>‹#›</a:t>
            </a:fld>
            <a:endParaRPr lang="en-US" dirty="0"/>
          </a:p>
        </p:txBody>
      </p:sp>
    </p:spTree>
    <p:extLst>
      <p:ext uri="{BB962C8B-B14F-4D97-AF65-F5344CB8AC3E}">
        <p14:creationId xmlns:p14="http://schemas.microsoft.com/office/powerpoint/2010/main" val="320892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338B1-F523-D721-4CFA-18372ABA4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4059E1-88AC-D21E-A456-E20F702DA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CD61F-D2FD-44B6-C0C9-527CE4523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9B399B63-CBA8-5A95-7EA3-93228D8F8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63F7040-3CC2-3242-BCB8-C6A35BFA9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0A555-2A78-F544-8E91-EC82BE2F84F7}" type="slidenum">
              <a:rPr lang="en-US" smtClean="0"/>
              <a:t>‹#›</a:t>
            </a:fld>
            <a:endParaRPr lang="en-US" dirty="0"/>
          </a:p>
        </p:txBody>
      </p:sp>
    </p:spTree>
    <p:extLst>
      <p:ext uri="{BB962C8B-B14F-4D97-AF65-F5344CB8AC3E}">
        <p14:creationId xmlns:p14="http://schemas.microsoft.com/office/powerpoint/2010/main" val="3171072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png"/><Relationship Id="rId18" Type="http://schemas.openxmlformats.org/officeDocument/2006/relationships/customXml" Target="../ink/ink8.xml"/><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 Type="http://schemas.openxmlformats.org/officeDocument/2006/relationships/image" Target="../media/image17.png"/><Relationship Id="rId16" Type="http://schemas.openxmlformats.org/officeDocument/2006/relationships/customXml" Target="../ink/ink7.xml"/><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26.png"/><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s>
</file>

<file path=ppt/slides/_rels/slide1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33.png"/><Relationship Id="rId18" Type="http://schemas.openxmlformats.org/officeDocument/2006/relationships/customXml" Target="../ink/ink16.xml"/><Relationship Id="rId3" Type="http://schemas.openxmlformats.org/officeDocument/2006/relationships/image" Target="../media/image29.png"/><Relationship Id="rId7" Type="http://schemas.openxmlformats.org/officeDocument/2006/relationships/image" Target="../media/image30.png"/><Relationship Id="rId12" Type="http://schemas.openxmlformats.org/officeDocument/2006/relationships/customXml" Target="../ink/ink13.xml"/><Relationship Id="rId17" Type="http://schemas.openxmlformats.org/officeDocument/2006/relationships/image" Target="../media/image35.png"/><Relationship Id="rId2" Type="http://schemas.openxmlformats.org/officeDocument/2006/relationships/image" Target="../media/image28.png"/><Relationship Id="rId16" Type="http://schemas.openxmlformats.org/officeDocument/2006/relationships/customXml" Target="../ink/ink15.xml"/><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32.png"/><Relationship Id="rId5" Type="http://schemas.openxmlformats.org/officeDocument/2006/relationships/image" Target="../media/image290.png"/><Relationship Id="rId15" Type="http://schemas.openxmlformats.org/officeDocument/2006/relationships/image" Target="../media/image34.png"/><Relationship Id="rId10" Type="http://schemas.openxmlformats.org/officeDocument/2006/relationships/customXml" Target="../ink/ink12.xml"/><Relationship Id="rId19" Type="http://schemas.openxmlformats.org/officeDocument/2006/relationships/image" Target="../media/image36.png"/><Relationship Id="rId4" Type="http://schemas.openxmlformats.org/officeDocument/2006/relationships/customXml" Target="../ink/ink9.xml"/><Relationship Id="rId9" Type="http://schemas.openxmlformats.org/officeDocument/2006/relationships/image" Target="../media/image31.png"/><Relationship Id="rId14" Type="http://schemas.openxmlformats.org/officeDocument/2006/relationships/customXml" Target="../ink/ink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heathletic.com/1759298/2020/04/21/the-7-commandments-for-optimizing-success-in-round-1-of-the-nfl-draf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
        <p:cNvGrpSpPr/>
        <p:nvPr/>
      </p:nvGrpSpPr>
      <p:grpSpPr>
        <a:xfrm>
          <a:off x="0" y="0"/>
          <a:ext cx="0" cy="0"/>
          <a:chOff x="0" y="0"/>
          <a:chExt cx="0" cy="0"/>
        </a:xfrm>
      </p:grpSpPr>
      <p:sp>
        <p:nvSpPr>
          <p:cNvPr id="97" name="Rectangle 9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2B2C4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Shape 26"/>
          <p:cNvSpPr txBox="1"/>
          <p:nvPr/>
        </p:nvSpPr>
        <p:spPr>
          <a:xfrm>
            <a:off x="777240" y="694944"/>
            <a:ext cx="6610388" cy="1042416"/>
          </a:xfrm>
          <a:prstGeom prst="rect">
            <a:avLst/>
          </a:prstGeom>
        </p:spPr>
        <p:txBody>
          <a:bodyPr vert="horz" lIns="91440" tIns="45720" rIns="91440" bIns="45720" rtlCol="0" anchor="ctr" anchorCtr="0">
            <a:normAutofit/>
          </a:bodyPr>
          <a:lstStyle/>
          <a:p>
            <a:pPr>
              <a:lnSpc>
                <a:spcPct val="90000"/>
              </a:lnSpc>
              <a:spcBef>
                <a:spcPct val="0"/>
              </a:spcBef>
              <a:spcAft>
                <a:spcPts val="800"/>
              </a:spcAft>
              <a:buSzPct val="25000"/>
            </a:pPr>
            <a:r>
              <a:rPr lang="en-US" sz="2900" b="1" kern="1200" dirty="0">
                <a:solidFill>
                  <a:srgbClr val="FFFFFF"/>
                </a:solidFill>
                <a:latin typeface="+mj-lt"/>
                <a:ea typeface="+mj-ea"/>
                <a:cs typeface="+mj-cs"/>
                <a:sym typeface="Calibri"/>
              </a:rPr>
              <a:t>Optimizing the Pro Football Draft:</a:t>
            </a:r>
          </a:p>
          <a:p>
            <a:pPr>
              <a:lnSpc>
                <a:spcPct val="90000"/>
              </a:lnSpc>
              <a:spcBef>
                <a:spcPct val="0"/>
              </a:spcBef>
              <a:spcAft>
                <a:spcPts val="800"/>
              </a:spcAft>
              <a:buSzPct val="25000"/>
            </a:pPr>
            <a:r>
              <a:rPr lang="en-US" sz="2900" b="1" kern="1200" dirty="0">
                <a:solidFill>
                  <a:srgbClr val="FFFFFF"/>
                </a:solidFill>
                <a:latin typeface="+mj-lt"/>
                <a:ea typeface="+mj-ea"/>
                <a:cs typeface="+mj-cs"/>
                <a:sym typeface="Calibri"/>
              </a:rPr>
              <a:t>An Annual Challenge For NFL Front Offices</a:t>
            </a:r>
          </a:p>
        </p:txBody>
      </p:sp>
      <p:sp>
        <p:nvSpPr>
          <p:cNvPr id="99" name="Rectangle 9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48688D">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1" name="Rectangle 10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3" name="Rectangle 102">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48688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0" name="Picture 9" descr="A picture containing logo&#10;&#10;Description automatically generated">
            <a:extLst>
              <a:ext uri="{FF2B5EF4-FFF2-40B4-BE49-F238E27FC236}">
                <a16:creationId xmlns:a16="http://schemas.microsoft.com/office/drawing/2014/main" id="{21857932-E86D-358E-203C-74B0A90719E6}"/>
              </a:ext>
            </a:extLst>
          </p:cNvPr>
          <p:cNvPicPr>
            <a:picLocks noChangeAspect="1"/>
          </p:cNvPicPr>
          <p:nvPr/>
        </p:nvPicPr>
        <p:blipFill rotWithShape="1">
          <a:blip r:embed="rId3"/>
          <a:srcRect l="1224" r="431" b="-3"/>
          <a:stretch/>
        </p:blipFill>
        <p:spPr>
          <a:xfrm>
            <a:off x="1188691" y="2331973"/>
            <a:ext cx="5758272" cy="3864530"/>
          </a:xfrm>
          <a:prstGeom prst="rect">
            <a:avLst/>
          </a:prstGeom>
        </p:spPr>
      </p:pic>
      <p:sp>
        <p:nvSpPr>
          <p:cNvPr id="105" name="Rectangle 10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hape 23"/>
          <p:cNvSpPr/>
          <p:nvPr/>
        </p:nvSpPr>
        <p:spPr>
          <a:xfrm>
            <a:off x="8109311" y="2393792"/>
            <a:ext cx="3360212" cy="3740893"/>
          </a:xfrm>
          <a:prstGeom prst="rect">
            <a:avLst/>
          </a:prstGeom>
        </p:spPr>
        <p:txBody>
          <a:bodyPr vert="horz" lIns="91440" tIns="45720" rIns="91440" bIns="45720" rtlCol="0" anchor="ctr" anchorCtr="0">
            <a:normAutofit/>
          </a:bodyPr>
          <a:lstStyle/>
          <a:p>
            <a:pPr>
              <a:lnSpc>
                <a:spcPct val="90000"/>
              </a:lnSpc>
              <a:buSzPct val="25000"/>
            </a:pPr>
            <a:r>
              <a:rPr lang="en-US" dirty="0">
                <a:sym typeface="Calibri"/>
              </a:rPr>
              <a:t>Benjamin Marlow</a:t>
            </a:r>
          </a:p>
          <a:p>
            <a:pPr>
              <a:lnSpc>
                <a:spcPct val="90000"/>
              </a:lnSpc>
              <a:spcBef>
                <a:spcPts val="1200"/>
              </a:spcBef>
              <a:buSzPct val="25000"/>
            </a:pPr>
            <a:r>
              <a:rPr lang="en-US" dirty="0">
                <a:sym typeface="Calibri"/>
              </a:rPr>
              <a:t>DASC 3203</a:t>
            </a:r>
          </a:p>
          <a:p>
            <a:pPr>
              <a:lnSpc>
                <a:spcPct val="90000"/>
              </a:lnSpc>
              <a:buSzPct val="25000"/>
            </a:pPr>
            <a:r>
              <a:rPr lang="en-US" dirty="0">
                <a:sym typeface="Calibri"/>
              </a:rPr>
              <a:t>University of Arkansas</a:t>
            </a:r>
          </a:p>
          <a:p>
            <a:pPr>
              <a:lnSpc>
                <a:spcPct val="90000"/>
              </a:lnSpc>
              <a:spcBef>
                <a:spcPts val="1200"/>
              </a:spcBef>
              <a:buSzPct val="25000"/>
            </a:pPr>
            <a:r>
              <a:rPr lang="en-US" dirty="0">
                <a:sym typeface="Calibri"/>
              </a:rPr>
              <a:t>May 10, 2022</a:t>
            </a:r>
          </a:p>
        </p:txBody>
      </p:sp>
      <p:sp>
        <p:nvSpPr>
          <p:cNvPr id="3" name="TextBox 2"/>
          <p:cNvSpPr txBox="1"/>
          <p:nvPr/>
        </p:nvSpPr>
        <p:spPr>
          <a:xfrm>
            <a:off x="2133601" y="2119085"/>
            <a:ext cx="184731" cy="502766"/>
          </a:xfrm>
          <a:prstGeom prst="rect">
            <a:avLst/>
          </a:prstGeom>
          <a:noFill/>
        </p:spPr>
        <p:txBody>
          <a:bodyPr wrap="none" rtlCol="0">
            <a:spAutoFit/>
          </a:bodyPr>
          <a:lstStyle/>
          <a:p>
            <a:endParaRPr lang="en-US" sz="2667" b="1" dirty="0">
              <a:latin typeface="Calibri" panose="020F0502020204030204" pitchFamily="34" charset="0"/>
            </a:endParaRPr>
          </a:p>
        </p:txBody>
      </p:sp>
      <p:sp>
        <p:nvSpPr>
          <p:cNvPr id="2" name="Rectangle 1">
            <a:extLst>
              <a:ext uri="{FF2B5EF4-FFF2-40B4-BE49-F238E27FC236}">
                <a16:creationId xmlns:a16="http://schemas.microsoft.com/office/drawing/2014/main" id="{01992020-1CCE-3AC4-7917-49D49443FC47}"/>
              </a:ext>
            </a:extLst>
          </p:cNvPr>
          <p:cNvSpPr/>
          <p:nvPr/>
        </p:nvSpPr>
        <p:spPr>
          <a:xfrm>
            <a:off x="7845755" y="448055"/>
            <a:ext cx="1861718" cy="1508760"/>
          </a:xfrm>
          <a:prstGeom prst="rect">
            <a:avLst/>
          </a:prstGeom>
          <a:solidFill>
            <a:srgbClr val="4E79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D5B9A8F7-2049-6B8B-AB4F-D3CE8D7228F1}"/>
              </a:ext>
            </a:extLst>
          </p:cNvPr>
          <p:cNvSpPr/>
          <p:nvPr/>
        </p:nvSpPr>
        <p:spPr>
          <a:xfrm>
            <a:off x="0" y="0"/>
            <a:ext cx="12191999" cy="2139694"/>
          </a:xfrm>
          <a:prstGeom prst="rect">
            <a:avLst/>
          </a:prstGeom>
          <a:solidFill>
            <a:srgbClr val="022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able&#10;&#10;Description automatically generated">
            <a:extLst>
              <a:ext uri="{FF2B5EF4-FFF2-40B4-BE49-F238E27FC236}">
                <a16:creationId xmlns:a16="http://schemas.microsoft.com/office/drawing/2014/main" id="{5EA609C3-C185-C283-0408-293CA0728B58}"/>
              </a:ext>
            </a:extLst>
          </p:cNvPr>
          <p:cNvPicPr>
            <a:picLocks noChangeAspect="1"/>
          </p:cNvPicPr>
          <p:nvPr/>
        </p:nvPicPr>
        <p:blipFill rotWithShape="1">
          <a:blip r:embed="rId2"/>
          <a:srcRect b="11991"/>
          <a:stretch/>
        </p:blipFill>
        <p:spPr>
          <a:xfrm>
            <a:off x="450134" y="3707135"/>
            <a:ext cx="2475290" cy="2334205"/>
          </a:xfrm>
          <a:prstGeom prst="rect">
            <a:avLst/>
          </a:prstGeom>
        </p:spPr>
      </p:pic>
      <p:pic>
        <p:nvPicPr>
          <p:cNvPr id="8" name="Picture 7" descr="Text&#10;&#10;Description automatically generated">
            <a:extLst>
              <a:ext uri="{FF2B5EF4-FFF2-40B4-BE49-F238E27FC236}">
                <a16:creationId xmlns:a16="http://schemas.microsoft.com/office/drawing/2014/main" id="{F1DF8F05-8343-E715-255A-37AD703D17C5}"/>
              </a:ext>
            </a:extLst>
          </p:cNvPr>
          <p:cNvPicPr>
            <a:picLocks noChangeAspect="1"/>
          </p:cNvPicPr>
          <p:nvPr/>
        </p:nvPicPr>
        <p:blipFill>
          <a:blip r:embed="rId3"/>
          <a:stretch>
            <a:fillRect/>
          </a:stretch>
        </p:blipFill>
        <p:spPr>
          <a:xfrm>
            <a:off x="3375558" y="4206190"/>
            <a:ext cx="8347075" cy="1835150"/>
          </a:xfrm>
          <a:prstGeom prst="rect">
            <a:avLst/>
          </a:prstGeom>
        </p:spPr>
      </p:pic>
      <p:sp>
        <p:nvSpPr>
          <p:cNvPr id="2" name="Title 1">
            <a:extLst>
              <a:ext uri="{FF2B5EF4-FFF2-40B4-BE49-F238E27FC236}">
                <a16:creationId xmlns:a16="http://schemas.microsoft.com/office/drawing/2014/main" id="{74BB11FF-F9E3-F267-A35F-55AA3AE84D1E}"/>
              </a:ext>
            </a:extLst>
          </p:cNvPr>
          <p:cNvSpPr>
            <a:spLocks noGrp="1"/>
          </p:cNvSpPr>
          <p:nvPr>
            <p:ph type="title"/>
          </p:nvPr>
        </p:nvSpPr>
        <p:spPr>
          <a:xfrm>
            <a:off x="960120" y="434101"/>
            <a:ext cx="10279971" cy="1362042"/>
          </a:xfrm>
        </p:spPr>
        <p:txBody>
          <a:bodyPr anchor="ctr">
            <a:normAutofit/>
          </a:bodyPr>
          <a:lstStyle/>
          <a:p>
            <a:r>
              <a:rPr lang="en-US" sz="4800" b="1" dirty="0">
                <a:solidFill>
                  <a:schemeClr val="bg1"/>
                </a:solidFill>
              </a:rPr>
              <a:t>Dallas Cowboys</a:t>
            </a:r>
          </a:p>
        </p:txBody>
      </p:sp>
      <p:sp>
        <p:nvSpPr>
          <p:cNvPr id="27" name="TextBox 26">
            <a:extLst>
              <a:ext uri="{FF2B5EF4-FFF2-40B4-BE49-F238E27FC236}">
                <a16:creationId xmlns:a16="http://schemas.microsoft.com/office/drawing/2014/main" id="{4D72E50B-8096-9BEF-A305-123A15140C1F}"/>
              </a:ext>
            </a:extLst>
          </p:cNvPr>
          <p:cNvSpPr txBox="1"/>
          <p:nvPr/>
        </p:nvSpPr>
        <p:spPr>
          <a:xfrm>
            <a:off x="11237913" y="6399603"/>
            <a:ext cx="500743" cy="420115"/>
          </a:xfrm>
          <a:prstGeom prst="rect">
            <a:avLst/>
          </a:prstGeom>
          <a:noFill/>
        </p:spPr>
        <p:txBody>
          <a:bodyPr wrap="square" rtlCol="0">
            <a:spAutoFit/>
          </a:bodyPr>
          <a:lstStyle/>
          <a:p>
            <a:r>
              <a:rPr lang="en-US" sz="2130" dirty="0">
                <a:solidFill>
                  <a:srgbClr val="022AD2"/>
                </a:solidFill>
              </a:rPr>
              <a:t>10</a:t>
            </a:r>
          </a:p>
        </p:txBody>
      </p:sp>
      <p:sp>
        <p:nvSpPr>
          <p:cNvPr id="50" name="Rectangle 49">
            <a:extLst>
              <a:ext uri="{FF2B5EF4-FFF2-40B4-BE49-F238E27FC236}">
                <a16:creationId xmlns:a16="http://schemas.microsoft.com/office/drawing/2014/main" id="{681BEE72-15F5-A847-3BB1-F78D28CD5F1B}"/>
              </a:ext>
            </a:extLst>
          </p:cNvPr>
          <p:cNvSpPr/>
          <p:nvPr/>
        </p:nvSpPr>
        <p:spPr>
          <a:xfrm>
            <a:off x="9579280" y="3011219"/>
            <a:ext cx="185057" cy="185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6513684-D92D-46BB-1A36-A8B54A387B6C}"/>
              </a:ext>
            </a:extLst>
          </p:cNvPr>
          <p:cNvSpPr/>
          <p:nvPr/>
        </p:nvSpPr>
        <p:spPr>
          <a:xfrm>
            <a:off x="9579279" y="3302988"/>
            <a:ext cx="185057" cy="1850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2FA9222-05EB-D7BD-DD4C-DC5510018460}"/>
              </a:ext>
            </a:extLst>
          </p:cNvPr>
          <p:cNvSpPr/>
          <p:nvPr/>
        </p:nvSpPr>
        <p:spPr>
          <a:xfrm>
            <a:off x="9579279" y="3585903"/>
            <a:ext cx="185057" cy="185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A18FFD84-A805-F293-8B21-B3FB22B66788}"/>
              </a:ext>
            </a:extLst>
          </p:cNvPr>
          <p:cNvSpPr txBox="1"/>
          <p:nvPr/>
        </p:nvSpPr>
        <p:spPr>
          <a:xfrm>
            <a:off x="9459461" y="2641886"/>
            <a:ext cx="609749" cy="369332"/>
          </a:xfrm>
          <a:prstGeom prst="rect">
            <a:avLst/>
          </a:prstGeom>
          <a:noFill/>
        </p:spPr>
        <p:txBody>
          <a:bodyPr wrap="square" rtlCol="0">
            <a:spAutoFit/>
          </a:bodyPr>
          <a:lstStyle/>
          <a:p>
            <a:r>
              <a:rPr lang="en-US" b="1" dirty="0"/>
              <a:t>KEY</a:t>
            </a:r>
          </a:p>
        </p:txBody>
      </p:sp>
      <p:sp>
        <p:nvSpPr>
          <p:cNvPr id="56" name="TextBox 55">
            <a:extLst>
              <a:ext uri="{FF2B5EF4-FFF2-40B4-BE49-F238E27FC236}">
                <a16:creationId xmlns:a16="http://schemas.microsoft.com/office/drawing/2014/main" id="{EA023207-2452-AA55-374D-B46207375E0D}"/>
              </a:ext>
            </a:extLst>
          </p:cNvPr>
          <p:cNvSpPr txBox="1"/>
          <p:nvPr/>
        </p:nvSpPr>
        <p:spPr>
          <a:xfrm>
            <a:off x="9884227" y="2929059"/>
            <a:ext cx="1353686" cy="923330"/>
          </a:xfrm>
          <a:prstGeom prst="rect">
            <a:avLst/>
          </a:prstGeom>
          <a:noFill/>
        </p:spPr>
        <p:txBody>
          <a:bodyPr wrap="square" rtlCol="0">
            <a:spAutoFit/>
          </a:bodyPr>
          <a:lstStyle/>
          <a:p>
            <a:r>
              <a:rPr lang="en-US" dirty="0"/>
              <a:t>Good value</a:t>
            </a:r>
          </a:p>
          <a:p>
            <a:r>
              <a:rPr lang="en-US" dirty="0"/>
              <a:t>Fair value</a:t>
            </a:r>
          </a:p>
          <a:p>
            <a:r>
              <a:rPr lang="en-US" dirty="0"/>
              <a:t>Weak value</a:t>
            </a:r>
          </a:p>
        </p:txBody>
      </p:sp>
      <mc:AlternateContent xmlns:mc="http://schemas.openxmlformats.org/markup-compatibility/2006" xmlns:p14="http://schemas.microsoft.com/office/powerpoint/2010/main">
        <mc:Choice Requires="p14">
          <p:contentPart p14:bwMode="auto" r:id="rId4">
            <p14:nvContentPartPr>
              <p14:cNvPr id="57" name="Ink 56">
                <a:extLst>
                  <a:ext uri="{FF2B5EF4-FFF2-40B4-BE49-F238E27FC236}">
                    <a16:creationId xmlns:a16="http://schemas.microsoft.com/office/drawing/2014/main" id="{8CE5EF19-4CE6-D0D1-4A7D-1C81E64390E5}"/>
                  </a:ext>
                </a:extLst>
              </p14:cNvPr>
              <p14:cNvContentPartPr/>
              <p14:nvPr/>
            </p14:nvContentPartPr>
            <p14:xfrm>
              <a:off x="9626503" y="4743000"/>
              <a:ext cx="1746720" cy="29520"/>
            </p14:xfrm>
          </p:contentPart>
        </mc:Choice>
        <mc:Fallback xmlns="">
          <p:pic>
            <p:nvPicPr>
              <p:cNvPr id="57" name="Ink 56">
                <a:extLst>
                  <a:ext uri="{FF2B5EF4-FFF2-40B4-BE49-F238E27FC236}">
                    <a16:creationId xmlns:a16="http://schemas.microsoft.com/office/drawing/2014/main" id="{8CE5EF19-4CE6-D0D1-4A7D-1C81E64390E5}"/>
                  </a:ext>
                </a:extLst>
              </p:cNvPr>
              <p:cNvPicPr/>
              <p:nvPr/>
            </p:nvPicPr>
            <p:blipFill>
              <a:blip r:embed="rId5"/>
              <a:stretch>
                <a:fillRect/>
              </a:stretch>
            </p:blipFill>
            <p:spPr>
              <a:xfrm>
                <a:off x="9572503" y="4635000"/>
                <a:ext cx="185436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9B224287-7461-68A2-5165-860140CFFC29}"/>
                  </a:ext>
                </a:extLst>
              </p14:cNvPr>
              <p14:cNvContentPartPr/>
              <p14:nvPr/>
            </p14:nvContentPartPr>
            <p14:xfrm>
              <a:off x="9729463" y="4995360"/>
              <a:ext cx="1866600" cy="7200"/>
            </p14:xfrm>
          </p:contentPart>
        </mc:Choice>
        <mc:Fallback xmlns="">
          <p:pic>
            <p:nvPicPr>
              <p:cNvPr id="58" name="Ink 57">
                <a:extLst>
                  <a:ext uri="{FF2B5EF4-FFF2-40B4-BE49-F238E27FC236}">
                    <a16:creationId xmlns:a16="http://schemas.microsoft.com/office/drawing/2014/main" id="{9B224287-7461-68A2-5165-860140CFFC29}"/>
                  </a:ext>
                </a:extLst>
              </p:cNvPr>
              <p:cNvPicPr/>
              <p:nvPr/>
            </p:nvPicPr>
            <p:blipFill>
              <a:blip r:embed="rId7"/>
              <a:stretch>
                <a:fillRect/>
              </a:stretch>
            </p:blipFill>
            <p:spPr>
              <a:xfrm>
                <a:off x="9675823" y="4887720"/>
                <a:ext cx="1974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27E0352E-FAA4-DA58-038A-9F5C0860D5FA}"/>
                  </a:ext>
                </a:extLst>
              </p14:cNvPr>
              <p14:cNvContentPartPr/>
              <p14:nvPr/>
            </p14:nvContentPartPr>
            <p14:xfrm>
              <a:off x="9730183" y="5602320"/>
              <a:ext cx="1849680" cy="17640"/>
            </p14:xfrm>
          </p:contentPart>
        </mc:Choice>
        <mc:Fallback xmlns="">
          <p:pic>
            <p:nvPicPr>
              <p:cNvPr id="59" name="Ink 58">
                <a:extLst>
                  <a:ext uri="{FF2B5EF4-FFF2-40B4-BE49-F238E27FC236}">
                    <a16:creationId xmlns:a16="http://schemas.microsoft.com/office/drawing/2014/main" id="{27E0352E-FAA4-DA58-038A-9F5C0860D5FA}"/>
                  </a:ext>
                </a:extLst>
              </p:cNvPr>
              <p:cNvPicPr/>
              <p:nvPr/>
            </p:nvPicPr>
            <p:blipFill>
              <a:blip r:embed="rId9"/>
              <a:stretch>
                <a:fillRect/>
              </a:stretch>
            </p:blipFill>
            <p:spPr>
              <a:xfrm>
                <a:off x="9676543" y="5494320"/>
                <a:ext cx="1957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Ink 59">
                <a:extLst>
                  <a:ext uri="{FF2B5EF4-FFF2-40B4-BE49-F238E27FC236}">
                    <a16:creationId xmlns:a16="http://schemas.microsoft.com/office/drawing/2014/main" id="{720B17B3-E328-8A80-2EA3-D3FFB4DE9118}"/>
                  </a:ext>
                </a:extLst>
              </p14:cNvPr>
              <p14:cNvContentPartPr/>
              <p14:nvPr/>
            </p14:nvContentPartPr>
            <p14:xfrm>
              <a:off x="9733423" y="5824440"/>
              <a:ext cx="1863360" cy="11160"/>
            </p14:xfrm>
          </p:contentPart>
        </mc:Choice>
        <mc:Fallback xmlns="">
          <p:pic>
            <p:nvPicPr>
              <p:cNvPr id="60" name="Ink 59">
                <a:extLst>
                  <a:ext uri="{FF2B5EF4-FFF2-40B4-BE49-F238E27FC236}">
                    <a16:creationId xmlns:a16="http://schemas.microsoft.com/office/drawing/2014/main" id="{720B17B3-E328-8A80-2EA3-D3FFB4DE9118}"/>
                  </a:ext>
                </a:extLst>
              </p:cNvPr>
              <p:cNvPicPr/>
              <p:nvPr/>
            </p:nvPicPr>
            <p:blipFill>
              <a:blip r:embed="rId11"/>
              <a:stretch>
                <a:fillRect/>
              </a:stretch>
            </p:blipFill>
            <p:spPr>
              <a:xfrm>
                <a:off x="9679423" y="5716440"/>
                <a:ext cx="19710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Ink 60">
                <a:extLst>
                  <a:ext uri="{FF2B5EF4-FFF2-40B4-BE49-F238E27FC236}">
                    <a16:creationId xmlns:a16="http://schemas.microsoft.com/office/drawing/2014/main" id="{57EFF1BD-7E3D-A3A4-9621-AB114C26BD85}"/>
                  </a:ext>
                </a:extLst>
              </p14:cNvPr>
              <p14:cNvContentPartPr/>
              <p14:nvPr/>
            </p14:nvContentPartPr>
            <p14:xfrm>
              <a:off x="9622903" y="4308840"/>
              <a:ext cx="1915560" cy="19080"/>
            </p14:xfrm>
          </p:contentPart>
        </mc:Choice>
        <mc:Fallback xmlns="">
          <p:pic>
            <p:nvPicPr>
              <p:cNvPr id="61" name="Ink 60">
                <a:extLst>
                  <a:ext uri="{FF2B5EF4-FFF2-40B4-BE49-F238E27FC236}">
                    <a16:creationId xmlns:a16="http://schemas.microsoft.com/office/drawing/2014/main" id="{57EFF1BD-7E3D-A3A4-9621-AB114C26BD85}"/>
                  </a:ext>
                </a:extLst>
              </p:cNvPr>
              <p:cNvPicPr/>
              <p:nvPr/>
            </p:nvPicPr>
            <p:blipFill>
              <a:blip r:embed="rId13"/>
              <a:stretch>
                <a:fillRect/>
              </a:stretch>
            </p:blipFill>
            <p:spPr>
              <a:xfrm>
                <a:off x="9568903" y="4200840"/>
                <a:ext cx="20232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Ink 61">
                <a:extLst>
                  <a:ext uri="{FF2B5EF4-FFF2-40B4-BE49-F238E27FC236}">
                    <a16:creationId xmlns:a16="http://schemas.microsoft.com/office/drawing/2014/main" id="{83AC92A1-C13B-5C82-B95A-4D8EBFF7107D}"/>
                  </a:ext>
                </a:extLst>
              </p14:cNvPr>
              <p14:cNvContentPartPr/>
              <p14:nvPr/>
            </p14:nvContentPartPr>
            <p14:xfrm>
              <a:off x="9635143" y="4547160"/>
              <a:ext cx="1761480" cy="16200"/>
            </p14:xfrm>
          </p:contentPart>
        </mc:Choice>
        <mc:Fallback xmlns="">
          <p:pic>
            <p:nvPicPr>
              <p:cNvPr id="62" name="Ink 61">
                <a:extLst>
                  <a:ext uri="{FF2B5EF4-FFF2-40B4-BE49-F238E27FC236}">
                    <a16:creationId xmlns:a16="http://schemas.microsoft.com/office/drawing/2014/main" id="{83AC92A1-C13B-5C82-B95A-4D8EBFF7107D}"/>
                  </a:ext>
                </a:extLst>
              </p:cNvPr>
              <p:cNvPicPr/>
              <p:nvPr/>
            </p:nvPicPr>
            <p:blipFill>
              <a:blip r:embed="rId15"/>
              <a:stretch>
                <a:fillRect/>
              </a:stretch>
            </p:blipFill>
            <p:spPr>
              <a:xfrm>
                <a:off x="9581143" y="4439520"/>
                <a:ext cx="18691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7" name="Ink 66">
                <a:extLst>
                  <a:ext uri="{FF2B5EF4-FFF2-40B4-BE49-F238E27FC236}">
                    <a16:creationId xmlns:a16="http://schemas.microsoft.com/office/drawing/2014/main" id="{DA0F849D-5094-E04C-BD9E-F8145295F14A}"/>
                  </a:ext>
                </a:extLst>
              </p14:cNvPr>
              <p14:cNvContentPartPr/>
              <p14:nvPr/>
            </p14:nvContentPartPr>
            <p14:xfrm>
              <a:off x="9740623" y="5393880"/>
              <a:ext cx="1863000" cy="14400"/>
            </p14:xfrm>
          </p:contentPart>
        </mc:Choice>
        <mc:Fallback xmlns="">
          <p:pic>
            <p:nvPicPr>
              <p:cNvPr id="67" name="Ink 66">
                <a:extLst>
                  <a:ext uri="{FF2B5EF4-FFF2-40B4-BE49-F238E27FC236}">
                    <a16:creationId xmlns:a16="http://schemas.microsoft.com/office/drawing/2014/main" id="{DA0F849D-5094-E04C-BD9E-F8145295F14A}"/>
                  </a:ext>
                </a:extLst>
              </p:cNvPr>
              <p:cNvPicPr/>
              <p:nvPr/>
            </p:nvPicPr>
            <p:blipFill>
              <a:blip r:embed="rId17"/>
              <a:stretch>
                <a:fillRect/>
              </a:stretch>
            </p:blipFill>
            <p:spPr>
              <a:xfrm>
                <a:off x="9686623" y="5286240"/>
                <a:ext cx="19706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ED538C35-1693-6F54-42D9-FFA6740F1FDA}"/>
                  </a:ext>
                </a:extLst>
              </p14:cNvPr>
              <p14:cNvContentPartPr/>
              <p14:nvPr/>
            </p14:nvContentPartPr>
            <p14:xfrm>
              <a:off x="9749623" y="5167080"/>
              <a:ext cx="1772280" cy="15120"/>
            </p14:xfrm>
          </p:contentPart>
        </mc:Choice>
        <mc:Fallback xmlns="">
          <p:pic>
            <p:nvPicPr>
              <p:cNvPr id="68" name="Ink 67">
                <a:extLst>
                  <a:ext uri="{FF2B5EF4-FFF2-40B4-BE49-F238E27FC236}">
                    <a16:creationId xmlns:a16="http://schemas.microsoft.com/office/drawing/2014/main" id="{ED538C35-1693-6F54-42D9-FFA6740F1FDA}"/>
                  </a:ext>
                </a:extLst>
              </p:cNvPr>
              <p:cNvPicPr/>
              <p:nvPr/>
            </p:nvPicPr>
            <p:blipFill>
              <a:blip r:embed="rId19"/>
              <a:stretch>
                <a:fillRect/>
              </a:stretch>
            </p:blipFill>
            <p:spPr>
              <a:xfrm>
                <a:off x="9695983" y="5059440"/>
                <a:ext cx="1879920" cy="230760"/>
              </a:xfrm>
              <a:prstGeom prst="rect">
                <a:avLst/>
              </a:prstGeom>
            </p:spPr>
          </p:pic>
        </mc:Fallback>
      </mc:AlternateContent>
      <p:pic>
        <p:nvPicPr>
          <p:cNvPr id="4" name="Picture 3" descr="Logo&#10;&#10;Description automatically generated">
            <a:extLst>
              <a:ext uri="{FF2B5EF4-FFF2-40B4-BE49-F238E27FC236}">
                <a16:creationId xmlns:a16="http://schemas.microsoft.com/office/drawing/2014/main" id="{F6AC50F7-929B-DF4A-B53D-DD3DA9043D29}"/>
              </a:ext>
            </a:extLst>
          </p:cNvPr>
          <p:cNvPicPr>
            <a:picLocks noChangeAspect="1"/>
          </p:cNvPicPr>
          <p:nvPr/>
        </p:nvPicPr>
        <p:blipFill>
          <a:blip r:embed="rId20"/>
          <a:stretch>
            <a:fillRect/>
          </a:stretch>
        </p:blipFill>
        <p:spPr>
          <a:xfrm>
            <a:off x="9837896" y="224281"/>
            <a:ext cx="1741967" cy="1741967"/>
          </a:xfrm>
          <a:prstGeom prst="rect">
            <a:avLst/>
          </a:prstGeom>
        </p:spPr>
      </p:pic>
    </p:spTree>
    <p:extLst>
      <p:ext uri="{BB962C8B-B14F-4D97-AF65-F5344CB8AC3E}">
        <p14:creationId xmlns:p14="http://schemas.microsoft.com/office/powerpoint/2010/main" val="146278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Rectangle 2">
            <a:extLst>
              <a:ext uri="{FF2B5EF4-FFF2-40B4-BE49-F238E27FC236}">
                <a16:creationId xmlns:a16="http://schemas.microsoft.com/office/drawing/2014/main" id="{299C578A-CA8D-F3C9-9FDE-C7741972EFAE}"/>
              </a:ext>
            </a:extLst>
          </p:cNvPr>
          <p:cNvSpPr/>
          <p:nvPr/>
        </p:nvSpPr>
        <p:spPr>
          <a:xfrm>
            <a:off x="0" y="0"/>
            <a:ext cx="12192000" cy="2133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BB11FF-F9E3-F267-A35F-55AA3AE84D1E}"/>
              </a:ext>
            </a:extLst>
          </p:cNvPr>
          <p:cNvSpPr>
            <a:spLocks noGrp="1"/>
          </p:cNvSpPr>
          <p:nvPr>
            <p:ph type="title"/>
          </p:nvPr>
        </p:nvSpPr>
        <p:spPr>
          <a:xfrm>
            <a:off x="960120" y="434101"/>
            <a:ext cx="10279971" cy="1362042"/>
          </a:xfrm>
        </p:spPr>
        <p:txBody>
          <a:bodyPr anchor="ctr">
            <a:normAutofit/>
          </a:bodyPr>
          <a:lstStyle/>
          <a:p>
            <a:r>
              <a:rPr lang="en-US" sz="4800" b="1" dirty="0">
                <a:solidFill>
                  <a:srgbClr val="FFFF00"/>
                </a:solidFill>
              </a:rPr>
              <a:t>Kansas City Chiefs</a:t>
            </a:r>
          </a:p>
        </p:txBody>
      </p:sp>
      <p:sp>
        <p:nvSpPr>
          <p:cNvPr id="27" name="TextBox 26">
            <a:extLst>
              <a:ext uri="{FF2B5EF4-FFF2-40B4-BE49-F238E27FC236}">
                <a16:creationId xmlns:a16="http://schemas.microsoft.com/office/drawing/2014/main" id="{4D72E50B-8096-9BEF-A305-123A15140C1F}"/>
              </a:ext>
            </a:extLst>
          </p:cNvPr>
          <p:cNvSpPr txBox="1"/>
          <p:nvPr/>
        </p:nvSpPr>
        <p:spPr>
          <a:xfrm>
            <a:off x="11237913" y="6399603"/>
            <a:ext cx="500743" cy="420115"/>
          </a:xfrm>
          <a:prstGeom prst="rect">
            <a:avLst/>
          </a:prstGeom>
          <a:noFill/>
        </p:spPr>
        <p:txBody>
          <a:bodyPr wrap="square" rtlCol="0">
            <a:spAutoFit/>
          </a:bodyPr>
          <a:lstStyle/>
          <a:p>
            <a:r>
              <a:rPr lang="en-US" sz="2130" dirty="0">
                <a:solidFill>
                  <a:srgbClr val="FF0000"/>
                </a:solidFill>
              </a:rPr>
              <a:t>11</a:t>
            </a:r>
          </a:p>
        </p:txBody>
      </p:sp>
      <p:sp>
        <p:nvSpPr>
          <p:cNvPr id="50" name="Rectangle 49">
            <a:extLst>
              <a:ext uri="{FF2B5EF4-FFF2-40B4-BE49-F238E27FC236}">
                <a16:creationId xmlns:a16="http://schemas.microsoft.com/office/drawing/2014/main" id="{681BEE72-15F5-A847-3BB1-F78D28CD5F1B}"/>
              </a:ext>
            </a:extLst>
          </p:cNvPr>
          <p:cNvSpPr/>
          <p:nvPr/>
        </p:nvSpPr>
        <p:spPr>
          <a:xfrm>
            <a:off x="9579280" y="3011219"/>
            <a:ext cx="185057" cy="185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6513684-D92D-46BB-1A36-A8B54A387B6C}"/>
              </a:ext>
            </a:extLst>
          </p:cNvPr>
          <p:cNvSpPr/>
          <p:nvPr/>
        </p:nvSpPr>
        <p:spPr>
          <a:xfrm>
            <a:off x="9579279" y="3302988"/>
            <a:ext cx="185057" cy="1850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2FA9222-05EB-D7BD-DD4C-DC5510018460}"/>
              </a:ext>
            </a:extLst>
          </p:cNvPr>
          <p:cNvSpPr/>
          <p:nvPr/>
        </p:nvSpPr>
        <p:spPr>
          <a:xfrm>
            <a:off x="9579279" y="3585903"/>
            <a:ext cx="185057" cy="185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A18FFD84-A805-F293-8B21-B3FB22B66788}"/>
              </a:ext>
            </a:extLst>
          </p:cNvPr>
          <p:cNvSpPr txBox="1"/>
          <p:nvPr/>
        </p:nvSpPr>
        <p:spPr>
          <a:xfrm>
            <a:off x="9459461" y="2641886"/>
            <a:ext cx="609749" cy="369332"/>
          </a:xfrm>
          <a:prstGeom prst="rect">
            <a:avLst/>
          </a:prstGeom>
          <a:noFill/>
        </p:spPr>
        <p:txBody>
          <a:bodyPr wrap="square" rtlCol="0">
            <a:spAutoFit/>
          </a:bodyPr>
          <a:lstStyle/>
          <a:p>
            <a:r>
              <a:rPr lang="en-US" b="1" dirty="0"/>
              <a:t>KEY</a:t>
            </a:r>
          </a:p>
        </p:txBody>
      </p:sp>
      <p:sp>
        <p:nvSpPr>
          <p:cNvPr id="56" name="TextBox 55">
            <a:extLst>
              <a:ext uri="{FF2B5EF4-FFF2-40B4-BE49-F238E27FC236}">
                <a16:creationId xmlns:a16="http://schemas.microsoft.com/office/drawing/2014/main" id="{EA023207-2452-AA55-374D-B46207375E0D}"/>
              </a:ext>
            </a:extLst>
          </p:cNvPr>
          <p:cNvSpPr txBox="1"/>
          <p:nvPr/>
        </p:nvSpPr>
        <p:spPr>
          <a:xfrm>
            <a:off x="9884227" y="2929059"/>
            <a:ext cx="1353686" cy="923330"/>
          </a:xfrm>
          <a:prstGeom prst="rect">
            <a:avLst/>
          </a:prstGeom>
          <a:noFill/>
        </p:spPr>
        <p:txBody>
          <a:bodyPr wrap="square" rtlCol="0">
            <a:spAutoFit/>
          </a:bodyPr>
          <a:lstStyle/>
          <a:p>
            <a:r>
              <a:rPr lang="en-US" dirty="0"/>
              <a:t>Good value</a:t>
            </a:r>
          </a:p>
          <a:p>
            <a:r>
              <a:rPr lang="en-US" dirty="0"/>
              <a:t>Fair value</a:t>
            </a:r>
          </a:p>
          <a:p>
            <a:r>
              <a:rPr lang="en-US" dirty="0"/>
              <a:t>Weak value</a:t>
            </a:r>
          </a:p>
        </p:txBody>
      </p:sp>
      <p:pic>
        <p:nvPicPr>
          <p:cNvPr id="9" name="Picture 8" descr="Table&#10;&#10;Description automatically generated with medium confidence">
            <a:extLst>
              <a:ext uri="{FF2B5EF4-FFF2-40B4-BE49-F238E27FC236}">
                <a16:creationId xmlns:a16="http://schemas.microsoft.com/office/drawing/2014/main" id="{F99ABE25-B939-C91F-414A-49755AD67AAA}"/>
              </a:ext>
            </a:extLst>
          </p:cNvPr>
          <p:cNvPicPr>
            <a:picLocks noChangeAspect="1"/>
          </p:cNvPicPr>
          <p:nvPr/>
        </p:nvPicPr>
        <p:blipFill rotWithShape="1">
          <a:blip r:embed="rId2"/>
          <a:srcRect/>
          <a:stretch/>
        </p:blipFill>
        <p:spPr>
          <a:xfrm>
            <a:off x="453344" y="3781408"/>
            <a:ext cx="2475289" cy="2377580"/>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4FD63F53-67FB-E474-A5F7-163CF15E7427}"/>
              </a:ext>
            </a:extLst>
          </p:cNvPr>
          <p:cNvPicPr>
            <a:picLocks noChangeAspect="1"/>
          </p:cNvPicPr>
          <p:nvPr/>
        </p:nvPicPr>
        <p:blipFill rotWithShape="1">
          <a:blip r:embed="rId3"/>
          <a:srcRect r="2321"/>
          <a:stretch/>
        </p:blipFill>
        <p:spPr>
          <a:xfrm>
            <a:off x="3327855" y="4279388"/>
            <a:ext cx="8410801" cy="187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5A8DFD9F-EF65-C737-FCCD-C3752337D497}"/>
                  </a:ext>
                </a:extLst>
              </p14:cNvPr>
              <p14:cNvContentPartPr/>
              <p14:nvPr/>
            </p14:nvContentPartPr>
            <p14:xfrm>
              <a:off x="9616783" y="4387680"/>
              <a:ext cx="1871640" cy="42840"/>
            </p14:xfrm>
          </p:contentPart>
        </mc:Choice>
        <mc:Fallback xmlns="">
          <p:pic>
            <p:nvPicPr>
              <p:cNvPr id="12" name="Ink 11">
                <a:extLst>
                  <a:ext uri="{FF2B5EF4-FFF2-40B4-BE49-F238E27FC236}">
                    <a16:creationId xmlns:a16="http://schemas.microsoft.com/office/drawing/2014/main" id="{5A8DFD9F-EF65-C737-FCCD-C3752337D497}"/>
                  </a:ext>
                </a:extLst>
              </p:cNvPr>
              <p:cNvPicPr/>
              <p:nvPr/>
            </p:nvPicPr>
            <p:blipFill>
              <a:blip r:embed="rId5"/>
              <a:stretch>
                <a:fillRect/>
              </a:stretch>
            </p:blipFill>
            <p:spPr>
              <a:xfrm>
                <a:off x="9562783" y="4280040"/>
                <a:ext cx="19792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5F09857A-2BBC-1298-B9A1-F9D954C25E64}"/>
                  </a:ext>
                </a:extLst>
              </p14:cNvPr>
              <p14:cNvContentPartPr/>
              <p14:nvPr/>
            </p14:nvContentPartPr>
            <p14:xfrm>
              <a:off x="9631183" y="4599720"/>
              <a:ext cx="1872720" cy="61920"/>
            </p14:xfrm>
          </p:contentPart>
        </mc:Choice>
        <mc:Fallback xmlns="">
          <p:pic>
            <p:nvPicPr>
              <p:cNvPr id="14" name="Ink 13">
                <a:extLst>
                  <a:ext uri="{FF2B5EF4-FFF2-40B4-BE49-F238E27FC236}">
                    <a16:creationId xmlns:a16="http://schemas.microsoft.com/office/drawing/2014/main" id="{5F09857A-2BBC-1298-B9A1-F9D954C25E64}"/>
                  </a:ext>
                </a:extLst>
              </p:cNvPr>
              <p:cNvPicPr/>
              <p:nvPr/>
            </p:nvPicPr>
            <p:blipFill>
              <a:blip r:embed="rId7"/>
              <a:stretch>
                <a:fillRect/>
              </a:stretch>
            </p:blipFill>
            <p:spPr>
              <a:xfrm>
                <a:off x="9577183" y="4492080"/>
                <a:ext cx="19803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81098DC9-8CC9-029D-774C-0F932110131B}"/>
                  </a:ext>
                </a:extLst>
              </p14:cNvPr>
              <p14:cNvContentPartPr/>
              <p14:nvPr/>
            </p14:nvContentPartPr>
            <p14:xfrm>
              <a:off x="9638383" y="4837680"/>
              <a:ext cx="1751040" cy="40320"/>
            </p14:xfrm>
          </p:contentPart>
        </mc:Choice>
        <mc:Fallback xmlns="">
          <p:pic>
            <p:nvPicPr>
              <p:cNvPr id="16" name="Ink 15">
                <a:extLst>
                  <a:ext uri="{FF2B5EF4-FFF2-40B4-BE49-F238E27FC236}">
                    <a16:creationId xmlns:a16="http://schemas.microsoft.com/office/drawing/2014/main" id="{81098DC9-8CC9-029D-774C-0F932110131B}"/>
                  </a:ext>
                </a:extLst>
              </p:cNvPr>
              <p:cNvPicPr/>
              <p:nvPr/>
            </p:nvPicPr>
            <p:blipFill>
              <a:blip r:embed="rId9"/>
              <a:stretch>
                <a:fillRect/>
              </a:stretch>
            </p:blipFill>
            <p:spPr>
              <a:xfrm>
                <a:off x="9584743" y="4730040"/>
                <a:ext cx="18586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1227AC98-7C96-44F7-E1BE-427319E8413A}"/>
                  </a:ext>
                </a:extLst>
              </p14:cNvPr>
              <p14:cNvContentPartPr/>
              <p14:nvPr/>
            </p14:nvContentPartPr>
            <p14:xfrm>
              <a:off x="9652783" y="5059440"/>
              <a:ext cx="1774800" cy="35280"/>
            </p14:xfrm>
          </p:contentPart>
        </mc:Choice>
        <mc:Fallback xmlns="">
          <p:pic>
            <p:nvPicPr>
              <p:cNvPr id="18" name="Ink 17">
                <a:extLst>
                  <a:ext uri="{FF2B5EF4-FFF2-40B4-BE49-F238E27FC236}">
                    <a16:creationId xmlns:a16="http://schemas.microsoft.com/office/drawing/2014/main" id="{1227AC98-7C96-44F7-E1BE-427319E8413A}"/>
                  </a:ext>
                </a:extLst>
              </p:cNvPr>
              <p:cNvPicPr/>
              <p:nvPr/>
            </p:nvPicPr>
            <p:blipFill>
              <a:blip r:embed="rId11"/>
              <a:stretch>
                <a:fillRect/>
              </a:stretch>
            </p:blipFill>
            <p:spPr>
              <a:xfrm>
                <a:off x="9599143" y="4951440"/>
                <a:ext cx="18824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754C3778-928E-204D-5920-96658266FA16}"/>
                  </a:ext>
                </a:extLst>
              </p14:cNvPr>
              <p14:cNvContentPartPr/>
              <p14:nvPr/>
            </p14:nvContentPartPr>
            <p14:xfrm>
              <a:off x="9642703" y="5288040"/>
              <a:ext cx="1689120" cy="12960"/>
            </p14:xfrm>
          </p:contentPart>
        </mc:Choice>
        <mc:Fallback xmlns="">
          <p:pic>
            <p:nvPicPr>
              <p:cNvPr id="21" name="Ink 20">
                <a:extLst>
                  <a:ext uri="{FF2B5EF4-FFF2-40B4-BE49-F238E27FC236}">
                    <a16:creationId xmlns:a16="http://schemas.microsoft.com/office/drawing/2014/main" id="{754C3778-928E-204D-5920-96658266FA16}"/>
                  </a:ext>
                </a:extLst>
              </p:cNvPr>
              <p:cNvPicPr/>
              <p:nvPr/>
            </p:nvPicPr>
            <p:blipFill>
              <a:blip r:embed="rId13"/>
              <a:stretch>
                <a:fillRect/>
              </a:stretch>
            </p:blipFill>
            <p:spPr>
              <a:xfrm>
                <a:off x="9588703" y="5180040"/>
                <a:ext cx="1796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160AB8E4-D40E-955A-3851-404A6B6904C1}"/>
                  </a:ext>
                </a:extLst>
              </p14:cNvPr>
              <p14:cNvContentPartPr/>
              <p14:nvPr/>
            </p14:nvContentPartPr>
            <p14:xfrm>
              <a:off x="9753583" y="5496480"/>
              <a:ext cx="1744920" cy="36720"/>
            </p14:xfrm>
          </p:contentPart>
        </mc:Choice>
        <mc:Fallback xmlns="">
          <p:pic>
            <p:nvPicPr>
              <p:cNvPr id="26" name="Ink 25">
                <a:extLst>
                  <a:ext uri="{FF2B5EF4-FFF2-40B4-BE49-F238E27FC236}">
                    <a16:creationId xmlns:a16="http://schemas.microsoft.com/office/drawing/2014/main" id="{160AB8E4-D40E-955A-3851-404A6B6904C1}"/>
                  </a:ext>
                </a:extLst>
              </p:cNvPr>
              <p:cNvPicPr/>
              <p:nvPr/>
            </p:nvPicPr>
            <p:blipFill>
              <a:blip r:embed="rId15"/>
              <a:stretch>
                <a:fillRect/>
              </a:stretch>
            </p:blipFill>
            <p:spPr>
              <a:xfrm>
                <a:off x="9699583" y="5388480"/>
                <a:ext cx="18525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1240ED6D-6211-32C5-397C-7B9D43828632}"/>
                  </a:ext>
                </a:extLst>
              </p14:cNvPr>
              <p14:cNvContentPartPr/>
              <p14:nvPr/>
            </p14:nvContentPartPr>
            <p14:xfrm>
              <a:off x="9751423" y="5693760"/>
              <a:ext cx="1841400" cy="45360"/>
            </p14:xfrm>
          </p:contentPart>
        </mc:Choice>
        <mc:Fallback xmlns="">
          <p:pic>
            <p:nvPicPr>
              <p:cNvPr id="30" name="Ink 29">
                <a:extLst>
                  <a:ext uri="{FF2B5EF4-FFF2-40B4-BE49-F238E27FC236}">
                    <a16:creationId xmlns:a16="http://schemas.microsoft.com/office/drawing/2014/main" id="{1240ED6D-6211-32C5-397C-7B9D43828632}"/>
                  </a:ext>
                </a:extLst>
              </p:cNvPr>
              <p:cNvPicPr/>
              <p:nvPr/>
            </p:nvPicPr>
            <p:blipFill>
              <a:blip r:embed="rId17"/>
              <a:stretch>
                <a:fillRect/>
              </a:stretch>
            </p:blipFill>
            <p:spPr>
              <a:xfrm>
                <a:off x="9697423" y="5585760"/>
                <a:ext cx="194904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42A8335B-1612-4550-ACBD-F7FD18C47C34}"/>
                  </a:ext>
                </a:extLst>
              </p14:cNvPr>
              <p14:cNvContentPartPr/>
              <p14:nvPr/>
            </p14:nvContentPartPr>
            <p14:xfrm>
              <a:off x="9744223" y="5910120"/>
              <a:ext cx="1873440" cy="41040"/>
            </p14:xfrm>
          </p:contentPart>
        </mc:Choice>
        <mc:Fallback xmlns="">
          <p:pic>
            <p:nvPicPr>
              <p:cNvPr id="32" name="Ink 31">
                <a:extLst>
                  <a:ext uri="{FF2B5EF4-FFF2-40B4-BE49-F238E27FC236}">
                    <a16:creationId xmlns:a16="http://schemas.microsoft.com/office/drawing/2014/main" id="{42A8335B-1612-4550-ACBD-F7FD18C47C34}"/>
                  </a:ext>
                </a:extLst>
              </p:cNvPr>
              <p:cNvPicPr/>
              <p:nvPr/>
            </p:nvPicPr>
            <p:blipFill>
              <a:blip r:embed="rId19"/>
              <a:stretch>
                <a:fillRect/>
              </a:stretch>
            </p:blipFill>
            <p:spPr>
              <a:xfrm>
                <a:off x="9690223" y="5802480"/>
                <a:ext cx="1981080" cy="256680"/>
              </a:xfrm>
              <a:prstGeom prst="rect">
                <a:avLst/>
              </a:prstGeom>
            </p:spPr>
          </p:pic>
        </mc:Fallback>
      </mc:AlternateContent>
      <p:pic>
        <p:nvPicPr>
          <p:cNvPr id="6" name="Picture 5" descr="Logo&#10;&#10;Description automatically generated">
            <a:extLst>
              <a:ext uri="{FF2B5EF4-FFF2-40B4-BE49-F238E27FC236}">
                <a16:creationId xmlns:a16="http://schemas.microsoft.com/office/drawing/2014/main" id="{84892427-E558-C555-6D55-F0784F19634D}"/>
              </a:ext>
            </a:extLst>
          </p:cNvPr>
          <p:cNvPicPr>
            <a:picLocks noChangeAspect="1"/>
          </p:cNvPicPr>
          <p:nvPr/>
        </p:nvPicPr>
        <p:blipFill>
          <a:blip r:embed="rId20"/>
          <a:stretch>
            <a:fillRect/>
          </a:stretch>
        </p:blipFill>
        <p:spPr>
          <a:xfrm>
            <a:off x="9384177" y="37915"/>
            <a:ext cx="2206171" cy="2206171"/>
          </a:xfrm>
          <a:prstGeom prst="rect">
            <a:avLst/>
          </a:prstGeom>
        </p:spPr>
      </p:pic>
    </p:spTree>
    <p:extLst>
      <p:ext uri="{BB962C8B-B14F-4D97-AF65-F5344CB8AC3E}">
        <p14:creationId xmlns:p14="http://schemas.microsoft.com/office/powerpoint/2010/main" val="391881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Rectangle 4">
            <a:extLst>
              <a:ext uri="{FF2B5EF4-FFF2-40B4-BE49-F238E27FC236}">
                <a16:creationId xmlns:a16="http://schemas.microsoft.com/office/drawing/2014/main" id="{2B81F874-FC76-578E-2593-E4DAB3CD25CB}"/>
              </a:ext>
            </a:extLst>
          </p:cNvPr>
          <p:cNvSpPr/>
          <p:nvPr/>
        </p:nvSpPr>
        <p:spPr>
          <a:xfrm>
            <a:off x="458920" y="453155"/>
            <a:ext cx="6675122" cy="1878637"/>
          </a:xfrm>
          <a:prstGeom prst="rect">
            <a:avLst/>
          </a:prstGeom>
          <a:solidFill>
            <a:srgbClr val="2B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C9B28-EE3F-74CF-ACAB-3A9813CC730E}"/>
              </a:ext>
            </a:extLst>
          </p:cNvPr>
          <p:cNvSpPr>
            <a:spLocks noGrp="1"/>
          </p:cNvSpPr>
          <p:nvPr>
            <p:ph type="title"/>
          </p:nvPr>
        </p:nvSpPr>
        <p:spPr>
          <a:xfrm>
            <a:off x="731520" y="731520"/>
            <a:ext cx="6089904" cy="1426464"/>
          </a:xfrm>
        </p:spPr>
        <p:txBody>
          <a:bodyPr>
            <a:normAutofit/>
          </a:bodyPr>
          <a:lstStyle/>
          <a:p>
            <a:r>
              <a:rPr lang="en-US" b="1" dirty="0">
                <a:solidFill>
                  <a:srgbClr val="FFFFFF"/>
                </a:solidFill>
              </a:rPr>
              <a:t>Wrap-up</a:t>
            </a: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A5433F-E0B8-4295-96B6-FBC56B7FC259}"/>
              </a:ext>
            </a:extLst>
          </p:cNvPr>
          <p:cNvSpPr>
            <a:spLocks noGrp="1"/>
          </p:cNvSpPr>
          <p:nvPr>
            <p:ph idx="1"/>
          </p:nvPr>
        </p:nvSpPr>
        <p:spPr>
          <a:xfrm>
            <a:off x="789456" y="2798385"/>
            <a:ext cx="10597729" cy="3283260"/>
          </a:xfrm>
        </p:spPr>
        <p:txBody>
          <a:bodyPr anchor="ctr">
            <a:normAutofit/>
          </a:bodyPr>
          <a:lstStyle/>
          <a:p>
            <a:r>
              <a:rPr lang="en-US" sz="2500" dirty="0"/>
              <a:t>There is no such thing as “mastering” the NFL Draft.</a:t>
            </a:r>
          </a:p>
          <a:p>
            <a:r>
              <a:rPr lang="en-US" sz="2500" dirty="0"/>
              <a:t>Some GMs are more adept at taking advantage of picks than others.</a:t>
            </a:r>
          </a:p>
          <a:p>
            <a:r>
              <a:rPr lang="en-US" sz="2500" dirty="0"/>
              <a:t>The valuation of each draft slot can serve as a guide for which pick(s) to keep/rid of when making trade offers to other teams.</a:t>
            </a:r>
          </a:p>
          <a:p>
            <a:r>
              <a:rPr lang="en-US" sz="2500" dirty="0"/>
              <a:t>According to many of the top draft analysts, the Chiefs had one of the better talent hauls in 2022. Our analysis indicates that might have had something to do with the rich value of picks KC owned in the early to middle rounds.</a:t>
            </a:r>
          </a:p>
        </p:txBody>
      </p:sp>
      <p:sp>
        <p:nvSpPr>
          <p:cNvPr id="4" name="TextBox 3">
            <a:extLst>
              <a:ext uri="{FF2B5EF4-FFF2-40B4-BE49-F238E27FC236}">
                <a16:creationId xmlns:a16="http://schemas.microsoft.com/office/drawing/2014/main" id="{5A80C2BF-D5C7-B0A1-5849-9C1D021C2967}"/>
              </a:ext>
            </a:extLst>
          </p:cNvPr>
          <p:cNvSpPr txBox="1"/>
          <p:nvPr/>
        </p:nvSpPr>
        <p:spPr>
          <a:xfrm>
            <a:off x="11197944" y="6399074"/>
            <a:ext cx="1050363" cy="420115"/>
          </a:xfrm>
          <a:prstGeom prst="rect">
            <a:avLst/>
          </a:prstGeom>
          <a:noFill/>
        </p:spPr>
        <p:txBody>
          <a:bodyPr wrap="square" rtlCol="0">
            <a:spAutoFit/>
          </a:bodyPr>
          <a:lstStyle/>
          <a:p>
            <a:r>
              <a:rPr lang="en-US" sz="2130" dirty="0">
                <a:solidFill>
                  <a:srgbClr val="2B2C4F"/>
                </a:solidFill>
              </a:rPr>
              <a:t>12</a:t>
            </a:r>
          </a:p>
        </p:txBody>
      </p:sp>
    </p:spTree>
    <p:extLst>
      <p:ext uri="{BB962C8B-B14F-4D97-AF65-F5344CB8AC3E}">
        <p14:creationId xmlns:p14="http://schemas.microsoft.com/office/powerpoint/2010/main" val="429040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a:extLst>
              <a:ext uri="{FF2B5EF4-FFF2-40B4-BE49-F238E27FC236}">
                <a16:creationId xmlns:a16="http://schemas.microsoft.com/office/drawing/2014/main" id="{70E727DF-B79C-D799-AB6F-916FCE6EB606}"/>
              </a:ext>
            </a:extLst>
          </p:cNvPr>
          <p:cNvSpPr/>
          <p:nvPr/>
        </p:nvSpPr>
        <p:spPr>
          <a:xfrm>
            <a:off x="458920" y="461737"/>
            <a:ext cx="6675122" cy="1870055"/>
          </a:xfrm>
          <a:prstGeom prst="rect">
            <a:avLst/>
          </a:prstGeom>
          <a:solidFill>
            <a:srgbClr val="2B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7D677-ADBA-3670-A631-2E4069D106B9}"/>
              </a:ext>
            </a:extLst>
          </p:cNvPr>
          <p:cNvSpPr>
            <a:spLocks noGrp="1"/>
          </p:cNvSpPr>
          <p:nvPr>
            <p:ph type="title"/>
          </p:nvPr>
        </p:nvSpPr>
        <p:spPr>
          <a:xfrm>
            <a:off x="731520" y="731520"/>
            <a:ext cx="6089904" cy="1426464"/>
          </a:xfrm>
        </p:spPr>
        <p:txBody>
          <a:bodyPr>
            <a:normAutofit/>
          </a:bodyPr>
          <a:lstStyle/>
          <a:p>
            <a:r>
              <a:rPr lang="en-US" b="1" dirty="0">
                <a:solidFill>
                  <a:srgbClr val="FFFFFF"/>
                </a:solidFill>
              </a:rPr>
              <a:t>Background</a:t>
            </a:r>
          </a:p>
        </p:txBody>
      </p:sp>
      <p:sp>
        <p:nvSpPr>
          <p:cNvPr id="61" name="Rectangle 6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3" name="Rectangle 6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5" name="Rectangle 6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F5042A-E36E-4411-ECC7-6F7FECEC8DA7}"/>
              </a:ext>
            </a:extLst>
          </p:cNvPr>
          <p:cNvSpPr>
            <a:spLocks noGrp="1"/>
          </p:cNvSpPr>
          <p:nvPr>
            <p:ph idx="1"/>
          </p:nvPr>
        </p:nvSpPr>
        <p:spPr>
          <a:xfrm>
            <a:off x="789456" y="2798385"/>
            <a:ext cx="10597729" cy="3283260"/>
          </a:xfrm>
        </p:spPr>
        <p:txBody>
          <a:bodyPr anchor="ctr">
            <a:normAutofit/>
          </a:bodyPr>
          <a:lstStyle/>
          <a:p>
            <a:r>
              <a:rPr lang="en-US" sz="2300" dirty="0"/>
              <a:t>Every year, the NFL Draft, a nationally televised event held in late April, gives all thirty-two NFL teams the opportunity to select new players into their organization.</a:t>
            </a:r>
          </a:p>
          <a:p>
            <a:r>
              <a:rPr lang="en-US" sz="2300" dirty="0"/>
              <a:t>There’s always great build up as to how each team and their executive personnel will manage the draft.</a:t>
            </a:r>
          </a:p>
          <a:p>
            <a:r>
              <a:rPr lang="en-US" sz="2300" dirty="0"/>
              <a:t>Items taken into consideration:</a:t>
            </a:r>
          </a:p>
          <a:p>
            <a:pPr lvl="1"/>
            <a:r>
              <a:rPr lang="en-US" sz="2300" dirty="0"/>
              <a:t>Positional needs on a roster</a:t>
            </a:r>
          </a:p>
          <a:p>
            <a:pPr lvl="1"/>
            <a:r>
              <a:rPr lang="en-US" sz="2300" b="1" dirty="0"/>
              <a:t>Draft capital </a:t>
            </a:r>
            <a:r>
              <a:rPr lang="en-US" sz="2300" dirty="0"/>
              <a:t>(picks) one owns</a:t>
            </a:r>
          </a:p>
          <a:p>
            <a:pPr lvl="1"/>
            <a:r>
              <a:rPr lang="en-US" sz="2300" dirty="0"/>
              <a:t>Risk tolerance</a:t>
            </a:r>
          </a:p>
          <a:p>
            <a:endParaRPr lang="en-US" sz="2300" dirty="0"/>
          </a:p>
        </p:txBody>
      </p:sp>
      <p:sp>
        <p:nvSpPr>
          <p:cNvPr id="10" name="Slide Number Placeholder 9">
            <a:extLst>
              <a:ext uri="{FF2B5EF4-FFF2-40B4-BE49-F238E27FC236}">
                <a16:creationId xmlns:a16="http://schemas.microsoft.com/office/drawing/2014/main" id="{EF5479F5-02F9-645C-3EB9-9AA7AF80C8F4}"/>
              </a:ext>
            </a:extLst>
          </p:cNvPr>
          <p:cNvSpPr>
            <a:spLocks noGrp="1"/>
          </p:cNvSpPr>
          <p:nvPr>
            <p:ph type="sldNum" sz="quarter" idx="12"/>
          </p:nvPr>
        </p:nvSpPr>
        <p:spPr>
          <a:xfrm>
            <a:off x="11001884" y="6399074"/>
            <a:ext cx="721242" cy="365125"/>
          </a:xfrm>
        </p:spPr>
        <p:txBody>
          <a:bodyPr/>
          <a:lstStyle/>
          <a:p>
            <a:fld id="{A100A555-2A78-F544-8E91-EC82BE2F84F7}" type="slidenum">
              <a:rPr lang="en-US" sz="2130" smtClean="0">
                <a:solidFill>
                  <a:srgbClr val="2B2C4F"/>
                </a:solidFill>
              </a:rPr>
              <a:t>2</a:t>
            </a:fld>
            <a:endParaRPr lang="en-US" sz="2130" dirty="0">
              <a:solidFill>
                <a:srgbClr val="2B2C4F"/>
              </a:solidFill>
            </a:endParaRPr>
          </a:p>
        </p:txBody>
      </p:sp>
    </p:spTree>
    <p:extLst>
      <p:ext uri="{BB962C8B-B14F-4D97-AF65-F5344CB8AC3E}">
        <p14:creationId xmlns:p14="http://schemas.microsoft.com/office/powerpoint/2010/main" val="142132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a:extLst>
              <a:ext uri="{FF2B5EF4-FFF2-40B4-BE49-F238E27FC236}">
                <a16:creationId xmlns:a16="http://schemas.microsoft.com/office/drawing/2014/main" id="{7E7D06AE-64FD-14FC-7840-64B3C0A6F0D3}"/>
              </a:ext>
            </a:extLst>
          </p:cNvPr>
          <p:cNvSpPr/>
          <p:nvPr/>
        </p:nvSpPr>
        <p:spPr>
          <a:xfrm>
            <a:off x="458920" y="453981"/>
            <a:ext cx="11274159" cy="1877811"/>
          </a:xfrm>
          <a:prstGeom prst="rect">
            <a:avLst/>
          </a:prstGeom>
          <a:solidFill>
            <a:srgbClr val="2B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CEFE9A-44B2-5F23-BD51-4313110324E6}"/>
              </a:ext>
            </a:extLst>
          </p:cNvPr>
          <p:cNvSpPr>
            <a:spLocks noGrp="1"/>
          </p:cNvSpPr>
          <p:nvPr>
            <p:ph type="title"/>
          </p:nvPr>
        </p:nvSpPr>
        <p:spPr>
          <a:xfrm>
            <a:off x="731519" y="731520"/>
            <a:ext cx="10666145" cy="1426464"/>
          </a:xfrm>
        </p:spPr>
        <p:txBody>
          <a:bodyPr>
            <a:normAutofit/>
          </a:bodyPr>
          <a:lstStyle/>
          <a:p>
            <a:r>
              <a:rPr lang="en-US" b="1" dirty="0">
                <a:solidFill>
                  <a:srgbClr val="FFFFFF"/>
                </a:solidFill>
              </a:rPr>
              <a:t>Motivation</a:t>
            </a: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3C835DA-ECCC-B4AC-751F-9A951BFE8E43}"/>
              </a:ext>
            </a:extLst>
          </p:cNvPr>
          <p:cNvSpPr>
            <a:spLocks noGrp="1"/>
          </p:cNvSpPr>
          <p:nvPr>
            <p:ph idx="1"/>
          </p:nvPr>
        </p:nvSpPr>
        <p:spPr>
          <a:xfrm>
            <a:off x="454020" y="2789918"/>
            <a:ext cx="9011833" cy="3300196"/>
          </a:xfrm>
        </p:spPr>
        <p:txBody>
          <a:bodyPr anchor="ctr">
            <a:normAutofit/>
          </a:bodyPr>
          <a:lstStyle/>
          <a:p>
            <a:r>
              <a:rPr lang="en-US" sz="2200" dirty="0"/>
              <a:t>As motivation for this project – we reference the article,</a:t>
            </a:r>
          </a:p>
          <a:p>
            <a:pPr marL="0" indent="0">
              <a:buNone/>
            </a:pPr>
            <a:r>
              <a:rPr lang="en-US" sz="2200" b="1" dirty="0"/>
              <a:t>“The 7 Commandments for Optimizing Success in Round 1 of the NFL Draft” 	by Sheil Kapadia from The Athletic</a:t>
            </a:r>
          </a:p>
          <a:p>
            <a:pPr lvl="1"/>
            <a:r>
              <a:rPr lang="en-US" sz="2200" dirty="0"/>
              <a:t>Pulls from the 2013 research paper – </a:t>
            </a:r>
            <a:r>
              <a:rPr lang="en-US" sz="2200" i="1" dirty="0"/>
              <a:t>The Loser’s Curse: Decision Making and Market Efficiency in the National Football League Draft, Cade Massey and Richard H. Taler</a:t>
            </a:r>
            <a:endParaRPr lang="en-US" sz="2200" dirty="0"/>
          </a:p>
          <a:p>
            <a:pPr marL="514350" indent="-514350">
              <a:buAutoNum type="arabicPeriod"/>
            </a:pPr>
            <a:r>
              <a:rPr lang="en-US" sz="2200" dirty="0"/>
              <a:t>Don’t swing big on a trade unless it’s for a QB</a:t>
            </a:r>
          </a:p>
          <a:p>
            <a:pPr marL="514350" indent="-514350">
              <a:buAutoNum type="arabicPeriod"/>
            </a:pPr>
            <a:r>
              <a:rPr lang="en-US" sz="2200" dirty="0"/>
              <a:t>Look for opportunities to trade back and identify GMs in ‘win now’ mode </a:t>
            </a:r>
          </a:p>
        </p:txBody>
      </p:sp>
      <p:sp>
        <p:nvSpPr>
          <p:cNvPr id="15" name="Rectangle 14">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 name="Rectangle 1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Slide Number Placeholder 8">
            <a:extLst>
              <a:ext uri="{FF2B5EF4-FFF2-40B4-BE49-F238E27FC236}">
                <a16:creationId xmlns:a16="http://schemas.microsoft.com/office/drawing/2014/main" id="{AC3CF77C-16D5-B995-CAAD-8CD147E34F05}"/>
              </a:ext>
            </a:extLst>
          </p:cNvPr>
          <p:cNvSpPr>
            <a:spLocks noGrp="1"/>
          </p:cNvSpPr>
          <p:nvPr>
            <p:ph type="sldNum" sz="quarter" idx="12"/>
          </p:nvPr>
        </p:nvSpPr>
        <p:spPr>
          <a:xfrm>
            <a:off x="11043735" y="6399078"/>
            <a:ext cx="689344" cy="365125"/>
          </a:xfrm>
        </p:spPr>
        <p:txBody>
          <a:bodyPr/>
          <a:lstStyle/>
          <a:p>
            <a:fld id="{A100A555-2A78-F544-8E91-EC82BE2F84F7}" type="slidenum">
              <a:rPr lang="en-US" sz="2130" smtClean="0">
                <a:solidFill>
                  <a:srgbClr val="2B2C4F"/>
                </a:solidFill>
              </a:rPr>
              <a:t>3</a:t>
            </a:fld>
            <a:endParaRPr lang="en-US" sz="2130" dirty="0">
              <a:solidFill>
                <a:srgbClr val="2B2C4F"/>
              </a:solidFill>
            </a:endParaRPr>
          </a:p>
        </p:txBody>
      </p:sp>
      <p:sp>
        <p:nvSpPr>
          <p:cNvPr id="4" name="TextBox 3">
            <a:extLst>
              <a:ext uri="{FF2B5EF4-FFF2-40B4-BE49-F238E27FC236}">
                <a16:creationId xmlns:a16="http://schemas.microsoft.com/office/drawing/2014/main" id="{9C78E67A-7C69-A094-1150-65318A184830}"/>
              </a:ext>
            </a:extLst>
          </p:cNvPr>
          <p:cNvSpPr txBox="1"/>
          <p:nvPr/>
        </p:nvSpPr>
        <p:spPr>
          <a:xfrm>
            <a:off x="463820" y="6085389"/>
            <a:ext cx="9002033" cy="307777"/>
          </a:xfrm>
          <a:prstGeom prst="rect">
            <a:avLst/>
          </a:prstGeom>
          <a:noFill/>
        </p:spPr>
        <p:txBody>
          <a:bodyPr wrap="square" rtlCol="0">
            <a:spAutoFit/>
          </a:bodyPr>
          <a:lstStyle/>
          <a:p>
            <a:r>
              <a:rPr lang="en-US" sz="1400" dirty="0">
                <a:hlinkClick r:id="rId2"/>
              </a:rPr>
              <a:t>https://theathletic.com/1759298/2020/04/21/the-7-commandments-for-optimizing-success-in-round-1-of-the-nfl-draft/</a:t>
            </a:r>
            <a:r>
              <a:rPr lang="en-US" sz="1400" dirty="0"/>
              <a:t> </a:t>
            </a:r>
          </a:p>
        </p:txBody>
      </p:sp>
    </p:spTree>
    <p:extLst>
      <p:ext uri="{BB962C8B-B14F-4D97-AF65-F5344CB8AC3E}">
        <p14:creationId xmlns:p14="http://schemas.microsoft.com/office/powerpoint/2010/main" val="269341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A78E62-E073-8B49-48A0-58878C2EAADE}"/>
              </a:ext>
            </a:extLst>
          </p:cNvPr>
          <p:cNvSpPr>
            <a:spLocks noGrp="1"/>
          </p:cNvSpPr>
          <p:nvPr>
            <p:ph type="title"/>
          </p:nvPr>
        </p:nvSpPr>
        <p:spPr>
          <a:xfrm>
            <a:off x="838200" y="556995"/>
            <a:ext cx="10515600" cy="1133693"/>
          </a:xfrm>
          <a:solidFill>
            <a:srgbClr val="2B2C4F"/>
          </a:solidFill>
        </p:spPr>
        <p:txBody>
          <a:bodyPr>
            <a:normAutofit/>
          </a:bodyPr>
          <a:lstStyle/>
          <a:p>
            <a:r>
              <a:rPr lang="en-US" b="1" dirty="0">
                <a:solidFill>
                  <a:schemeClr val="bg1"/>
                </a:solidFill>
              </a:rPr>
              <a:t>Overview and Purpose</a:t>
            </a:r>
          </a:p>
        </p:txBody>
      </p:sp>
      <p:graphicFrame>
        <p:nvGraphicFramePr>
          <p:cNvPr id="10" name="Content Placeholder 2">
            <a:extLst>
              <a:ext uri="{FF2B5EF4-FFF2-40B4-BE49-F238E27FC236}">
                <a16:creationId xmlns:a16="http://schemas.microsoft.com/office/drawing/2014/main" id="{6C22B337-E956-24B7-A691-618E83832CD0}"/>
              </a:ext>
            </a:extLst>
          </p:cNvPr>
          <p:cNvGraphicFramePr>
            <a:graphicFrameLocks noGrp="1"/>
          </p:cNvGraphicFramePr>
          <p:nvPr>
            <p:ph idx="1"/>
            <p:extLst>
              <p:ext uri="{D42A27DB-BD31-4B8C-83A1-F6EECF244321}">
                <p14:modId xmlns:p14="http://schemas.microsoft.com/office/powerpoint/2010/main" val="16660496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D0057D65-E04F-78C5-FBD6-CB73B8618E65}"/>
              </a:ext>
            </a:extLst>
          </p:cNvPr>
          <p:cNvSpPr>
            <a:spLocks noGrp="1"/>
          </p:cNvSpPr>
          <p:nvPr>
            <p:ph type="sldNum" sz="quarter" idx="12"/>
          </p:nvPr>
        </p:nvSpPr>
        <p:spPr/>
        <p:txBody>
          <a:bodyPr/>
          <a:lstStyle/>
          <a:p>
            <a:fld id="{A100A555-2A78-F544-8E91-EC82BE2F84F7}" type="slidenum">
              <a:rPr lang="en-US" sz="2130" smtClean="0">
                <a:solidFill>
                  <a:srgbClr val="2B2C4F"/>
                </a:solidFill>
              </a:rPr>
              <a:t>4</a:t>
            </a:fld>
            <a:endParaRPr lang="en-US" sz="2130" dirty="0">
              <a:solidFill>
                <a:srgbClr val="2B2C4F"/>
              </a:solidFill>
            </a:endParaRPr>
          </a:p>
        </p:txBody>
      </p:sp>
    </p:spTree>
    <p:extLst>
      <p:ext uri="{BB962C8B-B14F-4D97-AF65-F5344CB8AC3E}">
        <p14:creationId xmlns:p14="http://schemas.microsoft.com/office/powerpoint/2010/main" val="279026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a:extLst>
              <a:ext uri="{FF2B5EF4-FFF2-40B4-BE49-F238E27FC236}">
                <a16:creationId xmlns:a16="http://schemas.microsoft.com/office/drawing/2014/main" id="{1DC1BB49-474C-0D34-0B63-D573E76C39D2}"/>
              </a:ext>
            </a:extLst>
          </p:cNvPr>
          <p:cNvSpPr/>
          <p:nvPr/>
        </p:nvSpPr>
        <p:spPr>
          <a:xfrm>
            <a:off x="458920" y="453155"/>
            <a:ext cx="6675122" cy="1878637"/>
          </a:xfrm>
          <a:prstGeom prst="rect">
            <a:avLst/>
          </a:prstGeom>
          <a:solidFill>
            <a:srgbClr val="2B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5D8046-1A13-5F49-7F16-1B94F4254582}"/>
              </a:ext>
            </a:extLst>
          </p:cNvPr>
          <p:cNvSpPr>
            <a:spLocks noGrp="1"/>
          </p:cNvSpPr>
          <p:nvPr>
            <p:ph type="title"/>
          </p:nvPr>
        </p:nvSpPr>
        <p:spPr>
          <a:xfrm>
            <a:off x="731520" y="731520"/>
            <a:ext cx="6089904" cy="1426464"/>
          </a:xfrm>
        </p:spPr>
        <p:txBody>
          <a:bodyPr>
            <a:normAutofit/>
          </a:bodyPr>
          <a:lstStyle/>
          <a:p>
            <a:r>
              <a:rPr lang="en-US" b="1" dirty="0">
                <a:solidFill>
                  <a:srgbClr val="FFFFFF"/>
                </a:solidFill>
              </a:rPr>
              <a:t>Define the Problem</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9BB77E5-1E3C-CF27-8CB0-2FBBC5E8F78A}"/>
              </a:ext>
            </a:extLst>
          </p:cNvPr>
          <p:cNvSpPr>
            <a:spLocks noGrp="1"/>
          </p:cNvSpPr>
          <p:nvPr>
            <p:ph idx="1"/>
          </p:nvPr>
        </p:nvSpPr>
        <p:spPr>
          <a:xfrm>
            <a:off x="789456" y="2798385"/>
            <a:ext cx="10534217" cy="3283260"/>
          </a:xfrm>
        </p:spPr>
        <p:txBody>
          <a:bodyPr anchor="ctr">
            <a:normAutofit/>
          </a:bodyPr>
          <a:lstStyle/>
          <a:p>
            <a:pPr marL="0" indent="0">
              <a:buNone/>
            </a:pPr>
            <a:r>
              <a:rPr lang="en-US" sz="2500" b="1" dirty="0"/>
              <a:t>Goal: </a:t>
            </a:r>
            <a:r>
              <a:rPr lang="en-US" sz="2500" dirty="0"/>
              <a:t>Fit a (linear) least absolute deviations model to the dataset in order to estimate the true value of an NFL team’s set of picks.</a:t>
            </a:r>
          </a:p>
          <a:p>
            <a:r>
              <a:rPr lang="en-US" sz="2500" dirty="0"/>
              <a:t>Every pick is assigned a value (256 total selections)</a:t>
            </a:r>
            <a:endParaRPr lang="en-US" sz="1300" dirty="0"/>
          </a:p>
          <a:p>
            <a:r>
              <a:rPr lang="en-US" sz="2500" dirty="0"/>
              <a:t>Want to limit our sample size</a:t>
            </a:r>
          </a:p>
          <a:p>
            <a:pPr lvl="1"/>
            <a:r>
              <a:rPr lang="en-US" sz="2500" dirty="0"/>
              <a:t>Picks allotted to teams after rd. 6 (#222 or later) not included</a:t>
            </a:r>
          </a:p>
          <a:p>
            <a:pPr lvl="1"/>
            <a:r>
              <a:rPr lang="en-US" sz="2500" dirty="0"/>
              <a:t>Observe no more than a couple teams (have 8 in total)</a:t>
            </a:r>
          </a:p>
        </p:txBody>
      </p:sp>
      <p:sp>
        <p:nvSpPr>
          <p:cNvPr id="9" name="Slide Number Placeholder 8">
            <a:extLst>
              <a:ext uri="{FF2B5EF4-FFF2-40B4-BE49-F238E27FC236}">
                <a16:creationId xmlns:a16="http://schemas.microsoft.com/office/drawing/2014/main" id="{F5DB831D-13EB-FCE4-FCDA-BC248324071E}"/>
              </a:ext>
            </a:extLst>
          </p:cNvPr>
          <p:cNvSpPr>
            <a:spLocks noGrp="1"/>
          </p:cNvSpPr>
          <p:nvPr>
            <p:ph type="sldNum" sz="quarter" idx="12"/>
          </p:nvPr>
        </p:nvSpPr>
        <p:spPr>
          <a:xfrm>
            <a:off x="8979926" y="6396263"/>
            <a:ext cx="2743200" cy="365125"/>
          </a:xfrm>
        </p:spPr>
        <p:txBody>
          <a:bodyPr/>
          <a:lstStyle/>
          <a:p>
            <a:fld id="{A100A555-2A78-F544-8E91-EC82BE2F84F7}" type="slidenum">
              <a:rPr lang="en-US" sz="2130" smtClean="0">
                <a:solidFill>
                  <a:srgbClr val="2B2C4F"/>
                </a:solidFill>
              </a:rPr>
              <a:t>5</a:t>
            </a:fld>
            <a:endParaRPr lang="en-US" sz="2130" dirty="0">
              <a:solidFill>
                <a:srgbClr val="2B2C4F"/>
              </a:solidFill>
            </a:endParaRPr>
          </a:p>
        </p:txBody>
      </p:sp>
    </p:spTree>
    <p:extLst>
      <p:ext uri="{BB962C8B-B14F-4D97-AF65-F5344CB8AC3E}">
        <p14:creationId xmlns:p14="http://schemas.microsoft.com/office/powerpoint/2010/main" val="174055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95DA6B-53C8-BF21-302A-60E17160723B}"/>
              </a:ext>
            </a:extLst>
          </p:cNvPr>
          <p:cNvSpPr>
            <a:spLocks noGrp="1"/>
          </p:cNvSpPr>
          <p:nvPr>
            <p:ph type="title"/>
          </p:nvPr>
        </p:nvSpPr>
        <p:spPr>
          <a:xfrm>
            <a:off x="838200" y="184805"/>
            <a:ext cx="10515600" cy="1505883"/>
          </a:xfrm>
          <a:solidFill>
            <a:srgbClr val="2B2C4F"/>
          </a:solidFill>
        </p:spPr>
        <p:txBody>
          <a:bodyPr vert="horz" lIns="91440" tIns="45720" rIns="91440" bIns="45720" rtlCol="0" anchor="ctr">
            <a:normAutofit/>
          </a:bodyPr>
          <a:lstStyle/>
          <a:p>
            <a:r>
              <a:rPr lang="en-US" b="1" kern="1200" dirty="0">
                <a:solidFill>
                  <a:schemeClr val="bg1"/>
                </a:solidFill>
                <a:latin typeface="+mj-lt"/>
                <a:ea typeface="+mj-ea"/>
                <a:cs typeface="+mj-cs"/>
              </a:rPr>
              <a:t>Model Formulation</a:t>
            </a:r>
          </a:p>
        </p:txBody>
      </p:sp>
      <p:pic>
        <p:nvPicPr>
          <p:cNvPr id="13" name="Picture 12" descr="Text&#10;&#10;Description automatically generated">
            <a:extLst>
              <a:ext uri="{FF2B5EF4-FFF2-40B4-BE49-F238E27FC236}">
                <a16:creationId xmlns:a16="http://schemas.microsoft.com/office/drawing/2014/main" id="{D12751FC-1D91-F7A5-A610-8F793D9F4B9A}"/>
              </a:ext>
            </a:extLst>
          </p:cNvPr>
          <p:cNvPicPr>
            <a:picLocks noChangeAspect="1"/>
          </p:cNvPicPr>
          <p:nvPr/>
        </p:nvPicPr>
        <p:blipFill>
          <a:blip r:embed="rId2"/>
          <a:stretch>
            <a:fillRect/>
          </a:stretch>
        </p:blipFill>
        <p:spPr>
          <a:xfrm>
            <a:off x="1149692" y="1845426"/>
            <a:ext cx="9889563" cy="4450303"/>
          </a:xfrm>
          <a:prstGeom prst="rect">
            <a:avLst/>
          </a:prstGeom>
        </p:spPr>
      </p:pic>
      <p:sp>
        <p:nvSpPr>
          <p:cNvPr id="7" name="Slide Number Placeholder 6">
            <a:extLst>
              <a:ext uri="{FF2B5EF4-FFF2-40B4-BE49-F238E27FC236}">
                <a16:creationId xmlns:a16="http://schemas.microsoft.com/office/drawing/2014/main" id="{D85FE4B6-AC54-A297-8C52-5F841624FA49}"/>
              </a:ext>
            </a:extLst>
          </p:cNvPr>
          <p:cNvSpPr>
            <a:spLocks noGrp="1"/>
          </p:cNvSpPr>
          <p:nvPr>
            <p:ph type="sldNum" sz="quarter" idx="12"/>
          </p:nvPr>
        </p:nvSpPr>
        <p:spPr>
          <a:xfrm>
            <a:off x="8610600" y="6356350"/>
            <a:ext cx="2743200" cy="365125"/>
          </a:xfrm>
        </p:spPr>
        <p:txBody>
          <a:bodyPr vert="horz" lIns="91440" tIns="45720" rIns="91440" bIns="45720" rtlCol="0" anchor="ctr">
            <a:noAutofit/>
          </a:bodyPr>
          <a:lstStyle/>
          <a:p>
            <a:pPr>
              <a:spcAft>
                <a:spcPts val="600"/>
              </a:spcAft>
            </a:pPr>
            <a:fld id="{A100A555-2A78-F544-8E91-EC82BE2F84F7}" type="slidenum">
              <a:rPr lang="en-US" sz="2130" smtClean="0">
                <a:solidFill>
                  <a:srgbClr val="2B2C4F"/>
                </a:solidFill>
              </a:rPr>
              <a:pPr>
                <a:spcAft>
                  <a:spcPts val="600"/>
                </a:spcAft>
              </a:pPr>
              <a:t>6</a:t>
            </a:fld>
            <a:endParaRPr lang="en-US" sz="2130" dirty="0">
              <a:solidFill>
                <a:srgbClr val="2B2C4F"/>
              </a:solidFill>
            </a:endParaRPr>
          </a:p>
        </p:txBody>
      </p:sp>
    </p:spTree>
    <p:extLst>
      <p:ext uri="{BB962C8B-B14F-4D97-AF65-F5344CB8AC3E}">
        <p14:creationId xmlns:p14="http://schemas.microsoft.com/office/powerpoint/2010/main" val="183585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0AB777-629C-ABB6-0ED3-698F2ED2DEE3}"/>
              </a:ext>
            </a:extLst>
          </p:cNvPr>
          <p:cNvSpPr>
            <a:spLocks noGrp="1"/>
          </p:cNvSpPr>
          <p:nvPr>
            <p:ph type="title"/>
          </p:nvPr>
        </p:nvSpPr>
        <p:spPr>
          <a:xfrm>
            <a:off x="838200" y="184805"/>
            <a:ext cx="10515600" cy="1505883"/>
          </a:xfrm>
          <a:solidFill>
            <a:srgbClr val="2B2C4F"/>
          </a:solidFill>
        </p:spPr>
        <p:txBody>
          <a:bodyPr vert="horz" lIns="91440" tIns="45720" rIns="91440" bIns="45720" rtlCol="0" anchor="ctr">
            <a:normAutofit/>
          </a:bodyPr>
          <a:lstStyle/>
          <a:p>
            <a:r>
              <a:rPr lang="en-US" b="1" kern="1200" dirty="0">
                <a:solidFill>
                  <a:schemeClr val="bg1"/>
                </a:solidFill>
                <a:latin typeface="+mj-lt"/>
                <a:ea typeface="+mj-ea"/>
                <a:cs typeface="+mj-cs"/>
              </a:rPr>
              <a:t>Model Formulation</a:t>
            </a:r>
          </a:p>
        </p:txBody>
      </p:sp>
      <p:pic>
        <p:nvPicPr>
          <p:cNvPr id="6" name="Picture 5" descr="Text&#10;&#10;Description automatically generated with medium confidence">
            <a:extLst>
              <a:ext uri="{FF2B5EF4-FFF2-40B4-BE49-F238E27FC236}">
                <a16:creationId xmlns:a16="http://schemas.microsoft.com/office/drawing/2014/main" id="{E89B7F5A-AEFD-3328-00BC-1F148FAA8823}"/>
              </a:ext>
            </a:extLst>
          </p:cNvPr>
          <p:cNvPicPr>
            <a:picLocks noChangeAspect="1"/>
          </p:cNvPicPr>
          <p:nvPr/>
        </p:nvPicPr>
        <p:blipFill>
          <a:blip r:embed="rId2"/>
          <a:stretch>
            <a:fillRect/>
          </a:stretch>
        </p:blipFill>
        <p:spPr>
          <a:xfrm>
            <a:off x="838200" y="2441133"/>
            <a:ext cx="10512547" cy="3258889"/>
          </a:xfrm>
          <a:prstGeom prst="rect">
            <a:avLst/>
          </a:prstGeom>
        </p:spPr>
      </p:pic>
      <p:sp>
        <p:nvSpPr>
          <p:cNvPr id="4" name="Slide Number Placeholder 3">
            <a:extLst>
              <a:ext uri="{FF2B5EF4-FFF2-40B4-BE49-F238E27FC236}">
                <a16:creationId xmlns:a16="http://schemas.microsoft.com/office/drawing/2014/main" id="{8732F03D-FAEA-4605-0A9B-42A23B78F48C}"/>
              </a:ext>
            </a:extLst>
          </p:cNvPr>
          <p:cNvSpPr>
            <a:spLocks noGrp="1"/>
          </p:cNvSpPr>
          <p:nvPr>
            <p:ph type="sldNum" sz="quarter" idx="12"/>
          </p:nvPr>
        </p:nvSpPr>
        <p:spPr>
          <a:xfrm>
            <a:off x="8610600" y="6356350"/>
            <a:ext cx="2743200" cy="365125"/>
          </a:xfrm>
        </p:spPr>
        <p:txBody>
          <a:bodyPr vert="horz" lIns="91440" tIns="45720" rIns="91440" bIns="45720" rtlCol="0" anchor="ctr">
            <a:noAutofit/>
          </a:bodyPr>
          <a:lstStyle/>
          <a:p>
            <a:pPr>
              <a:spcAft>
                <a:spcPts val="600"/>
              </a:spcAft>
            </a:pPr>
            <a:fld id="{A100A555-2A78-F544-8E91-EC82BE2F84F7}" type="slidenum">
              <a:rPr lang="en-US" sz="2130" smtClean="0">
                <a:solidFill>
                  <a:srgbClr val="2B2C4F"/>
                </a:solidFill>
              </a:rPr>
              <a:pPr>
                <a:spcAft>
                  <a:spcPts val="600"/>
                </a:spcAft>
              </a:pPr>
              <a:t>7</a:t>
            </a:fld>
            <a:endParaRPr lang="en-US" sz="2130" dirty="0">
              <a:solidFill>
                <a:srgbClr val="2B2C4F"/>
              </a:solidFill>
            </a:endParaRPr>
          </a:p>
        </p:txBody>
      </p:sp>
    </p:spTree>
    <p:extLst>
      <p:ext uri="{BB962C8B-B14F-4D97-AF65-F5344CB8AC3E}">
        <p14:creationId xmlns:p14="http://schemas.microsoft.com/office/powerpoint/2010/main" val="403685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364FF-86E3-F8DC-199E-315AFB4626DC}"/>
              </a:ext>
            </a:extLst>
          </p:cNvPr>
          <p:cNvSpPr>
            <a:spLocks noGrp="1"/>
          </p:cNvSpPr>
          <p:nvPr>
            <p:ph type="title"/>
          </p:nvPr>
        </p:nvSpPr>
        <p:spPr>
          <a:xfrm>
            <a:off x="838200" y="184805"/>
            <a:ext cx="10515600" cy="1505883"/>
          </a:xfrm>
          <a:solidFill>
            <a:srgbClr val="2B2C4F"/>
          </a:solidFill>
        </p:spPr>
        <p:txBody>
          <a:bodyPr vert="horz" lIns="91440" tIns="45720" rIns="91440" bIns="45720" rtlCol="0" anchor="ctr">
            <a:normAutofit/>
          </a:bodyPr>
          <a:lstStyle/>
          <a:p>
            <a:r>
              <a:rPr lang="en-US" b="1" kern="1200" dirty="0">
                <a:solidFill>
                  <a:schemeClr val="bg1"/>
                </a:solidFill>
                <a:latin typeface="+mj-lt"/>
                <a:ea typeface="+mj-ea"/>
                <a:cs typeface="+mj-cs"/>
              </a:rPr>
              <a:t>Gather and Synthesize Data</a:t>
            </a:r>
          </a:p>
        </p:txBody>
      </p:sp>
      <p:pic>
        <p:nvPicPr>
          <p:cNvPr id="8" name="Picture 7" descr="Table&#10;&#10;Description automatically generated">
            <a:extLst>
              <a:ext uri="{FF2B5EF4-FFF2-40B4-BE49-F238E27FC236}">
                <a16:creationId xmlns:a16="http://schemas.microsoft.com/office/drawing/2014/main" id="{C51A6271-B53B-9368-77E9-1244E59E0AE2}"/>
              </a:ext>
            </a:extLst>
          </p:cNvPr>
          <p:cNvPicPr>
            <a:picLocks noChangeAspect="1"/>
          </p:cNvPicPr>
          <p:nvPr/>
        </p:nvPicPr>
        <p:blipFill>
          <a:blip r:embed="rId2"/>
          <a:stretch>
            <a:fillRect/>
          </a:stretch>
        </p:blipFill>
        <p:spPr>
          <a:xfrm>
            <a:off x="1954657" y="1845426"/>
            <a:ext cx="8279632" cy="4450303"/>
          </a:xfrm>
          <a:prstGeom prst="rect">
            <a:avLst/>
          </a:prstGeom>
        </p:spPr>
      </p:pic>
      <p:sp>
        <p:nvSpPr>
          <p:cNvPr id="7" name="Slide Number Placeholder 6">
            <a:extLst>
              <a:ext uri="{FF2B5EF4-FFF2-40B4-BE49-F238E27FC236}">
                <a16:creationId xmlns:a16="http://schemas.microsoft.com/office/drawing/2014/main" id="{3011278A-D9FD-0BA1-7EEC-0BAD80AF38FA}"/>
              </a:ext>
            </a:extLst>
          </p:cNvPr>
          <p:cNvSpPr>
            <a:spLocks noGrp="1"/>
          </p:cNvSpPr>
          <p:nvPr>
            <p:ph type="sldNum" sz="quarter" idx="12"/>
          </p:nvPr>
        </p:nvSpPr>
        <p:spPr>
          <a:xfrm>
            <a:off x="8610600" y="6356350"/>
            <a:ext cx="2743200" cy="365125"/>
          </a:xfrm>
        </p:spPr>
        <p:txBody>
          <a:bodyPr vert="horz" lIns="91440" tIns="45720" rIns="91440" bIns="45720" rtlCol="0" anchor="ctr">
            <a:noAutofit/>
          </a:bodyPr>
          <a:lstStyle/>
          <a:p>
            <a:pPr>
              <a:spcAft>
                <a:spcPts val="600"/>
              </a:spcAft>
            </a:pPr>
            <a:fld id="{A100A555-2A78-F544-8E91-EC82BE2F84F7}" type="slidenum">
              <a:rPr lang="en-US" sz="2130" smtClean="0">
                <a:solidFill>
                  <a:srgbClr val="2B2C4F"/>
                </a:solidFill>
              </a:rPr>
              <a:pPr>
                <a:spcAft>
                  <a:spcPts val="600"/>
                </a:spcAft>
              </a:pPr>
              <a:t>8</a:t>
            </a:fld>
            <a:endParaRPr lang="en-US" sz="2130" dirty="0">
              <a:solidFill>
                <a:srgbClr val="2B2C4F"/>
              </a:solidFill>
            </a:endParaRPr>
          </a:p>
        </p:txBody>
      </p:sp>
    </p:spTree>
    <p:extLst>
      <p:ext uri="{BB962C8B-B14F-4D97-AF65-F5344CB8AC3E}">
        <p14:creationId xmlns:p14="http://schemas.microsoft.com/office/powerpoint/2010/main" val="235959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9BFE-B562-A606-CBF1-2DF1670364AE}"/>
              </a:ext>
            </a:extLst>
          </p:cNvPr>
          <p:cNvSpPr>
            <a:spLocks noGrp="1"/>
          </p:cNvSpPr>
          <p:nvPr>
            <p:ph type="title"/>
          </p:nvPr>
        </p:nvSpPr>
        <p:spPr>
          <a:xfrm>
            <a:off x="990600" y="338328"/>
            <a:ext cx="10210800" cy="1078992"/>
          </a:xfrm>
          <a:solidFill>
            <a:srgbClr val="2B2C4F"/>
          </a:solidFill>
        </p:spPr>
        <p:txBody>
          <a:bodyPr vert="horz" lIns="91440" tIns="45720" rIns="91440" bIns="45720" rtlCol="0" anchor="ctr">
            <a:normAutofit/>
          </a:bodyPr>
          <a:lstStyle/>
          <a:p>
            <a:pPr algn="ctr"/>
            <a:r>
              <a:rPr lang="en-US" b="1" dirty="0">
                <a:solidFill>
                  <a:schemeClr val="bg1"/>
                </a:solidFill>
              </a:rPr>
              <a:t>Solve and Analyze the Model</a:t>
            </a:r>
          </a:p>
        </p:txBody>
      </p:sp>
      <p:sp>
        <p:nvSpPr>
          <p:cNvPr id="35" name="Rectangle 3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text&#10;&#10;Description automatically generated">
            <a:extLst>
              <a:ext uri="{FF2B5EF4-FFF2-40B4-BE49-F238E27FC236}">
                <a16:creationId xmlns:a16="http://schemas.microsoft.com/office/drawing/2014/main" id="{067436AB-E3C0-8018-EEEC-02E78AEE7418}"/>
              </a:ext>
            </a:extLst>
          </p:cNvPr>
          <p:cNvPicPr>
            <a:picLocks noChangeAspect="1"/>
          </p:cNvPicPr>
          <p:nvPr/>
        </p:nvPicPr>
        <p:blipFill>
          <a:blip r:embed="rId3"/>
          <a:stretch>
            <a:fillRect/>
          </a:stretch>
        </p:blipFill>
        <p:spPr>
          <a:xfrm>
            <a:off x="639148" y="3113643"/>
            <a:ext cx="4974336" cy="2549347"/>
          </a:xfrm>
          <a:prstGeom prst="rect">
            <a:avLst/>
          </a:prstGeom>
        </p:spPr>
      </p:pic>
      <p:sp>
        <p:nvSpPr>
          <p:cNvPr id="39"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able&#10;&#10;Description automatically generated">
            <a:extLst>
              <a:ext uri="{FF2B5EF4-FFF2-40B4-BE49-F238E27FC236}">
                <a16:creationId xmlns:a16="http://schemas.microsoft.com/office/drawing/2014/main" id="{281FC668-113A-06CC-6A9C-E30F15DB36B8}"/>
              </a:ext>
            </a:extLst>
          </p:cNvPr>
          <p:cNvPicPr>
            <a:picLocks noChangeAspect="1"/>
          </p:cNvPicPr>
          <p:nvPr/>
        </p:nvPicPr>
        <p:blipFill>
          <a:blip r:embed="rId4"/>
          <a:stretch>
            <a:fillRect/>
          </a:stretch>
        </p:blipFill>
        <p:spPr>
          <a:xfrm>
            <a:off x="6578516" y="3607193"/>
            <a:ext cx="4974336" cy="1566915"/>
          </a:xfrm>
          <a:prstGeom prst="rect">
            <a:avLst/>
          </a:prstGeom>
        </p:spPr>
      </p:pic>
      <p:sp>
        <p:nvSpPr>
          <p:cNvPr id="7" name="Slide Number Placeholder 6">
            <a:extLst>
              <a:ext uri="{FF2B5EF4-FFF2-40B4-BE49-F238E27FC236}">
                <a16:creationId xmlns:a16="http://schemas.microsoft.com/office/drawing/2014/main" id="{A65B7435-BE73-605B-41D8-49ABCF2592DF}"/>
              </a:ext>
            </a:extLst>
          </p:cNvPr>
          <p:cNvSpPr>
            <a:spLocks noGrp="1"/>
          </p:cNvSpPr>
          <p:nvPr>
            <p:ph type="sldNum" sz="quarter" idx="12"/>
          </p:nvPr>
        </p:nvSpPr>
        <p:spPr>
          <a:xfrm>
            <a:off x="11084547" y="6395471"/>
            <a:ext cx="783771" cy="365125"/>
          </a:xfrm>
        </p:spPr>
        <p:txBody>
          <a:bodyPr vert="horz" lIns="91440" tIns="45720" rIns="91440" bIns="45720" rtlCol="0" anchor="ctr">
            <a:noAutofit/>
          </a:bodyPr>
          <a:lstStyle/>
          <a:p>
            <a:pPr>
              <a:spcAft>
                <a:spcPts val="600"/>
              </a:spcAft>
            </a:pPr>
            <a:fld id="{A100A555-2A78-F544-8E91-EC82BE2F84F7}" type="slidenum">
              <a:rPr lang="en-US" sz="2130">
                <a:solidFill>
                  <a:srgbClr val="2B2C4F"/>
                </a:solidFill>
              </a:rPr>
              <a:pPr>
                <a:spcAft>
                  <a:spcPts val="600"/>
                </a:spcAft>
              </a:pPr>
              <a:t>9</a:t>
            </a:fld>
            <a:endParaRPr lang="en-US" sz="2130" dirty="0">
              <a:solidFill>
                <a:srgbClr val="2B2C4F"/>
              </a:solidFill>
            </a:endParaRPr>
          </a:p>
        </p:txBody>
      </p:sp>
    </p:spTree>
    <p:extLst>
      <p:ext uri="{BB962C8B-B14F-4D97-AF65-F5344CB8AC3E}">
        <p14:creationId xmlns:p14="http://schemas.microsoft.com/office/powerpoint/2010/main" val="3556870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{DB61B807-A79F-FD47-89AA-04A329C83652}tf10001122</Template>
  <TotalTime>396</TotalTime>
  <Words>473</Words>
  <Application>Microsoft Macintosh PowerPoint</Application>
  <PresentationFormat>Widescreen</PresentationFormat>
  <Paragraphs>64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Background</vt:lpstr>
      <vt:lpstr>Motivation</vt:lpstr>
      <vt:lpstr>Overview and Purpose</vt:lpstr>
      <vt:lpstr>Define the Problem</vt:lpstr>
      <vt:lpstr>Model Formulation</vt:lpstr>
      <vt:lpstr>Model Formulation</vt:lpstr>
      <vt:lpstr>Gather and Synthesize Data</vt:lpstr>
      <vt:lpstr>Solve and Analyze the Model</vt:lpstr>
      <vt:lpstr>Dallas Cowboys</vt:lpstr>
      <vt:lpstr>Kansas City Chiefs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Marlow</dc:creator>
  <cp:lastModifiedBy>Benjamin Marlow</cp:lastModifiedBy>
  <cp:revision>69</cp:revision>
  <dcterms:created xsi:type="dcterms:W3CDTF">2022-05-08T15:39:18Z</dcterms:created>
  <dcterms:modified xsi:type="dcterms:W3CDTF">2022-05-09T16:58:40Z</dcterms:modified>
</cp:coreProperties>
</file>