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PT Sans Narrow"/>
      <p:regular r:id="rId20"/>
      <p:bold r:id="rId21"/>
    </p:embeddedFont>
    <p:embeddedFont>
      <p:font typeface="Lora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Lora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Lora-italic.fntdata"/><Relationship Id="rId23" Type="http://schemas.openxmlformats.org/officeDocument/2006/relationships/font" Target="fonts/Lor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Lora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linkedin.com/" TargetMode="External"/><Relationship Id="rId3" Type="http://schemas.openxmlformats.org/officeDocument/2006/relationships/hyperlink" Target="https://www.indeed.com/" TargetMode="External"/><Relationship Id="rId4" Type="http://schemas.openxmlformats.org/officeDocument/2006/relationships/hyperlink" Target="https://www.simplyhired.com/" TargetMode="External"/><Relationship Id="rId5" Type="http://schemas.openxmlformats.org/officeDocument/2006/relationships/hyperlink" Target="https://www.monster.com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db4143eb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db4143eb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daf7c70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daf7c70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daf7c70d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daf7c70d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The 2018 survey searched job listings on </a:t>
            </a:r>
            <a:r>
              <a:rPr lang="en" sz="1600">
                <a:solidFill>
                  <a:srgbClr val="1155CC"/>
                </a:solidFill>
                <a:highlight>
                  <a:schemeClr val="lt1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2"/>
              </a:rPr>
              <a:t>LinkedIn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 sz="1600">
                <a:solidFill>
                  <a:srgbClr val="1155CC"/>
                </a:solidFill>
                <a:highlight>
                  <a:schemeClr val="lt1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Indeed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 sz="1600">
                <a:solidFill>
                  <a:srgbClr val="1155CC"/>
                </a:solidFill>
                <a:highlight>
                  <a:schemeClr val="lt1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/>
              </a:rPr>
              <a:t>SimplyHired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, and </a:t>
            </a:r>
            <a:r>
              <a:rPr lang="en" sz="1600">
                <a:solidFill>
                  <a:srgbClr val="1155CC"/>
                </a:solidFill>
                <a:highlight>
                  <a:schemeClr val="lt1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5"/>
              </a:rPr>
              <a:t>Monster</a:t>
            </a:r>
            <a:r>
              <a:rPr lang="en">
                <a:solidFill>
                  <a:schemeClr val="dk1"/>
                </a:solidFill>
              </a:rPr>
              <a:t> in the US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daf7c70d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daf7c70d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daf7c70d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daf7c70d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daf7c70d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daf7c70d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daf7c70d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daf7c70d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IDE: Integrated Development Environment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daf7c70d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daf7c70d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2c784e5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2c784e5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www.devsaran.com/blog/10-best-programming-languages-2019-you-should-know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s://techvidvan.com/tutorials/python-tutorial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echvidvan.com/tutorials/python-tutorial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hyperlink" Target="https://www.datacamp.com/community/tutorials/top-python-ides-for-2019" TargetMode="External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hyperlink" Target="https://colab.research.google.com/notebooks/welcome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Introduction to Python - Part 1</a:t>
            </a:r>
            <a:endParaRPr sz="30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Women’s Data Science Study Group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3157500" y="4177100"/>
            <a:ext cx="28290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Presenter: Soane Mota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7197150" y="4576475"/>
            <a:ext cx="16392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76A5A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Meeting #18</a:t>
            </a:r>
            <a:endParaRPr b="1" sz="1500">
              <a:solidFill>
                <a:srgbClr val="76A5A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6A5A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it is coding time!!!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550" y="1385350"/>
            <a:ext cx="3930900" cy="29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Popular Programming Languages of 2019</a:t>
            </a:r>
            <a:endParaRPr sz="29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FFFFF"/>
              </a:solidFill>
              <a:highlight>
                <a:srgbClr val="EDEBE9"/>
              </a:highlight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1380" l="0" r="0" t="0"/>
          <a:stretch/>
        </p:blipFill>
        <p:spPr>
          <a:xfrm>
            <a:off x="1683325" y="1095250"/>
            <a:ext cx="5721825" cy="349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1587125" y="4727550"/>
            <a:ext cx="6947400" cy="1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</a:t>
            </a:r>
            <a:r>
              <a:rPr lang="en" sz="1000"/>
              <a:t>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https://www.devsaran.com/blog/10-best-programming-languages-2019-you-should-know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20 Technology Skills in Data Science Job Listings in 2018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0" l="695" r="0" t="13703"/>
          <a:stretch/>
        </p:blipFill>
        <p:spPr>
          <a:xfrm>
            <a:off x="1659775" y="1656334"/>
            <a:ext cx="5518600" cy="30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2018775" y="4765200"/>
            <a:ext cx="59811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/>
              <a:t>https://towardsdatascience.com/the-most-in-demand-skills-for-data-scientists-4a4a8db896db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103700" y="1551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787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</a:rPr>
              <a:t>Most popular language for ML​</a:t>
            </a:r>
            <a:endParaRPr sz="1900">
              <a:solidFill>
                <a:srgbClr val="000000"/>
              </a:solidFill>
            </a:endParaRPr>
          </a:p>
          <a:p>
            <a:pPr indent="-323850" lvl="0" marL="787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</a:rPr>
              <a:t>Open source​</a:t>
            </a:r>
            <a:endParaRPr sz="1900">
              <a:solidFill>
                <a:srgbClr val="000000"/>
              </a:solidFill>
            </a:endParaRPr>
          </a:p>
          <a:p>
            <a:pPr indent="-323850" lvl="0" marL="787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</a:rPr>
              <a:t>Versions 2.7, 3.6, or 3.7?​</a:t>
            </a:r>
            <a:endParaRPr sz="1900">
              <a:solidFill>
                <a:srgbClr val="000000"/>
              </a:solidFill>
            </a:endParaRPr>
          </a:p>
          <a:p>
            <a:pPr indent="-323850" lvl="0" marL="787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</a:rPr>
              <a:t>Find basically any solution online (Google, Stack Overflow)​</a:t>
            </a:r>
            <a:endParaRPr sz="1900">
              <a:solidFill>
                <a:srgbClr val="000000"/>
              </a:solidFill>
            </a:endParaRPr>
          </a:p>
          <a:p>
            <a:pPr indent="-323850" lvl="0" marL="787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</a:rPr>
              <a:t>Better dealing with big data​</a:t>
            </a:r>
            <a:endParaRPr sz="1900">
              <a:solidFill>
                <a:srgbClr val="000000"/>
              </a:solidFill>
            </a:endParaRPr>
          </a:p>
          <a:p>
            <a:pPr indent="-323850" lvl="0" marL="787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</a:rPr>
              <a:t>Perfect for deep learning and GPU processing​</a:t>
            </a:r>
            <a:endParaRPr sz="1900">
              <a:solidFill>
                <a:srgbClr val="000000"/>
              </a:solidFill>
            </a:endParaRPr>
          </a:p>
          <a:p>
            <a:pPr indent="-323850" lvl="0" marL="787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</a:rPr>
              <a:t>Jupyter Notebook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2072" y="493422"/>
            <a:ext cx="1620225" cy="16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13" y="415334"/>
            <a:ext cx="8415276" cy="431282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2620625" y="4819075"/>
            <a:ext cx="51087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https://techvidvan.com/tutorials/python-tutorial/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Applications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Python is everywhere. There is nothing you can’t do with it. Let’s take a quick look at where it finds use.</a:t>
            </a:r>
            <a:endParaRPr sz="135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749300" rtl="0" algn="l">
              <a:spcBef>
                <a:spcPts val="1400"/>
              </a:spcBef>
              <a:spcAft>
                <a:spcPts val="0"/>
              </a:spcAft>
              <a:buClr>
                <a:srgbClr val="444444"/>
              </a:buClr>
              <a:buSzPts val="1350"/>
              <a:buFont typeface="Georgia"/>
              <a:buChar char="●"/>
            </a:pP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Scripting – Python is great for server-side and other scripting</a:t>
            </a:r>
            <a:endParaRPr sz="135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7493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50"/>
              <a:buFont typeface="Georgia"/>
              <a:buChar char="●"/>
            </a:pP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Science</a:t>
            </a:r>
            <a:endParaRPr sz="135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7493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50"/>
              <a:buFont typeface="Georgia"/>
              <a:buChar char="●"/>
            </a:pP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 sz="135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7493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50"/>
              <a:buFont typeface="Georgia"/>
              <a:buChar char="●"/>
            </a:pP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Artificial Intelligence</a:t>
            </a:r>
            <a:endParaRPr sz="135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7493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50"/>
              <a:buFont typeface="Georgia"/>
              <a:buChar char="●"/>
            </a:pP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GUI and Game development</a:t>
            </a:r>
            <a:endParaRPr sz="135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7493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50"/>
              <a:buFont typeface="Georgia"/>
              <a:buChar char="●"/>
            </a:pP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Web development</a:t>
            </a:r>
            <a:endParaRPr sz="135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7493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50"/>
              <a:buFont typeface="Georgia"/>
              <a:buChar char="●"/>
            </a:pP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Computer Vision (CV)/ Image manipulation</a:t>
            </a:r>
            <a:endParaRPr sz="135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7493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50"/>
              <a:buFont typeface="Georgia"/>
              <a:buChar char="●"/>
            </a:pP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Robotics</a:t>
            </a:r>
            <a:endParaRPr sz="135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7493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50"/>
              <a:buFont typeface="Georgia"/>
              <a:buChar char="●"/>
            </a:pP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Web Scraping</a:t>
            </a:r>
            <a:endParaRPr sz="135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7493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50"/>
              <a:buFont typeface="Georgia"/>
              <a:buChar char="●"/>
            </a:pP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Network Programming</a:t>
            </a:r>
            <a:endParaRPr sz="135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7493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50"/>
              <a:buFont typeface="Georgia"/>
              <a:buChar char="●"/>
            </a:pP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Numeric and Scientific Computing</a:t>
            </a:r>
            <a:endParaRPr sz="135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7493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50"/>
              <a:buFont typeface="Georgia"/>
              <a:buChar char="●"/>
            </a:pP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Enterprise applications</a:t>
            </a:r>
            <a:endParaRPr sz="135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2200"/>
              </a:spcBef>
              <a:spcAft>
                <a:spcPts val="2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3" name="Google Shape;103;p18"/>
          <p:cNvSpPr txBox="1"/>
          <p:nvPr/>
        </p:nvSpPr>
        <p:spPr>
          <a:xfrm>
            <a:off x="2064725" y="4797625"/>
            <a:ext cx="5671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2200"/>
              </a:spcAft>
              <a:buNone/>
            </a:pP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Source: </a:t>
            </a:r>
            <a:r>
              <a:rPr lang="en" sz="10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https://techvidvan.com/tutorials/python-tutorial/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Most Popular Python IDE in December 2018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975" y="1152427"/>
            <a:ext cx="3534776" cy="124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51600" y="4794850"/>
            <a:ext cx="61569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https://www.datacamp.com/community/tutorials/top-python-ides-for-2019</a:t>
            </a:r>
            <a:endParaRPr sz="1000"/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5">
            <a:alphaModFix/>
          </a:blip>
          <a:srcRect b="1831" l="1407" r="2178" t="9704"/>
          <a:stretch/>
        </p:blipFill>
        <p:spPr>
          <a:xfrm>
            <a:off x="83100" y="1263675"/>
            <a:ext cx="4260300" cy="323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4897975" y="2370275"/>
            <a:ext cx="3258000" cy="23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Specific for python programming: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Jupyter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PyCharm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Spyder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Visual Studio Code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Rodeo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Text editor to run in a terminal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Sublime Text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Atom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Vim (better on linux)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Emacs 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(better on linux)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g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edit 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(better on linux)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700" y="1153475"/>
            <a:ext cx="516882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Colab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063" y="2659050"/>
            <a:ext cx="7847075" cy="13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506500" y="1439850"/>
            <a:ext cx="8370000" cy="15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Colaboratory is a </a:t>
            </a:r>
            <a:r>
              <a:rPr b="1"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free Jupyter notebook environment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that requires no setup and runs entirely in the cloud.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With Colaboratory you can write and execute code, save and share your analyses, and access powerful computing resources, all for free from your browser.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568000" y="4535825"/>
            <a:ext cx="82470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https://colab.research.google.com/notebooks/welcome.ipynb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