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8" r:id="rId3"/>
    <p:sldId id="259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B761E5F-32CC-4401-8FF0-CCCE204191D0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16D1086-0019-44F8-9243-AD97D4802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0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IBM Plex Sans" charset="0"/>
                <a:ea typeface="IBM Plex Sans" charset="0"/>
                <a:cs typeface="IBM Plex Sans" charset="0"/>
                <a:sym typeface="Helvetica Neue"/>
              </a:rPr>
              <a:t>Provision cloud infrastructure &amp; application services and in all of your clouds with a common automation framework</a:t>
            </a:r>
            <a:endParaRPr lang="en-US" sz="900" i="1" strike="sngStrike" dirty="0">
              <a:latin typeface="IBM Plex Sans" charset="0"/>
              <a:ea typeface="IBM Plex Sans" charset="0"/>
              <a:cs typeface="IBM Plex Sans" charset="0"/>
              <a:sym typeface="Helvetica Neue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latin typeface="IBM Plex Sans" charset="0"/>
              <a:ea typeface="IBM Plex Sans" charset="0"/>
              <a:cs typeface="IBM Plex Sans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atin typeface="IBM Plex Sans" charset="0"/>
                <a:ea typeface="IBM Plex Sans" charset="0"/>
                <a:cs typeface="IBM Plex Sans" charset="0"/>
              </a:rPr>
              <a:t>Common automation framework </a:t>
            </a:r>
            <a:r>
              <a:rPr lang="en-US" sz="900" dirty="0">
                <a:latin typeface="IBM Plex Sans" charset="0"/>
                <a:ea typeface="IBM Plex Sans" charset="0"/>
                <a:cs typeface="IBM Plex Sans" charset="0"/>
              </a:rPr>
              <a:t>to automate deployments in public, private and hybrid clouds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2437603" hangingPunct="0">
              <a:defRPr/>
            </a:pPr>
            <a:fld id="{89724C5F-F867-40B5-A3C4-AC5B8602B571}" type="slidenum">
              <a:rPr lang="en-US" sz="3700" kern="0">
                <a:solidFill>
                  <a:prstClr val="black"/>
                </a:solidFill>
                <a:sym typeface="Arial"/>
              </a:rPr>
              <a:pPr defTabSz="2437603" hangingPunct="0">
                <a:defRPr/>
              </a:pPr>
              <a:t>2</a:t>
            </a:fld>
            <a:endParaRPr lang="en-US" sz="3700" kern="0">
              <a:solidFill>
                <a:prstClr val="black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80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44F4-E61F-458F-8097-550B1A5614F2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8D28-1140-4B0D-ABE3-0A03C52F9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DBCC4-8554-4171-B32C-013C4F4B4D7E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EC650-9B18-4EBF-BA24-52A8AA48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0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BC13-EFE1-4E05-A050-4EC4AB2EEE80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6EF0A-A957-4289-B94A-F61F0D43B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5"/>
          <p:cNvSpPr>
            <a:spLocks noChangeAspect="1"/>
          </p:cNvSpPr>
          <p:nvPr/>
        </p:nvSpPr>
        <p:spPr bwMode="auto">
          <a:xfrm>
            <a:off x="11191875" y="6273800"/>
            <a:ext cx="695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7" descr="ibm_gry.png"/>
          <p:cNvSpPr>
            <a:spLocks noChangeAspect="1"/>
          </p:cNvSpPr>
          <p:nvPr userDrawn="1"/>
        </p:nvSpPr>
        <p:spPr bwMode="auto">
          <a:xfrm>
            <a:off x="11191875" y="320675"/>
            <a:ext cx="695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Picture 9"/>
          <p:cNvSpPr>
            <a:spLocks noChangeAspect="1"/>
          </p:cNvSpPr>
          <p:nvPr userDrawn="1"/>
        </p:nvSpPr>
        <p:spPr bwMode="auto">
          <a:xfrm>
            <a:off x="9880600" y="6113463"/>
            <a:ext cx="2160588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Picture 10"/>
          <p:cNvSpPr>
            <a:spLocks noChangeAspect="1"/>
          </p:cNvSpPr>
          <p:nvPr userDrawn="1"/>
        </p:nvSpPr>
        <p:spPr bwMode="auto">
          <a:xfrm>
            <a:off x="5956300" y="539750"/>
            <a:ext cx="5729288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13"/>
            <a:ext cx="8534400" cy="182562"/>
          </a:xfrm>
        </p:spPr>
        <p:txBody>
          <a:bodyPr/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3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8873E9D-B19B-407D-A408-D5EB1A46F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501" algn="dec"/>
              </a:tabLst>
              <a:defRPr/>
            </a:lvl1pPr>
            <a:lvl2pPr marL="230714" indent="-23071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501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4FC21AF-B91E-44B1-BE50-7A72F15A0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defTabSz="914400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01E2D09-B2EE-4908-AAEC-D29B2EBF5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C92EB93-19FE-45F5-89AF-4C2F74596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0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0E502A1-86F6-4E3D-9766-4AFB1802D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1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32" indent="-15663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FA65F7E-C263-4654-999F-270EBEE28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8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0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870D0D-1157-4111-9578-FB89F674D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92ED-387A-46CE-9F22-E57DB1B3AFBA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B121-5A65-430F-983C-24C4AF81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ED3B5F1-3EC7-4B86-A4D9-33D62181A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7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2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9CC5FB-4A00-406C-AC67-A9A793497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73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0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6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4FF3DC7-69EF-431B-A8B5-4C6401589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8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1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1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1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FD69313-27FD-4945-9A10-B4F382969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3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2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FB333-1CA3-4F86-8372-B9F76092E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5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7A74797-B735-47E5-92D3-54C5C1C9A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7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2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2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0C21DD8-3725-4194-A4A6-0BD224820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1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n-US" sz="1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8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C500C7-825C-44E4-8C5D-3A1753746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1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755A4CD-4A92-447A-BED7-6BBCC092F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2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D0D9A1B-6197-4343-80F7-1C5892CF0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3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82FEA-6EFB-4489-A861-E8C54D8C5ED0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1C753-7004-4857-9874-5385E0E02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01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3D0873A-22CE-45D1-ACD2-367AD346E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5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4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2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defTabSz="914400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80FDDE-9E4D-4636-B5D7-0723D4282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1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defTabSz="914400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7809ED-D5E0-4C50-AD36-8FED81F82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defTabSz="914400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4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defTabSz="914400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EA5E94-11D2-4262-9635-AFEFB7704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defTabSz="914400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4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0AC1D0-BA6E-46D9-9DD0-FCBF1AEE4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11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76B7085-2837-4B34-808A-75772B990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defTabSz="914400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9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defTabSz="914400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223AB0-62AE-4EBA-8C89-888E77D24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75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2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467E9C5-7054-4591-BA17-7EFDAAD0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48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5D92227-D9BD-4EBC-85FB-953B6DC2D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69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4BD994B-9E1A-4C9A-99D7-C41393EF7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95D44-F07D-483E-9F10-D7BF5ABEDECD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2D4F1-83FF-40D1-B667-A6431C099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36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D0EF947-A04A-4B6B-8E15-895D2C7D7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408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32" indent="-156632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66D4653-C0D7-462B-864C-32E3F7E6D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2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465F17-A8D3-433D-99EF-F3CDBBCB1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19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C64A4CD-3B87-4214-A093-DB0E8160C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12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271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501" algn="dec"/>
              </a:tabLst>
              <a:defRPr sz="1467"/>
            </a:lvl1pPr>
            <a:lvl2pPr marL="230714" indent="-23071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7C714C-A807-48C9-AFDA-405C30D7B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30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5" descr="ibm_gry.png"/>
          <p:cNvSpPr>
            <a:spLocks noChangeAspect="1"/>
          </p:cNvSpPr>
          <p:nvPr/>
        </p:nvSpPr>
        <p:spPr bwMode="auto">
          <a:xfrm>
            <a:off x="5233988" y="2914650"/>
            <a:ext cx="1730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E5E2D2-DFC8-452F-9706-7C027C2E3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BB093-FD1F-4E4F-B768-7641AFA1AE1B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AA64C-7976-459A-85DA-40E853020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C3D00-85F2-488C-95E1-29674B09CFA7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93449-C8FD-4A17-914A-58AD584FC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9E62-48AD-42C1-9BFF-E3399CB03BF9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27753-FB6B-4F5E-87A3-6E71B4F8A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5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FF80-C6B6-421C-97DA-6DAE6A4E9AE9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06C7-6AAB-4CB2-9BE1-36EB4B03C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F4C54-6F50-45E2-8776-AF8C3ADCB173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9CF80-A25A-4832-9C1C-AB5338EC4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1E8468-5124-425C-B8C9-D6C987578853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06BF585-7A40-4ED5-BB95-585ADECB6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68288"/>
            <a:ext cx="5486400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5588"/>
            <a:ext cx="5486400" cy="6000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725"/>
            <a:ext cx="2743200" cy="1825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14389" eaLnBrk="1" fontAlgn="auto" hangingPunct="1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  <a:sym typeface="Arial"/>
              </a:defRPr>
            </a:lvl1pPr>
          </a:lstStyle>
          <a:p>
            <a:pPr>
              <a:defRPr/>
            </a:pPr>
            <a:fld id="{56A0BA62-FF9B-4992-9897-C80619154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725"/>
            <a:ext cx="8534400" cy="1825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914389" eaLnBrk="1" fontAlgn="auto" hangingPunct="1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  <a:sym typeface="Arial"/>
              </a:defRPr>
            </a:lvl1pPr>
          </a:lstStyle>
          <a:p>
            <a:pPr>
              <a:defRPr/>
            </a:pPr>
            <a:r>
              <a:rPr lang="de-DE"/>
              <a:t>IBM Cloud / DOC ID / Month XX, 2017 / © 2017 IBM Corporation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  <p:sldLayoutId id="2147483765" r:id="rId24"/>
    <p:sldLayoutId id="2147483766" r:id="rId25"/>
    <p:sldLayoutId id="2147483767" r:id="rId26"/>
    <p:sldLayoutId id="2147483768" r:id="rId27"/>
    <p:sldLayoutId id="2147483769" r:id="rId28"/>
    <p:sldLayoutId id="2147483770" r:id="rId29"/>
    <p:sldLayoutId id="2147483771" r:id="rId30"/>
    <p:sldLayoutId id="2147483772" r:id="rId31"/>
    <p:sldLayoutId id="2147483773" r:id="rId32"/>
    <p:sldLayoutId id="2147483774" r:id="rId33"/>
    <p:sldLayoutId id="2147483775" r:id="rId34"/>
    <p:sldLayoutId id="2147483776" r:id="rId35"/>
  </p:sldLayoutIdLst>
  <p:hf sldNum="0" hdr="0" dt="0"/>
  <p:txStyles>
    <p:titleStyle>
      <a:lvl1pPr algn="l" defTabSz="608013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defTabSz="6080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080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080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080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080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080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080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080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608013" rtl="0" fontAlgn="base">
        <a:spcBef>
          <a:spcPts val="1463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188" indent="-230188" algn="l" defTabSz="608013" rtl="0" fontAlgn="base">
        <a:spcBef>
          <a:spcPts val="1463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8638" indent="-230188" algn="l" defTabSz="608013" rtl="0" fontAlgn="base">
        <a:spcBef>
          <a:spcPts val="146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438" indent="-223838" algn="l" defTabSz="608013" rtl="0" fontAlgn="base">
        <a:spcBef>
          <a:spcPts val="1463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69975" indent="-230188" algn="l" defTabSz="608013" rtl="0" fontAlgn="base">
        <a:spcBef>
          <a:spcPts val="1463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59" indent="-304796" algn="l" defTabSz="60959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6" algn="l" defTabSz="60959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6" algn="l" defTabSz="60959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6" algn="l" defTabSz="60959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6095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6095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6095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6095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6095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6095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6095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6095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/>
          <p:cNvSpPr/>
          <p:nvPr/>
        </p:nvSpPr>
        <p:spPr>
          <a:xfrm>
            <a:off x="10847388" y="1411288"/>
            <a:ext cx="1219200" cy="3081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Other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VM </a:t>
            </a:r>
            <a:r>
              <a:rPr lang="en-US" dirty="0">
                <a:solidFill>
                  <a:prstClr val="white"/>
                </a:solidFill>
              </a:rPr>
              <a:t>Based </a:t>
            </a:r>
            <a:r>
              <a:rPr lang="en-US" dirty="0">
                <a:solidFill>
                  <a:prstClr val="white"/>
                </a:solidFill>
              </a:rPr>
              <a:t>Apps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5411788" y="2324100"/>
            <a:ext cx="1497012" cy="971550"/>
          </a:xfrm>
          <a:prstGeom prst="roundRect">
            <a:avLst/>
          </a:prstGeom>
          <a:solidFill>
            <a:srgbClr val="00B050">
              <a:alpha val="16863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940" name="Title 1"/>
          <p:cNvSpPr txBox="1">
            <a:spLocks/>
          </p:cNvSpPr>
          <p:nvPr/>
        </p:nvSpPr>
        <p:spPr bwMode="auto">
          <a:xfrm>
            <a:off x="285750" y="265113"/>
            <a:ext cx="8388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IBM </a:t>
            </a:r>
            <a:r>
              <a:rPr lang="en-US" altLang="en-US" sz="2000" b="1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Cloud</a:t>
            </a:r>
            <a:r>
              <a:rPr lang="en-US" altLang="en-US" sz="200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 Automation Manager on IBM </a:t>
            </a:r>
            <a:r>
              <a:rPr lang="en-US" altLang="en-US" sz="2000" b="1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Cloud</a:t>
            </a:r>
            <a:r>
              <a:rPr lang="en-US" altLang="en-US" sz="200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 Private</a:t>
            </a:r>
            <a:endParaRPr lang="en-US" altLang="en-US" sz="2000" i="1">
              <a:latin typeface="IBM Plex Sans" panose="020B0503050203000203" pitchFamily="34" charset="0"/>
              <a:ea typeface="IBM Plex Sans" panose="020B0503050203000203" pitchFamily="34" charset="0"/>
              <a:cs typeface="IBM Plex Sans" panose="020B050305020300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6738" y="1763713"/>
            <a:ext cx="531495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9"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Containerized cloud native application </a:t>
            </a:r>
            <a: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/>
            </a:r>
            <a:b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</a:br>
            <a: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CAM is installed </a:t>
            </a:r>
            <a: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into an IBM </a:t>
            </a:r>
            <a:r>
              <a:rPr lang="en-US" sz="1000" b="1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Cloud</a:t>
            </a:r>
            <a: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 Private worker node with a Helm </a:t>
            </a:r>
            <a: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chart</a:t>
            </a:r>
            <a:b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</a:br>
            <a: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Leverages </a:t>
            </a:r>
            <a: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IBM </a:t>
            </a:r>
            <a:r>
              <a:rPr lang="en-US" sz="1000" b="1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Cloud</a:t>
            </a:r>
            <a:r>
              <a:rPr lang="en-US" sz="1000" spc="-30" dirty="0">
                <a:latin typeface="IBM Plex Sans"/>
                <a:ea typeface="IBM Plex Sans" charset="0"/>
                <a:cs typeface="IBM Plex Sans" charset="0"/>
                <a:sym typeface="Arial"/>
              </a:rPr>
              <a:t> Private services for enterprise capabilities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5750" y="5327650"/>
            <a:ext cx="7656513" cy="1244600"/>
          </a:xfrm>
          <a:prstGeom prst="rect">
            <a:avLst/>
          </a:prstGeom>
          <a:solidFill>
            <a:srgbClr val="000E5E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prstClr val="white"/>
              </a:solidFill>
              <a:latin typeface="IBM Plex Sans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7025" y="5376863"/>
            <a:ext cx="1665288" cy="300037"/>
          </a:xfrm>
          <a:prstGeom prst="rect">
            <a:avLst/>
          </a:prstGeom>
        </p:spPr>
        <p:txBody>
          <a:bodyPr wrap="none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IBM Cloud </a:t>
            </a:r>
            <a:r>
              <a:rPr lang="en-US" sz="135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Private</a:t>
            </a:r>
          </a:p>
        </p:txBody>
      </p:sp>
      <p:sp>
        <p:nvSpPr>
          <p:cNvPr id="39944" name="TextBox 82"/>
          <p:cNvSpPr txBox="1">
            <a:spLocks noChangeArrowheads="1"/>
          </p:cNvSpPr>
          <p:nvPr/>
        </p:nvSpPr>
        <p:spPr bwMode="auto">
          <a:xfrm>
            <a:off x="4897438" y="5715000"/>
            <a:ext cx="9667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  <a:sym typeface="Arial" panose="020B0604020202020204" pitchFamily="34" charset="0"/>
              </a:rPr>
              <a:t>Core Services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26000" y="5973763"/>
            <a:ext cx="617538" cy="138112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Logging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76675" y="5973763"/>
            <a:ext cx="890588" cy="138112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IAM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75088" y="6157913"/>
            <a:ext cx="890587" cy="312737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Encryption &amp; Key Management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88063" y="5973763"/>
            <a:ext cx="823912" cy="274637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API &amp; Data Connect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494338" y="6157913"/>
            <a:ext cx="547687" cy="312737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Usage</a:t>
            </a:r>
          </a:p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Metering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26000" y="6157913"/>
            <a:ext cx="617538" cy="136525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Monitoring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26000" y="6334125"/>
            <a:ext cx="617538" cy="136525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Event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497513" y="5973763"/>
            <a:ext cx="549275" cy="138112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Audit</a:t>
            </a:r>
          </a:p>
        </p:txBody>
      </p:sp>
      <p:sp>
        <p:nvSpPr>
          <p:cNvPr id="39953" name="TextBox 91"/>
          <p:cNvSpPr txBox="1">
            <a:spLocks noChangeArrowheads="1"/>
          </p:cNvSpPr>
          <p:nvPr/>
        </p:nvSpPr>
        <p:spPr bwMode="auto">
          <a:xfrm>
            <a:off x="1520825" y="5703888"/>
            <a:ext cx="16430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  <a:sym typeface="Arial" panose="020B0604020202020204" pitchFamily="34" charset="0"/>
              </a:rPr>
              <a:t>Data &amp; Analytics Services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81175" y="5965825"/>
            <a:ext cx="854075" cy="479425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Databases</a:t>
            </a:r>
          </a:p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/ Analytics</a:t>
            </a:r>
            <a:endParaRPr lang="en-US" sz="1000" kern="0" dirty="0">
              <a:solidFill>
                <a:prstClr val="white"/>
              </a:solidFill>
              <a:latin typeface="IBM Plex Sans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91238" y="6310313"/>
            <a:ext cx="820737" cy="160337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Tenant Svcs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0688" y="5983288"/>
            <a:ext cx="1144587" cy="466725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Kubernetes</a:t>
            </a:r>
          </a:p>
        </p:txBody>
      </p:sp>
      <p:sp>
        <p:nvSpPr>
          <p:cNvPr id="39957" name="TextBox 96"/>
          <p:cNvSpPr txBox="1">
            <a:spLocks noChangeArrowheads="1"/>
          </p:cNvSpPr>
          <p:nvPr/>
        </p:nvSpPr>
        <p:spPr bwMode="auto">
          <a:xfrm>
            <a:off x="501650" y="5718175"/>
            <a:ext cx="989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  <a:sym typeface="Arial" panose="020B0604020202020204" pitchFamily="34" charset="0"/>
              </a:rPr>
              <a:t>Infrastructure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978650" y="5365750"/>
            <a:ext cx="865188" cy="1139825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kern="0" dirty="0">
                <a:solidFill>
                  <a:srgbClr val="FFFFFF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Service </a:t>
            </a:r>
            <a:r>
              <a:rPr lang="en-US" sz="1350" dirty="0">
                <a:solidFill>
                  <a:srgbClr val="FFFFFF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catalog</a:t>
            </a:r>
          </a:p>
        </p:txBody>
      </p:sp>
      <p:sp>
        <p:nvSpPr>
          <p:cNvPr id="39959" name="TextBox 98"/>
          <p:cNvSpPr txBox="1">
            <a:spLocks noChangeArrowheads="1"/>
          </p:cNvSpPr>
          <p:nvPr/>
        </p:nvSpPr>
        <p:spPr bwMode="auto">
          <a:xfrm>
            <a:off x="2854325" y="5357813"/>
            <a:ext cx="87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  <a:sym typeface="Arial" panose="020B0604020202020204" pitchFamily="34" charset="0"/>
              </a:rPr>
              <a:t>Multi-cloud</a:t>
            </a:r>
          </a:p>
          <a:p>
            <a:pPr algn="ctr" eaLnBrk="1" hangingPunct="1"/>
            <a:r>
              <a:rPr lang="en-US" altLang="en-US" sz="1000" b="1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  <a:sym typeface="Arial" panose="020B0604020202020204" pitchFamily="34" charset="0"/>
              </a:rPr>
              <a:t>Services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879725" y="5976938"/>
            <a:ext cx="862013" cy="457200"/>
          </a:xfrm>
          <a:prstGeom prst="rect">
            <a:avLst/>
          </a:prstGeom>
          <a:solidFill>
            <a:srgbClr val="003BC9"/>
          </a:solidFill>
          <a:ln w="25400" cap="flat" cmpd="sng" algn="ctr">
            <a:solidFill>
              <a:srgbClr val="6E17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822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prstClr val="white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CAM</a:t>
            </a:r>
          </a:p>
        </p:txBody>
      </p:sp>
      <p:cxnSp>
        <p:nvCxnSpPr>
          <p:cNvPr id="39961" name="Straight Connector 100"/>
          <p:cNvCxnSpPr>
            <a:cxnSpLocks noChangeShapeType="1"/>
          </p:cNvCxnSpPr>
          <p:nvPr/>
        </p:nvCxnSpPr>
        <p:spPr bwMode="auto">
          <a:xfrm flipH="1">
            <a:off x="3775075" y="4879975"/>
            <a:ext cx="198438" cy="1081088"/>
          </a:xfrm>
          <a:prstGeom prst="line">
            <a:avLst/>
          </a:prstGeom>
          <a:noFill/>
          <a:ln w="3175" algn="ctr">
            <a:solidFill>
              <a:srgbClr val="69A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2" name="Straight Connector 101"/>
          <p:cNvCxnSpPr>
            <a:cxnSpLocks noChangeShapeType="1"/>
          </p:cNvCxnSpPr>
          <p:nvPr/>
        </p:nvCxnSpPr>
        <p:spPr bwMode="auto">
          <a:xfrm>
            <a:off x="739775" y="4884738"/>
            <a:ext cx="2179638" cy="1093787"/>
          </a:xfrm>
          <a:prstGeom prst="line">
            <a:avLst/>
          </a:prstGeom>
          <a:noFill/>
          <a:ln w="3175" algn="ctr">
            <a:solidFill>
              <a:srgbClr val="69A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3" name="TextBox 102"/>
          <p:cNvSpPr txBox="1">
            <a:spLocks noChangeArrowheads="1"/>
          </p:cNvSpPr>
          <p:nvPr/>
        </p:nvSpPr>
        <p:spPr bwMode="auto">
          <a:xfrm>
            <a:off x="1717675" y="4175125"/>
            <a:ext cx="14319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262626"/>
                </a:solidFill>
                <a:latin typeface="IBM Plex Sans" panose="020B0503050203000203" pitchFamily="34" charset="0"/>
                <a:sym typeface="Arial" panose="020B0604020202020204" pitchFamily="34" charset="0"/>
              </a:rPr>
              <a:t>Public, Private &amp; Hybrid Clouds</a:t>
            </a:r>
          </a:p>
        </p:txBody>
      </p:sp>
      <p:sp>
        <p:nvSpPr>
          <p:cNvPr id="104" name="Rounded Rectangle 103"/>
          <p:cNvSpPr>
            <a:spLocks noChangeAspect="1"/>
          </p:cNvSpPr>
          <p:nvPr/>
        </p:nvSpPr>
        <p:spPr>
          <a:xfrm>
            <a:off x="716656" y="2724571"/>
            <a:ext cx="3257190" cy="2179592"/>
          </a:xfrm>
          <a:prstGeom prst="roundRect">
            <a:avLst>
              <a:gd name="adj" fmla="val 9677"/>
            </a:avLst>
          </a:prstGeom>
          <a:noFill/>
          <a:ln w="31750" cap="flat" cmpd="sng" algn="ctr">
            <a:solidFill>
              <a:srgbClr val="7030A0"/>
            </a:solidFill>
            <a:prstDash val="solid"/>
          </a:ln>
          <a:effectLst>
            <a:softEdge rad="0"/>
          </a:effectLst>
        </p:spPr>
        <p:txBody>
          <a:bodyPr anchor="ctr"/>
          <a:lstStyle/>
          <a:p>
            <a:pPr algn="ctr" defTabSz="914388">
              <a:defRPr/>
            </a:pPr>
            <a:endParaRPr kumimoji="1" lang="en-US" sz="700" kern="0" dirty="0">
              <a:solidFill>
                <a:srgbClr val="000E5E"/>
              </a:solidFill>
              <a:latin typeface="IBM Plex Sans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105" name="Rounded Rectangle 11"/>
          <p:cNvSpPr>
            <a:spLocks noChangeArrowheads="1"/>
          </p:cNvSpPr>
          <p:nvPr/>
        </p:nvSpPr>
        <p:spPr bwMode="auto">
          <a:xfrm>
            <a:off x="844550" y="2860675"/>
            <a:ext cx="2476500" cy="7445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69A6FF">
                  <a:lumMod val="67000"/>
                </a:srgbClr>
              </a:gs>
              <a:gs pos="48000">
                <a:srgbClr val="69A6FF">
                  <a:lumMod val="97000"/>
                  <a:lumOff val="3000"/>
                </a:srgbClr>
              </a:gs>
              <a:gs pos="100000">
                <a:srgbClr val="69A6FF">
                  <a:lumMod val="60000"/>
                  <a:lumOff val="4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rgbClr val="000E5E">
                <a:lumMod val="50000"/>
              </a:srgbClr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81641" tIns="0" rIns="81641" bIns="40821"/>
          <a:lstStyle/>
          <a:p>
            <a:pPr algn="ctr" defTabSz="914348">
              <a:defRPr/>
            </a:pPr>
            <a:r>
              <a:rPr kumimoji="1" lang="en-US" sz="900" b="1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Deployment &amp; Process Orchestration</a:t>
            </a:r>
          </a:p>
        </p:txBody>
      </p:sp>
      <p:grpSp>
        <p:nvGrpSpPr>
          <p:cNvPr id="39968" name="Group 105"/>
          <p:cNvGrpSpPr>
            <a:grpSpLocks/>
          </p:cNvGrpSpPr>
          <p:nvPr/>
        </p:nvGrpSpPr>
        <p:grpSpPr bwMode="auto">
          <a:xfrm>
            <a:off x="1525588" y="3082925"/>
            <a:ext cx="1189037" cy="279400"/>
            <a:chOff x="2357936" y="2075227"/>
            <a:chExt cx="1805617" cy="272771"/>
          </a:xfrm>
        </p:grpSpPr>
        <p:sp>
          <p:nvSpPr>
            <p:cNvPr id="107" name="Process 33"/>
            <p:cNvSpPr>
              <a:spLocks noChangeArrowheads="1"/>
            </p:cNvSpPr>
            <p:nvPr/>
          </p:nvSpPr>
          <p:spPr bwMode="auto">
            <a:xfrm>
              <a:off x="2842487" y="2259658"/>
              <a:ext cx="149464" cy="88340"/>
            </a:xfrm>
            <a:prstGeom prst="flowChartProcess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0070C0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1641" tIns="40821" rIns="81641" bIns="40821"/>
            <a:lstStyle/>
            <a:p>
              <a:pPr defTabSz="914348">
                <a:defRPr/>
              </a:pPr>
              <a:endParaRPr kumimoji="1" lang="en-US" sz="400" b="1" kern="0">
                <a:solidFill>
                  <a:prstClr val="black"/>
                </a:solidFill>
                <a:latin typeface="IBM Plex Sans"/>
                <a:ea typeface="IBM Plex Sans" charset="0"/>
                <a:cs typeface="IBM Plex Sans" charset="0"/>
                <a:sym typeface="Arial"/>
              </a:endParaRPr>
            </a:p>
          </p:txBody>
        </p:sp>
        <p:sp>
          <p:nvSpPr>
            <p:cNvPr id="108" name="Decision 34"/>
            <p:cNvSpPr>
              <a:spLocks noChangeArrowheads="1"/>
            </p:cNvSpPr>
            <p:nvPr/>
          </p:nvSpPr>
          <p:spPr bwMode="auto">
            <a:xfrm>
              <a:off x="3249897" y="2172867"/>
              <a:ext cx="149464" cy="86791"/>
            </a:xfrm>
            <a:prstGeom prst="flowChartDecision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0070C0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1641" tIns="40821" rIns="81641" bIns="40821"/>
            <a:lstStyle/>
            <a:p>
              <a:pPr defTabSz="914348">
                <a:defRPr/>
              </a:pPr>
              <a:endParaRPr kumimoji="1" lang="en-US" sz="400" b="1" kern="0">
                <a:solidFill>
                  <a:prstClr val="black"/>
                </a:solidFill>
                <a:latin typeface="IBM Plex Sans"/>
                <a:ea typeface="IBM Plex Sans" charset="0"/>
                <a:cs typeface="IBM Plex Sans" charset="0"/>
                <a:sym typeface="Arial"/>
              </a:endParaRPr>
            </a:p>
          </p:txBody>
        </p:sp>
        <p:sp>
          <p:nvSpPr>
            <p:cNvPr id="109" name="Manual Input 35"/>
            <p:cNvSpPr>
              <a:spLocks noChangeArrowheads="1"/>
            </p:cNvSpPr>
            <p:nvPr/>
          </p:nvSpPr>
          <p:spPr bwMode="auto">
            <a:xfrm>
              <a:off x="2357936" y="2180616"/>
              <a:ext cx="149464" cy="116238"/>
            </a:xfrm>
            <a:prstGeom prst="flowChartManualInpu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0070C0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1641" tIns="40821" rIns="81641" bIns="40821"/>
            <a:lstStyle/>
            <a:p>
              <a:pPr defTabSz="914348">
                <a:defRPr/>
              </a:pPr>
              <a:endParaRPr kumimoji="1" lang="en-US" sz="400" b="1" kern="0">
                <a:solidFill>
                  <a:prstClr val="black"/>
                </a:solidFill>
                <a:latin typeface="IBM Plex Sans"/>
                <a:ea typeface="IBM Plex Sans" charset="0"/>
                <a:cs typeface="IBM Plex Sans" charset="0"/>
                <a:sym typeface="Arial"/>
              </a:endParaRPr>
            </a:p>
          </p:txBody>
        </p:sp>
        <p:sp>
          <p:nvSpPr>
            <p:cNvPr id="110" name="Terminator 37"/>
            <p:cNvSpPr>
              <a:spLocks noChangeArrowheads="1"/>
            </p:cNvSpPr>
            <p:nvPr/>
          </p:nvSpPr>
          <p:spPr bwMode="auto">
            <a:xfrm>
              <a:off x="3936947" y="2199214"/>
              <a:ext cx="180804" cy="86791"/>
            </a:xfrm>
            <a:prstGeom prst="flowChartTerminator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0070C0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1641" tIns="40821" rIns="81641" bIns="40821"/>
            <a:lstStyle/>
            <a:p>
              <a:pPr defTabSz="914348">
                <a:defRPr/>
              </a:pPr>
              <a:endParaRPr kumimoji="1" lang="en-US" sz="400" b="1" kern="0">
                <a:solidFill>
                  <a:prstClr val="black"/>
                </a:solidFill>
                <a:latin typeface="IBM Plex Sans"/>
                <a:ea typeface="IBM Plex Sans" charset="0"/>
                <a:cs typeface="IBM Plex Sans" charset="0"/>
                <a:sym typeface="Arial"/>
              </a:endParaRPr>
            </a:p>
          </p:txBody>
        </p:sp>
        <p:cxnSp>
          <p:nvCxnSpPr>
            <p:cNvPr id="40038" name="Elbow Connector 41"/>
            <p:cNvCxnSpPr>
              <a:cxnSpLocks noChangeShapeType="1"/>
            </p:cNvCxnSpPr>
            <p:nvPr/>
          </p:nvCxnSpPr>
          <p:spPr bwMode="auto">
            <a:xfrm>
              <a:off x="2508268" y="2238744"/>
              <a:ext cx="335201" cy="654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39" name="Elbow Connector 43"/>
            <p:cNvCxnSpPr>
              <a:cxnSpLocks noChangeShapeType="1"/>
            </p:cNvCxnSpPr>
            <p:nvPr/>
          </p:nvCxnSpPr>
          <p:spPr bwMode="auto">
            <a:xfrm flipV="1">
              <a:off x="2993139" y="2237074"/>
              <a:ext cx="231696" cy="6707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40" name="Elbow Connector 45"/>
            <p:cNvCxnSpPr>
              <a:cxnSpLocks noChangeShapeType="1"/>
            </p:cNvCxnSpPr>
            <p:nvPr/>
          </p:nvCxnSpPr>
          <p:spPr bwMode="auto">
            <a:xfrm>
              <a:off x="3399567" y="2216008"/>
              <a:ext cx="537084" cy="2689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41" name="Elbow Connector 47"/>
            <p:cNvCxnSpPr>
              <a:cxnSpLocks noChangeShapeType="1"/>
            </p:cNvCxnSpPr>
            <p:nvPr/>
          </p:nvCxnSpPr>
          <p:spPr bwMode="auto">
            <a:xfrm flipV="1">
              <a:off x="3670281" y="2119081"/>
              <a:ext cx="235675" cy="9692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rminator 37"/>
            <p:cNvSpPr>
              <a:spLocks noChangeArrowheads="1"/>
            </p:cNvSpPr>
            <p:nvPr/>
          </p:nvSpPr>
          <p:spPr bwMode="auto">
            <a:xfrm>
              <a:off x="3941768" y="2075227"/>
              <a:ext cx="221785" cy="88341"/>
            </a:xfrm>
            <a:prstGeom prst="flowChartTerminator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0070C0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1641" tIns="40821" rIns="81641" bIns="40821"/>
            <a:lstStyle/>
            <a:p>
              <a:pPr defTabSz="914348">
                <a:defRPr/>
              </a:pPr>
              <a:endParaRPr kumimoji="1" lang="en-US" sz="400" b="1" kern="0">
                <a:solidFill>
                  <a:prstClr val="black"/>
                </a:solidFill>
                <a:latin typeface="IBM Plex Sans"/>
                <a:ea typeface="IBM Plex Sans" charset="0"/>
                <a:cs typeface="IBM Plex Sans" charset="0"/>
                <a:sym typeface="Arial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901700" y="3421063"/>
            <a:ext cx="2357438" cy="133350"/>
          </a:xfrm>
          <a:prstGeom prst="rect">
            <a:avLst/>
          </a:prstGeom>
          <a:solidFill>
            <a:srgbClr val="003BC9"/>
          </a:solidFill>
          <a:ln w="9525" cap="flat" cmpd="sng" algn="ctr">
            <a:solidFill>
              <a:srgbClr val="69A6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348">
              <a:defRPr/>
            </a:pPr>
            <a:r>
              <a:rPr kumimoji="1" lang="en-US" sz="8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Flow Engine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01700" y="3082925"/>
            <a:ext cx="603250" cy="307975"/>
          </a:xfrm>
          <a:prstGeom prst="rect">
            <a:avLst/>
          </a:prstGeom>
          <a:solidFill>
            <a:srgbClr val="003BC9"/>
          </a:solidFill>
          <a:ln w="9525" cap="flat" cmpd="sng" algn="ctr">
            <a:solidFill>
              <a:srgbClr val="69A6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348">
              <a:defRPr/>
            </a:pPr>
            <a:r>
              <a:rPr kumimoji="1" lang="en-US" sz="6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3</a:t>
            </a:r>
            <a:r>
              <a:rPr kumimoji="1" lang="en-US" sz="600" kern="0" baseline="3000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rd</a:t>
            </a:r>
            <a:r>
              <a:rPr kumimoji="1" lang="en-US" sz="6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 Party Integrations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743200" y="3082925"/>
            <a:ext cx="515938" cy="307975"/>
          </a:xfrm>
          <a:prstGeom prst="rect">
            <a:avLst/>
          </a:prstGeom>
          <a:solidFill>
            <a:srgbClr val="003BC9"/>
          </a:solidFill>
          <a:ln w="9525" cap="flat" cmpd="sng" algn="ctr">
            <a:solidFill>
              <a:srgbClr val="69A6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defTabSz="914348">
              <a:defRPr/>
            </a:pPr>
            <a:r>
              <a:rPr kumimoji="1" lang="en-US" sz="8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Service  </a:t>
            </a:r>
          </a:p>
          <a:p>
            <a:pPr algn="ctr" defTabSz="914348">
              <a:defRPr/>
            </a:pPr>
            <a:r>
              <a:rPr kumimoji="1" lang="en-US" sz="8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Composer</a:t>
            </a:r>
          </a:p>
        </p:txBody>
      </p:sp>
      <p:sp>
        <p:nvSpPr>
          <p:cNvPr id="119" name="Rounded Rectangle 11"/>
          <p:cNvSpPr>
            <a:spLocks noChangeArrowheads="1"/>
          </p:cNvSpPr>
          <p:nvPr/>
        </p:nvSpPr>
        <p:spPr bwMode="auto">
          <a:xfrm>
            <a:off x="844550" y="3679825"/>
            <a:ext cx="1216025" cy="735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9A6FF">
                  <a:lumMod val="67000"/>
                </a:srgbClr>
              </a:gs>
              <a:gs pos="48000">
                <a:srgbClr val="69A6FF">
                  <a:lumMod val="97000"/>
                  <a:lumOff val="3000"/>
                </a:srgbClr>
              </a:gs>
              <a:gs pos="100000">
                <a:srgbClr val="69A6FF">
                  <a:lumMod val="60000"/>
                  <a:lumOff val="40000"/>
                </a:srgbClr>
              </a:gs>
            </a:gsLst>
            <a:lin ang="5400000" scaled="1"/>
          </a:gradFill>
          <a:ln w="9525" cap="flat" cmpd="sng" algn="ctr">
            <a:solidFill>
              <a:srgbClr val="000E5E">
                <a:lumMod val="50000"/>
              </a:srgbClr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0821" rIns="0" bIns="40821" anchorCtr="1"/>
          <a:lstStyle/>
          <a:p>
            <a:pPr algn="ctr" defTabSz="914388">
              <a:defRPr/>
            </a:pPr>
            <a:r>
              <a:rPr kumimoji="1" lang="en-US" sz="800" b="1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Template Management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71550" y="3911600"/>
            <a:ext cx="963613" cy="188913"/>
          </a:xfrm>
          <a:prstGeom prst="rect">
            <a:avLst/>
          </a:prstGeom>
          <a:solidFill>
            <a:srgbClr val="003BC9"/>
          </a:solidFill>
          <a:ln w="9525" cap="flat" cmpd="sng" algn="ctr">
            <a:solidFill>
              <a:srgbClr val="69A6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388">
              <a:defRPr/>
            </a:pPr>
            <a:r>
              <a:rPr kumimoji="1" lang="en-US" sz="7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Template API</a:t>
            </a:r>
          </a:p>
        </p:txBody>
      </p:sp>
      <p:sp>
        <p:nvSpPr>
          <p:cNvPr id="121" name="Rounded Rectangle 11"/>
          <p:cNvSpPr>
            <a:spLocks noChangeArrowheads="1"/>
          </p:cNvSpPr>
          <p:nvPr/>
        </p:nvSpPr>
        <p:spPr bwMode="auto">
          <a:xfrm>
            <a:off x="946150" y="4132263"/>
            <a:ext cx="500063" cy="241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E5E">
                <a:lumMod val="50000"/>
              </a:srgbClr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0821" rIns="0" bIns="40821" anchor="ctr"/>
          <a:lstStyle/>
          <a:p>
            <a:pPr algn="ctr" defTabSz="914388">
              <a:defRPr/>
            </a:pPr>
            <a:r>
              <a:rPr kumimoji="1" lang="is-IS" sz="500" b="1" kern="0" dirty="0">
                <a:solidFill>
                  <a:srgbClr val="000000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Terraform</a:t>
            </a:r>
            <a:endParaRPr kumimoji="1" lang="en-US" sz="500" b="1" kern="0" dirty="0">
              <a:solidFill>
                <a:srgbClr val="000000"/>
              </a:solidFill>
              <a:latin typeface="IBM Plex Sans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122" name="Rounded Rectangle 11"/>
          <p:cNvSpPr>
            <a:spLocks noChangeArrowheads="1"/>
          </p:cNvSpPr>
          <p:nvPr/>
        </p:nvSpPr>
        <p:spPr bwMode="auto">
          <a:xfrm>
            <a:off x="2105025" y="3679825"/>
            <a:ext cx="1216025" cy="735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9A6FF">
                  <a:lumMod val="67000"/>
                </a:srgbClr>
              </a:gs>
              <a:gs pos="48000">
                <a:srgbClr val="69A6FF">
                  <a:lumMod val="97000"/>
                  <a:lumOff val="3000"/>
                </a:srgbClr>
              </a:gs>
              <a:gs pos="100000">
                <a:srgbClr val="69A6FF">
                  <a:lumMod val="60000"/>
                  <a:lumOff val="40000"/>
                </a:srgbClr>
              </a:gs>
            </a:gsLst>
            <a:lin ang="5400000" scaled="1"/>
          </a:gradFill>
          <a:ln w="9525" cap="flat" cmpd="sng" algn="ctr">
            <a:solidFill>
              <a:srgbClr val="000E5E">
                <a:lumMod val="50000"/>
              </a:srgbClr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0821" rIns="0" bIns="40821" anchorCtr="1"/>
          <a:lstStyle/>
          <a:p>
            <a:pPr defTabSz="914388">
              <a:defRPr/>
            </a:pPr>
            <a:r>
              <a:rPr kumimoji="1" lang="en-US" sz="800" b="1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Instance Management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247900" y="3900488"/>
            <a:ext cx="938213" cy="187325"/>
          </a:xfrm>
          <a:prstGeom prst="rect">
            <a:avLst/>
          </a:prstGeom>
          <a:solidFill>
            <a:srgbClr val="003BC9"/>
          </a:solidFill>
          <a:ln w="9525" cap="flat" cmpd="sng" algn="ctr">
            <a:solidFill>
              <a:srgbClr val="69A6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388">
              <a:defRPr/>
            </a:pPr>
            <a:r>
              <a:rPr kumimoji="1" lang="en-US" sz="7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Workload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247900" y="4125913"/>
            <a:ext cx="938213" cy="187325"/>
          </a:xfrm>
          <a:prstGeom prst="rect">
            <a:avLst/>
          </a:prstGeom>
          <a:solidFill>
            <a:srgbClr val="003BC9"/>
          </a:solidFill>
          <a:ln w="9525" cap="flat" cmpd="sng" algn="ctr">
            <a:solidFill>
              <a:srgbClr val="69A6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388">
              <a:defRPr/>
            </a:pPr>
            <a:r>
              <a:rPr kumimoji="1" lang="en-US" sz="7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Service</a:t>
            </a:r>
          </a:p>
        </p:txBody>
      </p:sp>
      <p:sp>
        <p:nvSpPr>
          <p:cNvPr id="125" name="Rounded Rectangle 11"/>
          <p:cNvSpPr>
            <a:spLocks noChangeArrowheads="1"/>
          </p:cNvSpPr>
          <p:nvPr/>
        </p:nvSpPr>
        <p:spPr bwMode="auto">
          <a:xfrm>
            <a:off x="869950" y="4486275"/>
            <a:ext cx="2905125" cy="284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9A6FF">
                  <a:lumMod val="67000"/>
                </a:srgbClr>
              </a:gs>
              <a:gs pos="75000">
                <a:srgbClr val="69A6FF">
                  <a:lumMod val="97000"/>
                  <a:lumOff val="3000"/>
                </a:srgbClr>
              </a:gs>
              <a:gs pos="100000">
                <a:srgbClr val="69A6FF">
                  <a:lumMod val="60000"/>
                  <a:lumOff val="40000"/>
                </a:srgbClr>
              </a:gs>
            </a:gsLst>
            <a:lin ang="5400000" scaled="1"/>
          </a:gradFill>
          <a:ln w="9525" cap="flat" cmpd="sng" algn="ctr">
            <a:solidFill>
              <a:srgbClr val="000E5E">
                <a:lumMod val="50000"/>
              </a:srgbClr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81641" tIns="40821" rIns="81641" bIns="40821" anchor="ctr"/>
          <a:lstStyle/>
          <a:p>
            <a:pPr algn="ctr" defTabSz="914388">
              <a:defRPr/>
            </a:pPr>
            <a:r>
              <a:rPr kumimoji="1" lang="en-US" sz="900" b="1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IaaS Management</a:t>
            </a:r>
          </a:p>
        </p:txBody>
      </p:sp>
      <p:sp>
        <p:nvSpPr>
          <p:cNvPr id="126" name="Rounded Rectangle 11"/>
          <p:cNvSpPr>
            <a:spLocks noChangeArrowheads="1"/>
          </p:cNvSpPr>
          <p:nvPr/>
        </p:nvSpPr>
        <p:spPr bwMode="auto">
          <a:xfrm>
            <a:off x="1471613" y="4132263"/>
            <a:ext cx="498475" cy="241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E5E">
                <a:lumMod val="50000"/>
              </a:srgbClr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0821" rIns="0" bIns="40821" anchor="ctr"/>
          <a:lstStyle/>
          <a:p>
            <a:pPr algn="ctr" defTabSz="914388">
              <a:defRPr/>
            </a:pPr>
            <a:r>
              <a:rPr kumimoji="1" lang="is-IS" sz="500" b="1" kern="0" dirty="0">
                <a:solidFill>
                  <a:srgbClr val="000000"/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Helm</a:t>
            </a:r>
            <a:endParaRPr kumimoji="1" lang="en-US" sz="500" b="1" kern="0" dirty="0">
              <a:solidFill>
                <a:srgbClr val="000000"/>
              </a:solidFill>
              <a:latin typeface="IBM Plex Sans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3386780" y="2861160"/>
            <a:ext cx="461549" cy="15528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9A6FF">
                  <a:lumMod val="67000"/>
                </a:srgbClr>
              </a:gs>
              <a:gs pos="75000">
                <a:srgbClr val="69A6FF">
                  <a:lumMod val="97000"/>
                  <a:lumOff val="3000"/>
                </a:srgbClr>
              </a:gs>
              <a:gs pos="100000">
                <a:srgbClr val="69A6FF">
                  <a:lumMod val="60000"/>
                  <a:lumOff val="40000"/>
                </a:srgbClr>
              </a:gs>
            </a:gsLst>
            <a:lin ang="5400000" scaled="1"/>
          </a:gradFill>
          <a:ln w="9525" cap="flat" cmpd="sng" algn="ctr">
            <a:solidFill>
              <a:srgbClr val="000E5E">
                <a:lumMod val="50000"/>
              </a:srgbClr>
            </a:solidFill>
            <a:prstDash val="solid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vert270" lIns="81641" tIns="40821" rIns="81641" bIns="40821" anchor="ctr"/>
          <a:lstStyle/>
          <a:p>
            <a:pPr algn="ctr" defTabSz="914388">
              <a:defRPr/>
            </a:pPr>
            <a:r>
              <a:rPr kumimoji="1" lang="en-US" sz="9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Service &amp; Template </a:t>
            </a:r>
          </a:p>
          <a:p>
            <a:pPr algn="ctr" defTabSz="914388">
              <a:defRPr/>
            </a:pPr>
            <a:r>
              <a:rPr kumimoji="1" lang="en-US" sz="900" kern="0" dirty="0">
                <a:solidFill>
                  <a:srgbClr val="FFFFFF">
                    <a:lumMod val="95000"/>
                  </a:srgbClr>
                </a:solidFill>
                <a:latin typeface="IBM Plex Sans"/>
                <a:ea typeface="IBM Plex Sans" charset="0"/>
                <a:cs typeface="IBM Plex Sans" charset="0"/>
                <a:sym typeface="Arial"/>
              </a:rPr>
              <a:t>Library</a:t>
            </a:r>
          </a:p>
        </p:txBody>
      </p:sp>
      <p:grpSp>
        <p:nvGrpSpPr>
          <p:cNvPr id="39981" name="Group 128"/>
          <p:cNvGrpSpPr>
            <a:grpSpLocks/>
          </p:cNvGrpSpPr>
          <p:nvPr/>
        </p:nvGrpSpPr>
        <p:grpSpPr bwMode="auto">
          <a:xfrm>
            <a:off x="4292600" y="3954463"/>
            <a:ext cx="871538" cy="527050"/>
            <a:chOff x="2438401" y="4249301"/>
            <a:chExt cx="687943" cy="393192"/>
          </a:xfrm>
        </p:grpSpPr>
        <p:grpSp>
          <p:nvGrpSpPr>
            <p:cNvPr id="40030" name="Group 150"/>
            <p:cNvGrpSpPr>
              <a:grpSpLocks/>
            </p:cNvGrpSpPr>
            <p:nvPr/>
          </p:nvGrpSpPr>
          <p:grpSpPr bwMode="auto">
            <a:xfrm>
              <a:off x="2438401" y="4249301"/>
              <a:ext cx="687943" cy="393192"/>
              <a:chOff x="3293149" y="5022842"/>
              <a:chExt cx="8606679" cy="1348760"/>
            </a:xfrm>
          </p:grpSpPr>
          <p:sp>
            <p:nvSpPr>
              <p:cNvPr id="153" name="Cloud 15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293149" y="5022842"/>
                <a:ext cx="8606679" cy="1348760"/>
              </a:xfrm>
              <a:prstGeom prst="cloud">
                <a:avLst/>
              </a:prstGeom>
              <a:solidFill>
                <a:srgbClr val="000E5E"/>
              </a:solidFill>
              <a:ln w="3175" cap="flat" cmpd="sng" algn="ctr">
                <a:solidFill>
                  <a:srgbClr val="69A6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kern="0">
                  <a:solidFill>
                    <a:prstClr val="white"/>
                  </a:solidFill>
                  <a:latin typeface="IBM Plex San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018588" y="5819098"/>
                <a:ext cx="768168" cy="296563"/>
              </a:xfrm>
              <a:prstGeom prst="rect">
                <a:avLst/>
              </a:prstGeom>
              <a:solidFill>
                <a:srgbClr val="000E5E"/>
              </a:solidFill>
              <a:ln w="3175" cap="flat" cmpd="sng" algn="ctr">
                <a:solidFill>
                  <a:srgbClr val="000E5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kern="0">
                  <a:solidFill>
                    <a:prstClr val="white"/>
                  </a:solidFill>
                  <a:latin typeface="IBM Plex Sans"/>
                </a:endParaRPr>
              </a:p>
            </p:txBody>
          </p:sp>
        </p:grpSp>
        <p:pic>
          <p:nvPicPr>
            <p:cNvPr id="40031" name="Picture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733" y="4379306"/>
              <a:ext cx="365760" cy="13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82" name="Group 129"/>
          <p:cNvGrpSpPr>
            <a:grpSpLocks/>
          </p:cNvGrpSpPr>
          <p:nvPr/>
        </p:nvGrpSpPr>
        <p:grpSpPr bwMode="auto">
          <a:xfrm>
            <a:off x="5070475" y="3959225"/>
            <a:ext cx="811213" cy="525463"/>
            <a:chOff x="3583088" y="4272078"/>
            <a:chExt cx="640080" cy="391529"/>
          </a:xfrm>
        </p:grpSpPr>
        <p:grpSp>
          <p:nvGrpSpPr>
            <p:cNvPr id="40026" name="Group 146"/>
            <p:cNvGrpSpPr>
              <a:grpSpLocks noChangeAspect="1"/>
            </p:cNvGrpSpPr>
            <p:nvPr/>
          </p:nvGrpSpPr>
          <p:grpSpPr bwMode="auto">
            <a:xfrm>
              <a:off x="3583088" y="4272078"/>
              <a:ext cx="640080" cy="391529"/>
              <a:chOff x="3293149" y="5022842"/>
              <a:chExt cx="8606679" cy="1595336"/>
            </a:xfrm>
          </p:grpSpPr>
          <p:sp>
            <p:nvSpPr>
              <p:cNvPr id="149" name="Cloud 14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293149" y="5022842"/>
                <a:ext cx="8606679" cy="1595336"/>
              </a:xfrm>
              <a:prstGeom prst="cloud">
                <a:avLst/>
              </a:prstGeom>
              <a:solidFill>
                <a:srgbClr val="000E5E"/>
              </a:solidFill>
              <a:ln w="3175" cap="flat" cmpd="sng" algn="ctr">
                <a:solidFill>
                  <a:srgbClr val="69A6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kern="0">
                  <a:solidFill>
                    <a:prstClr val="white"/>
                  </a:solidFill>
                  <a:latin typeface="IBM Plex Sans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030271" y="5818101"/>
                <a:ext cx="757932" cy="298824"/>
              </a:xfrm>
              <a:prstGeom prst="rect">
                <a:avLst/>
              </a:prstGeom>
              <a:solidFill>
                <a:srgbClr val="000E5E"/>
              </a:solidFill>
              <a:ln w="3175" cap="flat" cmpd="sng" algn="ctr">
                <a:solidFill>
                  <a:srgbClr val="000E5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kern="0">
                  <a:solidFill>
                    <a:prstClr val="white"/>
                  </a:solidFill>
                  <a:latin typeface="IBM Plex Sans"/>
                </a:endParaRPr>
              </a:p>
            </p:txBody>
          </p:sp>
        </p:grpSp>
        <p:pic>
          <p:nvPicPr>
            <p:cNvPr id="40027" name="Picture 1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7842" y="4408928"/>
              <a:ext cx="247519" cy="13716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83" name="Group 130"/>
          <p:cNvGrpSpPr>
            <a:grpSpLocks/>
          </p:cNvGrpSpPr>
          <p:nvPr/>
        </p:nvGrpSpPr>
        <p:grpSpPr bwMode="auto">
          <a:xfrm>
            <a:off x="6527800" y="3965575"/>
            <a:ext cx="811213" cy="525463"/>
            <a:chOff x="4621550" y="4155675"/>
            <a:chExt cx="640080" cy="391529"/>
          </a:xfrm>
        </p:grpSpPr>
        <p:grpSp>
          <p:nvGrpSpPr>
            <p:cNvPr id="40022" name="Group 142"/>
            <p:cNvGrpSpPr>
              <a:grpSpLocks noChangeAspect="1"/>
            </p:cNvGrpSpPr>
            <p:nvPr/>
          </p:nvGrpSpPr>
          <p:grpSpPr bwMode="auto">
            <a:xfrm>
              <a:off x="4621550" y="4155675"/>
              <a:ext cx="640080" cy="391529"/>
              <a:chOff x="3293149" y="5022842"/>
              <a:chExt cx="8606679" cy="1595336"/>
            </a:xfrm>
          </p:grpSpPr>
          <p:sp>
            <p:nvSpPr>
              <p:cNvPr id="145" name="Cloud 14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293149" y="5022842"/>
                <a:ext cx="8606679" cy="1595336"/>
              </a:xfrm>
              <a:prstGeom prst="cloud">
                <a:avLst/>
              </a:prstGeom>
              <a:solidFill>
                <a:srgbClr val="000E5E"/>
              </a:solidFill>
              <a:ln w="3175" cap="flat" cmpd="sng" algn="ctr">
                <a:solidFill>
                  <a:srgbClr val="69A6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kern="0">
                  <a:solidFill>
                    <a:prstClr val="white"/>
                  </a:solidFill>
                  <a:latin typeface="IBM Plex San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030271" y="5818101"/>
                <a:ext cx="757932" cy="298824"/>
              </a:xfrm>
              <a:prstGeom prst="rect">
                <a:avLst/>
              </a:prstGeom>
              <a:solidFill>
                <a:srgbClr val="000E5E"/>
              </a:solidFill>
              <a:ln w="3175" cap="flat" cmpd="sng" algn="ctr">
                <a:solidFill>
                  <a:srgbClr val="000E5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kern="0">
                  <a:solidFill>
                    <a:prstClr val="white"/>
                  </a:solidFill>
                  <a:latin typeface="IBM Plex Sans"/>
                </a:endParaRPr>
              </a:p>
            </p:txBody>
          </p:sp>
        </p:grpSp>
        <p:pic>
          <p:nvPicPr>
            <p:cNvPr id="40023" name="Picture 1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413" y="4312860"/>
              <a:ext cx="225552" cy="9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84" name="Group 131"/>
          <p:cNvGrpSpPr>
            <a:grpSpLocks/>
          </p:cNvGrpSpPr>
          <p:nvPr/>
        </p:nvGrpSpPr>
        <p:grpSpPr bwMode="auto">
          <a:xfrm>
            <a:off x="7251700" y="3968750"/>
            <a:ext cx="809625" cy="525463"/>
            <a:chOff x="5398334" y="4259067"/>
            <a:chExt cx="640080" cy="391529"/>
          </a:xfrm>
        </p:grpSpPr>
        <p:grpSp>
          <p:nvGrpSpPr>
            <p:cNvPr id="40018" name="Group 138"/>
            <p:cNvGrpSpPr>
              <a:grpSpLocks noChangeAspect="1"/>
            </p:cNvGrpSpPr>
            <p:nvPr/>
          </p:nvGrpSpPr>
          <p:grpSpPr bwMode="auto">
            <a:xfrm>
              <a:off x="5398334" y="4259067"/>
              <a:ext cx="640080" cy="391529"/>
              <a:chOff x="3293149" y="5022842"/>
              <a:chExt cx="8606679" cy="1595336"/>
            </a:xfrm>
          </p:grpSpPr>
          <p:sp>
            <p:nvSpPr>
              <p:cNvPr id="141" name="Cloud 14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293149" y="5022842"/>
                <a:ext cx="8606679" cy="1595336"/>
              </a:xfrm>
              <a:prstGeom prst="cloud">
                <a:avLst/>
              </a:prstGeom>
              <a:solidFill>
                <a:srgbClr val="000E5E"/>
              </a:solidFill>
              <a:ln w="3175" cap="flat" cmpd="sng" algn="ctr">
                <a:solidFill>
                  <a:srgbClr val="69A6FF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kern="0">
                  <a:solidFill>
                    <a:prstClr val="white"/>
                  </a:solidFill>
                  <a:latin typeface="IBM Plex San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026615" y="5818101"/>
                <a:ext cx="759408" cy="298824"/>
              </a:xfrm>
              <a:prstGeom prst="rect">
                <a:avLst/>
              </a:prstGeom>
              <a:solidFill>
                <a:srgbClr val="000E5E"/>
              </a:solidFill>
              <a:ln w="3175" cap="flat" cmpd="sng" algn="ctr">
                <a:solidFill>
                  <a:srgbClr val="000E5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kern="0">
                  <a:solidFill>
                    <a:prstClr val="white"/>
                  </a:solidFill>
                  <a:latin typeface="IBM Plex Sans"/>
                </a:endParaRPr>
              </a:p>
            </p:txBody>
          </p:sp>
        </p:grpSp>
        <p:pic>
          <p:nvPicPr>
            <p:cNvPr id="40019" name="Picture 1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638" y="4334556"/>
              <a:ext cx="205006" cy="228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85" name="Group 132"/>
          <p:cNvGrpSpPr>
            <a:grpSpLocks/>
          </p:cNvGrpSpPr>
          <p:nvPr/>
        </p:nvGrpSpPr>
        <p:grpSpPr bwMode="auto">
          <a:xfrm>
            <a:off x="4848225" y="2908300"/>
            <a:ext cx="1473200" cy="971550"/>
            <a:chOff x="6705249" y="4115213"/>
            <a:chExt cx="640080" cy="391529"/>
          </a:xfrm>
        </p:grpSpPr>
        <p:sp>
          <p:nvSpPr>
            <p:cNvPr id="137" name="Cloud 13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705249" y="4115213"/>
              <a:ext cx="640080" cy="391529"/>
            </a:xfrm>
            <a:prstGeom prst="cloud">
              <a:avLst/>
            </a:prstGeom>
            <a:solidFill>
              <a:srgbClr val="000E5E"/>
            </a:solidFill>
            <a:ln w="3175" cap="flat" cmpd="sng" algn="ctr">
              <a:solidFill>
                <a:srgbClr val="69A6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prstClr val="white"/>
                </a:solidFill>
                <a:latin typeface="IBM Plex Sans"/>
              </a:endParaRPr>
            </a:p>
          </p:txBody>
        </p:sp>
        <p:pic>
          <p:nvPicPr>
            <p:cNvPr id="40017" name="Picture 10" descr="http://ci52.actonsoftware.com/acton/attachment/8432/f-002b/1/-/-/-/-/imag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4212741"/>
              <a:ext cx="228600" cy="228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86" name="Group 133"/>
          <p:cNvGrpSpPr>
            <a:grpSpLocks/>
          </p:cNvGrpSpPr>
          <p:nvPr/>
        </p:nvGrpSpPr>
        <p:grpSpPr bwMode="auto">
          <a:xfrm>
            <a:off x="5800725" y="3959225"/>
            <a:ext cx="811213" cy="525463"/>
            <a:chOff x="8091802" y="4123702"/>
            <a:chExt cx="640080" cy="391529"/>
          </a:xfrm>
        </p:grpSpPr>
        <p:sp>
          <p:nvSpPr>
            <p:cNvPr id="135" name="Cloud 1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091802" y="4123702"/>
              <a:ext cx="640080" cy="391529"/>
            </a:xfrm>
            <a:prstGeom prst="cloud">
              <a:avLst/>
            </a:prstGeom>
            <a:solidFill>
              <a:srgbClr val="000E5E"/>
            </a:solidFill>
            <a:ln w="3175" cap="flat" cmpd="sng" algn="ctr">
              <a:solidFill>
                <a:srgbClr val="69A6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prstClr val="white"/>
                </a:solidFill>
                <a:latin typeface="IBM Plex Sans"/>
              </a:endParaRPr>
            </a:p>
          </p:txBody>
        </p:sp>
        <p:pic>
          <p:nvPicPr>
            <p:cNvPr id="40015" name="Picture 1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503" y="4227640"/>
              <a:ext cx="282917" cy="1828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87" name="Rectangle 154"/>
          <p:cNvSpPr>
            <a:spLocks noChangeArrowheads="1"/>
          </p:cNvSpPr>
          <p:nvPr/>
        </p:nvSpPr>
        <p:spPr bwMode="auto">
          <a:xfrm>
            <a:off x="217488" y="530225"/>
            <a:ext cx="12382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  <a:latin typeface="IBM Plex Sans" panose="020B0503050203000203" pitchFamily="34" charset="0"/>
              </a:rPr>
              <a:t>Value Proposition for Enterprise Power Systems &amp; IBM i : </a:t>
            </a:r>
          </a:p>
          <a:p>
            <a:pPr eaLnBrk="1" hangingPunct="1"/>
            <a:r>
              <a:rPr lang="en-US" altLang="en-US" i="1">
                <a:solidFill>
                  <a:srgbClr val="000000"/>
                </a:solidFill>
                <a:latin typeface="IBM Plex Sans" panose="020B0503050203000203" pitchFamily="34" charset="0"/>
                <a:sym typeface="Wingdings" panose="05000000000000000000" pitchFamily="2" charset="2"/>
              </a:rPr>
              <a:t> </a:t>
            </a:r>
            <a:r>
              <a:rPr lang="en-GB" altLang="en-US" i="1">
                <a:solidFill>
                  <a:srgbClr val="000000"/>
                </a:solidFill>
                <a:latin typeface="IBM Plex Sans" panose="020B0503050203000203" pitchFamily="34" charset="0"/>
                <a:sym typeface="Wingdings" panose="05000000000000000000" pitchFamily="2" charset="2"/>
              </a:rPr>
              <a:t>O</a:t>
            </a:r>
            <a:r>
              <a:rPr lang="en-GB" altLang="en-US" i="1">
                <a:solidFill>
                  <a:srgbClr val="000000"/>
                </a:solidFill>
                <a:latin typeface="IBM Plex Sans" panose="020B0503050203000203" pitchFamily="34" charset="0"/>
              </a:rPr>
              <a:t>ptimize developer’s need for speed with organization’s need for governance</a:t>
            </a:r>
            <a:endParaRPr lang="en-US" altLang="en-US" i="1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696325" y="1411288"/>
            <a:ext cx="995363" cy="30813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VM Based </a:t>
            </a:r>
            <a:r>
              <a:rPr lang="en-US" dirty="0">
                <a:solidFill>
                  <a:prstClr val="white"/>
                </a:solidFill>
              </a:rPr>
              <a:t>Apps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763125" y="1411288"/>
            <a:ext cx="995363" cy="30813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VM Based </a:t>
            </a:r>
            <a:r>
              <a:rPr lang="en-US" dirty="0">
                <a:solidFill>
                  <a:prstClr val="white"/>
                </a:solidFill>
              </a:rPr>
              <a:t>Apps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9990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25" y="1427163"/>
            <a:ext cx="107315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9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3808413"/>
            <a:ext cx="557213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92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913" y="1425575"/>
            <a:ext cx="10731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9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800475"/>
            <a:ext cx="557213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5" name="Rounded Rectangle 164"/>
          <p:cNvSpPr/>
          <p:nvPr/>
        </p:nvSpPr>
        <p:spPr>
          <a:xfrm>
            <a:off x="8667750" y="4537075"/>
            <a:ext cx="3449638" cy="619125"/>
          </a:xfrm>
          <a:prstGeom prst="roundRect">
            <a:avLst/>
          </a:prstGeom>
          <a:solidFill>
            <a:srgbClr val="00B050">
              <a:alpha val="16863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ectangle 166">
            <a:extLst>
              <a:ext uri="{FF2B5EF4-FFF2-40B4-BE49-F238E27FC236}"/>
            </a:extLst>
          </p:cNvPr>
          <p:cNvSpPr/>
          <p:nvPr/>
        </p:nvSpPr>
        <p:spPr>
          <a:xfrm>
            <a:off x="560388" y="2359025"/>
            <a:ext cx="3525837" cy="36988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latin typeface="IBM Plex Sans"/>
              </a:rPr>
              <a:t>IBM </a:t>
            </a:r>
            <a:r>
              <a:rPr lang="en-US" b="1" kern="0" dirty="0">
                <a:latin typeface="IBM Plex Sans"/>
              </a:rPr>
              <a:t>Cloud</a:t>
            </a:r>
            <a:r>
              <a:rPr lang="en-US" kern="0" dirty="0">
                <a:latin typeface="IBM Plex Sans"/>
              </a:rPr>
              <a:t> Automation Manager</a:t>
            </a:r>
          </a:p>
        </p:txBody>
      </p:sp>
      <p:grpSp>
        <p:nvGrpSpPr>
          <p:cNvPr id="39996" name="Group 479"/>
          <p:cNvGrpSpPr>
            <a:grpSpLocks/>
          </p:cNvGrpSpPr>
          <p:nvPr/>
        </p:nvGrpSpPr>
        <p:grpSpPr bwMode="auto">
          <a:xfrm>
            <a:off x="5973763" y="2413000"/>
            <a:ext cx="722312" cy="758825"/>
            <a:chOff x="6378130" y="2879226"/>
            <a:chExt cx="438485" cy="460976"/>
          </a:xfrm>
        </p:grpSpPr>
        <p:sp>
          <p:nvSpPr>
            <p:cNvPr id="175" name="Rounded Rectangle 19"/>
            <p:cNvSpPr>
              <a:spLocks noChangeArrowheads="1"/>
            </p:cNvSpPr>
            <p:nvPr/>
          </p:nvSpPr>
          <p:spPr bwMode="auto">
            <a:xfrm>
              <a:off x="6407041" y="3195544"/>
              <a:ext cx="381627" cy="89688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25400">
              <a:solidFill>
                <a:srgbClr val="5663B9"/>
              </a:solidFill>
              <a:round/>
              <a:headEnd/>
              <a:tailEnd/>
            </a:ln>
          </p:spPr>
          <p:txBody>
            <a:bodyPr lIns="125359" tIns="62680" rIns="125359" bIns="62680" anchor="ctr"/>
            <a:lstStyle>
              <a:lvl1pPr defTabSz="760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760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760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760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760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484" kern="0">
                <a:solidFill>
                  <a:srgbClr val="FFFFFF"/>
                </a:solidFill>
                <a:latin typeface="Corbel" panose="020B0503020204020204" pitchFamily="34" charset="0"/>
                <a:ea typeface="MS PGothic" panose="020B0600070205080204" pitchFamily="34" charset="-128"/>
              </a:endParaRPr>
            </a:p>
          </p:txBody>
        </p:sp>
        <p:pic>
          <p:nvPicPr>
            <p:cNvPr id="40013" name="Picture 2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60" t="20262" r="20348" b="45598"/>
            <a:stretch>
              <a:fillRect/>
            </a:stretch>
          </p:blipFill>
          <p:spPr bwMode="auto">
            <a:xfrm>
              <a:off x="6378130" y="2879226"/>
              <a:ext cx="438485" cy="460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997" name="Picture 4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3" y="4695825"/>
            <a:ext cx="1581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98" name="Picture 37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538" y="1425575"/>
            <a:ext cx="5270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99" name="Picture 4" descr="http://cpd-india.com/images/CourseLogo/redHatlogo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8"/>
          <a:stretch>
            <a:fillRect/>
          </a:stretch>
        </p:blipFill>
        <p:spPr bwMode="auto">
          <a:xfrm>
            <a:off x="10939463" y="2106613"/>
            <a:ext cx="5095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0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988" y="2039938"/>
            <a:ext cx="6604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001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38" y="1414463"/>
            <a:ext cx="9636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02" name="Rectangle 182"/>
          <p:cNvSpPr>
            <a:spLocks noChangeArrowheads="1"/>
          </p:cNvSpPr>
          <p:nvPr/>
        </p:nvSpPr>
        <p:spPr bwMode="auto">
          <a:xfrm>
            <a:off x="8696325" y="4976813"/>
            <a:ext cx="819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000000"/>
                </a:solidFill>
                <a:latin typeface="Corbel" panose="020B0503020204020204" pitchFamily="34" charset="0"/>
                <a:ea typeface="MS PGothic" panose="020B0600070205080204" pitchFamily="34" charset="-128"/>
              </a:rPr>
              <a:t>HMC managed</a:t>
            </a:r>
            <a:endParaRPr lang="en-US" altLang="en-US" sz="800"/>
          </a:p>
        </p:txBody>
      </p:sp>
      <p:pic>
        <p:nvPicPr>
          <p:cNvPr id="40003" name="Picture 10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988" y="4956175"/>
            <a:ext cx="2068512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Rectangle 184"/>
          <p:cNvSpPr/>
          <p:nvPr/>
        </p:nvSpPr>
        <p:spPr>
          <a:xfrm>
            <a:off x="6091238" y="3544888"/>
            <a:ext cx="1579562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-30" dirty="0">
                <a:latin typeface="IBM Plex Sans"/>
                <a:sym typeface="Arial"/>
              </a:rPr>
              <a:t>Openstack Cloud provider</a:t>
            </a:r>
            <a:endParaRPr lang="en-US" sz="1000" dirty="0">
              <a:latin typeface="+mn-lt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746875" y="2987675"/>
            <a:ext cx="11271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spc="-30" dirty="0">
                <a:latin typeface="IBM Plex Sans"/>
                <a:sym typeface="Arial"/>
              </a:rPr>
              <a:t>Compute &amp; Storage</a:t>
            </a:r>
            <a:br>
              <a:rPr lang="en-US" sz="900" spc="-30" dirty="0">
                <a:latin typeface="IBM Plex Sans"/>
                <a:sym typeface="Arial"/>
              </a:rPr>
            </a:br>
            <a:r>
              <a:rPr lang="en-US" sz="900" spc="-30" dirty="0">
                <a:latin typeface="IBM Plex Sans"/>
                <a:sym typeface="Arial"/>
              </a:rPr>
              <a:t>Automation</a:t>
            </a:r>
            <a:endParaRPr lang="en-US" sz="900" dirty="0">
              <a:latin typeface="+mn-lt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flipH="1">
            <a:off x="6784975" y="2724150"/>
            <a:ext cx="1839913" cy="0"/>
          </a:xfrm>
          <a:prstGeom prst="line">
            <a:avLst/>
          </a:prstGeom>
          <a:ln w="60325" cmpd="sng">
            <a:solidFill>
              <a:srgbClr val="3366FF"/>
            </a:solidFill>
            <a:prstDash val="sysDash"/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086225" y="2987675"/>
            <a:ext cx="935038" cy="0"/>
          </a:xfrm>
          <a:prstGeom prst="line">
            <a:avLst/>
          </a:prstGeom>
          <a:ln w="60325" cmpd="sng">
            <a:solidFill>
              <a:srgbClr val="3366FF"/>
            </a:solidFill>
            <a:prstDash val="sysDash"/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008" name="Picture 4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988" y="5338763"/>
            <a:ext cx="950912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5D80"/>
                  </a:outerShdw>
                </a:effectLst>
              </a14:hiddenEffects>
            </a:ext>
          </a:extLst>
        </p:spPr>
      </p:pic>
      <p:pic>
        <p:nvPicPr>
          <p:cNvPr id="40009" name="Picture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588" y="6092825"/>
            <a:ext cx="8096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10" name="Picture 19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713" y="2493963"/>
            <a:ext cx="6492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11" name="Picture 19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50" y="115888"/>
            <a:ext cx="587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59" grpId="0" animBg="1"/>
      <p:bldP spid="160" grpId="0" animBg="1"/>
      <p:bldP spid="165" grpId="0" animBg="1"/>
      <p:bldP spid="1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28479A-828B-4430-BC96-860D2513B60C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3" name="Slide Number Placeholder 1"/>
          <p:cNvSpPr txBox="1">
            <a:spLocks/>
          </p:cNvSpPr>
          <p:nvPr/>
        </p:nvSpPr>
        <p:spPr bwMode="auto">
          <a:xfrm>
            <a:off x="9144000" y="6435725"/>
            <a:ext cx="2743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685800">
              <a:spcBef>
                <a:spcPts val="1463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230188" defTabSz="685800">
              <a:spcBef>
                <a:spcPts val="1463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30188" defTabSz="685800">
              <a:spcBef>
                <a:spcPts val="1463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223838" defTabSz="685800">
              <a:spcBef>
                <a:spcPts val="1463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30188" defTabSz="685800">
              <a:spcBef>
                <a:spcPts val="1463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28800" indent="-230188" defTabSz="685800" fontAlgn="base">
              <a:spcBef>
                <a:spcPts val="1463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86000" indent="-230188" defTabSz="685800" fontAlgn="base">
              <a:spcBef>
                <a:spcPts val="1463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743200" indent="-230188" defTabSz="685800" fontAlgn="base">
              <a:spcBef>
                <a:spcPts val="1463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00400" indent="-230188" defTabSz="685800" fontAlgn="base">
              <a:spcBef>
                <a:spcPts val="1463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3E4B750-E8FA-4283-ACD2-39561BE70687}" type="slidenum">
              <a:rPr lang="en-US" altLang="en-US" sz="800">
                <a:solidFill>
                  <a:srgbClr val="FFFFFF"/>
                </a:solidFill>
                <a:sym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00588" y="0"/>
            <a:ext cx="7491412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/>
          <a:lstStyle/>
          <a:p>
            <a:pPr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Need</a:t>
            </a:r>
          </a:p>
          <a:p>
            <a:pPr marL="457189" lvl="1"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r>
              <a:rPr lang="en-GB" sz="1600" i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Provide multiple customers with cost-effective, repeatable, error-free, and timely SAP deployments in the cloud</a:t>
            </a:r>
            <a:endParaRPr lang="en-GB" sz="1600" b="1" i="1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  <a:sym typeface="Arial"/>
            </a:endParaRPr>
          </a:p>
          <a:p>
            <a:pPr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Solution</a:t>
            </a:r>
          </a:p>
          <a:p>
            <a:pPr marL="457189" lvl="1"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r>
              <a:rPr lang="en-GB" sz="1600" i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Use IBM’s Cloud Automation Manager (CAM) to automate the deployment of SAP HANA and </a:t>
            </a:r>
            <a:r>
              <a:rPr lang="en-GB" sz="1600" i="1" dirty="0" err="1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vHANA</a:t>
            </a:r>
            <a:r>
              <a:rPr lang="en-GB" sz="1600" i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 systems </a:t>
            </a:r>
          </a:p>
          <a:p>
            <a:pPr marL="457189" lvl="1"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r>
              <a:rPr lang="en-GB" sz="1600" i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Deployment times are very long, extremely manual, and error prone. CAM automates most of this work and eliminates errors for multiple successive deployments</a:t>
            </a:r>
          </a:p>
          <a:p>
            <a:pPr marL="457189" lvl="1"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r>
              <a:rPr lang="en-GB" sz="1600" i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CAM can restart the deployment at the point of failure after troubleshooting is completed.</a:t>
            </a:r>
          </a:p>
          <a:p>
            <a:pPr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Value</a:t>
            </a:r>
          </a:p>
          <a:p>
            <a:pPr marL="457189" lvl="1"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r>
              <a:rPr lang="en-GB" sz="1600" i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Built, deployed, and provided ongoing management of 8 complex SAP HANA deployments with a 5 person team</a:t>
            </a:r>
          </a:p>
          <a:p>
            <a:pPr marL="457189" lvl="1"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r>
              <a:rPr kumimoji="1" lang="en-US" sz="1600" i="1" dirty="0">
                <a:solidFill>
                  <a:srgbClr val="000000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Decreased time to deploy a SAP HANA system by </a:t>
            </a:r>
            <a:r>
              <a:rPr kumimoji="1" lang="en-US" sz="1600" b="1" i="1" u="sng" dirty="0">
                <a:solidFill>
                  <a:srgbClr val="000000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99.6</a:t>
            </a:r>
            <a:r>
              <a:rPr kumimoji="1" lang="en-US" sz="1600" i="1" dirty="0">
                <a:solidFill>
                  <a:srgbClr val="000000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% - </a:t>
            </a:r>
            <a:r>
              <a:rPr lang="en-GB" sz="1600" i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reduced time to deploy from 4 weeks to 38 minutes </a:t>
            </a:r>
          </a:p>
          <a:p>
            <a:pPr marL="457189" lvl="1"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endParaRPr kumimoji="1" lang="en-US" sz="1600" i="1" dirty="0">
              <a:solidFill>
                <a:srgbClr val="000000"/>
              </a:solidFill>
              <a:latin typeface="IBM Plex Sans" panose="020B0503050203000203" pitchFamily="34" charset="77"/>
              <a:ea typeface="ＭＳ Ｐゴシック" charset="0"/>
              <a:cs typeface="メイリオ" panose="020B0604030504040204" pitchFamily="50" charset="-128"/>
              <a:sym typeface="Arial"/>
            </a:endParaRPr>
          </a:p>
          <a:p>
            <a:pPr marL="457189" lvl="1" defTabSz="914389" eaLnBrk="1" fontAlgn="auto" hangingPunct="1">
              <a:spcBef>
                <a:spcPts val="1600"/>
              </a:spcBef>
              <a:spcAft>
                <a:spcPts val="0"/>
              </a:spcAft>
              <a:defRPr/>
            </a:pPr>
            <a:endParaRPr lang="en-GB" sz="1600" i="1" dirty="0">
              <a:solidFill>
                <a:srgbClr val="000000">
                  <a:lumMod val="75000"/>
                  <a:lumOff val="25000"/>
                </a:srgbClr>
              </a:solidFill>
              <a:latin typeface="IBM Plex Sans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/>
          </p:nvPr>
        </p:nvSpPr>
        <p:spPr>
          <a:xfrm>
            <a:off x="0" y="0"/>
            <a:ext cx="4700588" cy="6858000"/>
          </a:xfrm>
          <a:ln>
            <a:solidFill>
              <a:schemeClr val="bg2"/>
            </a:solidFill>
          </a:ln>
        </p:spPr>
        <p:txBody>
          <a:bodyPr lIns="243840" rIns="243840" anchor="ctr"/>
          <a:lstStyle/>
          <a:p>
            <a:pPr algn="ctr" defTabSz="609593" fontAlgn="auto">
              <a:spcBef>
                <a:spcPts val="1600"/>
              </a:spcBef>
              <a:spcAft>
                <a:spcPts val="0"/>
              </a:spcAft>
              <a:buFont typeface="Arial"/>
              <a:buNone/>
              <a:defRPr/>
            </a:pPr>
            <a:endParaRPr lang="en-US" sz="2400" i="1" strike="sngStrike" dirty="0">
              <a:latin typeface="IBM Plex Sans" charset="0"/>
              <a:ea typeface="IBM Plex Sans" charset="0"/>
              <a:cs typeface="IBM Plex Sans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/>
            </a:extLst>
          </p:cNvPr>
          <p:cNvSpPr txBox="1"/>
          <p:nvPr/>
        </p:nvSpPr>
        <p:spPr>
          <a:xfrm>
            <a:off x="117475" y="166688"/>
            <a:ext cx="4583113" cy="1400175"/>
          </a:xfrm>
          <a:prstGeom prst="rect">
            <a:avLst/>
          </a:prstGeom>
          <a:noFill/>
          <a:ln>
            <a:noFill/>
          </a:ln>
        </p:spPr>
        <p:txBody>
          <a:bodyPr lIns="45720" tIns="22860" rIns="45720" bIns="22860">
            <a:spAutoFit/>
          </a:bodyPr>
          <a:lstStyle/>
          <a:p>
            <a:pPr defTabSz="914389">
              <a:defRPr/>
            </a:pPr>
            <a:r>
              <a:rPr kumimoji="1" lang="en-US" sz="1867" b="1" dirty="0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IBM Cloud Automation Manager</a:t>
            </a:r>
          </a:p>
          <a:p>
            <a:pPr defTabSz="914389">
              <a:defRPr/>
            </a:pPr>
            <a:r>
              <a:rPr kumimoji="1" lang="en-US" sz="1867" b="1" dirty="0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Customer Success Story – </a:t>
            </a:r>
          </a:p>
          <a:p>
            <a:pPr defTabSz="914389">
              <a:defRPr/>
            </a:pPr>
            <a:endParaRPr kumimoji="1" lang="en-US" sz="1600" b="1" dirty="0">
              <a:solidFill>
                <a:srgbClr val="FFFFFF"/>
              </a:solidFill>
              <a:latin typeface="IBM Plex Sans" panose="020B0503050203000203" pitchFamily="34" charset="77"/>
              <a:ea typeface="ＭＳ Ｐゴシック" charset="0"/>
              <a:cs typeface="メイリオ" panose="020B0604030504040204" pitchFamily="50" charset="-128"/>
              <a:sym typeface="Arial"/>
            </a:endParaRPr>
          </a:p>
          <a:p>
            <a:pPr marL="457189" lvl="1" defTabSz="914389">
              <a:defRPr/>
            </a:pPr>
            <a:r>
              <a:rPr kumimoji="1" lang="en-US" sz="1867" b="1" i="1" dirty="0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Global Managed Cloud Consultancy</a:t>
            </a:r>
          </a:p>
          <a:p>
            <a:pPr defTabSz="914389">
              <a:defRPr/>
            </a:pPr>
            <a:endParaRPr kumimoji="1" lang="en-US" sz="1600" b="1" dirty="0">
              <a:solidFill>
                <a:srgbClr val="FFFFFF"/>
              </a:solidFill>
              <a:latin typeface="IBM Plex Sans" panose="020B0503050203000203" pitchFamily="34" charset="77"/>
              <a:ea typeface="ＭＳ Ｐゴシック" charset="0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11582400" y="6462713"/>
            <a:ext cx="490538" cy="3508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49AB8EE-04C1-41E7-BC0A-673FD3F619BC}" type="slidenum">
              <a:rPr lang="en-US" sz="1067">
                <a:solidFill>
                  <a:srgbClr val="000000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067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/>
            </a:extLst>
          </p:cNvPr>
          <p:cNvSpPr txBox="1"/>
          <p:nvPr/>
        </p:nvSpPr>
        <p:spPr>
          <a:xfrm>
            <a:off x="182563" y="5729288"/>
            <a:ext cx="4332287" cy="908050"/>
          </a:xfrm>
          <a:prstGeom prst="rect">
            <a:avLst/>
          </a:prstGeom>
          <a:noFill/>
          <a:ln>
            <a:noFill/>
          </a:ln>
        </p:spPr>
        <p:txBody>
          <a:bodyPr lIns="45720" tIns="22860" rIns="45720" bIns="22860">
            <a:spAutoFit/>
          </a:bodyPr>
          <a:lstStyle/>
          <a:p>
            <a:pPr defTabSz="914389">
              <a:defRPr/>
            </a:pPr>
            <a:r>
              <a:rPr kumimoji="1" lang="en-US" sz="1867" i="1" dirty="0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“We reduced the time to build and deploy a </a:t>
            </a:r>
            <a:r>
              <a:rPr kumimoji="1" lang="en-US" sz="1867" i="1" dirty="0" err="1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vHANA</a:t>
            </a:r>
            <a:r>
              <a:rPr kumimoji="1" lang="en-US" sz="1867" i="1" dirty="0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 system from </a:t>
            </a:r>
            <a:r>
              <a:rPr kumimoji="1" lang="en-US" sz="1867" i="1" u="sng" dirty="0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4 weeks</a:t>
            </a:r>
            <a:r>
              <a:rPr kumimoji="1" lang="en-US" sz="1867" i="1" dirty="0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 to </a:t>
            </a:r>
            <a:r>
              <a:rPr kumimoji="1" lang="en-US" sz="1867" i="1" u="sng" dirty="0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38 minutes</a:t>
            </a:r>
            <a:r>
              <a:rPr kumimoji="1" lang="en-US" sz="1867" i="1" dirty="0">
                <a:solidFill>
                  <a:srgbClr val="FFFFFF"/>
                </a:solidFill>
                <a:latin typeface="IBM Plex Sans" panose="020B0503050203000203" pitchFamily="34" charset="77"/>
                <a:ea typeface="ＭＳ Ｐゴシック" charset="0"/>
                <a:cs typeface="メイリオ" panose="020B0604030504040204" pitchFamily="50" charset="-128"/>
                <a:sym typeface="Arial"/>
              </a:rPr>
              <a:t>”</a:t>
            </a:r>
          </a:p>
        </p:txBody>
      </p:sp>
      <p:pic>
        <p:nvPicPr>
          <p:cNvPr id="4096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814638"/>
            <a:ext cx="3700462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306</Words>
  <Application>Microsoft Office PowerPoint</Application>
  <PresentationFormat>Widescreen</PresentationFormat>
  <Paragraphs>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Arial</vt:lpstr>
      <vt:lpstr>Calibri Light</vt:lpstr>
      <vt:lpstr>IBM Plex Sans</vt:lpstr>
      <vt:lpstr>Wingdings</vt:lpstr>
      <vt:lpstr>Corbel</vt:lpstr>
      <vt:lpstr>MS PGothic</vt:lpstr>
      <vt:lpstr>メイリオ</vt:lpstr>
      <vt:lpstr>Helvetica Neue</vt:lpstr>
      <vt:lpstr>Office Theme</vt:lpstr>
      <vt:lpstr>7_wht_background_2017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Benoit Marolleau - ITA IBM CCMPL</dc:creator>
  <cp:lastModifiedBy>Benoit Marolleau - ITA IBM CCMPL</cp:lastModifiedBy>
  <cp:revision>17</cp:revision>
  <dcterms:created xsi:type="dcterms:W3CDTF">2018-05-29T09:34:48Z</dcterms:created>
  <dcterms:modified xsi:type="dcterms:W3CDTF">2018-05-29T10:35:10Z</dcterms:modified>
</cp:coreProperties>
</file>