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 id="2147483935" r:id="rId2"/>
  </p:sldMasterIdLst>
  <p:notesMasterIdLst>
    <p:notesMasterId r:id="rId12"/>
  </p:notesMasterIdLst>
  <p:sldIdLst>
    <p:sldId id="256" r:id="rId3"/>
    <p:sldId id="257" r:id="rId4"/>
    <p:sldId id="265" r:id="rId5"/>
    <p:sldId id="267" r:id="rId6"/>
    <p:sldId id="259" r:id="rId7"/>
    <p:sldId id="260" r:id="rId8"/>
    <p:sldId id="261" r:id="rId9"/>
    <p:sldId id="266"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0" autoAdjust="0"/>
    <p:restoredTop sz="94660"/>
  </p:normalViewPr>
  <p:slideViewPr>
    <p:cSldViewPr snapToGrid="0">
      <p:cViewPr varScale="1">
        <p:scale>
          <a:sx n="114" d="100"/>
          <a:sy n="114" d="100"/>
        </p:scale>
        <p:origin x="4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nu bhattarai" userId="634ad2964c378b67" providerId="LiveId" clId="{EBCF36FE-BF5E-48F3-99B8-592C025BB970}"/>
    <pc:docChg chg="custSel modSld">
      <pc:chgData name="bhanu bhattarai" userId="634ad2964c378b67" providerId="LiveId" clId="{EBCF36FE-BF5E-48F3-99B8-592C025BB970}" dt="2021-07-27T01:46:11.391" v="291" actId="20577"/>
      <pc:docMkLst>
        <pc:docMk/>
      </pc:docMkLst>
      <pc:sldChg chg="modSp mod">
        <pc:chgData name="bhanu bhattarai" userId="634ad2964c378b67" providerId="LiveId" clId="{EBCF36FE-BF5E-48F3-99B8-592C025BB970}" dt="2021-07-27T01:46:11.391" v="291" actId="20577"/>
        <pc:sldMkLst>
          <pc:docMk/>
          <pc:sldMk cId="1881153421" sldId="265"/>
        </pc:sldMkLst>
        <pc:spChg chg="mod">
          <ac:chgData name="bhanu bhattarai" userId="634ad2964c378b67" providerId="LiveId" clId="{EBCF36FE-BF5E-48F3-99B8-592C025BB970}" dt="2021-07-27T01:46:11.391" v="291" actId="20577"/>
          <ac:spMkLst>
            <pc:docMk/>
            <pc:sldMk cId="1881153421" sldId="265"/>
            <ac:spMk id="10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A17E0E-473A-4F69-98F2-6CDC8D31DF20}" type="datetimeFigureOut">
              <a:rPr lang="en-US" smtClean="0"/>
              <a:t>7/26/2021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BAB418-8954-454A-B384-BBA6BF7A469D}" type="slidenum">
              <a:rPr lang="en-US" smtClean="0"/>
              <a:t>‹#›</a:t>
            </a:fld>
            <a:endParaRPr lang="en-US"/>
          </a:p>
        </p:txBody>
      </p:sp>
    </p:spTree>
    <p:extLst>
      <p:ext uri="{BB962C8B-B14F-4D97-AF65-F5344CB8AC3E}">
        <p14:creationId xmlns:p14="http://schemas.microsoft.com/office/powerpoint/2010/main" val="3137412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368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FDC4DB0-EC48-40B4-A601-29BA5248A7BA}"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5F6C83-1BF9-490B-9243-7E77A7D63AD7}"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7199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DC4DB0-EC48-40B4-A601-29BA5248A7BA}"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5F6C83-1BF9-490B-9243-7E77A7D63AD7}" type="slidenum">
              <a:rPr lang="en-US" smtClean="0"/>
              <a:t>‹#›</a:t>
            </a:fld>
            <a:endParaRPr lang="en-US"/>
          </a:p>
        </p:txBody>
      </p:sp>
    </p:spTree>
    <p:extLst>
      <p:ext uri="{BB962C8B-B14F-4D97-AF65-F5344CB8AC3E}">
        <p14:creationId xmlns:p14="http://schemas.microsoft.com/office/powerpoint/2010/main" val="2001895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DC4DB0-EC48-40B4-A601-29BA5248A7BA}"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5F6C83-1BF9-490B-9243-7E77A7D63AD7}"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0267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tx">
  <p:cSld name="Blank">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5933329" y="6536531"/>
            <a:ext cx="318993" cy="228028"/>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9pPr>
          </a:lstStyle>
          <a:p>
            <a:pPr defTabSz="642915"/>
            <a:fld id="{00000000-1234-1234-1234-123412341234}" type="slidenum">
              <a:rPr lang="en-US" kern="0" smtClean="0"/>
              <a:pPr defTabSz="642915"/>
              <a:t>‹#›</a:t>
            </a:fld>
            <a:endParaRPr lang="en-US" kern="0"/>
          </a:p>
        </p:txBody>
      </p:sp>
    </p:spTree>
    <p:extLst>
      <p:ext uri="{BB962C8B-B14F-4D97-AF65-F5344CB8AC3E}">
        <p14:creationId xmlns:p14="http://schemas.microsoft.com/office/powerpoint/2010/main" val="914065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DC4DB0-EC48-40B4-A601-29BA5248A7BA}"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5F6C83-1BF9-490B-9243-7E77A7D63AD7}" type="slidenum">
              <a:rPr lang="en-US" smtClean="0"/>
              <a:t>‹#›</a:t>
            </a:fld>
            <a:endParaRPr lang="en-US"/>
          </a:p>
        </p:txBody>
      </p:sp>
    </p:spTree>
    <p:extLst>
      <p:ext uri="{BB962C8B-B14F-4D97-AF65-F5344CB8AC3E}">
        <p14:creationId xmlns:p14="http://schemas.microsoft.com/office/powerpoint/2010/main" val="367543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DC4DB0-EC48-40B4-A601-29BA5248A7BA}" type="datetimeFigureOut">
              <a:rPr lang="en-US" smtClean="0"/>
              <a:t>7/26/2021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5F6C83-1BF9-490B-9243-7E77A7D63AD7}"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3178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DC4DB0-EC48-40B4-A601-29BA5248A7BA}"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5F6C83-1BF9-490B-9243-7E77A7D63AD7}" type="slidenum">
              <a:rPr lang="en-US" smtClean="0"/>
              <a:t>‹#›</a:t>
            </a:fld>
            <a:endParaRPr lang="en-US"/>
          </a:p>
        </p:txBody>
      </p:sp>
    </p:spTree>
    <p:extLst>
      <p:ext uri="{BB962C8B-B14F-4D97-AF65-F5344CB8AC3E}">
        <p14:creationId xmlns:p14="http://schemas.microsoft.com/office/powerpoint/2010/main" val="408148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DC4DB0-EC48-40B4-A601-29BA5248A7BA}" type="datetimeFigureOut">
              <a:rPr lang="en-US" smtClean="0"/>
              <a:t>7/26/2021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5F6C83-1BF9-490B-9243-7E77A7D63AD7}" type="slidenum">
              <a:rPr lang="en-US" smtClean="0"/>
              <a:t>‹#›</a:t>
            </a:fld>
            <a:endParaRPr lang="en-US"/>
          </a:p>
        </p:txBody>
      </p:sp>
    </p:spTree>
    <p:extLst>
      <p:ext uri="{BB962C8B-B14F-4D97-AF65-F5344CB8AC3E}">
        <p14:creationId xmlns:p14="http://schemas.microsoft.com/office/powerpoint/2010/main" val="3976083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DC4DB0-EC48-40B4-A601-29BA5248A7BA}" type="datetimeFigureOut">
              <a:rPr lang="en-US" smtClean="0"/>
              <a:t>7/26/2021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5F6C83-1BF9-490B-9243-7E77A7D63AD7}" type="slidenum">
              <a:rPr lang="en-US" smtClean="0"/>
              <a:t>‹#›</a:t>
            </a:fld>
            <a:endParaRPr lang="en-US"/>
          </a:p>
        </p:txBody>
      </p:sp>
    </p:spTree>
    <p:extLst>
      <p:ext uri="{BB962C8B-B14F-4D97-AF65-F5344CB8AC3E}">
        <p14:creationId xmlns:p14="http://schemas.microsoft.com/office/powerpoint/2010/main" val="70041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DC4DB0-EC48-40B4-A601-29BA5248A7BA}" type="datetimeFigureOut">
              <a:rPr lang="en-US" smtClean="0"/>
              <a:t>7/26/2021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5F6C83-1BF9-490B-9243-7E77A7D63AD7}" type="slidenum">
              <a:rPr lang="en-US" smtClean="0"/>
              <a:t>‹#›</a:t>
            </a:fld>
            <a:endParaRPr lang="en-US"/>
          </a:p>
        </p:txBody>
      </p:sp>
    </p:spTree>
    <p:extLst>
      <p:ext uri="{BB962C8B-B14F-4D97-AF65-F5344CB8AC3E}">
        <p14:creationId xmlns:p14="http://schemas.microsoft.com/office/powerpoint/2010/main" val="1551682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DC4DB0-EC48-40B4-A601-29BA5248A7BA}"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5F6C83-1BF9-490B-9243-7E77A7D63AD7}" type="slidenum">
              <a:rPr lang="en-US" smtClean="0"/>
              <a:t>‹#›</a:t>
            </a:fld>
            <a:endParaRPr lang="en-US"/>
          </a:p>
        </p:txBody>
      </p:sp>
    </p:spTree>
    <p:extLst>
      <p:ext uri="{BB962C8B-B14F-4D97-AF65-F5344CB8AC3E}">
        <p14:creationId xmlns:p14="http://schemas.microsoft.com/office/powerpoint/2010/main" val="2922721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DC4DB0-EC48-40B4-A601-29BA5248A7BA}" type="datetimeFigureOut">
              <a:rPr lang="en-US" smtClean="0"/>
              <a:t>7/26/2021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5F6C83-1BF9-490B-9243-7E77A7D63AD7}"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36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BFDC4DB0-EC48-40B4-A601-29BA5248A7BA}" type="datetimeFigureOut">
              <a:rPr lang="en-US" smtClean="0"/>
              <a:t>7/26/2021</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A15F6C83-1BF9-490B-9243-7E77A7D63AD7}"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252440"/>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2969" y="178594"/>
            <a:ext cx="10406063" cy="1518047"/>
          </a:xfrm>
          <a:prstGeom prst="rect">
            <a:avLst/>
          </a:prstGeom>
          <a:noFill/>
          <a:ln>
            <a:noFill/>
          </a:ln>
        </p:spPr>
        <p:txBody>
          <a:bodyPr spcFirstLastPara="1" wrap="square" lIns="50800" tIns="50800" rIns="50800" bIns="50800" anchor="ctr" anchorCtr="0">
            <a:noAutofit/>
          </a:bodyPr>
          <a:lstStyle>
            <a:lvl1pPr marR="0" lvl="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9pPr>
          </a:lstStyle>
          <a:p>
            <a:endParaRPr/>
          </a:p>
        </p:txBody>
      </p:sp>
      <p:sp>
        <p:nvSpPr>
          <p:cNvPr id="7" name="Google Shape;7;p1"/>
          <p:cNvSpPr txBox="1">
            <a:spLocks noGrp="1"/>
          </p:cNvSpPr>
          <p:nvPr>
            <p:ph type="body" idx="1"/>
          </p:nvPr>
        </p:nvSpPr>
        <p:spPr>
          <a:xfrm>
            <a:off x="892969" y="1821656"/>
            <a:ext cx="10406063" cy="4420195"/>
          </a:xfrm>
          <a:prstGeom prst="rect">
            <a:avLst/>
          </a:prstGeom>
          <a:noFill/>
          <a:ln>
            <a:noFill/>
          </a:ln>
        </p:spPr>
        <p:txBody>
          <a:bodyPr spcFirstLastPara="1" wrap="square" lIns="50800" tIns="50800" rIns="50800" bIns="50800" anchor="ctr" anchorCtr="0">
            <a:noAutofit/>
          </a:bodyPr>
          <a:lstStyle>
            <a:lvl1pPr marL="457200" marR="0" lvl="0"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L="914400" marR="0" lvl="1"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L="1371600" marR="0" lvl="2"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L="1828800" marR="0" lvl="3"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L="2286000" marR="0" lvl="4"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8" name="Google Shape;8;p1"/>
          <p:cNvSpPr txBox="1">
            <a:spLocks noGrp="1"/>
          </p:cNvSpPr>
          <p:nvPr>
            <p:ph type="sldNum" idx="12"/>
          </p:nvPr>
        </p:nvSpPr>
        <p:spPr>
          <a:xfrm>
            <a:off x="5933329" y="6536531"/>
            <a:ext cx="318993" cy="228028"/>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125"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125"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125"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125"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125"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125"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125"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125"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125" b="0" i="0" u="none" strike="noStrike" cap="none">
                <a:solidFill>
                  <a:srgbClr val="000000"/>
                </a:solidFill>
                <a:latin typeface="Helvetica Neue Light"/>
                <a:ea typeface="Helvetica Neue Light"/>
                <a:cs typeface="Helvetica Neue Light"/>
                <a:sym typeface="Helvetica Neue Light"/>
              </a:defRPr>
            </a:lvl9pPr>
          </a:lstStyle>
          <a:p>
            <a:fld id="{00000000-1234-1234-1234-123412341234}" type="slidenum">
              <a:rPr lang="en-US" smtClean="0"/>
              <a:pPr/>
              <a:t>‹#›</a:t>
            </a:fld>
            <a:endParaRPr lang="en-US" sz="984">
              <a:latin typeface="Arial"/>
              <a:ea typeface="Arial"/>
              <a:cs typeface="Arial"/>
              <a:sym typeface="Arial"/>
            </a:endParaRPr>
          </a:p>
        </p:txBody>
      </p:sp>
    </p:spTree>
    <p:extLst>
      <p:ext uri="{BB962C8B-B14F-4D97-AF65-F5344CB8AC3E}">
        <p14:creationId xmlns:p14="http://schemas.microsoft.com/office/powerpoint/2010/main" val="1742291507"/>
      </p:ext>
    </p:extLst>
  </p:cSld>
  <p:clrMap bg1="lt1" tx1="dk1" bg2="dk2" tx2="lt2" accent1="accent1" accent2="accent2" accent3="accent3" accent4="accent4" accent5="accent5" accent6="accent6" hlink="hlink" folHlink="folHlink"/>
  <p:sldLayoutIdLst>
    <p:sldLayoutId id="214748393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8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8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8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8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8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8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8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8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84"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8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8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8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8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8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8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8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8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84"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8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8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8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8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8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8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8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8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84"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housing-demo-team6.herokuapp.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bmarotical/capstoneTeam6"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775B4-02DE-4F47-8438-E5C718F5ACBB}"/>
              </a:ext>
            </a:extLst>
          </p:cNvPr>
          <p:cNvSpPr>
            <a:spLocks noGrp="1"/>
          </p:cNvSpPr>
          <p:nvPr>
            <p:ph type="ctrTitle"/>
          </p:nvPr>
        </p:nvSpPr>
        <p:spPr/>
        <p:txBody>
          <a:bodyPr/>
          <a:lstStyle/>
          <a:p>
            <a:r>
              <a:rPr lang="en-US" dirty="0"/>
              <a:t>Predicting House Prices with regression</a:t>
            </a:r>
          </a:p>
        </p:txBody>
      </p:sp>
      <p:sp>
        <p:nvSpPr>
          <p:cNvPr id="3" name="Subtitle 2">
            <a:extLst>
              <a:ext uri="{FF2B5EF4-FFF2-40B4-BE49-F238E27FC236}">
                <a16:creationId xmlns:a16="http://schemas.microsoft.com/office/drawing/2014/main" id="{1987CD7E-4601-4263-8F7F-B7E5BC05B2A6}"/>
              </a:ext>
            </a:extLst>
          </p:cNvPr>
          <p:cNvSpPr>
            <a:spLocks noGrp="1"/>
          </p:cNvSpPr>
          <p:nvPr>
            <p:ph type="subTitle" idx="1"/>
          </p:nvPr>
        </p:nvSpPr>
        <p:spPr/>
        <p:txBody>
          <a:bodyPr>
            <a:normAutofit fontScale="92500" lnSpcReduction="10000"/>
          </a:bodyPr>
          <a:lstStyle/>
          <a:p>
            <a:r>
              <a:rPr lang="en-US" dirty="0"/>
              <a:t>Bhanu Bhattarai</a:t>
            </a:r>
          </a:p>
          <a:p>
            <a:r>
              <a:rPr lang="en-US" dirty="0"/>
              <a:t>Michael Cook </a:t>
            </a:r>
          </a:p>
          <a:p>
            <a:r>
              <a:rPr lang="en-US" dirty="0" err="1"/>
              <a:t>Jinu</a:t>
            </a:r>
            <a:r>
              <a:rPr lang="en-US" dirty="0"/>
              <a:t> Daniel</a:t>
            </a:r>
          </a:p>
          <a:p>
            <a:r>
              <a:rPr lang="en-US" dirty="0"/>
              <a:t>Rupinder Grewal	</a:t>
            </a:r>
          </a:p>
          <a:p>
            <a:r>
              <a:rPr lang="en-US" dirty="0"/>
              <a:t>Basil </a:t>
            </a:r>
            <a:r>
              <a:rPr lang="en-US" dirty="0" err="1"/>
              <a:t>Marotical</a:t>
            </a:r>
            <a:endParaRPr lang="en-US" dirty="0"/>
          </a:p>
        </p:txBody>
      </p:sp>
      <p:pic>
        <p:nvPicPr>
          <p:cNvPr id="7" name="Picture 6">
            <a:extLst>
              <a:ext uri="{FF2B5EF4-FFF2-40B4-BE49-F238E27FC236}">
                <a16:creationId xmlns:a16="http://schemas.microsoft.com/office/drawing/2014/main" id="{E8BB5D45-E499-42D6-A4B7-6E46A7E602F4}"/>
              </a:ext>
            </a:extLst>
          </p:cNvPr>
          <p:cNvPicPr>
            <a:picLocks noChangeAspect="1"/>
          </p:cNvPicPr>
          <p:nvPr/>
        </p:nvPicPr>
        <p:blipFill>
          <a:blip r:embed="rId2"/>
          <a:stretch>
            <a:fillRect/>
          </a:stretch>
        </p:blipFill>
        <p:spPr>
          <a:xfrm>
            <a:off x="1998243" y="261861"/>
            <a:ext cx="7772401" cy="4074519"/>
          </a:xfrm>
          <a:prstGeom prst="rect">
            <a:avLst/>
          </a:prstGeom>
        </p:spPr>
      </p:pic>
    </p:spTree>
    <p:extLst>
      <p:ext uri="{BB962C8B-B14F-4D97-AF65-F5344CB8AC3E}">
        <p14:creationId xmlns:p14="http://schemas.microsoft.com/office/powerpoint/2010/main" val="4195123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529AA-258A-4A4C-ACBC-6C061225048B}"/>
              </a:ext>
            </a:extLst>
          </p:cNvPr>
          <p:cNvSpPr>
            <a:spLocks noGrp="1"/>
          </p:cNvSpPr>
          <p:nvPr>
            <p:ph type="title"/>
          </p:nvPr>
        </p:nvSpPr>
        <p:spPr/>
        <p:txBody>
          <a:bodyPr/>
          <a:lstStyle/>
          <a:p>
            <a:r>
              <a:rPr lang="en-US" dirty="0"/>
              <a:t>Team 6</a:t>
            </a:r>
          </a:p>
        </p:txBody>
      </p:sp>
      <p:sp>
        <p:nvSpPr>
          <p:cNvPr id="3" name="Content Placeholder 2">
            <a:extLst>
              <a:ext uri="{FF2B5EF4-FFF2-40B4-BE49-F238E27FC236}">
                <a16:creationId xmlns:a16="http://schemas.microsoft.com/office/drawing/2014/main" id="{4AD24F39-5AF9-4F64-8309-D192F04A44F6}"/>
              </a:ext>
            </a:extLst>
          </p:cNvPr>
          <p:cNvSpPr>
            <a:spLocks noGrp="1"/>
          </p:cNvSpPr>
          <p:nvPr>
            <p:ph idx="1"/>
          </p:nvPr>
        </p:nvSpPr>
        <p:spPr>
          <a:xfrm>
            <a:off x="1024128" y="1777999"/>
            <a:ext cx="9720071" cy="4893733"/>
          </a:xfrm>
        </p:spPr>
        <p:txBody>
          <a:bodyPr>
            <a:normAutofit/>
          </a:bodyPr>
          <a:lstStyle/>
          <a:p>
            <a:pPr marL="0" indent="0">
              <a:buNone/>
            </a:pPr>
            <a:r>
              <a:rPr lang="en-US" b="1" dirty="0"/>
              <a:t>Bhanu Bhattarai</a:t>
            </a:r>
          </a:p>
          <a:p>
            <a:pPr lvl="1"/>
            <a:r>
              <a:rPr lang="en-US" dirty="0"/>
              <a:t>Associate, Project Manager, Commercial Bank, Finance and Business Management </a:t>
            </a:r>
          </a:p>
          <a:p>
            <a:pPr marL="0" indent="0">
              <a:buNone/>
            </a:pPr>
            <a:r>
              <a:rPr lang="en-US" b="1" dirty="0"/>
              <a:t>Michael Cook</a:t>
            </a:r>
          </a:p>
          <a:p>
            <a:pPr lvl="1"/>
            <a:r>
              <a:rPr lang="en-US" dirty="0"/>
              <a:t>Trade Lifecycle Associate, Corporate and Investment Bank, Securities Operations </a:t>
            </a:r>
          </a:p>
          <a:p>
            <a:pPr marL="0" indent="0">
              <a:buNone/>
            </a:pPr>
            <a:r>
              <a:rPr lang="en-US" b="1" dirty="0" err="1"/>
              <a:t>Jinu</a:t>
            </a:r>
            <a:r>
              <a:rPr lang="en-US" b="1" dirty="0"/>
              <a:t> Daniel</a:t>
            </a:r>
          </a:p>
          <a:p>
            <a:pPr lvl="1"/>
            <a:r>
              <a:rPr lang="en-US" dirty="0"/>
              <a:t>Vice President, Chief Quality Office, Operations Technology</a:t>
            </a:r>
          </a:p>
          <a:p>
            <a:pPr marL="0" indent="0">
              <a:buNone/>
            </a:pPr>
            <a:r>
              <a:rPr lang="en-US" b="1" dirty="0"/>
              <a:t>Rupinder Grewal</a:t>
            </a:r>
          </a:p>
          <a:p>
            <a:pPr lvl="1"/>
            <a:r>
              <a:rPr lang="en-US" dirty="0"/>
              <a:t>Vice President, Software Engineer, Retail</a:t>
            </a:r>
            <a:r>
              <a:rPr lang="en-US" b="1" dirty="0"/>
              <a:t>	</a:t>
            </a:r>
          </a:p>
          <a:p>
            <a:pPr marL="0" indent="0">
              <a:buNone/>
            </a:pPr>
            <a:r>
              <a:rPr lang="en-US" b="1" dirty="0"/>
              <a:t>Basil </a:t>
            </a:r>
            <a:r>
              <a:rPr lang="en-US" b="1" dirty="0" err="1"/>
              <a:t>Marotical</a:t>
            </a:r>
            <a:endParaRPr lang="en-US" b="1" dirty="0"/>
          </a:p>
          <a:p>
            <a:pPr lvl="1"/>
            <a:r>
              <a:rPr lang="en-US" dirty="0"/>
              <a:t>Vice President, Data Visualization Manager, Finance Data and Insights</a:t>
            </a:r>
          </a:p>
          <a:p>
            <a:endParaRPr lang="en-US" dirty="0"/>
          </a:p>
        </p:txBody>
      </p:sp>
      <p:pic>
        <p:nvPicPr>
          <p:cNvPr id="9" name="Picture 8">
            <a:extLst>
              <a:ext uri="{FF2B5EF4-FFF2-40B4-BE49-F238E27FC236}">
                <a16:creationId xmlns:a16="http://schemas.microsoft.com/office/drawing/2014/main" id="{DEE19240-63DE-4037-9C75-BCEFCB2247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7076" y="3538301"/>
            <a:ext cx="815420" cy="814862"/>
          </a:xfrm>
          <a:prstGeom prst="rect">
            <a:avLst/>
          </a:prstGeom>
        </p:spPr>
      </p:pic>
      <p:pic>
        <p:nvPicPr>
          <p:cNvPr id="11" name="Picture 10">
            <a:extLst>
              <a:ext uri="{FF2B5EF4-FFF2-40B4-BE49-F238E27FC236}">
                <a16:creationId xmlns:a16="http://schemas.microsoft.com/office/drawing/2014/main" id="{A2DBD4E3-5285-4FA2-9C01-2A65E8E8D5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7075" y="2487995"/>
            <a:ext cx="815421" cy="1029516"/>
          </a:xfrm>
          <a:prstGeom prst="rect">
            <a:avLst/>
          </a:prstGeom>
        </p:spPr>
      </p:pic>
      <p:pic>
        <p:nvPicPr>
          <p:cNvPr id="13" name="Picture 12">
            <a:extLst>
              <a:ext uri="{FF2B5EF4-FFF2-40B4-BE49-F238E27FC236}">
                <a16:creationId xmlns:a16="http://schemas.microsoft.com/office/drawing/2014/main" id="{DDD7B39F-31F8-433A-AF4F-43A7136FEF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1860" y="4383520"/>
            <a:ext cx="730636" cy="999160"/>
          </a:xfrm>
          <a:prstGeom prst="rect">
            <a:avLst/>
          </a:prstGeom>
        </p:spPr>
      </p:pic>
      <p:pic>
        <p:nvPicPr>
          <p:cNvPr id="15" name="Picture 14">
            <a:extLst>
              <a:ext uri="{FF2B5EF4-FFF2-40B4-BE49-F238E27FC236}">
                <a16:creationId xmlns:a16="http://schemas.microsoft.com/office/drawing/2014/main" id="{9F0F1D78-02ED-4C40-9EA5-F9102FE4F9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17075" y="5413037"/>
            <a:ext cx="815421" cy="1082772"/>
          </a:xfrm>
          <a:prstGeom prst="rect">
            <a:avLst/>
          </a:prstGeom>
        </p:spPr>
      </p:pic>
      <p:pic>
        <p:nvPicPr>
          <p:cNvPr id="17" name="Picture 16">
            <a:extLst>
              <a:ext uri="{FF2B5EF4-FFF2-40B4-BE49-F238E27FC236}">
                <a16:creationId xmlns:a16="http://schemas.microsoft.com/office/drawing/2014/main" id="{34DE0C46-DAD9-41AB-AC87-5B9867CA56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17074" y="1554974"/>
            <a:ext cx="802047" cy="917842"/>
          </a:xfrm>
          <a:prstGeom prst="rect">
            <a:avLst/>
          </a:prstGeom>
        </p:spPr>
      </p:pic>
    </p:spTree>
    <p:extLst>
      <p:ext uri="{BB962C8B-B14F-4D97-AF65-F5344CB8AC3E}">
        <p14:creationId xmlns:p14="http://schemas.microsoft.com/office/powerpoint/2010/main" val="620067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E7979"/>
        </a:solidFill>
        <a:effectLst/>
      </p:bgPr>
    </p:bg>
    <p:spTree>
      <p:nvGrpSpPr>
        <p:cNvPr id="1" name="Shape 58"/>
        <p:cNvGrpSpPr/>
        <p:nvPr/>
      </p:nvGrpSpPr>
      <p:grpSpPr>
        <a:xfrm>
          <a:off x="0" y="0"/>
          <a:ext cx="0" cy="0"/>
          <a:chOff x="0" y="0"/>
          <a:chExt cx="0" cy="0"/>
        </a:xfrm>
      </p:grpSpPr>
      <p:grpSp>
        <p:nvGrpSpPr>
          <p:cNvPr id="59" name="Google Shape;59;p14"/>
          <p:cNvGrpSpPr/>
          <p:nvPr/>
        </p:nvGrpSpPr>
        <p:grpSpPr>
          <a:xfrm>
            <a:off x="3913175" y="1409533"/>
            <a:ext cx="2125267" cy="1838886"/>
            <a:chOff x="-1" y="-1"/>
            <a:chExt cx="3022601" cy="2615303"/>
          </a:xfrm>
        </p:grpSpPr>
        <p:sp>
          <p:nvSpPr>
            <p:cNvPr id="60" name="Google Shape;60;p14"/>
            <p:cNvSpPr/>
            <p:nvPr/>
          </p:nvSpPr>
          <p:spPr>
            <a:xfrm>
              <a:off x="0" y="1929"/>
              <a:ext cx="3022600" cy="2613373"/>
            </a:xfrm>
            <a:prstGeom prst="rect">
              <a:avLst/>
            </a:prstGeom>
            <a:solidFill>
              <a:srgbClr val="D6D5D5"/>
            </a:solidFill>
            <a:ln>
              <a:noFill/>
            </a:ln>
          </p:spPr>
          <p:txBody>
            <a:bodyPr spcFirstLastPara="1" wrap="square" lIns="35719" tIns="35719" rIns="35719" bIns="35719" anchor="ctr" anchorCtr="0">
              <a:noAutofit/>
            </a:bodyPr>
            <a:lstStyle/>
            <a:p>
              <a:pPr algn="ctr" defTabSz="642915">
                <a:buClr>
                  <a:srgbClr val="FFFFFF"/>
                </a:buClr>
                <a:buSzPts val="2200"/>
              </a:pPr>
              <a:endParaRPr sz="1547" kern="0">
                <a:solidFill>
                  <a:srgbClr val="FFFFFF"/>
                </a:solidFill>
                <a:latin typeface="Helvetica Neue"/>
                <a:ea typeface="Helvetica Neue"/>
                <a:cs typeface="Helvetica Neue"/>
                <a:sym typeface="Helvetica Neue"/>
              </a:endParaRPr>
            </a:p>
          </p:txBody>
        </p:sp>
        <p:sp>
          <p:nvSpPr>
            <p:cNvPr id="61" name="Google Shape;61;p14"/>
            <p:cNvSpPr/>
            <p:nvPr/>
          </p:nvSpPr>
          <p:spPr>
            <a:xfrm>
              <a:off x="-1" y="1929"/>
              <a:ext cx="3021954" cy="457201"/>
            </a:xfrm>
            <a:prstGeom prst="rect">
              <a:avLst/>
            </a:prstGeom>
            <a:solidFill>
              <a:srgbClr val="52B289"/>
            </a:solidFill>
            <a:ln>
              <a:noFill/>
            </a:ln>
          </p:spPr>
          <p:txBody>
            <a:bodyPr spcFirstLastPara="1" wrap="square" lIns="35719" tIns="35719" rIns="35719" bIns="35719" anchor="ctr" anchorCtr="0">
              <a:noAutofit/>
            </a:bodyPr>
            <a:lstStyle/>
            <a:p>
              <a:pPr algn="ctr" defTabSz="642915">
                <a:buClr>
                  <a:srgbClr val="FFFFFF"/>
                </a:buClr>
                <a:buSzPts val="2200"/>
              </a:pPr>
              <a:endParaRPr sz="1547" kern="0">
                <a:solidFill>
                  <a:srgbClr val="FFFFFF"/>
                </a:solidFill>
                <a:latin typeface="Helvetica Neue"/>
                <a:ea typeface="Helvetica Neue"/>
                <a:cs typeface="Helvetica Neue"/>
                <a:sym typeface="Helvetica Neue"/>
              </a:endParaRPr>
            </a:p>
          </p:txBody>
        </p:sp>
        <p:sp>
          <p:nvSpPr>
            <p:cNvPr id="62" name="Google Shape;62;p14"/>
            <p:cNvSpPr txBox="1"/>
            <p:nvPr/>
          </p:nvSpPr>
          <p:spPr>
            <a:xfrm>
              <a:off x="402419" y="-1"/>
              <a:ext cx="1632592" cy="461060"/>
            </a:xfrm>
            <a:prstGeom prst="rect">
              <a:avLst/>
            </a:prstGeom>
            <a:noFill/>
            <a:ln>
              <a:noFill/>
            </a:ln>
          </p:spPr>
          <p:txBody>
            <a:bodyPr spcFirstLastPara="1" wrap="square" lIns="35719" tIns="35719" rIns="35719" bIns="35719" anchor="ctr" anchorCtr="0">
              <a:noAutofit/>
            </a:bodyPr>
            <a:lstStyle/>
            <a:p>
              <a:pPr algn="ctr" defTabSz="642915">
                <a:buClr>
                  <a:srgbClr val="FFFFFF"/>
                </a:buClr>
                <a:buSzPts val="2400"/>
              </a:pPr>
              <a:r>
                <a:rPr lang="en-US" sz="1687" b="1" kern="0">
                  <a:solidFill>
                    <a:srgbClr val="FFFFFF"/>
                  </a:solidFill>
                  <a:latin typeface="Helvetica Neue"/>
                  <a:ea typeface="Helvetica Neue"/>
                  <a:cs typeface="Helvetica Neue"/>
                  <a:sym typeface="Helvetica Neue"/>
                </a:rPr>
                <a:t>Judgment</a:t>
              </a:r>
              <a:endParaRPr sz="984" kern="0">
                <a:solidFill>
                  <a:srgbClr val="000000"/>
                </a:solidFill>
                <a:latin typeface="Arial"/>
                <a:cs typeface="Arial"/>
                <a:sym typeface="Arial"/>
              </a:endParaRPr>
            </a:p>
          </p:txBody>
        </p:sp>
      </p:grpSp>
      <p:sp>
        <p:nvSpPr>
          <p:cNvPr id="63" name="Google Shape;63;p14"/>
          <p:cNvSpPr txBox="1"/>
          <p:nvPr/>
        </p:nvSpPr>
        <p:spPr>
          <a:xfrm>
            <a:off x="3950107" y="2134606"/>
            <a:ext cx="2029504" cy="710376"/>
          </a:xfrm>
          <a:prstGeom prst="rect">
            <a:avLst/>
          </a:prstGeom>
          <a:noFill/>
          <a:ln>
            <a:noFill/>
          </a:ln>
        </p:spPr>
        <p:txBody>
          <a:bodyPr spcFirstLastPara="1" wrap="square" lIns="35719" tIns="35719" rIns="35719" bIns="35719" anchor="ctr" anchorCtr="0">
            <a:noAutofit/>
          </a:bodyPr>
          <a:lstStyle/>
          <a:p>
            <a:pPr defTabSz="642915">
              <a:buClr>
                <a:srgbClr val="000000"/>
              </a:buClr>
              <a:buSzPts val="1600"/>
            </a:pPr>
            <a:r>
              <a:rPr lang="en-US" sz="1125" kern="0" dirty="0">
                <a:solidFill>
                  <a:srgbClr val="000000"/>
                </a:solidFill>
                <a:latin typeface="Helvetica Neue"/>
                <a:ea typeface="Helvetica Neue"/>
                <a:cs typeface="Helvetica Neue"/>
                <a:sym typeface="Helvetica Neue"/>
              </a:rPr>
              <a:t>True prediction will reduce risk, increase profitability of the bank. </a:t>
            </a:r>
          </a:p>
          <a:p>
            <a:pPr defTabSz="642915">
              <a:buClr>
                <a:srgbClr val="000000"/>
              </a:buClr>
              <a:buSzPts val="1600"/>
            </a:pPr>
            <a:r>
              <a:rPr lang="en-US" sz="1125" kern="0" dirty="0">
                <a:solidFill>
                  <a:srgbClr val="000000"/>
                </a:solidFill>
                <a:latin typeface="Helvetica Neue"/>
                <a:ea typeface="Helvetica Neue"/>
                <a:cs typeface="Helvetica Neue"/>
                <a:sym typeface="Helvetica Neue"/>
              </a:rPr>
              <a:t>False Positive will increase risk to the bank while False Negative will have adverse impact on the bank-customer relationship.</a:t>
            </a:r>
          </a:p>
        </p:txBody>
      </p:sp>
      <p:grpSp>
        <p:nvGrpSpPr>
          <p:cNvPr id="64" name="Google Shape;64;p14"/>
          <p:cNvGrpSpPr/>
          <p:nvPr/>
        </p:nvGrpSpPr>
        <p:grpSpPr>
          <a:xfrm>
            <a:off x="1702872" y="1409533"/>
            <a:ext cx="2125267" cy="1838886"/>
            <a:chOff x="-1" y="-1"/>
            <a:chExt cx="3022601" cy="2615303"/>
          </a:xfrm>
        </p:grpSpPr>
        <p:sp>
          <p:nvSpPr>
            <p:cNvPr id="65" name="Google Shape;65;p14"/>
            <p:cNvSpPr/>
            <p:nvPr/>
          </p:nvSpPr>
          <p:spPr>
            <a:xfrm>
              <a:off x="0" y="1929"/>
              <a:ext cx="3022600" cy="2613373"/>
            </a:xfrm>
            <a:prstGeom prst="rect">
              <a:avLst/>
            </a:prstGeom>
            <a:solidFill>
              <a:srgbClr val="D6D5D5"/>
            </a:solidFill>
            <a:ln>
              <a:noFill/>
            </a:ln>
          </p:spPr>
          <p:txBody>
            <a:bodyPr spcFirstLastPara="1" wrap="square" lIns="35719" tIns="35719" rIns="35719" bIns="35719" anchor="ctr" anchorCtr="0">
              <a:noAutofit/>
            </a:bodyPr>
            <a:lstStyle/>
            <a:p>
              <a:pPr algn="ctr" defTabSz="642915">
                <a:buClr>
                  <a:srgbClr val="FFFFFF"/>
                </a:buClr>
                <a:buSzPts val="2200"/>
              </a:pPr>
              <a:endParaRPr sz="1547" kern="0">
                <a:solidFill>
                  <a:srgbClr val="FFFFFF"/>
                </a:solidFill>
                <a:latin typeface="Helvetica Neue"/>
                <a:ea typeface="Helvetica Neue"/>
                <a:cs typeface="Helvetica Neue"/>
                <a:sym typeface="Helvetica Neue"/>
              </a:endParaRPr>
            </a:p>
          </p:txBody>
        </p:sp>
        <p:sp>
          <p:nvSpPr>
            <p:cNvPr id="66" name="Google Shape;66;p14"/>
            <p:cNvSpPr/>
            <p:nvPr/>
          </p:nvSpPr>
          <p:spPr>
            <a:xfrm>
              <a:off x="-1" y="1929"/>
              <a:ext cx="3021954" cy="457201"/>
            </a:xfrm>
            <a:prstGeom prst="rect">
              <a:avLst/>
            </a:prstGeom>
            <a:solidFill>
              <a:srgbClr val="52B289"/>
            </a:solidFill>
            <a:ln>
              <a:noFill/>
            </a:ln>
          </p:spPr>
          <p:txBody>
            <a:bodyPr spcFirstLastPara="1" wrap="square" lIns="35719" tIns="35719" rIns="35719" bIns="35719" anchor="ctr" anchorCtr="0">
              <a:noAutofit/>
            </a:bodyPr>
            <a:lstStyle/>
            <a:p>
              <a:pPr algn="ctr" defTabSz="642915">
                <a:buClr>
                  <a:srgbClr val="FFFFFF"/>
                </a:buClr>
                <a:buSzPts val="2200"/>
              </a:pPr>
              <a:endParaRPr sz="1547" kern="0">
                <a:solidFill>
                  <a:srgbClr val="FFFFFF"/>
                </a:solidFill>
                <a:latin typeface="Helvetica Neue"/>
                <a:ea typeface="Helvetica Neue"/>
                <a:cs typeface="Helvetica Neue"/>
                <a:sym typeface="Helvetica Neue"/>
              </a:endParaRPr>
            </a:p>
          </p:txBody>
        </p:sp>
        <p:sp>
          <p:nvSpPr>
            <p:cNvPr id="67" name="Google Shape;67;p14"/>
            <p:cNvSpPr txBox="1"/>
            <p:nvPr/>
          </p:nvSpPr>
          <p:spPr>
            <a:xfrm>
              <a:off x="415299" y="-1"/>
              <a:ext cx="1632592" cy="461060"/>
            </a:xfrm>
            <a:prstGeom prst="rect">
              <a:avLst/>
            </a:prstGeom>
            <a:noFill/>
            <a:ln>
              <a:noFill/>
            </a:ln>
          </p:spPr>
          <p:txBody>
            <a:bodyPr spcFirstLastPara="1" wrap="square" lIns="35719" tIns="35719" rIns="35719" bIns="35719" anchor="ctr" anchorCtr="0">
              <a:noAutofit/>
            </a:bodyPr>
            <a:lstStyle/>
            <a:p>
              <a:pPr algn="ctr" defTabSz="642915">
                <a:buClr>
                  <a:srgbClr val="FFFFFF"/>
                </a:buClr>
                <a:buSzPts val="2400"/>
              </a:pPr>
              <a:r>
                <a:rPr lang="en-US" sz="1687" b="1" kern="0">
                  <a:solidFill>
                    <a:srgbClr val="FFFFFF"/>
                  </a:solidFill>
                  <a:latin typeface="Helvetica Neue"/>
                  <a:ea typeface="Helvetica Neue"/>
                  <a:cs typeface="Helvetica Neue"/>
                  <a:sym typeface="Helvetica Neue"/>
                </a:rPr>
                <a:t>Prediction</a:t>
              </a:r>
              <a:endParaRPr sz="984" kern="0">
                <a:solidFill>
                  <a:srgbClr val="000000"/>
                </a:solidFill>
                <a:latin typeface="Arial"/>
                <a:cs typeface="Arial"/>
                <a:sym typeface="Arial"/>
              </a:endParaRPr>
            </a:p>
          </p:txBody>
        </p:sp>
      </p:grpSp>
      <p:sp>
        <p:nvSpPr>
          <p:cNvPr id="68" name="Google Shape;68;p14"/>
          <p:cNvSpPr txBox="1"/>
          <p:nvPr/>
        </p:nvSpPr>
        <p:spPr>
          <a:xfrm>
            <a:off x="1771170" y="1948697"/>
            <a:ext cx="2029505" cy="614123"/>
          </a:xfrm>
          <a:prstGeom prst="rect">
            <a:avLst/>
          </a:prstGeom>
          <a:noFill/>
          <a:ln>
            <a:noFill/>
          </a:ln>
        </p:spPr>
        <p:txBody>
          <a:bodyPr spcFirstLastPara="1" wrap="square" lIns="35719" tIns="35719" rIns="35719" bIns="35719" anchor="ctr" anchorCtr="0">
            <a:noAutofit/>
          </a:bodyPr>
          <a:lstStyle/>
          <a:p>
            <a:pPr defTabSz="642915">
              <a:buClr>
                <a:srgbClr val="000000"/>
              </a:buClr>
              <a:buSzPts val="1600"/>
            </a:pPr>
            <a:r>
              <a:rPr lang="en-US" sz="1125" kern="0" dirty="0">
                <a:solidFill>
                  <a:srgbClr val="000000"/>
                </a:solidFill>
                <a:latin typeface="Helvetica Neue"/>
                <a:ea typeface="Helvetica Neue"/>
                <a:cs typeface="Helvetica Neue"/>
                <a:sym typeface="Helvetica Neue"/>
              </a:rPr>
              <a:t>The variation of housing prices across different geographical locations</a:t>
            </a:r>
            <a:endParaRPr sz="984" kern="0" dirty="0">
              <a:solidFill>
                <a:srgbClr val="000000"/>
              </a:solidFill>
              <a:latin typeface="Arial"/>
              <a:cs typeface="Arial"/>
              <a:sym typeface="Arial"/>
            </a:endParaRPr>
          </a:p>
        </p:txBody>
      </p:sp>
      <p:pic>
        <p:nvPicPr>
          <p:cNvPr id="69" name="Google Shape;69;p14" descr="prediction.png"/>
          <p:cNvPicPr preferRelativeResize="0"/>
          <p:nvPr/>
        </p:nvPicPr>
        <p:blipFill rotWithShape="1">
          <a:blip r:embed="rId3">
            <a:alphaModFix/>
          </a:blip>
          <a:srcRect/>
          <a:stretch/>
        </p:blipFill>
        <p:spPr>
          <a:xfrm>
            <a:off x="1717436" y="1436709"/>
            <a:ext cx="253688" cy="253688"/>
          </a:xfrm>
          <a:prstGeom prst="rect">
            <a:avLst/>
          </a:prstGeom>
          <a:noFill/>
          <a:ln>
            <a:noFill/>
          </a:ln>
        </p:spPr>
      </p:pic>
      <p:grpSp>
        <p:nvGrpSpPr>
          <p:cNvPr id="70" name="Google Shape;70;p14"/>
          <p:cNvGrpSpPr/>
          <p:nvPr/>
        </p:nvGrpSpPr>
        <p:grpSpPr>
          <a:xfrm>
            <a:off x="8295563" y="1409533"/>
            <a:ext cx="2125267" cy="1838886"/>
            <a:chOff x="-1" y="-1"/>
            <a:chExt cx="3022601" cy="2615303"/>
          </a:xfrm>
        </p:grpSpPr>
        <p:sp>
          <p:nvSpPr>
            <p:cNvPr id="71" name="Google Shape;71;p14"/>
            <p:cNvSpPr/>
            <p:nvPr/>
          </p:nvSpPr>
          <p:spPr>
            <a:xfrm>
              <a:off x="0" y="1929"/>
              <a:ext cx="3022600" cy="2613373"/>
            </a:xfrm>
            <a:prstGeom prst="rect">
              <a:avLst/>
            </a:prstGeom>
            <a:solidFill>
              <a:srgbClr val="D6D5D5"/>
            </a:solidFill>
            <a:ln>
              <a:noFill/>
            </a:ln>
          </p:spPr>
          <p:txBody>
            <a:bodyPr spcFirstLastPara="1" wrap="square" lIns="35719" tIns="35719" rIns="35719" bIns="35719" anchor="ctr" anchorCtr="0">
              <a:noAutofit/>
            </a:bodyPr>
            <a:lstStyle/>
            <a:p>
              <a:pPr algn="ctr" defTabSz="642915">
                <a:buClr>
                  <a:srgbClr val="FFFFFF"/>
                </a:buClr>
                <a:buSzPts val="2200"/>
              </a:pPr>
              <a:endParaRPr sz="1547" kern="0">
                <a:solidFill>
                  <a:srgbClr val="FFFFFF"/>
                </a:solidFill>
                <a:latin typeface="Helvetica Neue"/>
                <a:ea typeface="Helvetica Neue"/>
                <a:cs typeface="Helvetica Neue"/>
                <a:sym typeface="Helvetica Neue"/>
              </a:endParaRPr>
            </a:p>
          </p:txBody>
        </p:sp>
        <p:sp>
          <p:nvSpPr>
            <p:cNvPr id="72" name="Google Shape;72;p14"/>
            <p:cNvSpPr/>
            <p:nvPr/>
          </p:nvSpPr>
          <p:spPr>
            <a:xfrm>
              <a:off x="-1" y="1929"/>
              <a:ext cx="3021954" cy="457201"/>
            </a:xfrm>
            <a:prstGeom prst="rect">
              <a:avLst/>
            </a:prstGeom>
            <a:solidFill>
              <a:srgbClr val="52B289"/>
            </a:solidFill>
            <a:ln>
              <a:noFill/>
            </a:ln>
          </p:spPr>
          <p:txBody>
            <a:bodyPr spcFirstLastPara="1" wrap="square" lIns="35719" tIns="35719" rIns="35719" bIns="35719" anchor="ctr" anchorCtr="0">
              <a:noAutofit/>
            </a:bodyPr>
            <a:lstStyle/>
            <a:p>
              <a:pPr algn="ctr" defTabSz="642915">
                <a:buClr>
                  <a:srgbClr val="FFFFFF"/>
                </a:buClr>
                <a:buSzPts val="2200"/>
              </a:pPr>
              <a:endParaRPr sz="1547" kern="0">
                <a:solidFill>
                  <a:srgbClr val="FFFFFF"/>
                </a:solidFill>
                <a:latin typeface="Helvetica Neue"/>
                <a:ea typeface="Helvetica Neue"/>
                <a:cs typeface="Helvetica Neue"/>
                <a:sym typeface="Helvetica Neue"/>
              </a:endParaRPr>
            </a:p>
          </p:txBody>
        </p:sp>
        <p:sp>
          <p:nvSpPr>
            <p:cNvPr id="73" name="Google Shape;73;p14"/>
            <p:cNvSpPr txBox="1"/>
            <p:nvPr/>
          </p:nvSpPr>
          <p:spPr>
            <a:xfrm>
              <a:off x="338021" y="-1"/>
              <a:ext cx="1632592" cy="461060"/>
            </a:xfrm>
            <a:prstGeom prst="rect">
              <a:avLst/>
            </a:prstGeom>
            <a:noFill/>
            <a:ln>
              <a:noFill/>
            </a:ln>
          </p:spPr>
          <p:txBody>
            <a:bodyPr spcFirstLastPara="1" wrap="square" lIns="35719" tIns="35719" rIns="35719" bIns="35719" anchor="ctr" anchorCtr="0">
              <a:noAutofit/>
            </a:bodyPr>
            <a:lstStyle/>
            <a:p>
              <a:pPr algn="ctr" defTabSz="642915">
                <a:buClr>
                  <a:srgbClr val="FFFFFF"/>
                </a:buClr>
                <a:buSzPts val="2400"/>
              </a:pPr>
              <a:r>
                <a:rPr lang="en-US" sz="1687" b="1" kern="0">
                  <a:solidFill>
                    <a:srgbClr val="FFFFFF"/>
                  </a:solidFill>
                  <a:latin typeface="Helvetica Neue"/>
                  <a:ea typeface="Helvetica Neue"/>
                  <a:cs typeface="Helvetica Neue"/>
                  <a:sym typeface="Helvetica Neue"/>
                </a:rPr>
                <a:t>Outcome</a:t>
              </a:r>
              <a:endParaRPr sz="984" kern="0">
                <a:solidFill>
                  <a:srgbClr val="000000"/>
                </a:solidFill>
                <a:latin typeface="Arial"/>
                <a:cs typeface="Arial"/>
                <a:sym typeface="Arial"/>
              </a:endParaRPr>
            </a:p>
          </p:txBody>
        </p:sp>
      </p:grpSp>
      <p:sp>
        <p:nvSpPr>
          <p:cNvPr id="74" name="Google Shape;74;p14"/>
          <p:cNvSpPr txBox="1"/>
          <p:nvPr/>
        </p:nvSpPr>
        <p:spPr>
          <a:xfrm>
            <a:off x="8343216" y="1779418"/>
            <a:ext cx="2029505" cy="710376"/>
          </a:xfrm>
          <a:prstGeom prst="rect">
            <a:avLst/>
          </a:prstGeom>
          <a:noFill/>
          <a:ln>
            <a:noFill/>
          </a:ln>
        </p:spPr>
        <p:txBody>
          <a:bodyPr spcFirstLastPara="1" wrap="square" lIns="35719" tIns="35719" rIns="35719" bIns="35719" anchor="ctr" anchorCtr="0">
            <a:noAutofit/>
          </a:bodyPr>
          <a:lstStyle/>
          <a:p>
            <a:pPr defTabSz="642915">
              <a:buClr>
                <a:srgbClr val="000000"/>
              </a:buClr>
              <a:buSzPts val="1600"/>
            </a:pPr>
            <a:r>
              <a:rPr lang="en-US" sz="984" kern="0" dirty="0">
                <a:solidFill>
                  <a:srgbClr val="000000"/>
                </a:solidFill>
                <a:latin typeface="Arial"/>
                <a:cs typeface="Arial"/>
                <a:sym typeface="Arial"/>
              </a:rPr>
              <a:t>The primary measure of the model’s performance will be Root Mean Square Error (RMSE)</a:t>
            </a:r>
            <a:endParaRPr sz="984" kern="0" dirty="0">
              <a:solidFill>
                <a:srgbClr val="000000"/>
              </a:solidFill>
              <a:latin typeface="Arial"/>
              <a:cs typeface="Arial"/>
              <a:sym typeface="Arial"/>
            </a:endParaRPr>
          </a:p>
        </p:txBody>
      </p:sp>
      <p:grpSp>
        <p:nvGrpSpPr>
          <p:cNvPr id="75" name="Google Shape;75;p14"/>
          <p:cNvGrpSpPr/>
          <p:nvPr/>
        </p:nvGrpSpPr>
        <p:grpSpPr>
          <a:xfrm>
            <a:off x="6102034" y="1409533"/>
            <a:ext cx="2125267" cy="1838886"/>
            <a:chOff x="-1" y="0"/>
            <a:chExt cx="3022601" cy="2615302"/>
          </a:xfrm>
        </p:grpSpPr>
        <p:sp>
          <p:nvSpPr>
            <p:cNvPr id="76" name="Google Shape;76;p14"/>
            <p:cNvSpPr/>
            <p:nvPr/>
          </p:nvSpPr>
          <p:spPr>
            <a:xfrm>
              <a:off x="0" y="1929"/>
              <a:ext cx="3022600" cy="2613373"/>
            </a:xfrm>
            <a:prstGeom prst="rect">
              <a:avLst/>
            </a:prstGeom>
            <a:solidFill>
              <a:srgbClr val="D6D5D5"/>
            </a:solidFill>
            <a:ln>
              <a:noFill/>
            </a:ln>
          </p:spPr>
          <p:txBody>
            <a:bodyPr spcFirstLastPara="1" wrap="square" lIns="35719" tIns="35719" rIns="35719" bIns="35719" anchor="ctr" anchorCtr="0">
              <a:noAutofit/>
            </a:bodyPr>
            <a:lstStyle/>
            <a:p>
              <a:pPr algn="ctr" defTabSz="642915">
                <a:buClr>
                  <a:srgbClr val="FFFFFF"/>
                </a:buClr>
                <a:buSzPts val="2200"/>
              </a:pPr>
              <a:endParaRPr sz="1547" kern="0">
                <a:solidFill>
                  <a:srgbClr val="FFFFFF"/>
                </a:solidFill>
                <a:latin typeface="Helvetica Neue"/>
                <a:ea typeface="Helvetica Neue"/>
                <a:cs typeface="Helvetica Neue"/>
                <a:sym typeface="Helvetica Neue"/>
              </a:endParaRPr>
            </a:p>
          </p:txBody>
        </p:sp>
        <p:sp>
          <p:nvSpPr>
            <p:cNvPr id="77" name="Google Shape;77;p14"/>
            <p:cNvSpPr/>
            <p:nvPr/>
          </p:nvSpPr>
          <p:spPr>
            <a:xfrm>
              <a:off x="-1" y="1929"/>
              <a:ext cx="3021954" cy="457201"/>
            </a:xfrm>
            <a:prstGeom prst="rect">
              <a:avLst/>
            </a:prstGeom>
            <a:solidFill>
              <a:srgbClr val="52B289"/>
            </a:solidFill>
            <a:ln>
              <a:noFill/>
            </a:ln>
          </p:spPr>
          <p:txBody>
            <a:bodyPr spcFirstLastPara="1" wrap="square" lIns="35719" tIns="35719" rIns="35719" bIns="35719" anchor="ctr" anchorCtr="0">
              <a:noAutofit/>
            </a:bodyPr>
            <a:lstStyle/>
            <a:p>
              <a:pPr algn="ctr" defTabSz="642915">
                <a:buClr>
                  <a:srgbClr val="FFFFFF"/>
                </a:buClr>
                <a:buSzPts val="2200"/>
              </a:pPr>
              <a:endParaRPr sz="1547" kern="0">
                <a:solidFill>
                  <a:srgbClr val="FFFFFF"/>
                </a:solidFill>
                <a:latin typeface="Helvetica Neue"/>
                <a:ea typeface="Helvetica Neue"/>
                <a:cs typeface="Helvetica Neue"/>
                <a:sym typeface="Helvetica Neue"/>
              </a:endParaRPr>
            </a:p>
          </p:txBody>
        </p:sp>
        <p:sp>
          <p:nvSpPr>
            <p:cNvPr id="78" name="Google Shape;78;p14"/>
            <p:cNvSpPr txBox="1"/>
            <p:nvPr/>
          </p:nvSpPr>
          <p:spPr>
            <a:xfrm>
              <a:off x="119066" y="0"/>
              <a:ext cx="1632592" cy="461059"/>
            </a:xfrm>
            <a:prstGeom prst="rect">
              <a:avLst/>
            </a:prstGeom>
            <a:noFill/>
            <a:ln>
              <a:noFill/>
            </a:ln>
          </p:spPr>
          <p:txBody>
            <a:bodyPr spcFirstLastPara="1" wrap="square" lIns="35719" tIns="35719" rIns="35719" bIns="35719" anchor="ctr" anchorCtr="0">
              <a:noAutofit/>
            </a:bodyPr>
            <a:lstStyle/>
            <a:p>
              <a:pPr algn="ctr" defTabSz="642915">
                <a:buClr>
                  <a:srgbClr val="FFFFFF"/>
                </a:buClr>
                <a:buSzPts val="2400"/>
              </a:pPr>
              <a:r>
                <a:rPr lang="en-US" sz="1687" b="1" kern="0">
                  <a:solidFill>
                    <a:srgbClr val="FFFFFF"/>
                  </a:solidFill>
                  <a:latin typeface="Helvetica Neue"/>
                  <a:ea typeface="Helvetica Neue"/>
                  <a:cs typeface="Helvetica Neue"/>
                  <a:sym typeface="Helvetica Neue"/>
                </a:rPr>
                <a:t>Action</a:t>
              </a:r>
              <a:endParaRPr sz="984" kern="0">
                <a:solidFill>
                  <a:srgbClr val="000000"/>
                </a:solidFill>
                <a:latin typeface="Arial"/>
                <a:cs typeface="Arial"/>
                <a:sym typeface="Arial"/>
              </a:endParaRPr>
            </a:p>
          </p:txBody>
        </p:sp>
      </p:grpSp>
      <p:sp>
        <p:nvSpPr>
          <p:cNvPr id="79" name="Google Shape;79;p14"/>
          <p:cNvSpPr txBox="1"/>
          <p:nvPr/>
        </p:nvSpPr>
        <p:spPr>
          <a:xfrm>
            <a:off x="6149687" y="2135201"/>
            <a:ext cx="2029505" cy="388907"/>
          </a:xfrm>
          <a:prstGeom prst="rect">
            <a:avLst/>
          </a:prstGeom>
          <a:noFill/>
          <a:ln>
            <a:noFill/>
          </a:ln>
        </p:spPr>
        <p:txBody>
          <a:bodyPr spcFirstLastPara="1" wrap="square" lIns="35719" tIns="35719" rIns="35719" bIns="35719" anchor="ctr" anchorCtr="0">
            <a:noAutofit/>
          </a:bodyPr>
          <a:lstStyle/>
          <a:p>
            <a:pPr defTabSz="642915">
              <a:buClr>
                <a:srgbClr val="000000"/>
              </a:buClr>
              <a:buSzPts val="1600"/>
            </a:pPr>
            <a:r>
              <a:rPr lang="en-US" sz="1125" kern="0" dirty="0">
                <a:solidFill>
                  <a:srgbClr val="000000"/>
                </a:solidFill>
                <a:latin typeface="Helvetica Neue"/>
                <a:cs typeface="Arial"/>
                <a:sym typeface="Helvetica Neue"/>
              </a:rPr>
              <a:t>In case of high variance between the predicted  versus appraised market value of the house, the bank can initiate extra measures to minimize the risk.</a:t>
            </a:r>
            <a:endParaRPr sz="984" kern="0" dirty="0">
              <a:solidFill>
                <a:srgbClr val="000000"/>
              </a:solidFill>
              <a:latin typeface="Arial"/>
              <a:cs typeface="Arial"/>
              <a:sym typeface="Arial"/>
            </a:endParaRPr>
          </a:p>
        </p:txBody>
      </p:sp>
      <p:pic>
        <p:nvPicPr>
          <p:cNvPr id="80" name="Google Shape;80;p14" descr="judgment.png"/>
          <p:cNvPicPr preferRelativeResize="0"/>
          <p:nvPr/>
        </p:nvPicPr>
        <p:blipFill rotWithShape="1">
          <a:blip r:embed="rId4">
            <a:alphaModFix/>
          </a:blip>
          <a:srcRect/>
          <a:stretch/>
        </p:blipFill>
        <p:spPr>
          <a:xfrm>
            <a:off x="3923069" y="1436709"/>
            <a:ext cx="253688" cy="253688"/>
          </a:xfrm>
          <a:prstGeom prst="rect">
            <a:avLst/>
          </a:prstGeom>
          <a:noFill/>
          <a:ln>
            <a:noFill/>
          </a:ln>
        </p:spPr>
      </p:pic>
      <p:pic>
        <p:nvPicPr>
          <p:cNvPr id="81" name="Google Shape;81;p14" descr="action.png"/>
          <p:cNvPicPr preferRelativeResize="0"/>
          <p:nvPr/>
        </p:nvPicPr>
        <p:blipFill rotWithShape="1">
          <a:blip r:embed="rId5">
            <a:alphaModFix/>
          </a:blip>
          <a:srcRect/>
          <a:stretch/>
        </p:blipFill>
        <p:spPr>
          <a:xfrm>
            <a:off x="6137812" y="1438538"/>
            <a:ext cx="250032" cy="250032"/>
          </a:xfrm>
          <a:prstGeom prst="rect">
            <a:avLst/>
          </a:prstGeom>
          <a:noFill/>
          <a:ln>
            <a:noFill/>
          </a:ln>
        </p:spPr>
      </p:pic>
      <p:pic>
        <p:nvPicPr>
          <p:cNvPr id="82" name="Google Shape;82;p14" descr="outcome.png"/>
          <p:cNvPicPr preferRelativeResize="0"/>
          <p:nvPr/>
        </p:nvPicPr>
        <p:blipFill rotWithShape="1">
          <a:blip r:embed="rId6">
            <a:alphaModFix/>
          </a:blip>
          <a:srcRect/>
          <a:stretch/>
        </p:blipFill>
        <p:spPr>
          <a:xfrm>
            <a:off x="8348899" y="1438538"/>
            <a:ext cx="250032" cy="250032"/>
          </a:xfrm>
          <a:prstGeom prst="rect">
            <a:avLst/>
          </a:prstGeom>
          <a:noFill/>
          <a:ln>
            <a:noFill/>
          </a:ln>
        </p:spPr>
      </p:pic>
      <p:grpSp>
        <p:nvGrpSpPr>
          <p:cNvPr id="83" name="Google Shape;83;p14"/>
          <p:cNvGrpSpPr/>
          <p:nvPr/>
        </p:nvGrpSpPr>
        <p:grpSpPr>
          <a:xfrm>
            <a:off x="1711522" y="3329114"/>
            <a:ext cx="2857501" cy="1839518"/>
            <a:chOff x="-1" y="37"/>
            <a:chExt cx="4064001" cy="2616201"/>
          </a:xfrm>
        </p:grpSpPr>
        <p:sp>
          <p:nvSpPr>
            <p:cNvPr id="84" name="Google Shape;84;p14"/>
            <p:cNvSpPr/>
            <p:nvPr/>
          </p:nvSpPr>
          <p:spPr>
            <a:xfrm>
              <a:off x="0" y="1967"/>
              <a:ext cx="4064000" cy="2614271"/>
            </a:xfrm>
            <a:prstGeom prst="rect">
              <a:avLst/>
            </a:prstGeom>
            <a:solidFill>
              <a:srgbClr val="D6D5D5"/>
            </a:solidFill>
            <a:ln>
              <a:noFill/>
            </a:ln>
          </p:spPr>
          <p:txBody>
            <a:bodyPr spcFirstLastPara="1" wrap="square" lIns="35719" tIns="35719" rIns="35719" bIns="35719" anchor="ctr" anchorCtr="0">
              <a:noAutofit/>
            </a:bodyPr>
            <a:lstStyle/>
            <a:p>
              <a:pPr algn="ctr" defTabSz="642915">
                <a:buClr>
                  <a:srgbClr val="FFFFFF"/>
                </a:buClr>
                <a:buSzPts val="2200"/>
              </a:pPr>
              <a:endParaRPr sz="1547" kern="0">
                <a:solidFill>
                  <a:srgbClr val="FFFFFF"/>
                </a:solidFill>
                <a:latin typeface="Helvetica Neue"/>
                <a:ea typeface="Helvetica Neue"/>
                <a:cs typeface="Helvetica Neue"/>
                <a:sym typeface="Helvetica Neue"/>
              </a:endParaRPr>
            </a:p>
          </p:txBody>
        </p:sp>
        <p:sp>
          <p:nvSpPr>
            <p:cNvPr id="85" name="Google Shape;85;p14"/>
            <p:cNvSpPr/>
            <p:nvPr/>
          </p:nvSpPr>
          <p:spPr>
            <a:xfrm>
              <a:off x="-1" y="1967"/>
              <a:ext cx="4063130" cy="457358"/>
            </a:xfrm>
            <a:prstGeom prst="rect">
              <a:avLst/>
            </a:prstGeom>
            <a:solidFill>
              <a:srgbClr val="66B890"/>
            </a:solidFill>
            <a:ln>
              <a:noFill/>
            </a:ln>
          </p:spPr>
          <p:txBody>
            <a:bodyPr spcFirstLastPara="1" wrap="square" lIns="35719" tIns="35719" rIns="35719" bIns="35719" anchor="ctr" anchorCtr="0">
              <a:noAutofit/>
            </a:bodyPr>
            <a:lstStyle/>
            <a:p>
              <a:pPr algn="ctr" defTabSz="642915">
                <a:buClr>
                  <a:srgbClr val="FFFFFF"/>
                </a:buClr>
                <a:buSzPts val="2200"/>
              </a:pPr>
              <a:endParaRPr sz="1547" kern="0">
                <a:solidFill>
                  <a:srgbClr val="FFFFFF"/>
                </a:solidFill>
                <a:latin typeface="Helvetica Neue"/>
                <a:ea typeface="Helvetica Neue"/>
                <a:cs typeface="Helvetica Neue"/>
                <a:sym typeface="Helvetica Neue"/>
              </a:endParaRPr>
            </a:p>
          </p:txBody>
        </p:sp>
        <p:sp>
          <p:nvSpPr>
            <p:cNvPr id="86" name="Google Shape;86;p14"/>
            <p:cNvSpPr txBox="1"/>
            <p:nvPr/>
          </p:nvSpPr>
          <p:spPr>
            <a:xfrm>
              <a:off x="393285" y="37"/>
              <a:ext cx="1386995" cy="461218"/>
            </a:xfrm>
            <a:prstGeom prst="rect">
              <a:avLst/>
            </a:prstGeom>
            <a:noFill/>
            <a:ln>
              <a:noFill/>
            </a:ln>
          </p:spPr>
          <p:txBody>
            <a:bodyPr spcFirstLastPara="1" wrap="square" lIns="35719" tIns="35719" rIns="35719" bIns="35719" anchor="ctr" anchorCtr="0">
              <a:noAutofit/>
            </a:bodyPr>
            <a:lstStyle/>
            <a:p>
              <a:pPr algn="ctr" defTabSz="642915">
                <a:buClr>
                  <a:srgbClr val="FFFFFF"/>
                </a:buClr>
                <a:buSzPts val="2400"/>
              </a:pPr>
              <a:r>
                <a:rPr lang="en-US" sz="1687" b="1" kern="0">
                  <a:solidFill>
                    <a:srgbClr val="FFFFFF"/>
                  </a:solidFill>
                  <a:latin typeface="Helvetica Neue"/>
                  <a:ea typeface="Helvetica Neue"/>
                  <a:cs typeface="Helvetica Neue"/>
                  <a:sym typeface="Helvetica Neue"/>
                </a:rPr>
                <a:t>Training</a:t>
              </a:r>
              <a:endParaRPr sz="984" kern="0">
                <a:solidFill>
                  <a:srgbClr val="000000"/>
                </a:solidFill>
                <a:latin typeface="Arial"/>
                <a:cs typeface="Arial"/>
                <a:sym typeface="Arial"/>
              </a:endParaRPr>
            </a:p>
          </p:txBody>
        </p:sp>
      </p:grpSp>
      <p:grpSp>
        <p:nvGrpSpPr>
          <p:cNvPr id="87" name="Google Shape;87;p14"/>
          <p:cNvGrpSpPr/>
          <p:nvPr/>
        </p:nvGrpSpPr>
        <p:grpSpPr>
          <a:xfrm>
            <a:off x="4640459" y="3329087"/>
            <a:ext cx="2857501" cy="1839518"/>
            <a:chOff x="-1" y="37"/>
            <a:chExt cx="4064001" cy="2616201"/>
          </a:xfrm>
        </p:grpSpPr>
        <p:sp>
          <p:nvSpPr>
            <p:cNvPr id="88" name="Google Shape;88;p14"/>
            <p:cNvSpPr/>
            <p:nvPr/>
          </p:nvSpPr>
          <p:spPr>
            <a:xfrm>
              <a:off x="0" y="1967"/>
              <a:ext cx="4064000" cy="2614271"/>
            </a:xfrm>
            <a:prstGeom prst="rect">
              <a:avLst/>
            </a:prstGeom>
            <a:solidFill>
              <a:srgbClr val="D6D5D5"/>
            </a:solidFill>
            <a:ln>
              <a:noFill/>
            </a:ln>
          </p:spPr>
          <p:txBody>
            <a:bodyPr spcFirstLastPara="1" wrap="square" lIns="35719" tIns="35719" rIns="35719" bIns="35719" anchor="ctr" anchorCtr="0">
              <a:noAutofit/>
            </a:bodyPr>
            <a:lstStyle/>
            <a:p>
              <a:pPr algn="ctr" defTabSz="642915">
                <a:buClr>
                  <a:srgbClr val="FFFFFF"/>
                </a:buClr>
                <a:buSzPts val="2200"/>
              </a:pPr>
              <a:endParaRPr sz="1547" kern="0">
                <a:solidFill>
                  <a:srgbClr val="FFFFFF"/>
                </a:solidFill>
                <a:latin typeface="Helvetica Neue"/>
                <a:ea typeface="Helvetica Neue"/>
                <a:cs typeface="Helvetica Neue"/>
                <a:sym typeface="Helvetica Neue"/>
              </a:endParaRPr>
            </a:p>
          </p:txBody>
        </p:sp>
        <p:sp>
          <p:nvSpPr>
            <p:cNvPr id="89" name="Google Shape;89;p14"/>
            <p:cNvSpPr/>
            <p:nvPr/>
          </p:nvSpPr>
          <p:spPr>
            <a:xfrm>
              <a:off x="-1" y="1967"/>
              <a:ext cx="4063130" cy="457358"/>
            </a:xfrm>
            <a:prstGeom prst="rect">
              <a:avLst/>
            </a:prstGeom>
            <a:solidFill>
              <a:srgbClr val="66B890"/>
            </a:solidFill>
            <a:ln>
              <a:noFill/>
            </a:ln>
          </p:spPr>
          <p:txBody>
            <a:bodyPr spcFirstLastPara="1" wrap="square" lIns="35719" tIns="35719" rIns="35719" bIns="35719" anchor="ctr" anchorCtr="0">
              <a:noAutofit/>
            </a:bodyPr>
            <a:lstStyle/>
            <a:p>
              <a:pPr algn="ctr" defTabSz="642915">
                <a:buClr>
                  <a:srgbClr val="FFFFFF"/>
                </a:buClr>
                <a:buSzPts val="2200"/>
              </a:pPr>
              <a:endParaRPr sz="1547" kern="0">
                <a:solidFill>
                  <a:srgbClr val="FFFFFF"/>
                </a:solidFill>
                <a:latin typeface="Helvetica Neue"/>
                <a:ea typeface="Helvetica Neue"/>
                <a:cs typeface="Helvetica Neue"/>
                <a:sym typeface="Helvetica Neue"/>
              </a:endParaRPr>
            </a:p>
          </p:txBody>
        </p:sp>
        <p:sp>
          <p:nvSpPr>
            <p:cNvPr id="90" name="Google Shape;90;p14"/>
            <p:cNvSpPr txBox="1"/>
            <p:nvPr/>
          </p:nvSpPr>
          <p:spPr>
            <a:xfrm>
              <a:off x="329785" y="37"/>
              <a:ext cx="1010856" cy="461218"/>
            </a:xfrm>
            <a:prstGeom prst="rect">
              <a:avLst/>
            </a:prstGeom>
            <a:noFill/>
            <a:ln>
              <a:noFill/>
            </a:ln>
          </p:spPr>
          <p:txBody>
            <a:bodyPr spcFirstLastPara="1" wrap="square" lIns="35719" tIns="35719" rIns="35719" bIns="35719" anchor="ctr" anchorCtr="0">
              <a:noAutofit/>
            </a:bodyPr>
            <a:lstStyle/>
            <a:p>
              <a:pPr algn="ctr" defTabSz="642915">
                <a:buClr>
                  <a:srgbClr val="FFFFFF"/>
                </a:buClr>
                <a:buSzPts val="2400"/>
              </a:pPr>
              <a:r>
                <a:rPr lang="en-US" sz="1687" b="1" kern="0">
                  <a:solidFill>
                    <a:srgbClr val="FFFFFF"/>
                  </a:solidFill>
                  <a:latin typeface="Helvetica Neue"/>
                  <a:ea typeface="Helvetica Neue"/>
                  <a:cs typeface="Helvetica Neue"/>
                  <a:sym typeface="Helvetica Neue"/>
                </a:rPr>
                <a:t>Input</a:t>
              </a:r>
              <a:endParaRPr sz="984" kern="0">
                <a:solidFill>
                  <a:srgbClr val="000000"/>
                </a:solidFill>
                <a:latin typeface="Arial"/>
                <a:cs typeface="Arial"/>
                <a:sym typeface="Arial"/>
              </a:endParaRPr>
            </a:p>
          </p:txBody>
        </p:sp>
      </p:grpSp>
      <p:grpSp>
        <p:nvGrpSpPr>
          <p:cNvPr id="91" name="Google Shape;91;p14"/>
          <p:cNvGrpSpPr/>
          <p:nvPr/>
        </p:nvGrpSpPr>
        <p:grpSpPr>
          <a:xfrm>
            <a:off x="7569397" y="3329114"/>
            <a:ext cx="2857501" cy="1839518"/>
            <a:chOff x="-1" y="37"/>
            <a:chExt cx="4064001" cy="2616201"/>
          </a:xfrm>
        </p:grpSpPr>
        <p:sp>
          <p:nvSpPr>
            <p:cNvPr id="92" name="Google Shape;92;p14"/>
            <p:cNvSpPr/>
            <p:nvPr/>
          </p:nvSpPr>
          <p:spPr>
            <a:xfrm>
              <a:off x="0" y="1967"/>
              <a:ext cx="4064000" cy="2614271"/>
            </a:xfrm>
            <a:prstGeom prst="rect">
              <a:avLst/>
            </a:prstGeom>
            <a:solidFill>
              <a:srgbClr val="D6D5D5"/>
            </a:solidFill>
            <a:ln>
              <a:noFill/>
            </a:ln>
          </p:spPr>
          <p:txBody>
            <a:bodyPr spcFirstLastPara="1" wrap="square" lIns="35719" tIns="35719" rIns="35719" bIns="35719" anchor="ctr" anchorCtr="0">
              <a:noAutofit/>
            </a:bodyPr>
            <a:lstStyle/>
            <a:p>
              <a:pPr algn="ctr" defTabSz="642915">
                <a:buClr>
                  <a:srgbClr val="FFFFFF"/>
                </a:buClr>
                <a:buSzPts val="2200"/>
              </a:pPr>
              <a:endParaRPr sz="1547" kern="0">
                <a:solidFill>
                  <a:srgbClr val="FFFFFF"/>
                </a:solidFill>
                <a:latin typeface="Helvetica Neue"/>
                <a:ea typeface="Helvetica Neue"/>
                <a:cs typeface="Helvetica Neue"/>
                <a:sym typeface="Helvetica Neue"/>
              </a:endParaRPr>
            </a:p>
          </p:txBody>
        </p:sp>
        <p:sp>
          <p:nvSpPr>
            <p:cNvPr id="93" name="Google Shape;93;p14"/>
            <p:cNvSpPr/>
            <p:nvPr/>
          </p:nvSpPr>
          <p:spPr>
            <a:xfrm>
              <a:off x="-1" y="1967"/>
              <a:ext cx="4063130" cy="457358"/>
            </a:xfrm>
            <a:prstGeom prst="rect">
              <a:avLst/>
            </a:prstGeom>
            <a:solidFill>
              <a:srgbClr val="66B890"/>
            </a:solidFill>
            <a:ln>
              <a:noFill/>
            </a:ln>
          </p:spPr>
          <p:txBody>
            <a:bodyPr spcFirstLastPara="1" wrap="square" lIns="35719" tIns="35719" rIns="35719" bIns="35719" anchor="ctr" anchorCtr="0">
              <a:noAutofit/>
            </a:bodyPr>
            <a:lstStyle/>
            <a:p>
              <a:pPr algn="ctr" defTabSz="642915">
                <a:buClr>
                  <a:srgbClr val="FFFFFF"/>
                </a:buClr>
                <a:buSzPts val="2200"/>
              </a:pPr>
              <a:endParaRPr sz="1547" kern="0">
                <a:solidFill>
                  <a:srgbClr val="FFFFFF"/>
                </a:solidFill>
                <a:latin typeface="Helvetica Neue"/>
                <a:ea typeface="Helvetica Neue"/>
                <a:cs typeface="Helvetica Neue"/>
                <a:sym typeface="Helvetica Neue"/>
              </a:endParaRPr>
            </a:p>
          </p:txBody>
        </p:sp>
        <p:sp>
          <p:nvSpPr>
            <p:cNvPr id="94" name="Google Shape;94;p14"/>
            <p:cNvSpPr txBox="1"/>
            <p:nvPr/>
          </p:nvSpPr>
          <p:spPr>
            <a:xfrm>
              <a:off x="355185" y="37"/>
              <a:ext cx="1593816" cy="461218"/>
            </a:xfrm>
            <a:prstGeom prst="rect">
              <a:avLst/>
            </a:prstGeom>
            <a:noFill/>
            <a:ln>
              <a:noFill/>
            </a:ln>
          </p:spPr>
          <p:txBody>
            <a:bodyPr spcFirstLastPara="1" wrap="square" lIns="35719" tIns="35719" rIns="35719" bIns="35719" anchor="ctr" anchorCtr="0">
              <a:noAutofit/>
            </a:bodyPr>
            <a:lstStyle/>
            <a:p>
              <a:pPr algn="ctr" defTabSz="642915">
                <a:buClr>
                  <a:srgbClr val="FFFFFF"/>
                </a:buClr>
                <a:buSzPts val="2400"/>
              </a:pPr>
              <a:r>
                <a:rPr lang="en-US" sz="1687" b="1" kern="0">
                  <a:solidFill>
                    <a:srgbClr val="FFFFFF"/>
                  </a:solidFill>
                  <a:latin typeface="Helvetica Neue"/>
                  <a:ea typeface="Helvetica Neue"/>
                  <a:cs typeface="Helvetica Neue"/>
                  <a:sym typeface="Helvetica Neue"/>
                </a:rPr>
                <a:t>Feedback</a:t>
              </a:r>
              <a:endParaRPr sz="984" kern="0">
                <a:solidFill>
                  <a:srgbClr val="000000"/>
                </a:solidFill>
                <a:latin typeface="Arial"/>
                <a:cs typeface="Arial"/>
                <a:sym typeface="Arial"/>
              </a:endParaRPr>
            </a:p>
          </p:txBody>
        </p:sp>
      </p:grpSp>
      <p:sp>
        <p:nvSpPr>
          <p:cNvPr id="95" name="Google Shape;95;p14"/>
          <p:cNvSpPr/>
          <p:nvPr/>
        </p:nvSpPr>
        <p:spPr>
          <a:xfrm>
            <a:off x="1720451" y="5249300"/>
            <a:ext cx="8706447" cy="1139233"/>
          </a:xfrm>
          <a:prstGeom prst="rect">
            <a:avLst/>
          </a:prstGeom>
          <a:solidFill>
            <a:srgbClr val="D6D5D5"/>
          </a:solidFill>
          <a:ln>
            <a:noFill/>
          </a:ln>
        </p:spPr>
        <p:txBody>
          <a:bodyPr spcFirstLastPara="1" wrap="square" lIns="35719" tIns="35719" rIns="35719" bIns="35719" anchor="t" anchorCtr="0">
            <a:noAutofit/>
          </a:bodyPr>
          <a:lstStyle/>
          <a:p>
            <a:pPr defTabSz="642915">
              <a:buClr>
                <a:srgbClr val="000000"/>
              </a:buClr>
              <a:buSzPts val="2000"/>
            </a:pPr>
            <a:r>
              <a:rPr lang="en-US" sz="1406" kern="0" dirty="0">
                <a:solidFill>
                  <a:srgbClr val="000000"/>
                </a:solidFill>
                <a:latin typeface="Helvetica Neue"/>
                <a:ea typeface="Helvetica Neue"/>
                <a:cs typeface="Helvetica Neue"/>
                <a:sym typeface="Helvetica Neue"/>
              </a:rPr>
              <a:t>How will this AI impact on the overall workflow?</a:t>
            </a:r>
            <a:endParaRPr sz="984" kern="0" dirty="0">
              <a:solidFill>
                <a:srgbClr val="000000"/>
              </a:solidFill>
              <a:latin typeface="Arial"/>
              <a:cs typeface="Arial"/>
              <a:sym typeface="Arial"/>
            </a:endParaRPr>
          </a:p>
          <a:p>
            <a:pPr defTabSz="642915">
              <a:buClr>
                <a:srgbClr val="000000"/>
              </a:buClr>
              <a:buSzPts val="1600"/>
            </a:pPr>
            <a:r>
              <a:rPr lang="en-US" sz="1125" kern="0" dirty="0">
                <a:solidFill>
                  <a:srgbClr val="000000"/>
                </a:solidFill>
                <a:latin typeface="Helvetica Neue"/>
                <a:ea typeface="Helvetica Neue"/>
                <a:cs typeface="Helvetica Neue"/>
                <a:sym typeface="Helvetica Neue"/>
              </a:rPr>
              <a:t>This AI model will improve the appraisal process, which will optimize the home lending workflow from loan origination to closing. This will require modification to the business process and staff re-training.</a:t>
            </a:r>
            <a:endParaRPr sz="984" kern="0" dirty="0">
              <a:solidFill>
                <a:srgbClr val="000000"/>
              </a:solidFill>
              <a:latin typeface="Arial"/>
              <a:cs typeface="Arial"/>
              <a:sym typeface="Arial"/>
            </a:endParaRPr>
          </a:p>
        </p:txBody>
      </p:sp>
      <p:pic>
        <p:nvPicPr>
          <p:cNvPr id="96" name="Google Shape;96;p14" descr="Picture 11"/>
          <p:cNvPicPr preferRelativeResize="0"/>
          <p:nvPr/>
        </p:nvPicPr>
        <p:blipFill rotWithShape="1">
          <a:blip r:embed="rId7">
            <a:alphaModFix/>
          </a:blip>
          <a:srcRect/>
          <a:stretch/>
        </p:blipFill>
        <p:spPr>
          <a:xfrm>
            <a:off x="4658320" y="3355877"/>
            <a:ext cx="250031" cy="250032"/>
          </a:xfrm>
          <a:prstGeom prst="rect">
            <a:avLst/>
          </a:prstGeom>
          <a:noFill/>
          <a:ln>
            <a:noFill/>
          </a:ln>
        </p:spPr>
      </p:pic>
      <p:pic>
        <p:nvPicPr>
          <p:cNvPr id="97" name="Google Shape;97;p14" descr="Picture 51"/>
          <p:cNvPicPr preferRelativeResize="0"/>
          <p:nvPr/>
        </p:nvPicPr>
        <p:blipFill rotWithShape="1">
          <a:blip r:embed="rId8">
            <a:alphaModFix/>
          </a:blip>
          <a:srcRect/>
          <a:stretch/>
        </p:blipFill>
        <p:spPr>
          <a:xfrm>
            <a:off x="1747243" y="3360577"/>
            <a:ext cx="250032" cy="250032"/>
          </a:xfrm>
          <a:prstGeom prst="rect">
            <a:avLst/>
          </a:prstGeom>
          <a:noFill/>
          <a:ln>
            <a:noFill/>
          </a:ln>
        </p:spPr>
      </p:pic>
      <p:pic>
        <p:nvPicPr>
          <p:cNvPr id="98" name="Google Shape;98;p14" descr="Picture 48"/>
          <p:cNvPicPr preferRelativeResize="0"/>
          <p:nvPr/>
        </p:nvPicPr>
        <p:blipFill rotWithShape="1">
          <a:blip r:embed="rId9">
            <a:alphaModFix/>
          </a:blip>
          <a:srcRect/>
          <a:stretch/>
        </p:blipFill>
        <p:spPr>
          <a:xfrm>
            <a:off x="7578328" y="3360577"/>
            <a:ext cx="250031" cy="250032"/>
          </a:xfrm>
          <a:prstGeom prst="rect">
            <a:avLst/>
          </a:prstGeom>
          <a:noFill/>
          <a:ln>
            <a:noFill/>
          </a:ln>
        </p:spPr>
      </p:pic>
      <p:sp>
        <p:nvSpPr>
          <p:cNvPr id="99" name="Google Shape;99;p14"/>
          <p:cNvSpPr txBox="1"/>
          <p:nvPr/>
        </p:nvSpPr>
        <p:spPr>
          <a:xfrm>
            <a:off x="1758082" y="4228408"/>
            <a:ext cx="2750344" cy="40903"/>
          </a:xfrm>
          <a:prstGeom prst="rect">
            <a:avLst/>
          </a:prstGeom>
          <a:noFill/>
          <a:ln>
            <a:noFill/>
          </a:ln>
        </p:spPr>
        <p:txBody>
          <a:bodyPr spcFirstLastPara="1" wrap="square" lIns="35719" tIns="35719" rIns="35719" bIns="35719" anchor="ctr" anchorCtr="0">
            <a:noAutofit/>
          </a:bodyPr>
          <a:lstStyle/>
          <a:p>
            <a:pPr defTabSz="642915">
              <a:buClr>
                <a:srgbClr val="000000"/>
              </a:buClr>
              <a:buSzPts val="1600"/>
            </a:pPr>
            <a:r>
              <a:rPr lang="en-US" sz="1125" kern="0" dirty="0">
                <a:solidFill>
                  <a:srgbClr val="000000"/>
                </a:solidFill>
                <a:latin typeface="Helvetica Neue"/>
                <a:cs typeface="Arial"/>
                <a:sym typeface="Helvetica Neue"/>
              </a:rPr>
              <a:t>Model needs to be trained with housing data collected from a specific geographical location , over a period of time, and Sales price adjusted for inflation </a:t>
            </a:r>
            <a:endParaRPr sz="984" kern="0" dirty="0">
              <a:solidFill>
                <a:srgbClr val="000000"/>
              </a:solidFill>
              <a:latin typeface="Arial"/>
              <a:cs typeface="Arial"/>
              <a:sym typeface="Arial"/>
            </a:endParaRPr>
          </a:p>
        </p:txBody>
      </p:sp>
      <p:sp>
        <p:nvSpPr>
          <p:cNvPr id="100" name="Google Shape;100;p14"/>
          <p:cNvSpPr txBox="1"/>
          <p:nvPr/>
        </p:nvSpPr>
        <p:spPr>
          <a:xfrm>
            <a:off x="4694040" y="3695700"/>
            <a:ext cx="2750344" cy="505271"/>
          </a:xfrm>
          <a:prstGeom prst="rect">
            <a:avLst/>
          </a:prstGeom>
          <a:noFill/>
          <a:ln>
            <a:noFill/>
          </a:ln>
        </p:spPr>
        <p:txBody>
          <a:bodyPr spcFirstLastPara="1" wrap="square" lIns="35719" tIns="35719" rIns="35719" bIns="35719" anchor="ctr" anchorCtr="0">
            <a:noAutofit/>
          </a:bodyPr>
          <a:lstStyle/>
          <a:p>
            <a:pPr defTabSz="642915">
              <a:buClr>
                <a:srgbClr val="000000"/>
              </a:buClr>
              <a:buSzPts val="1600"/>
            </a:pPr>
            <a:r>
              <a:rPr lang="en-US" sz="1125" kern="0" dirty="0">
                <a:solidFill>
                  <a:srgbClr val="000000"/>
                </a:solidFill>
                <a:latin typeface="Helvetica Neue"/>
                <a:cs typeface="Arial"/>
                <a:sym typeface="Helvetica Neue"/>
              </a:rPr>
              <a:t>Specific features of a house such as year built, number of bedrooms/bathrooms, lot area, etc. </a:t>
            </a:r>
            <a:endParaRPr sz="984" kern="0" dirty="0">
              <a:solidFill>
                <a:srgbClr val="000000"/>
              </a:solidFill>
              <a:latin typeface="Arial"/>
              <a:cs typeface="Arial"/>
              <a:sym typeface="Arial"/>
            </a:endParaRPr>
          </a:p>
        </p:txBody>
      </p:sp>
      <p:sp>
        <p:nvSpPr>
          <p:cNvPr id="101" name="Google Shape;101;p14"/>
          <p:cNvSpPr txBox="1"/>
          <p:nvPr/>
        </p:nvSpPr>
        <p:spPr>
          <a:xfrm>
            <a:off x="7591408" y="3730950"/>
            <a:ext cx="2750344" cy="1240537"/>
          </a:xfrm>
          <a:prstGeom prst="rect">
            <a:avLst/>
          </a:prstGeom>
          <a:noFill/>
          <a:ln>
            <a:noFill/>
          </a:ln>
        </p:spPr>
        <p:txBody>
          <a:bodyPr spcFirstLastPara="1" wrap="square" lIns="35719" tIns="35719" rIns="35719" bIns="35719" anchor="ctr" anchorCtr="0">
            <a:noAutofit/>
          </a:bodyPr>
          <a:lstStyle/>
          <a:p>
            <a:pPr defTabSz="642915">
              <a:buClr>
                <a:srgbClr val="000000"/>
              </a:buClr>
              <a:buSzPts val="1600"/>
            </a:pPr>
            <a:r>
              <a:rPr lang="en-US" sz="1000" dirty="0"/>
              <a:t>Compare predicted house price with the data collected, refine features, and remove the least important features from the dataset to decrease RMSE in the algorithm </a:t>
            </a:r>
            <a:r>
              <a:rPr lang="en-US" sz="1000"/>
              <a:t>while operating.</a:t>
            </a:r>
            <a:endParaRPr lang="en-US" sz="1000" dirty="0"/>
          </a:p>
          <a:p>
            <a:pPr defTabSz="642915">
              <a:buClr>
                <a:srgbClr val="000000"/>
              </a:buClr>
              <a:buSzPts val="1600"/>
            </a:pPr>
            <a:endParaRPr lang="en-US" sz="984" kern="0" dirty="0">
              <a:solidFill>
                <a:srgbClr val="000000"/>
              </a:solidFill>
              <a:latin typeface="Arial"/>
              <a:cs typeface="Arial"/>
              <a:sym typeface="Arial"/>
            </a:endParaRPr>
          </a:p>
        </p:txBody>
      </p:sp>
      <p:sp>
        <p:nvSpPr>
          <p:cNvPr id="102" name="Google Shape;102;p14"/>
          <p:cNvSpPr/>
          <p:nvPr/>
        </p:nvSpPr>
        <p:spPr>
          <a:xfrm>
            <a:off x="1715988" y="618463"/>
            <a:ext cx="8706445" cy="710375"/>
          </a:xfrm>
          <a:prstGeom prst="rect">
            <a:avLst/>
          </a:prstGeom>
          <a:solidFill>
            <a:srgbClr val="D6D5D5"/>
          </a:solidFill>
          <a:ln>
            <a:noFill/>
          </a:ln>
        </p:spPr>
        <p:txBody>
          <a:bodyPr spcFirstLastPara="1" wrap="square" lIns="35719" tIns="35719" rIns="35719" bIns="35719" anchor="t" anchorCtr="0">
            <a:noAutofit/>
          </a:bodyPr>
          <a:lstStyle/>
          <a:p>
            <a:pPr defTabSz="642915">
              <a:buClr>
                <a:srgbClr val="000000"/>
              </a:buClr>
              <a:buSzPts val="2000"/>
            </a:pPr>
            <a:r>
              <a:rPr lang="en-US" sz="1406" kern="0" dirty="0">
                <a:solidFill>
                  <a:srgbClr val="000000"/>
                </a:solidFill>
                <a:latin typeface="Helvetica Neue"/>
                <a:ea typeface="Helvetica Neue"/>
                <a:cs typeface="Helvetica Neue"/>
                <a:sym typeface="Helvetica Neue"/>
              </a:rPr>
              <a:t>What task/decision are you examining?</a:t>
            </a:r>
          </a:p>
          <a:p>
            <a:pPr defTabSz="642915">
              <a:buClr>
                <a:srgbClr val="000000"/>
              </a:buClr>
              <a:buSzPts val="1600"/>
            </a:pPr>
            <a:r>
              <a:rPr lang="en-US" sz="1125" kern="0" dirty="0">
                <a:solidFill>
                  <a:srgbClr val="000000"/>
                </a:solidFill>
                <a:latin typeface="Helvetica Neue"/>
                <a:ea typeface="Helvetica Neue"/>
                <a:cs typeface="Helvetica Neue"/>
                <a:sym typeface="Helvetica Neue"/>
              </a:rPr>
              <a:t>The objective of this model is to predict the market value of a house for the home lending team to verify the house’s appraised value.</a:t>
            </a:r>
            <a:endParaRPr lang="en-US" sz="984" kern="0" dirty="0">
              <a:solidFill>
                <a:srgbClr val="000000"/>
              </a:solidFill>
              <a:latin typeface="Arial"/>
              <a:cs typeface="Arial"/>
              <a:sym typeface="Arial"/>
            </a:endParaRPr>
          </a:p>
        </p:txBody>
      </p:sp>
      <p:sp>
        <p:nvSpPr>
          <p:cNvPr id="103" name="Google Shape;103;p14"/>
          <p:cNvSpPr txBox="1"/>
          <p:nvPr/>
        </p:nvSpPr>
        <p:spPr>
          <a:xfrm>
            <a:off x="5019306" y="84196"/>
            <a:ext cx="2314363" cy="452215"/>
          </a:xfrm>
          <a:prstGeom prst="rect">
            <a:avLst/>
          </a:prstGeom>
          <a:noFill/>
          <a:ln>
            <a:noFill/>
          </a:ln>
        </p:spPr>
        <p:txBody>
          <a:bodyPr spcFirstLastPara="1" wrap="square" lIns="35719" tIns="35719" rIns="35719" bIns="35719" anchor="ctr" anchorCtr="0">
            <a:noAutofit/>
          </a:bodyPr>
          <a:lstStyle/>
          <a:p>
            <a:pPr algn="ctr" defTabSz="642915">
              <a:buClr>
                <a:srgbClr val="FFFFFF"/>
              </a:buClr>
              <a:buSzPts val="3300"/>
            </a:pPr>
            <a:r>
              <a:rPr lang="en-US" sz="2320" b="1" kern="0" dirty="0">
                <a:solidFill>
                  <a:srgbClr val="FFFFFF"/>
                </a:solidFill>
                <a:latin typeface="Helvetica Neue"/>
                <a:ea typeface="Helvetica Neue"/>
                <a:cs typeface="Helvetica Neue"/>
                <a:sym typeface="Helvetica Neue"/>
              </a:rPr>
              <a:t>The AI Canvas</a:t>
            </a:r>
            <a:endParaRPr sz="984" kern="0" dirty="0">
              <a:solidFill>
                <a:srgbClr val="000000"/>
              </a:solidFill>
              <a:latin typeface="Arial"/>
              <a:cs typeface="Arial"/>
              <a:sym typeface="Arial"/>
            </a:endParaRPr>
          </a:p>
        </p:txBody>
      </p:sp>
      <p:sp>
        <p:nvSpPr>
          <p:cNvPr id="104" name="Google Shape;104;p14"/>
          <p:cNvSpPr txBox="1"/>
          <p:nvPr/>
        </p:nvSpPr>
        <p:spPr>
          <a:xfrm>
            <a:off x="9215801" y="6666346"/>
            <a:ext cx="1893797" cy="157570"/>
          </a:xfrm>
          <a:prstGeom prst="rect">
            <a:avLst/>
          </a:prstGeom>
          <a:noFill/>
          <a:ln>
            <a:noFill/>
          </a:ln>
        </p:spPr>
        <p:txBody>
          <a:bodyPr spcFirstLastPara="1" wrap="square" lIns="64283" tIns="64283" rIns="64283" bIns="64283" anchor="t" anchorCtr="0">
            <a:noAutofit/>
          </a:bodyPr>
          <a:lstStyle/>
          <a:p>
            <a:pPr defTabSz="642915">
              <a:buClr>
                <a:srgbClr val="000000"/>
              </a:buClr>
            </a:pPr>
            <a:r>
              <a:rPr lang="en-US" sz="703" kern="0">
                <a:solidFill>
                  <a:srgbClr val="000000"/>
                </a:solidFill>
                <a:latin typeface="Helvetica Neue"/>
                <a:ea typeface="Helvetica Neue"/>
                <a:cs typeface="Helvetica Neue"/>
                <a:sym typeface="Helvetica Neue"/>
              </a:rPr>
              <a:t>© Agrawal, Gans, Goldfarb 2019</a:t>
            </a:r>
            <a:endParaRPr sz="703" kern="0">
              <a:solidFill>
                <a:srgbClr val="000000"/>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1881153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EE37F-0E38-417E-8579-77FECAE534A9}"/>
              </a:ext>
            </a:extLst>
          </p:cNvPr>
          <p:cNvSpPr>
            <a:spLocks noGrp="1"/>
          </p:cNvSpPr>
          <p:nvPr>
            <p:ph type="title"/>
          </p:nvPr>
        </p:nvSpPr>
        <p:spPr>
          <a:xfrm>
            <a:off x="1024128" y="585216"/>
            <a:ext cx="6066818" cy="1499616"/>
          </a:xfrm>
        </p:spPr>
        <p:txBody>
          <a:bodyPr>
            <a:normAutofit/>
          </a:bodyPr>
          <a:lstStyle/>
          <a:p>
            <a:r>
              <a:rPr lang="en-US" dirty="0"/>
              <a:t>EDA and Preprocessing</a:t>
            </a:r>
          </a:p>
        </p:txBody>
      </p:sp>
      <p:sp>
        <p:nvSpPr>
          <p:cNvPr id="3" name="Content Placeholder 2">
            <a:extLst>
              <a:ext uri="{FF2B5EF4-FFF2-40B4-BE49-F238E27FC236}">
                <a16:creationId xmlns:a16="http://schemas.microsoft.com/office/drawing/2014/main" id="{156288E6-ECF9-4A02-9E70-5D819F9EC227}"/>
              </a:ext>
            </a:extLst>
          </p:cNvPr>
          <p:cNvSpPr>
            <a:spLocks noGrp="1"/>
          </p:cNvSpPr>
          <p:nvPr>
            <p:ph idx="1"/>
          </p:nvPr>
        </p:nvSpPr>
        <p:spPr>
          <a:xfrm>
            <a:off x="788565" y="2084832"/>
            <a:ext cx="6302381" cy="4508915"/>
          </a:xfrm>
        </p:spPr>
        <p:txBody>
          <a:bodyPr>
            <a:normAutofit/>
          </a:bodyPr>
          <a:lstStyle/>
          <a:p>
            <a:pPr marL="0" indent="0">
              <a:buNone/>
            </a:pPr>
            <a:r>
              <a:rPr lang="en-US" sz="1500" b="1" dirty="0"/>
              <a:t>Initial Data Analysis</a:t>
            </a:r>
          </a:p>
          <a:p>
            <a:pPr lvl="1">
              <a:buFont typeface="Arial" panose="020B0604020202020204" pitchFamily="34" charset="0"/>
              <a:buChar char="•"/>
            </a:pPr>
            <a:r>
              <a:rPr lang="en-US" sz="1600" dirty="0"/>
              <a:t>Data was sourced from Ames- IA, Newark- DE, Bear-DE, Wilmington-DE</a:t>
            </a:r>
            <a:endParaRPr lang="en-US" sz="1600" b="0" i="0" dirty="0">
              <a:effectLst/>
            </a:endParaRPr>
          </a:p>
          <a:p>
            <a:pPr lvl="1">
              <a:buFont typeface="Arial" panose="020B0604020202020204" pitchFamily="34" charset="0"/>
              <a:buChar char="•"/>
            </a:pPr>
            <a:r>
              <a:rPr lang="en-US" sz="1600" b="0" i="0" dirty="0">
                <a:effectLst/>
              </a:rPr>
              <a:t>Model was trained only on Ames- IA</a:t>
            </a:r>
            <a:r>
              <a:rPr lang="en-US" sz="1600" dirty="0"/>
              <a:t> which were from </a:t>
            </a:r>
            <a:r>
              <a:rPr lang="en-US" sz="1600" b="0" i="0" dirty="0">
                <a:effectLst/>
              </a:rPr>
              <a:t>the period of 2006-2010</a:t>
            </a:r>
          </a:p>
          <a:p>
            <a:pPr lvl="1">
              <a:buFont typeface="Arial" panose="020B0604020202020204" pitchFamily="34" charset="0"/>
              <a:buChar char="•"/>
            </a:pPr>
            <a:r>
              <a:rPr lang="en-US" sz="1600" b="0" i="0" dirty="0">
                <a:effectLst/>
              </a:rPr>
              <a:t>Garage car size, Year Built and Total Square Feet have high correlation with Sales Price</a:t>
            </a:r>
          </a:p>
          <a:p>
            <a:pPr lvl="1">
              <a:buFont typeface="Arial" panose="020B0604020202020204" pitchFamily="34" charset="0"/>
              <a:buChar char="•"/>
            </a:pPr>
            <a:r>
              <a:rPr lang="en-US" sz="1600" b="0" i="0" dirty="0">
                <a:effectLst/>
                <a:latin typeface="Tw Cen MT (Body)"/>
              </a:rPr>
              <a:t>Final columns selected : Lot Area, Total Square feet</a:t>
            </a:r>
            <a:r>
              <a:rPr lang="en-US" sz="1600" dirty="0">
                <a:latin typeface="Tw Cen MT (Body)"/>
              </a:rPr>
              <a:t>, </a:t>
            </a:r>
            <a:r>
              <a:rPr lang="en-US" sz="1600" b="0" i="0" dirty="0">
                <a:effectLst/>
                <a:latin typeface="Tw Cen MT (Body)"/>
              </a:rPr>
              <a:t>Building Type, Year Built, Full Bath, Half Bath, Number of Bedroom, Number of Garage</a:t>
            </a:r>
            <a:endParaRPr lang="en-US" sz="1600" b="0" i="0" dirty="0">
              <a:effectLst/>
            </a:endParaRPr>
          </a:p>
          <a:p>
            <a:pPr lvl="1">
              <a:buFont typeface="Arial" panose="020B0604020202020204" pitchFamily="34" charset="0"/>
              <a:buChar char="•"/>
            </a:pPr>
            <a:endParaRPr lang="en-US" sz="1500" b="0" i="0" dirty="0">
              <a:effectLst/>
            </a:endParaRPr>
          </a:p>
          <a:p>
            <a:pPr marL="128016" lvl="1" indent="0">
              <a:buNone/>
            </a:pPr>
            <a:endParaRPr lang="en-US" sz="1500" b="1" dirty="0"/>
          </a:p>
          <a:p>
            <a:pPr marL="128016" lvl="1" indent="0">
              <a:buNone/>
            </a:pPr>
            <a:endParaRPr lang="en-US" sz="1500" b="1" dirty="0"/>
          </a:p>
          <a:p>
            <a:pPr marL="0" lvl="1" indent="0">
              <a:spcBef>
                <a:spcPts val="1200"/>
              </a:spcBef>
              <a:spcAft>
                <a:spcPts val="200"/>
              </a:spcAft>
              <a:buSzPct val="100000"/>
              <a:buNone/>
            </a:pPr>
            <a:r>
              <a:rPr lang="en-US" sz="1500" b="1" dirty="0"/>
              <a:t>Inflation Adjustment</a:t>
            </a:r>
          </a:p>
          <a:p>
            <a:pPr lvl="1"/>
            <a:r>
              <a:rPr lang="en-US" sz="1600" dirty="0"/>
              <a:t>$1 in 2006 = $1.4 in 2021 !</a:t>
            </a:r>
          </a:p>
        </p:txBody>
      </p:sp>
      <p:pic>
        <p:nvPicPr>
          <p:cNvPr id="11" name="Picture 10">
            <a:extLst>
              <a:ext uri="{FF2B5EF4-FFF2-40B4-BE49-F238E27FC236}">
                <a16:creationId xmlns:a16="http://schemas.microsoft.com/office/drawing/2014/main" id="{1B4913EF-B3F9-45BA-94FA-38403A6078E0}"/>
              </a:ext>
            </a:extLst>
          </p:cNvPr>
          <p:cNvPicPr>
            <a:picLocks noChangeAspect="1"/>
          </p:cNvPicPr>
          <p:nvPr/>
        </p:nvPicPr>
        <p:blipFill>
          <a:blip r:embed="rId2"/>
          <a:stretch>
            <a:fillRect/>
          </a:stretch>
        </p:blipFill>
        <p:spPr>
          <a:xfrm>
            <a:off x="7818239" y="153684"/>
            <a:ext cx="3467708" cy="3217366"/>
          </a:xfrm>
          <a:prstGeom prst="rect">
            <a:avLst/>
          </a:prstGeom>
        </p:spPr>
      </p:pic>
      <p:pic>
        <p:nvPicPr>
          <p:cNvPr id="1026" name="Picture 2">
            <a:extLst>
              <a:ext uri="{FF2B5EF4-FFF2-40B4-BE49-F238E27FC236}">
                <a16:creationId xmlns:a16="http://schemas.microsoft.com/office/drawing/2014/main" id="{C06488D0-5E2A-4517-A779-A7AD71340E7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79" r="4" b="4"/>
          <a:stretch/>
        </p:blipFill>
        <p:spPr bwMode="auto">
          <a:xfrm>
            <a:off x="7614149" y="3589867"/>
            <a:ext cx="3875889" cy="2628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493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EE37F-0E38-417E-8579-77FECAE534A9}"/>
              </a:ext>
            </a:extLst>
          </p:cNvPr>
          <p:cNvSpPr>
            <a:spLocks noGrp="1"/>
          </p:cNvSpPr>
          <p:nvPr>
            <p:ph type="title"/>
          </p:nvPr>
        </p:nvSpPr>
        <p:spPr>
          <a:xfrm>
            <a:off x="1024128" y="585216"/>
            <a:ext cx="5902061" cy="1499616"/>
          </a:xfrm>
        </p:spPr>
        <p:txBody>
          <a:bodyPr>
            <a:normAutofit/>
          </a:bodyPr>
          <a:lstStyle/>
          <a:p>
            <a:r>
              <a:rPr lang="en-US" dirty="0"/>
              <a:t>EDA and Preprocessing</a:t>
            </a:r>
          </a:p>
        </p:txBody>
      </p:sp>
      <p:sp>
        <p:nvSpPr>
          <p:cNvPr id="3" name="Content Placeholder 2">
            <a:extLst>
              <a:ext uri="{FF2B5EF4-FFF2-40B4-BE49-F238E27FC236}">
                <a16:creationId xmlns:a16="http://schemas.microsoft.com/office/drawing/2014/main" id="{156288E6-ECF9-4A02-9E70-5D819F9EC227}"/>
              </a:ext>
            </a:extLst>
          </p:cNvPr>
          <p:cNvSpPr>
            <a:spLocks noGrp="1"/>
          </p:cNvSpPr>
          <p:nvPr>
            <p:ph idx="1"/>
          </p:nvPr>
        </p:nvSpPr>
        <p:spPr>
          <a:xfrm>
            <a:off x="838900" y="2285999"/>
            <a:ext cx="6087290" cy="4240635"/>
          </a:xfrm>
        </p:spPr>
        <p:txBody>
          <a:bodyPr>
            <a:normAutofit/>
          </a:bodyPr>
          <a:lstStyle/>
          <a:p>
            <a:pPr marL="128016" lvl="1" indent="0">
              <a:buNone/>
            </a:pPr>
            <a:endParaRPr lang="en-US" sz="1500" dirty="0">
              <a:latin typeface="Tw Cen MT (Body)"/>
            </a:endParaRPr>
          </a:p>
          <a:p>
            <a:pPr marL="128016" lvl="1" indent="0">
              <a:buNone/>
            </a:pPr>
            <a:r>
              <a:rPr lang="en-US" sz="1500" b="1" dirty="0"/>
              <a:t>Data Cleansing</a:t>
            </a:r>
          </a:p>
          <a:p>
            <a:pPr lvl="1">
              <a:buFont typeface="Arial" panose="020B0604020202020204" pitchFamily="34" charset="0"/>
              <a:buChar char="•"/>
            </a:pPr>
            <a:r>
              <a:rPr lang="en-US" sz="1600" dirty="0"/>
              <a:t>Out of 19 attributes which had nulls, 4 attributes having more than 70 percent NULLs were dropped</a:t>
            </a:r>
          </a:p>
          <a:p>
            <a:pPr marL="128016" lvl="1" indent="0">
              <a:buNone/>
            </a:pPr>
            <a:endParaRPr lang="en-US" sz="1500" b="1" dirty="0">
              <a:latin typeface="Tw Cen MT (Body)"/>
            </a:endParaRPr>
          </a:p>
          <a:p>
            <a:pPr marL="128016" lvl="1" indent="0">
              <a:buNone/>
            </a:pPr>
            <a:endParaRPr lang="en-US" sz="1500" b="1" dirty="0">
              <a:latin typeface="Tw Cen MT (Body)"/>
            </a:endParaRPr>
          </a:p>
          <a:p>
            <a:pPr marL="128016" lvl="1" indent="0">
              <a:buNone/>
            </a:pPr>
            <a:r>
              <a:rPr lang="en-US" sz="1500" b="1" dirty="0"/>
              <a:t>Data Correlation</a:t>
            </a:r>
          </a:p>
          <a:p>
            <a:pPr lvl="1">
              <a:buFont typeface="Arial" panose="020B0604020202020204" pitchFamily="34" charset="0"/>
              <a:buChar char="•"/>
            </a:pPr>
            <a:r>
              <a:rPr lang="en-US" sz="1600" dirty="0"/>
              <a:t>Slight increase in Lot Area increases Sales Price by a higher margin</a:t>
            </a:r>
          </a:p>
          <a:p>
            <a:pPr lvl="1">
              <a:buFont typeface="Arial" panose="020B0604020202020204" pitchFamily="34" charset="0"/>
              <a:buChar char="•"/>
            </a:pPr>
            <a:r>
              <a:rPr lang="en-US" sz="1600" dirty="0"/>
              <a:t>Total square footage is highly correlated to Sales Price</a:t>
            </a:r>
          </a:p>
        </p:txBody>
      </p:sp>
      <p:pic>
        <p:nvPicPr>
          <p:cNvPr id="7" name="Picture 6">
            <a:extLst>
              <a:ext uri="{FF2B5EF4-FFF2-40B4-BE49-F238E27FC236}">
                <a16:creationId xmlns:a16="http://schemas.microsoft.com/office/drawing/2014/main" id="{C83B9BB4-BA10-45EA-8397-EF77ABD2D0EC}"/>
              </a:ext>
            </a:extLst>
          </p:cNvPr>
          <p:cNvPicPr>
            <a:picLocks noChangeAspect="1"/>
          </p:cNvPicPr>
          <p:nvPr/>
        </p:nvPicPr>
        <p:blipFill rotWithShape="1">
          <a:blip r:embed="rId2"/>
          <a:srcRect l="6266" r="3" b="3"/>
          <a:stretch/>
        </p:blipFill>
        <p:spPr>
          <a:xfrm>
            <a:off x="6926188" y="585216"/>
            <a:ext cx="4426911" cy="6173684"/>
          </a:xfrm>
          <a:prstGeom prst="rect">
            <a:avLst/>
          </a:prstGeom>
        </p:spPr>
      </p:pic>
    </p:spTree>
    <p:extLst>
      <p:ext uri="{BB962C8B-B14F-4D97-AF65-F5344CB8AC3E}">
        <p14:creationId xmlns:p14="http://schemas.microsoft.com/office/powerpoint/2010/main" val="4015089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60515-FFBB-4327-A923-B25D9B0CDCBB}"/>
              </a:ext>
            </a:extLst>
          </p:cNvPr>
          <p:cNvSpPr>
            <a:spLocks noGrp="1"/>
          </p:cNvSpPr>
          <p:nvPr>
            <p:ph type="title"/>
          </p:nvPr>
        </p:nvSpPr>
        <p:spPr>
          <a:xfrm>
            <a:off x="1024128" y="585216"/>
            <a:ext cx="9720072" cy="1499616"/>
          </a:xfrm>
        </p:spPr>
        <p:txBody>
          <a:bodyPr vert="horz" lIns="91440" tIns="45720" rIns="91440" bIns="45720" rtlCol="0" anchor="ctr">
            <a:normAutofit/>
          </a:bodyPr>
          <a:lstStyle/>
          <a:p>
            <a:r>
              <a:rPr lang="en-US" dirty="0"/>
              <a:t>Model Training, Tuning, and Selection</a:t>
            </a:r>
          </a:p>
        </p:txBody>
      </p:sp>
      <p:sp>
        <p:nvSpPr>
          <p:cNvPr id="6" name="Content Placeholder 2">
            <a:extLst>
              <a:ext uri="{FF2B5EF4-FFF2-40B4-BE49-F238E27FC236}">
                <a16:creationId xmlns:a16="http://schemas.microsoft.com/office/drawing/2014/main" id="{DD2C13B7-BD89-4D07-8C81-6C01FD6EA98A}"/>
              </a:ext>
            </a:extLst>
          </p:cNvPr>
          <p:cNvSpPr txBox="1">
            <a:spLocks/>
          </p:cNvSpPr>
          <p:nvPr/>
        </p:nvSpPr>
        <p:spPr>
          <a:xfrm>
            <a:off x="1024128" y="2285999"/>
            <a:ext cx="4754880" cy="4223857"/>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lvl="1">
              <a:buFont typeface="Arial" panose="020B0604020202020204" pitchFamily="34" charset="0"/>
              <a:buChar char="•"/>
            </a:pPr>
            <a:r>
              <a:rPr lang="en-US" sz="1600" dirty="0"/>
              <a:t>Selected XG Boost as the best performing model based on RMSE</a:t>
            </a:r>
          </a:p>
          <a:p>
            <a:pPr marL="128016" lvl="1" indent="0">
              <a:buNone/>
            </a:pPr>
            <a:endParaRPr lang="en-US" sz="1600" dirty="0"/>
          </a:p>
          <a:p>
            <a:pPr lvl="1">
              <a:buFont typeface="Arial" panose="020B0604020202020204" pitchFamily="34" charset="0"/>
              <a:buChar char="•"/>
            </a:pPr>
            <a:r>
              <a:rPr lang="en-US" sz="1600" dirty="0"/>
              <a:t>Checked the important features during tuning and removed one of the least important features (House Style) from the dataset which decreased RMSE</a:t>
            </a:r>
          </a:p>
          <a:p>
            <a:pPr lvl="1">
              <a:buFont typeface="Arial" panose="020B0604020202020204" pitchFamily="34" charset="0"/>
              <a:buChar char="•"/>
            </a:pPr>
            <a:endParaRPr lang="en-US" dirty="0"/>
          </a:p>
          <a:p>
            <a:endParaRPr lang="en-US" sz="1600" dirty="0"/>
          </a:p>
        </p:txBody>
      </p:sp>
      <p:pic>
        <p:nvPicPr>
          <p:cNvPr id="9" name="Picture 8">
            <a:extLst>
              <a:ext uri="{FF2B5EF4-FFF2-40B4-BE49-F238E27FC236}">
                <a16:creationId xmlns:a16="http://schemas.microsoft.com/office/drawing/2014/main" id="{77EB7095-81D9-4348-9946-99CF1052B601}"/>
              </a:ext>
            </a:extLst>
          </p:cNvPr>
          <p:cNvPicPr>
            <a:picLocks noChangeAspect="1"/>
          </p:cNvPicPr>
          <p:nvPr/>
        </p:nvPicPr>
        <p:blipFill>
          <a:blip r:embed="rId2"/>
          <a:stretch>
            <a:fillRect/>
          </a:stretch>
        </p:blipFill>
        <p:spPr>
          <a:xfrm>
            <a:off x="5636386" y="2084832"/>
            <a:ext cx="6039371" cy="3376569"/>
          </a:xfrm>
          <a:prstGeom prst="rect">
            <a:avLst/>
          </a:prstGeom>
        </p:spPr>
      </p:pic>
    </p:spTree>
    <p:extLst>
      <p:ext uri="{BB962C8B-B14F-4D97-AF65-F5344CB8AC3E}">
        <p14:creationId xmlns:p14="http://schemas.microsoft.com/office/powerpoint/2010/main" val="3558757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C7354-9FFD-4E98-8ACE-DA97D1A9B94F}"/>
              </a:ext>
            </a:extLst>
          </p:cNvPr>
          <p:cNvSpPr>
            <a:spLocks noGrp="1"/>
          </p:cNvSpPr>
          <p:nvPr>
            <p:ph type="title"/>
          </p:nvPr>
        </p:nvSpPr>
        <p:spPr/>
        <p:txBody>
          <a:bodyPr>
            <a:normAutofit/>
          </a:bodyPr>
          <a:lstStyle/>
          <a:p>
            <a:r>
              <a:rPr lang="en-US" dirty="0"/>
              <a:t>Demo of mL Web app</a:t>
            </a:r>
          </a:p>
        </p:txBody>
      </p:sp>
      <p:sp>
        <p:nvSpPr>
          <p:cNvPr id="3" name="Content Placeholder 2">
            <a:extLst>
              <a:ext uri="{FF2B5EF4-FFF2-40B4-BE49-F238E27FC236}">
                <a16:creationId xmlns:a16="http://schemas.microsoft.com/office/drawing/2014/main" id="{0B7D7337-34CA-4D64-AFB9-77EF1D481430}"/>
              </a:ext>
            </a:extLst>
          </p:cNvPr>
          <p:cNvSpPr>
            <a:spLocks noGrp="1"/>
          </p:cNvSpPr>
          <p:nvPr>
            <p:ph idx="1"/>
          </p:nvPr>
        </p:nvSpPr>
        <p:spPr/>
        <p:txBody>
          <a:bodyPr/>
          <a:lstStyle/>
          <a:p>
            <a:r>
              <a:rPr lang="en-US" dirty="0">
                <a:hlinkClick r:id="rId2"/>
              </a:rPr>
              <a:t>https://housing-demo-team6.herokuapp.com/</a:t>
            </a:r>
            <a:endParaRPr lang="en-US" dirty="0"/>
          </a:p>
          <a:p>
            <a:endParaRPr lang="en-US" dirty="0"/>
          </a:p>
        </p:txBody>
      </p:sp>
      <p:pic>
        <p:nvPicPr>
          <p:cNvPr id="5" name="Picture 4">
            <a:extLst>
              <a:ext uri="{FF2B5EF4-FFF2-40B4-BE49-F238E27FC236}">
                <a16:creationId xmlns:a16="http://schemas.microsoft.com/office/drawing/2014/main" id="{714B96F7-E5AD-467B-9602-FE66172177A3}"/>
              </a:ext>
            </a:extLst>
          </p:cNvPr>
          <p:cNvPicPr>
            <a:picLocks noChangeAspect="1"/>
          </p:cNvPicPr>
          <p:nvPr/>
        </p:nvPicPr>
        <p:blipFill>
          <a:blip r:embed="rId3"/>
          <a:stretch>
            <a:fillRect/>
          </a:stretch>
        </p:blipFill>
        <p:spPr>
          <a:xfrm>
            <a:off x="6330762" y="585216"/>
            <a:ext cx="5416979" cy="5035408"/>
          </a:xfrm>
          <a:prstGeom prst="rect">
            <a:avLst/>
          </a:prstGeom>
        </p:spPr>
      </p:pic>
    </p:spTree>
    <p:extLst>
      <p:ext uri="{BB962C8B-B14F-4D97-AF65-F5344CB8AC3E}">
        <p14:creationId xmlns:p14="http://schemas.microsoft.com/office/powerpoint/2010/main" val="1261929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3C3DC-7406-4DE1-93EB-A41D5E816768}"/>
              </a:ext>
            </a:extLst>
          </p:cNvPr>
          <p:cNvSpPr>
            <a:spLocks noGrp="1"/>
          </p:cNvSpPr>
          <p:nvPr>
            <p:ph type="title"/>
          </p:nvPr>
        </p:nvSpPr>
        <p:spPr/>
        <p:txBody>
          <a:bodyPr>
            <a:normAutofit/>
          </a:bodyPr>
          <a:lstStyle/>
          <a:p>
            <a:r>
              <a:rPr lang="en-US" dirty="0"/>
              <a:t>Model Limitations/Generalization issues</a:t>
            </a:r>
          </a:p>
        </p:txBody>
      </p:sp>
      <p:sp>
        <p:nvSpPr>
          <p:cNvPr id="3" name="Content Placeholder 2">
            <a:extLst>
              <a:ext uri="{FF2B5EF4-FFF2-40B4-BE49-F238E27FC236}">
                <a16:creationId xmlns:a16="http://schemas.microsoft.com/office/drawing/2014/main" id="{DB87559C-54D1-4107-8028-20A0E7163867}"/>
              </a:ext>
            </a:extLst>
          </p:cNvPr>
          <p:cNvSpPr>
            <a:spLocks noGrp="1"/>
          </p:cNvSpPr>
          <p:nvPr>
            <p:ph idx="1"/>
          </p:nvPr>
        </p:nvSpPr>
        <p:spPr>
          <a:xfrm>
            <a:off x="1024128" y="1938867"/>
            <a:ext cx="10292621" cy="4763937"/>
          </a:xfrm>
        </p:spPr>
        <p:txBody>
          <a:bodyPr>
            <a:normAutofit/>
          </a:bodyPr>
          <a:lstStyle/>
          <a:p>
            <a:pPr lvl="1"/>
            <a:r>
              <a:rPr lang="en-US" sz="1600" dirty="0"/>
              <a:t>The current data source was more specific to one region and was lacking key features such as School District/School Rating, Future Development (Commercial Complex, Highways etc.), Crime rate</a:t>
            </a:r>
          </a:p>
          <a:p>
            <a:pPr lvl="1"/>
            <a:endParaRPr lang="en-US" sz="1600" dirty="0"/>
          </a:p>
          <a:p>
            <a:pPr lvl="1"/>
            <a:r>
              <a:rPr lang="en-US" sz="1600" dirty="0"/>
              <a:t>Our project shows that it is not possible to train a housing model on only one city and generalize it to others</a:t>
            </a:r>
          </a:p>
          <a:p>
            <a:pPr lvl="3"/>
            <a:r>
              <a:rPr lang="en-US" sz="1600" dirty="0"/>
              <a:t>Real Estate values are highly dependent upon location and geographical region</a:t>
            </a:r>
          </a:p>
          <a:p>
            <a:pPr lvl="1"/>
            <a:r>
              <a:rPr lang="en-US" sz="1600" dirty="0"/>
              <a:t>To build a highly predictive model, multiple geographical regions are needed to train model. </a:t>
            </a:r>
          </a:p>
          <a:p>
            <a:pPr lvl="1"/>
            <a:endParaRPr lang="en-US" sz="1600" dirty="0"/>
          </a:p>
          <a:p>
            <a:pPr lvl="1"/>
            <a:r>
              <a:rPr lang="en-US" sz="1600" dirty="0"/>
              <a:t>Next Steps:</a:t>
            </a:r>
          </a:p>
          <a:p>
            <a:pPr lvl="3"/>
            <a:r>
              <a:rPr lang="en-US" sz="1600" dirty="0"/>
              <a:t> Interview Real Estate Agents to value the area based on</a:t>
            </a:r>
          </a:p>
          <a:p>
            <a:pPr lvl="4"/>
            <a:r>
              <a:rPr lang="en-US" sz="1600" dirty="0"/>
              <a:t>School District/School Rating</a:t>
            </a:r>
          </a:p>
          <a:p>
            <a:pPr lvl="4"/>
            <a:r>
              <a:rPr lang="en-US" sz="1600" dirty="0"/>
              <a:t>Future Development (Commercial Complex, Highways etc.)		</a:t>
            </a:r>
          </a:p>
          <a:p>
            <a:pPr lvl="3"/>
            <a:r>
              <a:rPr lang="en-US" sz="1600" dirty="0"/>
              <a:t>Find proximity to amenities</a:t>
            </a:r>
          </a:p>
          <a:p>
            <a:pPr lvl="3"/>
            <a:endParaRPr lang="en-US" dirty="0"/>
          </a:p>
        </p:txBody>
      </p:sp>
    </p:spTree>
    <p:extLst>
      <p:ext uri="{BB962C8B-B14F-4D97-AF65-F5344CB8AC3E}">
        <p14:creationId xmlns:p14="http://schemas.microsoft.com/office/powerpoint/2010/main" val="3838597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C7354-9FFD-4E98-8ACE-DA97D1A9B94F}"/>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0B7D7337-34CA-4D64-AFB9-77EF1D481430}"/>
              </a:ext>
            </a:extLst>
          </p:cNvPr>
          <p:cNvSpPr>
            <a:spLocks noGrp="1"/>
          </p:cNvSpPr>
          <p:nvPr>
            <p:ph idx="1"/>
          </p:nvPr>
        </p:nvSpPr>
        <p:spPr/>
        <p:txBody>
          <a:bodyPr>
            <a:normAutofit/>
          </a:bodyPr>
          <a:lstStyle/>
          <a:p>
            <a:pPr marL="128016" lvl="1" indent="0">
              <a:buNone/>
            </a:pPr>
            <a:r>
              <a:rPr lang="en-US" sz="2200" dirty="0" err="1">
                <a:solidFill>
                  <a:schemeClr val="tx1">
                    <a:lumMod val="75000"/>
                    <a:lumOff val="25000"/>
                  </a:schemeClr>
                </a:solidFill>
              </a:rPr>
              <a:t>Github</a:t>
            </a:r>
            <a:r>
              <a:rPr lang="en-US" sz="2200" dirty="0">
                <a:solidFill>
                  <a:schemeClr val="tx1">
                    <a:lumMod val="75000"/>
                    <a:lumOff val="25000"/>
                  </a:schemeClr>
                </a:solidFill>
              </a:rPr>
              <a:t>:</a:t>
            </a:r>
            <a:endParaRPr lang="en-US" sz="2200" dirty="0">
              <a:solidFill>
                <a:schemeClr val="tx1">
                  <a:lumMod val="75000"/>
                  <a:lumOff val="25000"/>
                </a:schemeClr>
              </a:solidFill>
              <a:hlinkClick r:id="rId2">
                <a:extLst>
                  <a:ext uri="{A12FA001-AC4F-418D-AE19-62706E023703}">
                    <ahyp:hlinkClr xmlns:ahyp="http://schemas.microsoft.com/office/drawing/2018/hyperlinkcolor" val="tx"/>
                  </a:ext>
                </a:extLst>
              </a:hlinkClick>
            </a:endParaRPr>
          </a:p>
          <a:p>
            <a:pPr lvl="1"/>
            <a:r>
              <a:rPr lang="en-US" dirty="0">
                <a:solidFill>
                  <a:schemeClr val="tx1">
                    <a:lumMod val="75000"/>
                    <a:lumOff val="25000"/>
                  </a:schemeClr>
                </a:solidFill>
                <a:hlinkClick r:id="rId2">
                  <a:extLst>
                    <a:ext uri="{A12FA001-AC4F-418D-AE19-62706E023703}">
                      <ahyp:hlinkClr xmlns:ahyp="http://schemas.microsoft.com/office/drawing/2018/hyperlinkcolor" val="tx"/>
                    </a:ext>
                  </a:extLst>
                </a:hlinkClick>
              </a:rPr>
              <a:t>https://github.com/bmarotical/capstoneTeam6</a:t>
            </a:r>
            <a:endParaRPr lang="en-US" dirty="0">
              <a:solidFill>
                <a:schemeClr val="tx1">
                  <a:lumMod val="75000"/>
                  <a:lumOff val="25000"/>
                </a:schemeClr>
              </a:solidFill>
            </a:endParaRPr>
          </a:p>
          <a:p>
            <a:pPr marL="128016" lvl="1" indent="0">
              <a:buNone/>
            </a:pPr>
            <a:endParaRPr lang="en-US" dirty="0">
              <a:solidFill>
                <a:schemeClr val="tx1">
                  <a:lumMod val="75000"/>
                  <a:lumOff val="25000"/>
                </a:schemeClr>
              </a:solidFill>
            </a:endParaRPr>
          </a:p>
          <a:p>
            <a:pPr marL="128016" lvl="1" indent="0">
              <a:buNone/>
            </a:pPr>
            <a:r>
              <a:rPr lang="en-US" sz="2200" dirty="0">
                <a:solidFill>
                  <a:schemeClr val="tx1">
                    <a:lumMod val="75000"/>
                    <a:lumOff val="25000"/>
                  </a:schemeClr>
                </a:solidFill>
              </a:rPr>
              <a:t>Dataset:</a:t>
            </a:r>
          </a:p>
          <a:p>
            <a:pPr lvl="1"/>
            <a:r>
              <a:rPr lang="en-US" u="sng" dirty="0">
                <a:solidFill>
                  <a:schemeClr val="tx1">
                    <a:lumMod val="75000"/>
                    <a:lumOff val="25000"/>
                  </a:schemeClr>
                </a:solidFill>
              </a:rPr>
              <a:t>https://www.kaggle.com/c/house-prices-advanced-regression-techniques </a:t>
            </a:r>
          </a:p>
          <a:p>
            <a:pPr lvl="1"/>
            <a:endParaRPr lang="en-US" dirty="0">
              <a:solidFill>
                <a:schemeClr val="tx1">
                  <a:lumMod val="75000"/>
                  <a:lumOff val="25000"/>
                </a:schemeClr>
              </a:solidFill>
            </a:endParaRPr>
          </a:p>
          <a:p>
            <a:pPr marL="128016" lvl="1" indent="0">
              <a:buNone/>
            </a:pPr>
            <a:r>
              <a:rPr lang="en-US" sz="2200" dirty="0">
                <a:solidFill>
                  <a:schemeClr val="tx1">
                    <a:lumMod val="75000"/>
                    <a:lumOff val="25000"/>
                  </a:schemeClr>
                </a:solidFill>
              </a:rPr>
              <a:t>CPI:</a:t>
            </a:r>
          </a:p>
          <a:p>
            <a:pPr lvl="1"/>
            <a:r>
              <a:rPr lang="en-US" u="sng" dirty="0">
                <a:solidFill>
                  <a:schemeClr val="tx1">
                    <a:lumMod val="75000"/>
                    <a:lumOff val="25000"/>
                  </a:schemeClr>
                </a:solidFill>
              </a:rPr>
              <a:t>https://github.com/datadesk/cpi</a:t>
            </a:r>
          </a:p>
          <a:p>
            <a:pPr marL="128016" lvl="1" indent="0">
              <a:buNone/>
            </a:pPr>
            <a:endParaRPr lang="en-US" dirty="0">
              <a:solidFill>
                <a:schemeClr val="tx1">
                  <a:lumMod val="75000"/>
                  <a:lumOff val="25000"/>
                </a:schemeClr>
              </a:solidFill>
            </a:endParaRPr>
          </a:p>
          <a:p>
            <a:pPr marL="128016" lvl="1" indent="0">
              <a:buNone/>
            </a:pPr>
            <a:r>
              <a:rPr lang="en-US" sz="2200" dirty="0">
                <a:solidFill>
                  <a:schemeClr val="tx1">
                    <a:lumMod val="75000"/>
                    <a:lumOff val="25000"/>
                  </a:schemeClr>
                </a:solidFill>
              </a:rPr>
              <a:t>RapidApi (datasets):</a:t>
            </a:r>
          </a:p>
          <a:p>
            <a:pPr lvl="1"/>
            <a:r>
              <a:rPr lang="en-US" u="sng" dirty="0">
                <a:solidFill>
                  <a:schemeClr val="tx1">
                    <a:lumMod val="75000"/>
                    <a:lumOff val="25000"/>
                  </a:schemeClr>
                </a:solidFill>
              </a:rPr>
              <a:t>https://rapidapi.com/datascraper/api/us-real-estate/</a:t>
            </a:r>
          </a:p>
          <a:p>
            <a:pPr marL="128016" lvl="1" indent="0">
              <a:buNone/>
            </a:pPr>
            <a:endParaRPr lang="en-US" dirty="0">
              <a:solidFill>
                <a:schemeClr val="tx1">
                  <a:lumMod val="75000"/>
                  <a:lumOff val="25000"/>
                </a:schemeClr>
              </a:solidFill>
            </a:endParaRPr>
          </a:p>
          <a:p>
            <a:endParaRPr lang="en-US" dirty="0"/>
          </a:p>
        </p:txBody>
      </p:sp>
    </p:spTree>
    <p:extLst>
      <p:ext uri="{BB962C8B-B14F-4D97-AF65-F5344CB8AC3E}">
        <p14:creationId xmlns:p14="http://schemas.microsoft.com/office/powerpoint/2010/main" val="410187695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2051</TotalTime>
  <Words>702</Words>
  <Application>Microsoft Office PowerPoint</Application>
  <PresentationFormat>Widescreen</PresentationFormat>
  <Paragraphs>88</Paragraphs>
  <Slides>9</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Arial</vt:lpstr>
      <vt:lpstr>Calibri</vt:lpstr>
      <vt:lpstr>Helvetica Neue</vt:lpstr>
      <vt:lpstr>Helvetica Neue Light</vt:lpstr>
      <vt:lpstr>Tw Cen MT</vt:lpstr>
      <vt:lpstr>Tw Cen MT (Body)</vt:lpstr>
      <vt:lpstr>Tw Cen MT Condensed</vt:lpstr>
      <vt:lpstr>Wingdings 3</vt:lpstr>
      <vt:lpstr>Integral</vt:lpstr>
      <vt:lpstr>White</vt:lpstr>
      <vt:lpstr>Predicting House Prices with regression</vt:lpstr>
      <vt:lpstr>Team 6</vt:lpstr>
      <vt:lpstr>PowerPoint Presentation</vt:lpstr>
      <vt:lpstr>EDA and Preprocessing</vt:lpstr>
      <vt:lpstr>EDA and Preprocessing</vt:lpstr>
      <vt:lpstr>Model Training, Tuning, and Selection</vt:lpstr>
      <vt:lpstr>Demo of mL Web app</vt:lpstr>
      <vt:lpstr>Model Limitations/Generalization issues</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Regression</dc:title>
  <dc:creator>Michael Cook</dc:creator>
  <cp:lastModifiedBy>bhanu bhattarai</cp:lastModifiedBy>
  <cp:revision>71</cp:revision>
  <dcterms:created xsi:type="dcterms:W3CDTF">2021-07-12T03:12:13Z</dcterms:created>
  <dcterms:modified xsi:type="dcterms:W3CDTF">2021-07-27T01:46:36Z</dcterms:modified>
</cp:coreProperties>
</file>