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FDC4DB0-EC48-40B4-A601-29BA5248A7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5F6C83-1BF9-490B-9243-7E77A7D63A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ousing-demo-team6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rotical/capstoneTeam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75B4-02DE-4F47-8438-E5C718F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House Prices with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CD7E-4601-4263-8F7F-B7E5BC05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Bhanu Bhattarai</a:t>
            </a:r>
          </a:p>
          <a:p>
            <a:r>
              <a:rPr lang="en-US" dirty="0"/>
              <a:t>Michael Cook </a:t>
            </a:r>
          </a:p>
          <a:p>
            <a:r>
              <a:rPr lang="en-US" dirty="0" err="1"/>
              <a:t>Jinu</a:t>
            </a:r>
            <a:r>
              <a:rPr lang="en-US" dirty="0"/>
              <a:t> Daniel</a:t>
            </a:r>
          </a:p>
          <a:p>
            <a:r>
              <a:rPr lang="en-US" dirty="0"/>
              <a:t>Gary Grewal	</a:t>
            </a:r>
          </a:p>
          <a:p>
            <a:r>
              <a:rPr lang="en-US" dirty="0"/>
              <a:t>Basil </a:t>
            </a:r>
            <a:r>
              <a:rPr lang="en-US" dirty="0" err="1"/>
              <a:t>Marotical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B5D45-E499-42D6-A4B7-6E46A7E6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43" y="261861"/>
            <a:ext cx="7772401" cy="40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29AA-258A-4A4C-ACBC-6C061225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4F39-5AF9-4F64-8309-D192F04A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Bhanu Bhattarai</a:t>
            </a:r>
          </a:p>
          <a:p>
            <a:r>
              <a:rPr lang="en-US" dirty="0"/>
              <a:t>Michael Cook </a:t>
            </a:r>
          </a:p>
          <a:p>
            <a:r>
              <a:rPr lang="en-US" dirty="0" err="1"/>
              <a:t>Jinu</a:t>
            </a:r>
            <a:r>
              <a:rPr lang="en-US" dirty="0"/>
              <a:t> Daniel</a:t>
            </a:r>
          </a:p>
          <a:p>
            <a:r>
              <a:rPr lang="en-US" dirty="0"/>
              <a:t>Gary Grewal	</a:t>
            </a:r>
          </a:p>
          <a:p>
            <a:r>
              <a:rPr lang="en-US" dirty="0"/>
              <a:t>Basil </a:t>
            </a:r>
            <a:r>
              <a:rPr lang="en-US" dirty="0" err="1"/>
              <a:t>Marotical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E351-518F-4803-9ADF-0315D229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19521"/>
          </a:xfrm>
        </p:spPr>
        <p:txBody>
          <a:bodyPr/>
          <a:lstStyle/>
          <a:p>
            <a:r>
              <a:rPr lang="en-US" dirty="0"/>
              <a:t>AI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7D06-3052-4B8C-B942-6149876AF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804737"/>
            <a:ext cx="4754880" cy="466825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Task/Decision Being Examined</a:t>
            </a:r>
          </a:p>
          <a:p>
            <a:pPr lvl="1"/>
            <a:r>
              <a:rPr lang="en-US" dirty="0"/>
              <a:t>The objective of this model is to predict the market value of a house for the home lending team to verify against its appraised value</a:t>
            </a:r>
          </a:p>
          <a:p>
            <a:r>
              <a:rPr lang="en-US" b="1" dirty="0"/>
              <a:t>Prediction</a:t>
            </a:r>
          </a:p>
          <a:p>
            <a:pPr lvl="1"/>
            <a:r>
              <a:rPr lang="en-US" dirty="0"/>
              <a:t>The variation of housing prices across different geographic locations</a:t>
            </a:r>
          </a:p>
          <a:p>
            <a:r>
              <a:rPr lang="en-US" b="1" dirty="0"/>
              <a:t>Judgment</a:t>
            </a:r>
          </a:p>
          <a:p>
            <a:pPr lvl="1"/>
            <a:r>
              <a:rPr lang="en-US" dirty="0"/>
              <a:t>True prediction will reduce risk, increase profitability of the bank</a:t>
            </a:r>
          </a:p>
          <a:p>
            <a:pPr lvl="1"/>
            <a:r>
              <a:rPr lang="en-US" dirty="0"/>
              <a:t>False Positive will increase risk to the bank </a:t>
            </a:r>
          </a:p>
          <a:p>
            <a:pPr lvl="1"/>
            <a:r>
              <a:rPr lang="en-US" dirty="0"/>
              <a:t>False Negative will have adverse impact on the bank-customer relationship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dirty="0"/>
              <a:t>In case of high variance between predicted vs. appraised house value, the bank can initiate extra measures to minimize the risk</a:t>
            </a:r>
          </a:p>
          <a:p>
            <a:r>
              <a:rPr lang="en-US" b="1" dirty="0"/>
              <a:t>Outcome</a:t>
            </a:r>
          </a:p>
          <a:p>
            <a:pPr lvl="1"/>
            <a:r>
              <a:rPr lang="en-US" dirty="0"/>
              <a:t>The primary measure of the model’s performance will be its accuracy and R2 scores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F1E34-B28D-48D2-BF2D-02CD20A9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1804737"/>
            <a:ext cx="4754880" cy="466825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Training</a:t>
            </a:r>
          </a:p>
          <a:p>
            <a:pPr lvl="1"/>
            <a:r>
              <a:rPr lang="en-US" dirty="0"/>
              <a:t>Model needs to be trained with housing data collected from a specific geographic location over a period of time</a:t>
            </a:r>
          </a:p>
          <a:p>
            <a:pPr lvl="1"/>
            <a:r>
              <a:rPr lang="en-US" dirty="0"/>
              <a:t>Sales price adjusted for inflation</a:t>
            </a:r>
          </a:p>
          <a:p>
            <a:r>
              <a:rPr lang="en-US" b="1" dirty="0"/>
              <a:t>Input</a:t>
            </a:r>
          </a:p>
          <a:p>
            <a:pPr lvl="1"/>
            <a:r>
              <a:rPr lang="en-US" dirty="0"/>
              <a:t>Specific features of a house such as year built, number of bedrooms/bathrooms, lot area, etc.</a:t>
            </a:r>
          </a:p>
          <a:p>
            <a:r>
              <a:rPr lang="en-US" b="1" dirty="0"/>
              <a:t>Feedback</a:t>
            </a:r>
          </a:p>
          <a:p>
            <a:pPr lvl="1"/>
            <a:r>
              <a:rPr lang="en-US" dirty="0"/>
              <a:t>Retrain and test on new dataset on a given interval to improve performance of the model</a:t>
            </a:r>
          </a:p>
          <a:p>
            <a:r>
              <a:rPr lang="en-US" b="1" dirty="0"/>
              <a:t>How will this AI impact on the overall workflow?</a:t>
            </a:r>
          </a:p>
          <a:p>
            <a:pPr lvl="1"/>
            <a:r>
              <a:rPr lang="en-US" dirty="0"/>
              <a:t>AI model will improve the appraisal process which will optimize the home lending workflow from loan origination to closing</a:t>
            </a:r>
          </a:p>
          <a:p>
            <a:pPr lvl="1"/>
            <a:r>
              <a:rPr lang="en-US" dirty="0"/>
              <a:t>This will require modification to the business process and staff retraining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E37F-0E38-417E-8579-77FECAE5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88E6-ECF9-4A02-9E70-5D819F9E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5853"/>
            <a:ext cx="10544290" cy="515922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</a:rPr>
              <a:t>Initial Data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dataset contains 1460 rows and 81 columns and has data of houses sold during the period 2006-2010 in the city of Ames, 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dataset has 43 categorical and 38 numerical fields which we can use.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Executed Describe, info() to find the type of data and 19 columns were identified as having NULL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Out of 19, 4 columns have more than 70 percent NULLs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Garage car size, Year Built and Total Square Feet have high correlation with Sales Price.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the train data, the oldest house was built in 1872 and newest house in 2010.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marL="128016" lvl="1" indent="0">
              <a:buNone/>
            </a:pPr>
            <a:r>
              <a:rPr lang="en-US" sz="2200" b="1" dirty="0"/>
              <a:t>Inflation Adjustment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Installed and imported the cpi package (https://www.bls.gov/)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Used Year sold and the current Price to get the Adjusted </a:t>
            </a:r>
            <a:r>
              <a:rPr lang="en-US" b="0" i="0" dirty="0" err="1">
                <a:effectLst/>
              </a:rPr>
              <a:t>SalesPrice</a:t>
            </a:r>
            <a:r>
              <a:rPr lang="en-US" b="0" i="0" dirty="0">
                <a:effectLst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w Cen MT (Body)"/>
            </a:endParaRPr>
          </a:p>
          <a:p>
            <a:pPr marL="128016" lvl="1" indent="0">
              <a:buNone/>
            </a:pPr>
            <a:r>
              <a:rPr lang="en-US" b="1" dirty="0">
                <a:latin typeface="Tw Cen MT (Body)"/>
              </a:rPr>
              <a:t>Data Cleansing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Out of 19 which had nulls, 4 columns having more than 70 percent NULLs were dropped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Ran box plot for finding outliers and </a:t>
            </a:r>
            <a:r>
              <a:rPr lang="en-US" b="0" i="0" dirty="0" err="1">
                <a:effectLst/>
                <a:latin typeface="Tw Cen MT (Body)"/>
              </a:rPr>
              <a:t>LotArea</a:t>
            </a:r>
            <a:r>
              <a:rPr lang="en-US" b="0" i="0" dirty="0">
                <a:effectLst/>
                <a:latin typeface="Tw Cen MT (Body)"/>
              </a:rPr>
              <a:t> greater than 50,000 </a:t>
            </a:r>
            <a:r>
              <a:rPr lang="en-US" b="0" i="0" dirty="0" err="1">
                <a:effectLst/>
                <a:latin typeface="Tw Cen MT (Body)"/>
              </a:rPr>
              <a:t>sq.ft</a:t>
            </a:r>
            <a:r>
              <a:rPr lang="en-US" b="0" i="0" dirty="0">
                <a:effectLst/>
                <a:latin typeface="Tw Cen MT (Body)"/>
              </a:rPr>
              <a:t>. were eliminated</a:t>
            </a:r>
          </a:p>
          <a:p>
            <a:pPr marL="128016" lvl="1" indent="0">
              <a:buNone/>
            </a:pPr>
            <a:endParaRPr lang="en-US" b="1" dirty="0">
              <a:latin typeface="Tw Cen MT (Body)"/>
            </a:endParaRPr>
          </a:p>
          <a:p>
            <a:pPr marL="128016" lvl="1" indent="0">
              <a:buNone/>
            </a:pPr>
            <a:r>
              <a:rPr lang="en-US" b="1" dirty="0">
                <a:latin typeface="Tw Cen MT (Body)"/>
              </a:rPr>
              <a:t>Data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Plotted histogram for the columns: LotArea,BldgType,YearBuilt,FullBath,HalfBath,BedroomAbvGr,GarageCars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Relationships of columns with </a:t>
            </a:r>
            <a:r>
              <a:rPr lang="en-US" b="0" i="0" dirty="0" err="1">
                <a:effectLst/>
                <a:latin typeface="Tw Cen MT (Body)"/>
              </a:rPr>
              <a:t>SalesPrice</a:t>
            </a:r>
            <a:endParaRPr lang="en-US" b="0" i="0" dirty="0">
              <a:effectLst/>
              <a:latin typeface="Tw Cen MT (Body)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Smaller increase in </a:t>
            </a:r>
            <a:r>
              <a:rPr lang="en-US" b="0" i="0" dirty="0" err="1">
                <a:effectLst/>
                <a:latin typeface="Tw Cen MT (Body)"/>
              </a:rPr>
              <a:t>LotArea</a:t>
            </a:r>
            <a:r>
              <a:rPr lang="en-US" b="0" i="0" dirty="0">
                <a:effectLst/>
                <a:latin typeface="Tw Cen MT (Body)"/>
              </a:rPr>
              <a:t> increased </a:t>
            </a:r>
            <a:r>
              <a:rPr lang="en-US" b="0" i="0" dirty="0" err="1">
                <a:effectLst/>
                <a:latin typeface="Tw Cen MT (Body)"/>
              </a:rPr>
              <a:t>SalesPrice</a:t>
            </a:r>
            <a:r>
              <a:rPr lang="en-US" b="0" i="0" dirty="0">
                <a:effectLst/>
                <a:latin typeface="Tw Cen MT (Body)"/>
              </a:rPr>
              <a:t> by a higher margin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Living Area was linearly related to the </a:t>
            </a:r>
            <a:r>
              <a:rPr lang="en-US" b="0" i="0" dirty="0" err="1">
                <a:effectLst/>
                <a:latin typeface="Tw Cen MT (Body)"/>
              </a:rPr>
              <a:t>SalesPrice</a:t>
            </a:r>
            <a:r>
              <a:rPr lang="en-US" b="0" i="0" dirty="0">
                <a:effectLst/>
                <a:latin typeface="Tw Cen MT (Body)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w Cen MT (Body)"/>
              </a:rPr>
              <a:t>Total of Basement, 1st and 2nd floor square footage was highly correlated to </a:t>
            </a:r>
            <a:r>
              <a:rPr lang="en-US" b="0" i="0" dirty="0" err="1">
                <a:effectLst/>
                <a:latin typeface="Tw Cen MT (Body)"/>
              </a:rPr>
              <a:t>SalesPrice</a:t>
            </a:r>
            <a:r>
              <a:rPr lang="en-US" b="0" i="0" dirty="0">
                <a:effectLst/>
                <a:latin typeface="Tw Cen MT (Body)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8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2C13B7-BD89-4D07-8C81-6C01FD6EA98A}"/>
              </a:ext>
            </a:extLst>
          </p:cNvPr>
          <p:cNvSpPr txBox="1">
            <a:spLocks/>
          </p:cNvSpPr>
          <p:nvPr/>
        </p:nvSpPr>
        <p:spPr>
          <a:xfrm>
            <a:off x="1024128" y="1635853"/>
            <a:ext cx="10544290" cy="5159229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Executed Linear Regression, Ridge and XG Boost to train the Model using </a:t>
            </a:r>
            <a:r>
              <a:rPr lang="en-US" dirty="0" err="1"/>
              <a:t>GridSearchCV</a:t>
            </a:r>
            <a:r>
              <a:rPr lang="en-US" dirty="0"/>
              <a:t> to test multiple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Identified XG Boost as the best performing model by comparing the results and persisted it to apply on test data.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200" b="1" dirty="0"/>
              <a:t>Model Training, Tuning &amp; 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Linear regressor, Ridge regressor and </a:t>
            </a:r>
            <a:r>
              <a:rPr lang="en-US" dirty="0" err="1"/>
              <a:t>XGBoost</a:t>
            </a:r>
            <a:r>
              <a:rPr lang="en-US" dirty="0"/>
              <a:t> Regressor were trained with different parameters and below are the best parameter selection for each.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Linear regression: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{'classifier__</a:t>
            </a:r>
            <a:r>
              <a:rPr lang="en-US" dirty="0" err="1"/>
              <a:t>copy_X</a:t>
            </a:r>
            <a:r>
              <a:rPr lang="en-US" dirty="0"/>
              <a:t>': True, 'classifier__</a:t>
            </a:r>
            <a:r>
              <a:rPr lang="en-US" dirty="0" err="1"/>
              <a:t>fit_intercept</a:t>
            </a:r>
            <a:r>
              <a:rPr lang="en-US" dirty="0"/>
              <a:t>': False, '</a:t>
            </a:r>
            <a:r>
              <a:rPr lang="en-US" dirty="0" err="1"/>
              <a:t>classifier__normalize</a:t>
            </a:r>
            <a:r>
              <a:rPr lang="en-US" dirty="0"/>
              <a:t>': True}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Ridge regressor: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{'</a:t>
            </a:r>
            <a:r>
              <a:rPr lang="en-US" dirty="0" err="1"/>
              <a:t>clf_RG__alpha</a:t>
            </a:r>
            <a:r>
              <a:rPr lang="en-US" dirty="0"/>
              <a:t>': 0.2, 'clf_RG__</a:t>
            </a:r>
            <a:r>
              <a:rPr lang="en-US" dirty="0" err="1"/>
              <a:t>copy_X</a:t>
            </a:r>
            <a:r>
              <a:rPr lang="en-US" dirty="0"/>
              <a:t>': True, 'clf_RG__</a:t>
            </a:r>
            <a:r>
              <a:rPr lang="en-US" dirty="0" err="1"/>
              <a:t>fit_intercept</a:t>
            </a:r>
            <a:r>
              <a:rPr lang="en-US" dirty="0"/>
              <a:t>': False}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regressor: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{'clf_XG__</a:t>
            </a:r>
            <a:r>
              <a:rPr lang="en-US" dirty="0" err="1"/>
              <a:t>learning_rate</a:t>
            </a:r>
            <a:r>
              <a:rPr lang="en-US" dirty="0"/>
              <a:t>': 0.1, 'clf_XG__</a:t>
            </a:r>
            <a:r>
              <a:rPr lang="en-US" dirty="0" err="1"/>
              <a:t>max_depth</a:t>
            </a:r>
            <a:r>
              <a:rPr lang="en-US" dirty="0"/>
              <a:t>': 5, 'clf_XG__</a:t>
            </a:r>
            <a:r>
              <a:rPr lang="en-US" dirty="0" err="1"/>
              <a:t>n_estimators</a:t>
            </a:r>
            <a:r>
              <a:rPr lang="en-US" dirty="0"/>
              <a:t>': 100}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Checked the important features during tuning and removed one of the least important feature '</a:t>
            </a:r>
            <a:r>
              <a:rPr lang="en-US" dirty="0" err="1"/>
              <a:t>HouseStyle</a:t>
            </a:r>
            <a:r>
              <a:rPr lang="en-US" dirty="0"/>
              <a:t>' from the dataset which increased our score.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r>
              <a:rPr lang="en-US" sz="2200" b="1" dirty="0"/>
              <a:t>Final Selection of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Following are the scores from Linear Regression, Ridge and XG Boost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- linear regression score is:  0.7494241357121679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- Ridge regression score is:  0.7459059322291025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- XG Boost Regressor  score is:  0.7852363569881567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the above Scores, we selected XG Boost Regressor as our desired model.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60515-FFBB-4327-A923-B25D9B0C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Training, Tuning, and Selection</a:t>
            </a:r>
          </a:p>
        </p:txBody>
      </p:sp>
    </p:spTree>
    <p:extLst>
      <p:ext uri="{BB962C8B-B14F-4D97-AF65-F5344CB8AC3E}">
        <p14:creationId xmlns:p14="http://schemas.microsoft.com/office/powerpoint/2010/main" val="355875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7354-9FFD-4E98-8ACE-DA97D1A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mL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7337-34CA-4D64-AFB9-77EF1D48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https://housing-demo-team6.herokuapp.com/</a:t>
            </a:r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89B3C-53AD-4541-A1B2-56AD55D28CFA}"/>
              </a:ext>
            </a:extLst>
          </p:cNvPr>
          <p:cNvGrpSpPr/>
          <p:nvPr/>
        </p:nvGrpSpPr>
        <p:grpSpPr>
          <a:xfrm>
            <a:off x="6899806" y="159241"/>
            <a:ext cx="4726145" cy="6487382"/>
            <a:chOff x="6899806" y="159241"/>
            <a:chExt cx="4726145" cy="64873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6F336F-F455-4F24-83D1-004ECC7C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88"/>
            <a:stretch/>
          </p:blipFill>
          <p:spPr>
            <a:xfrm>
              <a:off x="6910955" y="3338818"/>
              <a:ext cx="4670289" cy="33078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05379-B9A0-4734-BB21-9D2B5FDD7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7457"/>
            <a:stretch/>
          </p:blipFill>
          <p:spPr>
            <a:xfrm>
              <a:off x="6899806" y="159241"/>
              <a:ext cx="4726145" cy="31795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39C366-DC4B-441B-AE3F-D4F917F7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0955" y="3101997"/>
              <a:ext cx="1040310" cy="956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92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7354-9FFD-4E98-8ACE-DA97D1A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7337-34CA-4D64-AFB9-77EF1D48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https://github.com/bmarotical/capstoneTeam6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759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Tw Cen MT</vt:lpstr>
      <vt:lpstr>Tw Cen MT (Body)</vt:lpstr>
      <vt:lpstr>Tw Cen MT Condensed</vt:lpstr>
      <vt:lpstr>Wingdings 3</vt:lpstr>
      <vt:lpstr>Integral</vt:lpstr>
      <vt:lpstr>Predicting House Prices with regression</vt:lpstr>
      <vt:lpstr>Team 6</vt:lpstr>
      <vt:lpstr>AI Canvas</vt:lpstr>
      <vt:lpstr>EDA and Preprocessing</vt:lpstr>
      <vt:lpstr>Model Training, Tuning, and Selection</vt:lpstr>
      <vt:lpstr>Demo of mL Web app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Regression</dc:title>
  <dc:creator>Michael Cook</dc:creator>
  <cp:lastModifiedBy>basil marotical</cp:lastModifiedBy>
  <cp:revision>27</cp:revision>
  <dcterms:created xsi:type="dcterms:W3CDTF">2021-07-12T03:12:13Z</dcterms:created>
  <dcterms:modified xsi:type="dcterms:W3CDTF">2021-07-13T03:26:05Z</dcterms:modified>
</cp:coreProperties>
</file>