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69" r:id="rId2"/>
    <p:sldId id="670" r:id="rId3"/>
    <p:sldId id="671" r:id="rId4"/>
    <p:sldId id="672" r:id="rId5"/>
    <p:sldId id="673" r:id="rId6"/>
    <p:sldId id="696" r:id="rId7"/>
    <p:sldId id="697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Eduardo Correia" initials="MEC" lastIdx="2" clrIdx="0">
    <p:extLst>
      <p:ext uri="{19B8F6BF-5375-455C-9EA6-DF929625EA0E}">
        <p15:presenceInfo xmlns:p15="http://schemas.microsoft.com/office/powerpoint/2012/main" userId="48ee5394bcc43c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0976" autoAdjust="0"/>
  </p:normalViewPr>
  <p:slideViewPr>
    <p:cSldViewPr>
      <p:cViewPr varScale="1">
        <p:scale>
          <a:sx n="148" d="100"/>
          <a:sy n="148" d="100"/>
        </p:scale>
        <p:origin x="25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52E2-6389-441B-9386-5F96AB261477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AB20D-5701-446F-B851-CAAA47DC3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71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1BE018F-8A58-492B-AF4C-26D786BE6A9F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9A9A044-C188-426E-A08B-087C5F3721ED}" type="slidenum">
              <a:rPr lang="pt-PT" smtClean="0"/>
              <a:t>‹#›</a:t>
            </a:fld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349F854A-EBBE-4A74-AC33-34D44F63731D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Why Software?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r>
              <a:rPr lang="en-US" altLang="en-US" sz="2800"/>
              <a:t>Why is software as important to security as crypto, access control and protocols?</a:t>
            </a:r>
          </a:p>
          <a:p>
            <a:r>
              <a:rPr lang="en-US" altLang="en-US" sz="2800"/>
              <a:t>Virtually all of information security is implemented in software</a:t>
            </a:r>
          </a:p>
          <a:p>
            <a:r>
              <a:rPr lang="en-US" altLang="en-US" sz="2800"/>
              <a:t>If your software is subject to attack, your security is broken</a:t>
            </a:r>
          </a:p>
          <a:p>
            <a:pPr lvl="1"/>
            <a:r>
              <a:rPr lang="en-US" altLang="en-US" sz="2400"/>
              <a:t>Regardless of strength of crypto, access control or protocols</a:t>
            </a:r>
          </a:p>
          <a:p>
            <a:r>
              <a:rPr lang="en-US" altLang="en-US" sz="2800"/>
              <a:t>Software is a poor foundation for security</a:t>
            </a:r>
          </a:p>
        </p:txBody>
      </p:sp>
    </p:spTree>
    <p:extLst>
      <p:ext uri="{BB962C8B-B14F-4D97-AF65-F5344CB8AC3E}">
        <p14:creationId xmlns:p14="http://schemas.microsoft.com/office/powerpoint/2010/main" val="34615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173945EE-0BBC-42F6-B43B-926465A77A3E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Bad Software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5136"/>
            <a:ext cx="7772400" cy="4648200"/>
          </a:xfrm>
        </p:spPr>
        <p:txBody>
          <a:bodyPr/>
          <a:lstStyle/>
          <a:p>
            <a:r>
              <a:rPr lang="en-US" altLang="en-US" sz="2400" dirty="0"/>
              <a:t>Bad software is everywhere!</a:t>
            </a:r>
          </a:p>
          <a:p>
            <a:r>
              <a:rPr lang="en-US" altLang="en-US" sz="2400" dirty="0"/>
              <a:t>NASA Mars Lander (cost $165 million)</a:t>
            </a:r>
          </a:p>
          <a:p>
            <a:pPr lvl="1"/>
            <a:r>
              <a:rPr lang="en-US" altLang="en-US" sz="2000" dirty="0"/>
              <a:t>Crashed into Mars</a:t>
            </a:r>
          </a:p>
          <a:p>
            <a:pPr lvl="1"/>
            <a:r>
              <a:rPr lang="en-US" altLang="en-US" sz="2000" dirty="0"/>
              <a:t>Error in converting English and metric units of measure</a:t>
            </a:r>
          </a:p>
          <a:p>
            <a:r>
              <a:rPr lang="en-US" altLang="en-US" sz="2400" dirty="0"/>
              <a:t>Denver airport</a:t>
            </a:r>
          </a:p>
          <a:p>
            <a:pPr lvl="1"/>
            <a:r>
              <a:rPr lang="en-US" altLang="en-US" sz="2000" dirty="0"/>
              <a:t>Buggy baggage handling system</a:t>
            </a:r>
          </a:p>
          <a:p>
            <a:pPr lvl="1"/>
            <a:r>
              <a:rPr lang="en-US" altLang="en-US" sz="2000" dirty="0"/>
              <a:t>Delayed airport opening by 11 months</a:t>
            </a:r>
          </a:p>
          <a:p>
            <a:pPr lvl="1"/>
            <a:r>
              <a:rPr lang="en-US" altLang="en-US" sz="2000" dirty="0"/>
              <a:t>Cost of delay exceeded $1 million/day</a:t>
            </a:r>
          </a:p>
          <a:p>
            <a:r>
              <a:rPr lang="en-US" altLang="en-US" sz="2400" dirty="0"/>
              <a:t>MV-22 Osprey</a:t>
            </a:r>
          </a:p>
          <a:p>
            <a:pPr lvl="1"/>
            <a:r>
              <a:rPr lang="en-US" altLang="en-US" sz="2000" dirty="0"/>
              <a:t>Advanced military aircraft</a:t>
            </a:r>
          </a:p>
          <a:p>
            <a:pPr lvl="1"/>
            <a:r>
              <a:rPr lang="en-US" altLang="en-US" sz="2000" dirty="0"/>
              <a:t>Lives have been lost due to faulty software</a:t>
            </a:r>
          </a:p>
        </p:txBody>
      </p:sp>
    </p:spTree>
    <p:extLst>
      <p:ext uri="{BB962C8B-B14F-4D97-AF65-F5344CB8AC3E}">
        <p14:creationId xmlns:p14="http://schemas.microsoft.com/office/powerpoint/2010/main" val="26462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4E906DBA-170D-47FC-99B4-8826CA327047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Issues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905000"/>
            <a:ext cx="40386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Attackers </a:t>
            </a:r>
          </a:p>
          <a:p>
            <a:r>
              <a:rPr lang="en-US" altLang="en-US" sz="2800"/>
              <a:t>Actively look for bugs and flaws</a:t>
            </a:r>
          </a:p>
          <a:p>
            <a:r>
              <a:rPr lang="en-US" altLang="en-US" sz="2800"/>
              <a:t>Like bad software…</a:t>
            </a:r>
          </a:p>
          <a:p>
            <a:r>
              <a:rPr lang="en-US" altLang="en-US" sz="2800"/>
              <a:t>…and try to make it misbehave</a:t>
            </a:r>
          </a:p>
          <a:p>
            <a:r>
              <a:rPr lang="en-US" altLang="en-US" sz="2800"/>
              <a:t>Attack systems thru bad software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572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“Normal” users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Find bugs and flaws by accident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Hate bad software…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…but must learn to live with it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Must make bad software work</a:t>
            </a:r>
          </a:p>
        </p:txBody>
      </p:sp>
    </p:spTree>
    <p:extLst>
      <p:ext uri="{BB962C8B-B14F-4D97-AF65-F5344CB8AC3E}">
        <p14:creationId xmlns:p14="http://schemas.microsoft.com/office/powerpoint/2010/main" val="1973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BFCA5866-0ED0-4B39-9881-005347AF1DF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Complexity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543800" cy="838200"/>
          </a:xfrm>
        </p:spPr>
        <p:txBody>
          <a:bodyPr/>
          <a:lstStyle/>
          <a:p>
            <a:r>
              <a:rPr lang="en-US" altLang="en-US" sz="2400" dirty="0"/>
              <a:t>“</a:t>
            </a:r>
            <a:r>
              <a:rPr lang="en-US" altLang="en-US" sz="2400" b="1" dirty="0"/>
              <a:t>Complexity is the enemy of security</a:t>
            </a:r>
            <a:r>
              <a:rPr lang="en-US" altLang="en-US" sz="2400" dirty="0"/>
              <a:t>”, Paul Kocher, Cryptography Research, Inc.</a:t>
            </a:r>
          </a:p>
        </p:txBody>
      </p:sp>
      <p:graphicFrame>
        <p:nvGraphicFramePr>
          <p:cNvPr id="201767" name="Group 39"/>
          <p:cNvGraphicFramePr>
            <a:graphicFrameLocks noGrp="1"/>
          </p:cNvGraphicFramePr>
          <p:nvPr/>
        </p:nvGraphicFramePr>
        <p:xfrm>
          <a:off x="1524000" y="2773363"/>
          <a:ext cx="5867400" cy="19812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Netscape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17,000,000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Space shuttle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Linux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1,500,000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Windows XP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Boeing 777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500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763" name="Rectangle 35"/>
          <p:cNvSpPr>
            <a:spLocks noChangeArrowheads="1"/>
          </p:cNvSpPr>
          <p:nvPr/>
        </p:nvSpPr>
        <p:spPr bwMode="auto">
          <a:xfrm>
            <a:off x="2241550" y="2301875"/>
            <a:ext cx="10302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system</a:t>
            </a:r>
            <a:endParaRPr lang="en-US" altLang="en-US" sz="2000"/>
          </a:p>
        </p:txBody>
      </p: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4419600" y="2286000"/>
            <a:ext cx="26273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Lines of code (LOC)</a:t>
            </a:r>
            <a:endParaRPr lang="en-US" altLang="en-US" sz="2000" b="1"/>
          </a:p>
        </p:txBody>
      </p:sp>
      <p:sp>
        <p:nvSpPr>
          <p:cNvPr id="201766" name="Rectangle 38"/>
          <p:cNvSpPr>
            <a:spLocks noChangeArrowheads="1"/>
          </p:cNvSpPr>
          <p:nvPr/>
        </p:nvSpPr>
        <p:spPr bwMode="auto">
          <a:xfrm>
            <a:off x="685800" y="5181600"/>
            <a:ext cx="7543800" cy="112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A new car contains several orders of magnitude more LOC than was required to land the Apollo astronauts on the moon </a:t>
            </a:r>
          </a:p>
        </p:txBody>
      </p:sp>
    </p:spTree>
    <p:extLst>
      <p:ext uri="{BB962C8B-B14F-4D97-AF65-F5344CB8AC3E}">
        <p14:creationId xmlns:p14="http://schemas.microsoft.com/office/powerpoint/2010/main" val="6644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D540DCE2-96CD-4CE2-9937-F5D3C90CF19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Lines of Code and Bugs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r>
              <a:rPr lang="en-US" altLang="en-US" sz="2800" dirty="0"/>
              <a:t>Conservative estimate: 5 bugs/1000 LOC</a:t>
            </a:r>
          </a:p>
          <a:p>
            <a:r>
              <a:rPr lang="en-US" altLang="en-US" sz="2800" b="1" dirty="0">
                <a:solidFill>
                  <a:schemeClr val="accent2"/>
                </a:solidFill>
              </a:rPr>
              <a:t>Do the math</a:t>
            </a:r>
            <a:endParaRPr lang="en-US" altLang="en-US" sz="2800" dirty="0"/>
          </a:p>
          <a:p>
            <a:pPr lvl="1"/>
            <a:r>
              <a:rPr lang="en-US" altLang="en-US" sz="2400" dirty="0"/>
              <a:t>Typical computer: 3,000 exe’s of 10K LOC each</a:t>
            </a:r>
          </a:p>
          <a:p>
            <a:pPr lvl="1"/>
            <a:r>
              <a:rPr lang="en-US" altLang="en-US" sz="2400" dirty="0"/>
              <a:t>Conservative estimate of 50 bugs/exe</a:t>
            </a:r>
          </a:p>
          <a:p>
            <a:pPr lvl="1"/>
            <a:r>
              <a:rPr lang="en-US" altLang="en-US" sz="2400" dirty="0"/>
              <a:t>About 150k bugs per computer</a:t>
            </a:r>
          </a:p>
          <a:p>
            <a:pPr lvl="1"/>
            <a:r>
              <a:rPr lang="en-US" altLang="en-US" sz="2400" dirty="0"/>
              <a:t>30,000 node network has 4.5 billion bugs</a:t>
            </a:r>
          </a:p>
          <a:p>
            <a:pPr lvl="1"/>
            <a:r>
              <a:rPr lang="en-US" altLang="en-US" sz="2400" dirty="0"/>
              <a:t>Suppose that only 10% of bugs security-critical and only 10% of those remotely exploitable</a:t>
            </a:r>
          </a:p>
          <a:p>
            <a:pPr lvl="1"/>
            <a:r>
              <a:rPr lang="en-US" altLang="en-US" sz="2400" dirty="0"/>
              <a:t>Then </a:t>
            </a:r>
            <a:r>
              <a:rPr lang="en-US" altLang="en-US" sz="2400" b="1" dirty="0"/>
              <a:t>“only” 4.5 million critical security flaws</a:t>
            </a:r>
            <a:r>
              <a:rPr lang="en-US" alt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15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D540DCE2-96CD-4CE2-9937-F5D3C90CF19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Counter-Measurements:</a:t>
            </a:r>
            <a:br>
              <a:rPr lang="en-US" altLang="en-US" dirty="0"/>
            </a:br>
            <a:r>
              <a:rPr lang="en-US" altLang="en-US" dirty="0"/>
              <a:t>Skynet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Fault Intrusion Tolerance</a:t>
            </a:r>
          </a:p>
          <a:p>
            <a:r>
              <a:rPr lang="en-US" altLang="en-US" sz="2800" b="1" dirty="0">
                <a:solidFill>
                  <a:schemeClr val="accent2"/>
                </a:solidFill>
              </a:rPr>
              <a:t>Features</a:t>
            </a:r>
            <a:endParaRPr lang="en-US" altLang="en-US" sz="2800" dirty="0"/>
          </a:p>
          <a:p>
            <a:pPr lvl="1"/>
            <a:r>
              <a:rPr lang="en-US" altLang="en-US" sz="2400" dirty="0"/>
              <a:t>Zero-day detection</a:t>
            </a:r>
          </a:p>
          <a:p>
            <a:pPr lvl="2"/>
            <a:r>
              <a:rPr lang="en-US" altLang="en-US" sz="2200" dirty="0"/>
              <a:t>Risk Analysis</a:t>
            </a:r>
          </a:p>
          <a:p>
            <a:pPr lvl="2"/>
            <a:r>
              <a:rPr lang="en-US" altLang="en-US" sz="2200" dirty="0"/>
              <a:t>Graph mining</a:t>
            </a:r>
          </a:p>
          <a:p>
            <a:pPr lvl="1"/>
            <a:r>
              <a:rPr lang="en-US" altLang="en-US" sz="2400" b="1" dirty="0"/>
              <a:t>Degradation under intrusion but maintains correctness</a:t>
            </a:r>
          </a:p>
          <a:p>
            <a:pPr lvl="1"/>
            <a:r>
              <a:rPr lang="en-US" altLang="en-US" sz="2400" dirty="0"/>
              <a:t>Self-Testing</a:t>
            </a:r>
          </a:p>
          <a:p>
            <a:pPr lvl="2"/>
            <a:r>
              <a:rPr lang="en-US" altLang="en-US" sz="2200" dirty="0"/>
              <a:t>Introspection</a:t>
            </a:r>
          </a:p>
          <a:p>
            <a:pPr lvl="2"/>
            <a:r>
              <a:rPr lang="en-US" altLang="en-US" sz="2200" dirty="0"/>
              <a:t>Secure Enclaves as secure anchors</a:t>
            </a:r>
          </a:p>
          <a:p>
            <a:pPr lvl="1"/>
            <a:r>
              <a:rPr lang="en-US" altLang="en-US" dirty="0"/>
              <a:t>Self-healing</a:t>
            </a:r>
          </a:p>
          <a:p>
            <a:pPr lvl="2"/>
            <a:endParaRPr lang="en-US" altLang="en-US" sz="22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1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Part 4 </a:t>
            </a:r>
            <a:r>
              <a:rPr lang="en-US" altLang="en-US">
                <a:sym typeface="Symbol" panose="05050102010706020507" pitchFamily="18" charset="2"/>
              </a:rPr>
              <a:t></a:t>
            </a:r>
            <a:r>
              <a:rPr lang="en-US" altLang="en-US"/>
              <a:t> Software                                                                                                          </a:t>
            </a:r>
            <a:fld id="{D540DCE2-96CD-4CE2-9937-F5D3C90CF19E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Counter-Measurements:</a:t>
            </a:r>
            <a:br>
              <a:rPr lang="en-US" altLang="en-US" dirty="0"/>
            </a:br>
            <a:r>
              <a:rPr lang="en-US" altLang="en-US" dirty="0"/>
              <a:t>Skynet’s Architecture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881082-9097-4795-BBAE-24A67959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1" y="2204864"/>
            <a:ext cx="7524328" cy="38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5964</TotalTime>
  <Words>373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Candara</vt:lpstr>
      <vt:lpstr>Comic Sans MS</vt:lpstr>
      <vt:lpstr>Symbol</vt:lpstr>
      <vt:lpstr>Times New Roman</vt:lpstr>
      <vt:lpstr>Wingdings</vt:lpstr>
      <vt:lpstr>Waveform</vt:lpstr>
      <vt:lpstr>Why Software?</vt:lpstr>
      <vt:lpstr>Bad Software</vt:lpstr>
      <vt:lpstr>Software Issues</vt:lpstr>
      <vt:lpstr>Complexity</vt:lpstr>
      <vt:lpstr>Lines of Code and Bugs</vt:lpstr>
      <vt:lpstr>Counter-Measurements: Skynet</vt:lpstr>
      <vt:lpstr>Counter-Measurements: Skynet’s Architecture</vt:lpstr>
    </vt:vector>
  </TitlesOfParts>
  <Company>Faculdade de Ciencias da 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Criptografia 2010/11</dc:title>
  <dc:creator>lfa</dc:creator>
  <cp:lastModifiedBy>Rolando Martins</cp:lastModifiedBy>
  <cp:revision>298</cp:revision>
  <dcterms:created xsi:type="dcterms:W3CDTF">2010-09-13T23:32:34Z</dcterms:created>
  <dcterms:modified xsi:type="dcterms:W3CDTF">2022-04-07T09:18:19Z</dcterms:modified>
</cp:coreProperties>
</file>