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4"/>
  </p:sldMasterIdLst>
  <p:notesMasterIdLst>
    <p:notesMasterId r:id="rId6"/>
  </p:notesMasterIdLst>
  <p:handoutMasterIdLst>
    <p:handoutMasterId r:id="rId7"/>
  </p:handoutMasterIdLst>
  <p:sldIdLst>
    <p:sldId id="261" r:id="rId5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682"/>
    <a:srgbClr val="F0F0F0"/>
    <a:srgbClr val="FFA79F"/>
    <a:srgbClr val="D1FFFF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91" autoAdjust="0"/>
    <p:restoredTop sz="82385" autoAdjust="0"/>
  </p:normalViewPr>
  <p:slideViewPr>
    <p:cSldViewPr snapToGrid="0">
      <p:cViewPr varScale="1">
        <p:scale>
          <a:sx n="93" d="100"/>
          <a:sy n="93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B928736-AA0B-442D-A1AF-8261F7034BF9}" type="datetime1">
              <a:rPr lang="pt-PT" smtClean="0"/>
              <a:t>27/10/2022</a:t>
            </a:fld>
            <a:endParaRPr lang="en-US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D4F8076-E201-4AD9-9292-9CDC6E4C499D}" type="datetime1">
              <a:rPr lang="pt-PT" smtClean="0"/>
              <a:t>27/10/2022</a:t>
            </a:fld>
            <a:endParaRPr lang="en-US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/>
              <a:t>Clique para editar os Estilos de texto do modelo global</a:t>
            </a:r>
            <a:endParaRPr lang="en-US"/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CD4F8076-E201-4AD9-9292-9CDC6E4C499D}" type="datetime1">
              <a:rPr lang="pt-PT" smtClean="0"/>
              <a:t>27/10/2022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1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pt" dirty="0"/>
              <a:t>Clique para editar o estilo do título do Modelo Global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3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t-PT"/>
              <a:t>Clique para editar o estilo de subtítulo do Modelo Global</a:t>
            </a:r>
            <a:endParaRPr lang="en-US" dirty="0"/>
          </a:p>
        </p:txBody>
      </p: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ED0CAB-5C98-4633-8227-766380E8BC6E}" type="datetime1">
              <a:rPr lang="pt-PT" smtClean="0"/>
              <a:t>27/10/2022</a:t>
            </a:fld>
            <a:endParaRPr lang="en-US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pt" dirty="0"/>
              <a:t>Clique para editar o estilo do título do Modelo Global</a:t>
            </a:r>
            <a:endParaRPr lang="en-US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lIns="45720" tIns="0" rIns="45720" bIns="0" rtlCol="0"/>
          <a:lstStyle>
            <a:lvl1pPr>
              <a:defRPr/>
            </a:lvl1pPr>
          </a:lstStyle>
          <a:p>
            <a:pPr lvl="0" rtl="0"/>
            <a:r>
              <a:rPr lang="pt-pt" dirty="0"/>
              <a:t>Clique para editar os Estilos de 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  <a:endParaRPr lang="en-US" dirty="0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22BAA2-AC6B-4746-8053-EDC8606E535A}" type="datetime1">
              <a:rPr lang="pt-PT" smtClean="0"/>
              <a:t>27/10/2022</a:t>
            </a:fld>
            <a:endParaRPr lang="en-US" dirty="0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pt-pt" dirty="0"/>
              <a:t>Clique para editar o estilo do título do Modelo Global</a:t>
            </a:r>
            <a:endParaRPr lang="en-US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DC9CF0-46A2-4AC7-9FA2-8EC67FAC0032}" type="datetime1">
              <a:rPr lang="pt-PT" smtClean="0"/>
              <a:t>27/10/2022</a:t>
            </a:fld>
            <a:endParaRPr lang="en-US" dirty="0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Marcador de Posição do Número do Diapositivo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pt" dirty="0"/>
              <a:t>Clique para editar o estilo do título do Modelo Global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C3D2EF-A9F1-401A-8C02-1662D96CBA0D}" type="datetime1">
              <a:rPr lang="pt-PT" smtClean="0"/>
              <a:t>27/10/2022</a:t>
            </a:fld>
            <a:endParaRPr lang="en-US" dirty="0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pt" dirty="0"/>
              <a:t>Clique para editar o estilo do título do Modelo Global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3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582FB0-8268-4450-AEFB-7C755E727544}" type="datetime1">
              <a:rPr lang="pt-PT" smtClean="0"/>
              <a:t>27/10/2022</a:t>
            </a:fld>
            <a:endParaRPr lang="en-US" dirty="0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Marcador de Posição do Número do Diapositivo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pt" dirty="0"/>
              <a:t>Clique para editar o estilo do título do Modelo Global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 hasCustomPrompt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pt-pt" dirty="0"/>
              <a:t>Clique para editar os Estilos de texto do 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  <a:endParaRPr lang="en-US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pt-pt" dirty="0"/>
              <a:t>Clique para editar os Estilos de texto do 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  <a:endParaRPr lang="en-US" dirty="0"/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E0A07F-0364-433A-B636-12526FBF2765}" type="datetime1">
              <a:rPr lang="pt-PT" smtClean="0"/>
              <a:t>27/10/2022</a:t>
            </a:fld>
            <a:endParaRPr lang="en-US" dirty="0"/>
          </a:p>
        </p:txBody>
      </p:sp>
      <p:sp>
        <p:nvSpPr>
          <p:cNvPr id="9" name="Marcador de Posição do Rodapé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Marcador de Posição do Número do Diapositivo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pt" dirty="0"/>
              <a:t>Clique para editar o estilo do título do Modelo Global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dirty="0"/>
              <a:t>Clique para editar os estilos de 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pt-pt" dirty="0"/>
              <a:t>Clique para editar os Estilos de texto do 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  <a:endParaRPr lang="en-US" dirty="0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dirty="0"/>
              <a:t>Clique para editar os estilos de 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 hasCustomPrompt="1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pt-pt" dirty="0"/>
              <a:t>Clique para editar os estilos de texto do 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  <a:endParaRPr lang="en-US" dirty="0"/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5BCC9B-3D00-4038-B827-05429894F1D1}" type="datetime1">
              <a:rPr lang="pt-PT" smtClean="0"/>
              <a:t>27/10/2022</a:t>
            </a:fld>
            <a:endParaRPr lang="en-US" dirty="0"/>
          </a:p>
        </p:txBody>
      </p:sp>
      <p:sp>
        <p:nvSpPr>
          <p:cNvPr id="11" name="Marcador de Posição do Rodapé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Marcador de Posição do Número do Diapositivo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pt" dirty="0"/>
              <a:t>Clique para editar o estilo do título do Modelo Global</a:t>
            </a:r>
            <a:endParaRPr lang="en-US" dirty="0"/>
          </a:p>
        </p:txBody>
      </p:sp>
      <p:sp>
        <p:nvSpPr>
          <p:cNvPr id="6" name="Marcador de Posição da Dat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5B8D0D-025A-4217-B697-16EEC070DDC8}" type="datetime1">
              <a:rPr lang="pt-PT" smtClean="0"/>
              <a:t>27/10/2022</a:t>
            </a:fld>
            <a:endParaRPr lang="en-US" dirty="0"/>
          </a:p>
        </p:txBody>
      </p:sp>
      <p:sp>
        <p:nvSpPr>
          <p:cNvPr id="7" name="Marcador de Posição do Rodapé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Marcador de Posição do Número do Diapositivo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763092-FB88-4F2E-B7A9-6AD9CA079CD0}" type="datetime1">
              <a:rPr lang="pt-PT" smtClean="0"/>
              <a:t>27/10/2022</a:t>
            </a:fld>
            <a:endParaRPr lang="en-US" dirty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dirty="0"/>
              <a:t>Clique para editar os estilos de 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E55777FD-C41C-4ED6-9788-E0BDB29FE28C}" type="datetime1">
              <a:rPr lang="pt-PT" smtClean="0"/>
              <a:t>27/10/2022</a:t>
            </a:fld>
            <a:endParaRPr lang="en-US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Posição da Imagem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1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E2C937DC-1FD7-45E0-8375-82F139FBDB0A}" type="datetime1">
              <a:rPr lang="pt-PT" smtClean="0"/>
              <a:t>27/10/2022</a:t>
            </a:fld>
            <a:endParaRPr lang="en-US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pt" dirty="0"/>
              <a:t>Clique para editar o estilo do título do Modelo Global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pt-pt"/>
              <a:t>Clique para editar os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1F5BAF06-A1C3-41CD-B482-A3F55490B9C6}" type="datetime1">
              <a:rPr lang="pt-PT" smtClean="0"/>
              <a:t>27/10/2022</a:t>
            </a:fld>
            <a:endParaRPr lang="en-US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EC2C1F7-FC12-44C9-9E73-91840CD94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BC3D2EF-A9F1-401A-8C02-1662D96CBA0D}" type="datetime1">
              <a:rPr lang="pt-PT" smtClean="0"/>
              <a:t>27/10/2022</a:t>
            </a:fld>
            <a:endParaRPr lang="en-US" dirty="0"/>
          </a:p>
        </p:txBody>
      </p:sp>
      <p:pic>
        <p:nvPicPr>
          <p:cNvPr id="5" name="Picture 2" descr="Bem vindo">
            <a:extLst>
              <a:ext uri="{FF2B5EF4-FFF2-40B4-BE49-F238E27FC236}">
                <a16:creationId xmlns:a16="http://schemas.microsoft.com/office/drawing/2014/main" id="{B4A9DA62-D8DF-42DD-8FE5-512FFC37C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15372"/>
            <a:ext cx="583940" cy="428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Bem vindo">
            <a:extLst>
              <a:ext uri="{FF2B5EF4-FFF2-40B4-BE49-F238E27FC236}">
                <a16:creationId xmlns:a16="http://schemas.microsoft.com/office/drawing/2014/main" id="{A3186283-9837-4B03-A0B3-D72CE0F43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4657" y="6509273"/>
            <a:ext cx="1026551" cy="24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78177D84-5AB7-417B-8543-EC731253B997}"/>
              </a:ext>
            </a:extLst>
          </p:cNvPr>
          <p:cNvSpPr txBox="1"/>
          <p:nvPr/>
        </p:nvSpPr>
        <p:spPr>
          <a:xfrm>
            <a:off x="931178" y="5620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PT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3E2B5473-04AF-4908-8402-61E52ACEB0DB}"/>
              </a:ext>
            </a:extLst>
          </p:cNvPr>
          <p:cNvSpPr txBox="1">
            <a:spLocks/>
          </p:cNvSpPr>
          <p:nvPr/>
        </p:nvSpPr>
        <p:spPr>
          <a:xfrm>
            <a:off x="100668" y="108476"/>
            <a:ext cx="11673321" cy="728308"/>
          </a:xfrm>
          <a:prstGeom prst="rect">
            <a:avLst/>
          </a:prstGeom>
        </p:spPr>
        <p:txBody>
          <a:bodyPr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 dirty="0" err="1"/>
              <a:t>Exercicio</a:t>
            </a:r>
            <a:r>
              <a:rPr lang="pt-PT" sz="4000" dirty="0"/>
              <a:t> 3 – Analise Financeira</a:t>
            </a:r>
          </a:p>
          <a:p>
            <a:endParaRPr lang="pt-pt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107C27-F20C-134F-A8D3-540A8D2C75FC}"/>
              </a:ext>
            </a:extLst>
          </p:cNvPr>
          <p:cNvSpPr txBox="1"/>
          <p:nvPr/>
        </p:nvSpPr>
        <p:spPr>
          <a:xfrm>
            <a:off x="169127" y="711062"/>
            <a:ext cx="1192220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PT" dirty="0"/>
              <a:t>Analisar a proposta de financiamento descrita no documento 19.11.08 - Proposta HP_XPTO.pdf, referente a financiamento de </a:t>
            </a:r>
            <a:r>
              <a:rPr lang="pt-PT" dirty="0" err="1"/>
              <a:t>PCs</a:t>
            </a:r>
            <a:r>
              <a:rPr lang="pt-PT" dirty="0"/>
              <a:t>:</a:t>
            </a:r>
          </a:p>
          <a:p>
            <a:pPr marL="800100" lvl="1" indent="-342900">
              <a:buFont typeface="+mj-lt"/>
              <a:buAutoNum type="alphaLcParenR"/>
            </a:pPr>
            <a:r>
              <a:rPr lang="pt-PT" dirty="0"/>
              <a:t>Identifique o tipo de locação  e justifique</a:t>
            </a:r>
          </a:p>
          <a:p>
            <a:pPr marL="800100" lvl="1" indent="-342900">
              <a:buFont typeface="+mj-lt"/>
              <a:buAutoNum type="alphaLcParenR"/>
            </a:pPr>
            <a:r>
              <a:rPr lang="pt-PT" dirty="0"/>
              <a:t>Construa o mapa de fluxos de caixa para a opção de 60 meses, com rendas trimestrais e mensais. Qual a TAEG para cada cenário? Qual a que escolheria, assumindo que não há outro tipo de constrangimentos de tesouraria. O que acha que estará na base da diferença das taxas?</a:t>
            </a:r>
          </a:p>
          <a:p>
            <a:pPr marL="342900" indent="-342900">
              <a:buFont typeface="+mj-lt"/>
              <a:buAutoNum type="arabicPeriod"/>
            </a:pPr>
            <a:r>
              <a:rPr lang="pt-PT" dirty="0"/>
              <a:t>Analisar a proposta de financiamento descrita no documento Cash-flow contrato.pdf</a:t>
            </a:r>
          </a:p>
          <a:p>
            <a:pPr marL="800100" lvl="1" indent="-342900">
              <a:buFont typeface="+mj-lt"/>
              <a:buAutoNum type="alphaLcParenR"/>
            </a:pPr>
            <a:r>
              <a:rPr lang="pt-PT" dirty="0"/>
              <a:t>Identifique o tipo de locação  e justifique</a:t>
            </a:r>
          </a:p>
          <a:p>
            <a:pPr marL="800100" lvl="1" indent="-342900">
              <a:buFont typeface="+mj-lt"/>
              <a:buAutoNum type="alphaLcParenR"/>
            </a:pPr>
            <a:r>
              <a:rPr lang="pt-PT" dirty="0"/>
              <a:t>Qual a TAEG que foi aplicada?</a:t>
            </a:r>
          </a:p>
          <a:p>
            <a:pPr marL="800100" lvl="1" indent="-342900">
              <a:buFont typeface="+mj-lt"/>
              <a:buAutoNum type="alphaLcParenR"/>
            </a:pPr>
            <a:r>
              <a:rPr lang="pt-PT" dirty="0"/>
              <a:t>Qual o MTIC deste investimento?</a:t>
            </a:r>
          </a:p>
          <a:p>
            <a:pPr marL="342900" indent="-342900">
              <a:buFont typeface="+mj-lt"/>
              <a:buAutoNum type="arabicPeriod"/>
            </a:pPr>
            <a:r>
              <a:rPr lang="pt-PT" dirty="0"/>
              <a:t>Analisar a mapa de cash-flow para o projeto de </a:t>
            </a:r>
            <a:r>
              <a:rPr lang="pt-PT" dirty="0" err="1"/>
              <a:t>Intelligente</a:t>
            </a:r>
            <a:r>
              <a:rPr lang="pt-PT" dirty="0"/>
              <a:t> </a:t>
            </a:r>
            <a:r>
              <a:rPr lang="pt-PT" dirty="0" err="1"/>
              <a:t>Automation</a:t>
            </a:r>
            <a:r>
              <a:rPr lang="pt-PT" dirty="0"/>
              <a:t> (RPA) do Serviço de Apoio a Clientes na folha de calculo BC - RPA SAC v1.xlsx</a:t>
            </a:r>
          </a:p>
          <a:p>
            <a:pPr marL="800100" lvl="1" indent="-342900">
              <a:buFont typeface="+mj-lt"/>
              <a:buAutoNum type="alphaLcParenR"/>
            </a:pPr>
            <a:r>
              <a:rPr lang="pt-PT" dirty="0"/>
              <a:t>Quando é atingido o </a:t>
            </a:r>
            <a:r>
              <a:rPr lang="pt-PT" dirty="0" err="1"/>
              <a:t>payback</a:t>
            </a:r>
            <a:r>
              <a:rPr lang="pt-PT" dirty="0"/>
              <a:t> (break-</a:t>
            </a:r>
            <a:r>
              <a:rPr lang="pt-PT" dirty="0" err="1"/>
              <a:t>even</a:t>
            </a:r>
            <a:r>
              <a:rPr lang="pt-PT" dirty="0"/>
              <a:t>)?</a:t>
            </a:r>
          </a:p>
          <a:p>
            <a:pPr marL="800100" lvl="1" indent="-342900">
              <a:buFont typeface="+mj-lt"/>
              <a:buAutoNum type="alphaLcParenR"/>
            </a:pPr>
            <a:r>
              <a:rPr lang="pt-PT" dirty="0"/>
              <a:t>Se a empresa fizer </a:t>
            </a:r>
            <a:r>
              <a:rPr lang="pt-PT" i="1" dirty="0"/>
              <a:t>outsourcing </a:t>
            </a:r>
            <a:r>
              <a:rPr lang="pt-PT" dirty="0"/>
              <a:t>desta função e conseguir reduzir 20% do custo/hora do trabalho:</a:t>
            </a:r>
          </a:p>
          <a:p>
            <a:pPr marL="1257300" lvl="2" indent="-342900">
              <a:buFont typeface="+mj-lt"/>
              <a:buAutoNum type="arabicPeriod"/>
            </a:pPr>
            <a:r>
              <a:rPr lang="pt-PT" dirty="0"/>
              <a:t>O que acontece ao </a:t>
            </a:r>
            <a:r>
              <a:rPr lang="pt-PT" dirty="0" err="1"/>
              <a:t>payback</a:t>
            </a:r>
            <a:r>
              <a:rPr lang="pt-PT" dirty="0"/>
              <a:t>?</a:t>
            </a:r>
          </a:p>
          <a:p>
            <a:pPr marL="1257300" lvl="2" indent="-342900">
              <a:buFont typeface="+mj-lt"/>
              <a:buAutoNum type="arabicPeriod"/>
            </a:pPr>
            <a:r>
              <a:rPr lang="pt-PT" dirty="0"/>
              <a:t>Se tiver, como alternativa, a possibilidade de fazer uma aplicação financeira sem risco, em regime de capitalização de juros compostos a uma taxa anual </a:t>
            </a:r>
            <a:r>
              <a:rPr lang="pt-PT"/>
              <a:t>de 10%, </a:t>
            </a:r>
            <a:r>
              <a:rPr lang="pt-PT" dirty="0"/>
              <a:t>pelo mesmo período de 5 anos, numa perspetiva puramente financeira, deveria manter o projeto?</a:t>
            </a:r>
          </a:p>
          <a:p>
            <a:pPr marL="342900" indent="-342900">
              <a:buFont typeface="+mj-lt"/>
              <a:buAutoNum type="arabicPeriod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6692413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41798965_TF56160789" id="{81F3A797-2DB1-43D6-A0DF-052D6582437D}" vid="{63A9F976-DBE9-4804-AF5A-308C077DB90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12288725B31224FB8858A622CE36F04" ma:contentTypeVersion="13" ma:contentTypeDescription="Criar um novo documento." ma:contentTypeScope="" ma:versionID="aee5d4db0d680b1b3ec55488fa853019">
  <xsd:schema xmlns:xsd="http://www.w3.org/2001/XMLSchema" xmlns:xs="http://www.w3.org/2001/XMLSchema" xmlns:p="http://schemas.microsoft.com/office/2006/metadata/properties" xmlns:ns3="a4bc8fed-a1d4-4fc1-a1a9-d8b28b71c1d9" xmlns:ns4="60cc180b-8da8-4fdf-b3f5-c13df959af62" targetNamespace="http://schemas.microsoft.com/office/2006/metadata/properties" ma:root="true" ma:fieldsID="d3005dd4999f841642a4f346b04bcca5" ns3:_="" ns4:_="">
    <xsd:import namespace="a4bc8fed-a1d4-4fc1-a1a9-d8b28b71c1d9"/>
    <xsd:import namespace="60cc180b-8da8-4fdf-b3f5-c13df959af6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bc8fed-a1d4-4fc1-a1a9-d8b28b71c1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cc180b-8da8-4fdf-b3f5-c13df959af6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ash de Sugestão de Partilh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7DAB4B2-AF97-4E42-8F95-844D9A3A6A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C382827-F4FA-4F1E-B907-7C829AEBAAD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D3F945E-1B98-4F17-8783-A6C1461395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bc8fed-a1d4-4fc1-a1a9-d8b28b71c1d9"/>
    <ds:schemaRef ds:uri="60cc180b-8da8-4fdf-b3f5-c13df959af6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{15253791-A641-44C1-BDAE-04C6A027AFBD}tf56160789_win32</Template>
  <TotalTime>0</TotalTime>
  <Words>236</Words>
  <Application>Microsoft Office PowerPoint</Application>
  <PresentationFormat>Widescreen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Bookman Old Style</vt:lpstr>
      <vt:lpstr>Calibri</vt:lpstr>
      <vt:lpstr>Franklin Gothic Book</vt:lpstr>
      <vt:lpstr>1_RetrospectVTI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197</cp:revision>
  <dcterms:created xsi:type="dcterms:W3CDTF">2020-09-27T10:10:29Z</dcterms:created>
  <dcterms:modified xsi:type="dcterms:W3CDTF">2022-10-27T15:47:50Z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0x010100C12288725B31224FB8858A622CE36F04</vt:lpwstr>
  </property>
</Properties>
</file>