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3" r:id="rId8"/>
    <p:sldId id="260" r:id="rId9"/>
    <p:sldId id="261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ke" initials="B" lastIdx="1" clrIdx="0">
    <p:extLst>
      <p:ext uri="{19B8F6BF-5375-455C-9EA6-DF929625EA0E}">
        <p15:presenceInfo xmlns:p15="http://schemas.microsoft.com/office/powerpoint/2012/main" userId="Bla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BBB79-EEBA-666E-F02A-1032DC05F426}" v="12" dt="2020-12-07T02:04:53.414"/>
    <p1510:client id="{780CD415-39E7-5F07-3520-6E0549A06C74}" v="40" dt="2020-12-07T02:27:30.322"/>
    <p1510:client id="{9336E912-8D10-074F-AC35-9992B8429218}" v="185" dt="2020-12-07T21:16:01.246"/>
    <p1510:client id="{9480CB27-A02E-2C28-B614-A8BCB4FC7F85}" v="13" dt="2020-12-07T20:25:01.007"/>
    <p1510:client id="{BE92AC58-212A-4EBC-95DF-772F8F8F7138}" v="15" dt="2020-12-07T02:27:20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57404-A6F4-448B-A793-18D8BE3214D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E98BF-E1AB-4124-863B-70E928B7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98BF-E1AB-4124-863B-70E928B76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98BF-E1AB-4124-863B-70E928B76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98BF-E1AB-4124-863B-70E928B76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1E08-3AD7-4C6D-8F79-91CE5C9A2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A9AD-19A1-411A-925B-AE0B82CE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DCE8-B174-4C65-8D2C-78F8464E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C4D5-CB13-45F4-8D1F-9B7579FC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9DB0-909D-40F9-9C0D-3F7A3F92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1986-ADC3-4079-959D-3B956E0F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0C32A-73A3-43E8-835C-724D85A0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2D25F-718A-4584-8A38-27444FDA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061B-C4A9-4DC8-9328-364446D2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21A8-BD91-4D44-BDC4-26E72CFE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21DA7-64F7-4557-9BF3-BC86E0A99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FE77-3E8E-40DC-BEE2-35125E304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23F2-C24D-4E4F-BA73-711218AB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2B9B-1E9A-4E1A-A514-5CAB8D5B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CC48-901E-4D56-A789-D31CEF52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31DC-AF1B-489E-B8A5-8A485AE4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01F-9E95-4A13-9809-B4CF44CF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8F70-505B-4A12-BEAB-5A7B727F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1B24-8610-4836-9F7E-BB416F6E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97EB-F749-4A4C-AD80-9A58A34C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AE05-34A8-4357-AA21-786332DD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664F-A9FB-4404-A845-83F26AFD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38E2-9878-4303-8361-DB2932A4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DFD0-6864-46C4-948C-50B6AABA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C508-FEBE-44EA-BE11-EDEB533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C705-08D9-43D4-93E6-4257FB79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1539-8E54-48DC-B2EC-7BC96EF7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784D-E23F-4C2E-A639-7A47EAA1A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99C7D-EA51-4D69-8F47-133765F7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9D227-074C-4322-AF35-CFFDED2A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92FB1-371D-4A09-8B8F-CF2ED9B3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F223-D744-494E-9820-0A2A27E9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8B2C1-5A06-40E7-8ED0-B78B9C6C5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004D1-9964-4B3D-A633-A9F70D81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915A7-1604-4AC8-A689-B2D5E01E7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A8CA4-DBAF-4BE2-A9C8-6A5059521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E3FCF-2F44-4D31-8C87-88BF2A5E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6925-47EE-4E42-A0D7-8D31DE5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15EC6-5834-4BC0-B166-65249B84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73A0-1499-41E6-BD1B-B075DB0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7C343-AD91-4BD9-979C-3E30225E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AAA1D-2AE3-4F67-B631-4CC32426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D9845-3AF4-49FA-8E98-F7291D7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C9A27-22FD-444E-872B-F15676F0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60312-C859-4AFE-B451-12F30D9C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24654-45C2-4DE4-B078-630A3280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429D-1AD5-4B74-9983-C641903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EFD0-B8E1-4F26-81D3-A96C3FBA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7230F-C487-4B94-9621-179E30A3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26B1C-7951-43F5-9452-A630368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5FF6-50A9-4CB7-BC0C-C868BCDE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7947-2439-40DC-B865-B4A02C77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98E5-1045-467D-BC9F-D800D3B5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1F91F-361A-44D2-9FFE-95AE26FE1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441AC-5449-4EA9-8475-A484D7FB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2251-1060-4D3A-B6AD-E3E1C3F1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F8C4-F6A1-4692-AADE-CA1DAF9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F7F2-A941-4416-96E9-6B875A42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3BC56-6456-41CE-924B-4EECE01B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5CF2-EB03-4C0D-9675-529905E8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E7E9-A61F-45D3-A968-905B7391B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57D9-F50A-4CCB-AC03-0C716E5CDAA4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9884-CF8F-4564-94CC-B55E1AC2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3C31-42D3-4862-AC6F-D3DBB3538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A43B-901B-4EE5-9E36-C1069C99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C524-730A-4BDB-86B6-9E84E9E4B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Steganography: Swappable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E79B1-A6F7-460F-B30E-CC4AEC90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Blake </a:t>
            </a:r>
            <a:r>
              <a:rPr lang="en-US" sz="2000" err="1"/>
              <a:t>Eicholtz</a:t>
            </a:r>
            <a:r>
              <a:rPr lang="en-US" sz="2000"/>
              <a:t>, Ben Marshall, Kyaw Tun, Omer Srour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B918-7E6C-4BF8-B488-EC13A5E2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The Problem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9350-2DC8-4CEA-BB07-4ECFABF2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Hiding information in such a way that an external party wouldn’t have any idea that information is hidden.</a:t>
            </a:r>
          </a:p>
          <a:p>
            <a:r>
              <a:rPr lang="en-US" sz="2400"/>
              <a:t>The motivation for this was introduced at the HotSoS conference by a team conducting research for the Naval Information Warfare Center. Their idea was swapping instructions midstream to hide messages.</a:t>
            </a:r>
          </a:p>
          <a:p>
            <a:endParaRPr lang="en-US" sz="2400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05AF-513E-4044-B527-DA7EB34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9708" y="6351348"/>
            <a:ext cx="7745622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tx1">
                    <a:alpha val="80000"/>
                  </a:schemeClr>
                </a:solidFill>
              </a:rPr>
              <a:t>Gabrys, Ryan &amp; Martinez, Luis &amp; Fugate, Sunny. (2020). How to swap instructions midstream: an embedding algorithm for program steganography. 1-2. 10.1145/3384217.3384224 .</a:t>
            </a:r>
          </a:p>
        </p:txBody>
      </p:sp>
    </p:spTree>
    <p:extLst>
      <p:ext uri="{BB962C8B-B14F-4D97-AF65-F5344CB8AC3E}">
        <p14:creationId xmlns:p14="http://schemas.microsoft.com/office/powerpoint/2010/main" val="214574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DE6F-0D6C-458D-B56B-F3AC528B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Swappable Instructions</a:t>
            </a: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D92E59-7C8A-4F59-A8AF-40C6BFB43917}"/>
              </a:ext>
            </a:extLst>
          </p:cNvPr>
          <p:cNvSpPr txBox="1">
            <a:spLocks/>
          </p:cNvSpPr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2400"/>
              <a:t>Adjacent instructions that when switched have no effect on the program</a:t>
            </a:r>
          </a:p>
          <a:p>
            <a:pPr marL="285750"/>
            <a:r>
              <a:rPr lang="en-US" sz="2400"/>
              <a:t>Typically, instructions regarding unique registers</a:t>
            </a:r>
            <a:endParaRPr lang="en-US" sz="2400" dirty="0">
              <a:cs typeface="Calibri"/>
            </a:endParaRPr>
          </a:p>
          <a:p>
            <a:r>
              <a:rPr lang="en-US" sz="2400"/>
              <a:t>The main goal with swapping instructions is the program should run the same as it did pre-swap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We focused on MOV instructions</a:t>
            </a:r>
            <a:endParaRPr lang="en-US" sz="2400" dirty="0">
              <a:cs typeface="Calibri"/>
            </a:endParaRP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D40E25F9-B2FA-4C23-8D4C-F2909A0E7AB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8197" b="10211"/>
          <a:stretch/>
        </p:blipFill>
        <p:spPr bwMode="auto">
          <a:xfrm>
            <a:off x="12335774" y="3940838"/>
            <a:ext cx="4299439" cy="1973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56DF1A-79AF-4F34-93D4-53AFE3AC4C17}"/>
              </a:ext>
            </a:extLst>
          </p:cNvPr>
          <p:cNvSpPr/>
          <p:nvPr/>
        </p:nvSpPr>
        <p:spPr>
          <a:xfrm>
            <a:off x="3753569" y="4934908"/>
            <a:ext cx="3292416" cy="160547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EDD0DD-C684-47A0-B50A-4AE971F7B68A}"/>
              </a:ext>
            </a:extLst>
          </p:cNvPr>
          <p:cNvSpPr txBox="1"/>
          <p:nvPr/>
        </p:nvSpPr>
        <p:spPr>
          <a:xfrm>
            <a:off x="3753628" y="4961326"/>
            <a:ext cx="27432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raditional Arabic"/>
                <a:cs typeface="Calibri"/>
              </a:rPr>
              <a:t>mov rax, 1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latin typeface="Traditional Arabic"/>
                <a:ea typeface="+mn-lt"/>
                <a:cs typeface="+mn-lt"/>
              </a:rPr>
              <a:t>add r1, r9</a:t>
            </a:r>
            <a:br>
              <a:rPr lang="en-US" sz="2000">
                <a:latin typeface="Traditional Arabic"/>
                <a:ea typeface="+mn-lt"/>
                <a:cs typeface="+mn-lt"/>
              </a:rPr>
            </a:br>
            <a:r>
              <a:rPr lang="en-US" sz="2000">
                <a:latin typeface="Traditional Arabic"/>
                <a:cs typeface="Calibri"/>
              </a:rPr>
              <a:t>mov rsi, r1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latin typeface="Traditional Arabic"/>
                <a:cs typeface="Calibri"/>
              </a:rPr>
              <a:t>mov rdi, r3</a:t>
            </a:r>
            <a:br>
              <a:rPr lang="en-US" sz="2000">
                <a:latin typeface="Traditional Arabic"/>
              </a:rPr>
            </a:br>
            <a:r>
              <a:rPr lang="en-US" sz="2000">
                <a:latin typeface="Traditional Arabic"/>
                <a:cs typeface="Calibri"/>
              </a:rPr>
              <a:t>mov r5, 22</a:t>
            </a:r>
          </a:p>
          <a:p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015DE-4680-420D-A59A-DBF1676D9F47}"/>
              </a:ext>
            </a:extLst>
          </p:cNvPr>
          <p:cNvSpPr txBox="1"/>
          <p:nvPr/>
        </p:nvSpPr>
        <p:spPr>
          <a:xfrm>
            <a:off x="5694571" y="4961325"/>
            <a:ext cx="27432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add r1, r9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solidFill>
                  <a:srgbClr val="FF0000"/>
                </a:solidFill>
                <a:latin typeface="Traditional Arabic"/>
                <a:ea typeface="+mn-lt"/>
                <a:cs typeface="+mn-lt"/>
              </a:rPr>
              <a:t>mov </a:t>
            </a:r>
            <a:r>
              <a:rPr lang="en-US" sz="2000" err="1">
                <a:solidFill>
                  <a:srgbClr val="FF0000"/>
                </a:solidFill>
                <a:latin typeface="Traditional Arabic"/>
                <a:ea typeface="+mn-lt"/>
                <a:cs typeface="+mn-lt"/>
              </a:rPr>
              <a:t>rax</a:t>
            </a:r>
            <a:r>
              <a:rPr lang="en-US" sz="2000">
                <a:solidFill>
                  <a:srgbClr val="FF0000"/>
                </a:solidFill>
                <a:latin typeface="Traditional Arabic"/>
                <a:ea typeface="+mn-lt"/>
                <a:cs typeface="+mn-lt"/>
              </a:rPr>
              <a:t>, 1</a:t>
            </a:r>
            <a:br>
              <a:rPr lang="en-US" sz="2000">
                <a:latin typeface="Traditional Arabic"/>
                <a:ea typeface="+mn-lt"/>
                <a:cs typeface="+mn-lt"/>
              </a:rPr>
            </a:br>
            <a:r>
              <a:rPr lang="en-US" sz="2000">
                <a:solidFill>
                  <a:srgbClr val="000000"/>
                </a:solidFill>
                <a:latin typeface="Traditional Arabic"/>
                <a:cs typeface="Calibri"/>
              </a:rPr>
              <a:t>mov </a:t>
            </a:r>
            <a:r>
              <a:rPr lang="en-US" sz="2000" err="1">
                <a:solidFill>
                  <a:srgbClr val="000000"/>
                </a:solidFill>
                <a:latin typeface="Traditional Arabic"/>
                <a:cs typeface="Calibri"/>
              </a:rPr>
              <a:t>rsi</a:t>
            </a:r>
            <a:r>
              <a:rPr lang="en-US" sz="2000">
                <a:solidFill>
                  <a:srgbClr val="000000"/>
                </a:solidFill>
                <a:latin typeface="Traditional Arabic"/>
                <a:cs typeface="Calibri"/>
              </a:rPr>
              <a:t>, r1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mov r5, 22</a:t>
            </a:r>
            <a:br>
              <a:rPr lang="en-US" sz="2000">
                <a:latin typeface="Traditional Arabic"/>
              </a:rPr>
            </a:br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mov </a:t>
            </a:r>
            <a:r>
              <a:rPr lang="en-US" sz="2000" err="1">
                <a:solidFill>
                  <a:srgbClr val="FF0000"/>
                </a:solidFill>
                <a:latin typeface="Traditional Arabic"/>
                <a:cs typeface="Calibri"/>
              </a:rPr>
              <a:t>rdi</a:t>
            </a:r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, r3</a:t>
            </a:r>
          </a:p>
          <a:p>
            <a:endParaRPr lang="en-US">
              <a:cs typeface="Calibri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2C604F1-5814-42A4-AFAA-70CD9989BB7A}"/>
              </a:ext>
            </a:extLst>
          </p:cNvPr>
          <p:cNvSpPr/>
          <p:nvPr/>
        </p:nvSpPr>
        <p:spPr>
          <a:xfrm>
            <a:off x="5252155" y="5731475"/>
            <a:ext cx="330680" cy="1725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0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EAED-AFFF-4DD4-9D25-20402202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Our Method</a:t>
            </a:r>
            <a:endParaRPr lang="en-US" b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4974-31A9-4A7D-86E2-D5C8F8EB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For each pair of swappable instructions</a:t>
            </a:r>
          </a:p>
          <a:p>
            <a:pPr lvl="1"/>
            <a:r>
              <a:rPr lang="en-US">
                <a:cs typeface="Calibri"/>
              </a:rPr>
              <a:t>If the order in the modified binary matches the original, the pair represents a 0</a:t>
            </a:r>
          </a:p>
          <a:p>
            <a:pPr lvl="1"/>
            <a:r>
              <a:rPr lang="en-US">
                <a:cs typeface="Calibri"/>
              </a:rPr>
              <a:t>If the instructions are swapped in the modified binary, the pair represents a 1</a:t>
            </a:r>
          </a:p>
          <a:p>
            <a:r>
              <a:rPr lang="en-US" sz="2400">
                <a:cs typeface="Calibri"/>
              </a:rPr>
              <a:t>Input data is broken down into binary and stored in the modified binary by swapping bits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33E46-9FE2-C646-A382-A3E862968E14}"/>
              </a:ext>
            </a:extLst>
          </p:cNvPr>
          <p:cNvSpPr/>
          <p:nvPr/>
        </p:nvSpPr>
        <p:spPr>
          <a:xfrm>
            <a:off x="3753569" y="4934908"/>
            <a:ext cx="3292416" cy="160547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12B73-31D5-FA46-85D2-A08505D832C1}"/>
              </a:ext>
            </a:extLst>
          </p:cNvPr>
          <p:cNvSpPr txBox="1"/>
          <p:nvPr/>
        </p:nvSpPr>
        <p:spPr>
          <a:xfrm>
            <a:off x="3753628" y="4961326"/>
            <a:ext cx="27432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raditional Arabic"/>
                <a:cs typeface="Calibri"/>
              </a:rPr>
              <a:t>mov </a:t>
            </a:r>
            <a:r>
              <a:rPr lang="en-US" sz="2000" err="1">
                <a:latin typeface="Traditional Arabic"/>
                <a:cs typeface="Calibri"/>
              </a:rPr>
              <a:t>rax</a:t>
            </a:r>
            <a:r>
              <a:rPr lang="en-US" sz="2000">
                <a:latin typeface="Traditional Arabic"/>
                <a:cs typeface="Calibri"/>
              </a:rPr>
              <a:t>, 1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latin typeface="Traditional Arabic"/>
                <a:ea typeface="+mn-lt"/>
                <a:cs typeface="+mn-lt"/>
              </a:rPr>
              <a:t>add r1, r9</a:t>
            </a:r>
            <a:br>
              <a:rPr lang="en-US" sz="2000">
                <a:latin typeface="Traditional Arabic"/>
                <a:ea typeface="+mn-lt"/>
                <a:cs typeface="+mn-lt"/>
              </a:rPr>
            </a:br>
            <a:r>
              <a:rPr lang="en-US" sz="2000">
                <a:latin typeface="Traditional Arabic"/>
                <a:cs typeface="Calibri"/>
              </a:rPr>
              <a:t>mov </a:t>
            </a:r>
            <a:r>
              <a:rPr lang="en-US" sz="2000" err="1">
                <a:latin typeface="Traditional Arabic"/>
                <a:cs typeface="Calibri"/>
              </a:rPr>
              <a:t>rsi</a:t>
            </a:r>
            <a:r>
              <a:rPr lang="en-US" sz="2000">
                <a:latin typeface="Traditional Arabic"/>
                <a:cs typeface="Calibri"/>
              </a:rPr>
              <a:t>, r1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latin typeface="Traditional Arabic"/>
                <a:cs typeface="Calibri"/>
              </a:rPr>
              <a:t>mov </a:t>
            </a:r>
            <a:r>
              <a:rPr lang="en-US" sz="2000" err="1">
                <a:latin typeface="Traditional Arabic"/>
                <a:cs typeface="Calibri"/>
              </a:rPr>
              <a:t>rdi</a:t>
            </a:r>
            <a:r>
              <a:rPr lang="en-US" sz="2000">
                <a:latin typeface="Traditional Arabic"/>
                <a:cs typeface="Calibri"/>
              </a:rPr>
              <a:t>, r3</a:t>
            </a:r>
            <a:br>
              <a:rPr lang="en-US" sz="2000">
                <a:latin typeface="Traditional Arabic"/>
              </a:rPr>
            </a:br>
            <a:r>
              <a:rPr lang="en-US" sz="2000">
                <a:latin typeface="Traditional Arabic"/>
                <a:cs typeface="Calibri"/>
              </a:rPr>
              <a:t>mov r5, 22</a:t>
            </a:r>
          </a:p>
          <a:p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8318C-E40F-AF4C-9FFF-0B0A3B98735F}"/>
              </a:ext>
            </a:extLst>
          </p:cNvPr>
          <p:cNvSpPr txBox="1"/>
          <p:nvPr/>
        </p:nvSpPr>
        <p:spPr>
          <a:xfrm>
            <a:off x="5694571" y="4961325"/>
            <a:ext cx="27432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raditional Arabic"/>
                <a:ea typeface="+mn-lt"/>
                <a:cs typeface="+mn-lt"/>
              </a:rPr>
              <a:t>mov </a:t>
            </a:r>
            <a:r>
              <a:rPr lang="en-US" sz="2000" err="1">
                <a:solidFill>
                  <a:srgbClr val="FF0000"/>
                </a:solidFill>
                <a:latin typeface="Traditional Arabic"/>
                <a:ea typeface="+mn-lt"/>
                <a:cs typeface="+mn-lt"/>
              </a:rPr>
              <a:t>rax</a:t>
            </a:r>
            <a:r>
              <a:rPr lang="en-US" sz="2000">
                <a:solidFill>
                  <a:srgbClr val="FF0000"/>
                </a:solidFill>
                <a:latin typeface="Traditional Arabic"/>
                <a:ea typeface="+mn-lt"/>
                <a:cs typeface="+mn-lt"/>
              </a:rPr>
              <a:t>, 1</a:t>
            </a:r>
            <a:endParaRPr lang="en-US" sz="2000">
              <a:solidFill>
                <a:srgbClr val="FF0000"/>
              </a:solidFill>
              <a:latin typeface="Traditional Arabic"/>
              <a:cs typeface="Calibri"/>
            </a:endParaRPr>
          </a:p>
          <a:p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add r1, r9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solidFill>
                  <a:srgbClr val="000000"/>
                </a:solidFill>
                <a:latin typeface="Traditional Arabic"/>
                <a:cs typeface="Calibri"/>
              </a:rPr>
              <a:t>mov </a:t>
            </a:r>
            <a:r>
              <a:rPr lang="en-US" sz="2000" err="1">
                <a:solidFill>
                  <a:srgbClr val="000000"/>
                </a:solidFill>
                <a:latin typeface="Traditional Arabic"/>
                <a:cs typeface="Calibri"/>
              </a:rPr>
              <a:t>rsi</a:t>
            </a:r>
            <a:r>
              <a:rPr lang="en-US" sz="2000">
                <a:solidFill>
                  <a:srgbClr val="000000"/>
                </a:solidFill>
                <a:latin typeface="Traditional Arabic"/>
                <a:cs typeface="Calibri"/>
              </a:rPr>
              <a:t>, r1</a:t>
            </a:r>
            <a:br>
              <a:rPr lang="en-US" sz="2000">
                <a:latin typeface="Traditional Arabic"/>
                <a:cs typeface="Calibri"/>
              </a:rPr>
            </a:br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mov r5, 22</a:t>
            </a:r>
            <a:br>
              <a:rPr lang="en-US" sz="2000">
                <a:latin typeface="Traditional Arabic"/>
              </a:rPr>
            </a:br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mov </a:t>
            </a:r>
            <a:r>
              <a:rPr lang="en-US" sz="2000" err="1">
                <a:solidFill>
                  <a:srgbClr val="FF0000"/>
                </a:solidFill>
                <a:latin typeface="Traditional Arabic"/>
                <a:cs typeface="Calibri"/>
              </a:rPr>
              <a:t>rdi</a:t>
            </a:r>
            <a:r>
              <a:rPr lang="en-US" sz="2000">
                <a:solidFill>
                  <a:srgbClr val="FF0000"/>
                </a:solidFill>
                <a:latin typeface="Traditional Arabic"/>
                <a:cs typeface="Calibri"/>
              </a:rPr>
              <a:t>, r3</a:t>
            </a:r>
          </a:p>
          <a:p>
            <a:endParaRPr lang="en-US">
              <a:cs typeface="Calibri"/>
            </a:endParaRPr>
          </a:p>
        </p:txBody>
      </p:sp>
      <p:sp>
        <p:nvSpPr>
          <p:cNvPr id="16" name="Arrow: Right 19">
            <a:extLst>
              <a:ext uri="{FF2B5EF4-FFF2-40B4-BE49-F238E27FC236}">
                <a16:creationId xmlns:a16="http://schemas.microsoft.com/office/drawing/2014/main" id="{5AE8FC37-E9BC-1340-9472-3BA709052685}"/>
              </a:ext>
            </a:extLst>
          </p:cNvPr>
          <p:cNvSpPr/>
          <p:nvPr/>
        </p:nvSpPr>
        <p:spPr>
          <a:xfrm>
            <a:off x="5252155" y="5731475"/>
            <a:ext cx="330680" cy="1725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6788-4759-C942-8916-8EC2B59A7F52}"/>
              </a:ext>
            </a:extLst>
          </p:cNvPr>
          <p:cNvSpPr txBox="1"/>
          <p:nvPr/>
        </p:nvSpPr>
        <p:spPr>
          <a:xfrm>
            <a:off x="7147035" y="5112034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53DA7-9B84-BE4E-B6A2-40E0AA2035E9}"/>
              </a:ext>
            </a:extLst>
          </p:cNvPr>
          <p:cNvSpPr txBox="1"/>
          <p:nvPr/>
        </p:nvSpPr>
        <p:spPr>
          <a:xfrm>
            <a:off x="7157721" y="6009819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5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7A83-6EDD-45F3-BA60-F15B5452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Our Method </a:t>
            </a:r>
            <a:r>
              <a:rPr lang="en-US" b="1">
                <a:ea typeface="+mj-lt"/>
                <a:cs typeface="+mj-lt"/>
              </a:rPr>
              <a:t>(cont.)</a:t>
            </a:r>
            <a:endParaRPr lang="en-US" b="1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D485993-A1F6-4567-A68D-EBA8C857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Ghidra plugin to analyze the binary and find pairs of instructions that can be swapped</a:t>
            </a:r>
          </a:p>
          <a:p>
            <a:pPr lvl="1"/>
            <a:r>
              <a:rPr lang="en-US">
                <a:cs typeface="Calibri"/>
              </a:rPr>
              <a:t>To keep things simple only MOV instructions are considered</a:t>
            </a:r>
          </a:p>
          <a:p>
            <a:r>
              <a:rPr lang="en-US" sz="2400">
                <a:cs typeface="Calibri"/>
              </a:rPr>
              <a:t>C++ program that reads the output from the plugin and swaps the instructions in the original binary to create a new binary containing the encoded message</a:t>
            </a:r>
          </a:p>
          <a:p>
            <a:r>
              <a:rPr lang="en-US" sz="2400">
                <a:cs typeface="Calibri"/>
              </a:rPr>
              <a:t>C++ program that reads the output from the plugin, the original binary, and the modified binary to extract the message</a:t>
            </a:r>
          </a:p>
        </p:txBody>
      </p:sp>
    </p:spTree>
    <p:extLst>
      <p:ext uri="{BB962C8B-B14F-4D97-AF65-F5344CB8AC3E}">
        <p14:creationId xmlns:p14="http://schemas.microsoft.com/office/powerpoint/2010/main" val="356392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97B6-BB4D-4C41-9BDB-FF453683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Prototype</a:t>
            </a:r>
            <a:r>
              <a:rPr lang="en-US" sz="4800" b="1" kern="1200">
                <a:latin typeface="+mj-lt"/>
                <a:ea typeface="+mj-ea"/>
                <a:cs typeface="+mj-cs"/>
              </a:rPr>
              <a:t> Demonstration</a:t>
            </a: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46FE-3A44-46C0-B363-01950FBA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Project Magnitude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A154-7322-4041-85B9-22AD6223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Intelligence Community</a:t>
            </a:r>
          </a:p>
          <a:p>
            <a:pPr lvl="1"/>
            <a:r>
              <a:rPr lang="en-US" sz="2000"/>
              <a:t>US spends over $17,000,000,000 on cybersecurity</a:t>
            </a:r>
          </a:p>
          <a:p>
            <a:r>
              <a:rPr lang="en-US" sz="2400">
                <a:cs typeface="Calibri"/>
              </a:rPr>
              <a:t>Encryption is already available to hide the contents of a message, but it is still possible to tell that encrypted messages are being sent</a:t>
            </a:r>
          </a:p>
          <a:p>
            <a:r>
              <a:rPr lang="en-US" sz="2400">
                <a:cs typeface="Calibri"/>
              </a:rPr>
              <a:t>Steganography can be used to hide the fact that a message is being sent at all</a:t>
            </a:r>
          </a:p>
          <a:p>
            <a:r>
              <a:rPr lang="en-US" sz="2400">
                <a:cs typeface="Calibri"/>
              </a:rPr>
              <a:t>The two can be used together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CF77D-7B1C-416F-A714-AF5306D6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6334" y="6351348"/>
            <a:ext cx="6519332" cy="365125"/>
          </a:xfrm>
        </p:spPr>
        <p:txBody>
          <a:bodyPr/>
          <a:lstStyle/>
          <a:p>
            <a:r>
              <a:rPr lang="en-US"/>
              <a:t>https://www.whitehouse.gov/wp-content/uploads/2019/03/ap_24_cyber_security-fy2020.pdf</a:t>
            </a:r>
          </a:p>
        </p:txBody>
      </p:sp>
    </p:spTree>
    <p:extLst>
      <p:ext uri="{BB962C8B-B14F-4D97-AF65-F5344CB8AC3E}">
        <p14:creationId xmlns:p14="http://schemas.microsoft.com/office/powerpoint/2010/main" val="16525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046E-56EA-41DA-9D85-F536D08D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Future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CCDB-1141-4AEA-B79E-41938799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Midstream swapping</a:t>
            </a:r>
          </a:p>
          <a:p>
            <a:pPr lvl="1"/>
            <a:r>
              <a:rPr lang="en-US" dirty="0">
                <a:cs typeface="Calibri"/>
              </a:rPr>
              <a:t>If the original binary is publicly available, you can tell if it has been modified using our method</a:t>
            </a:r>
          </a:p>
          <a:p>
            <a:pPr lvl="1"/>
            <a:r>
              <a:rPr lang="en-US" dirty="0">
                <a:cs typeface="Calibri"/>
              </a:rPr>
              <a:t>Our method only works for programs that aren't publicly available</a:t>
            </a:r>
          </a:p>
          <a:p>
            <a:r>
              <a:rPr lang="en-US" sz="2400" dirty="0">
                <a:cs typeface="Calibri"/>
              </a:rPr>
              <a:t>Expand to more instructions other than MOV</a:t>
            </a:r>
          </a:p>
          <a:p>
            <a:pPr lvl="1"/>
            <a:r>
              <a:rPr lang="en-US" dirty="0">
                <a:cs typeface="Calibri"/>
              </a:rPr>
              <a:t>Increase the amount of data stored in a program</a:t>
            </a:r>
          </a:p>
          <a:p>
            <a:r>
              <a:rPr lang="en-US" sz="2400" dirty="0">
                <a:cs typeface="Calibri"/>
              </a:rPr>
              <a:t>Support RIP relative addressing</a:t>
            </a:r>
          </a:p>
          <a:p>
            <a:pPr lvl="1"/>
            <a:r>
              <a:rPr lang="en-US" dirty="0">
                <a:cs typeface="Calibri"/>
              </a:rPr>
              <a:t>Limitation of sleigh in </a:t>
            </a:r>
            <a:r>
              <a:rPr lang="en-US" dirty="0" err="1">
                <a:cs typeface="Calibri"/>
              </a:rPr>
              <a:t>Ghidra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Increase the amount of data stored in a program</a:t>
            </a:r>
          </a:p>
        </p:txBody>
      </p:sp>
    </p:spTree>
    <p:extLst>
      <p:ext uri="{BB962C8B-B14F-4D97-AF65-F5344CB8AC3E}">
        <p14:creationId xmlns:p14="http://schemas.microsoft.com/office/powerpoint/2010/main" val="160241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8C37151C8D744B60B72B94A4D3239" ma:contentTypeVersion="10" ma:contentTypeDescription="Create a new document." ma:contentTypeScope="" ma:versionID="859499a296190f2c08cdd4fc613609ee">
  <xsd:schema xmlns:xsd="http://www.w3.org/2001/XMLSchema" xmlns:xs="http://www.w3.org/2001/XMLSchema" xmlns:p="http://schemas.microsoft.com/office/2006/metadata/properties" xmlns:ns3="2604e163-468c-4ce1-93d6-f345f7bb9163" targetNamespace="http://schemas.microsoft.com/office/2006/metadata/properties" ma:root="true" ma:fieldsID="5472fab422692538d335de62478b95e0" ns3:_="">
    <xsd:import namespace="2604e163-468c-4ce1-93d6-f345f7bb91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4e163-468c-4ce1-93d6-f345f7bb9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984211-EF03-4443-B601-2376F62ACFBC}">
  <ds:schemaRefs>
    <ds:schemaRef ds:uri="2604e163-468c-4ce1-93d6-f345f7bb91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06AE86-F17F-4E54-A299-9C23C7092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1326DD-771E-4AFB-A4F2-91EE52334C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Macintosh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Traditional Arabic</vt:lpstr>
      <vt:lpstr>Office Theme</vt:lpstr>
      <vt:lpstr>Steganography: Swappable Instructions</vt:lpstr>
      <vt:lpstr>The Problem</vt:lpstr>
      <vt:lpstr>Swappable Instructions</vt:lpstr>
      <vt:lpstr>Our Method</vt:lpstr>
      <vt:lpstr>Our Method (cont.)</vt:lpstr>
      <vt:lpstr>Prototype Demonstration</vt:lpstr>
      <vt:lpstr>Project Magnitude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Steganography: Swappable Instruction</dc:title>
  <dc:creator>Blake Eicholtz</dc:creator>
  <cp:lastModifiedBy>Ben Marshall</cp:lastModifiedBy>
  <cp:revision>2</cp:revision>
  <dcterms:created xsi:type="dcterms:W3CDTF">2020-12-05T20:47:13Z</dcterms:created>
  <dcterms:modified xsi:type="dcterms:W3CDTF">2020-12-07T23:58:05Z</dcterms:modified>
</cp:coreProperties>
</file>