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3" r:id="rId4"/>
    <p:sldId id="314" r:id="rId5"/>
    <p:sldId id="315" r:id="rId6"/>
    <p:sldId id="316" r:id="rId7"/>
    <p:sldId id="296" r:id="rId8"/>
    <p:sldId id="317" r:id="rId9"/>
    <p:sldId id="319" r:id="rId10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784" y="-168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scikit-learn.org</a:t>
            </a:r>
            <a:r>
              <a:rPr lang="en-US" dirty="0" smtClean="0"/>
              <a:t>/stable/</a:t>
            </a:r>
            <a:r>
              <a:rPr lang="en-US" dirty="0" err="1" smtClean="0"/>
              <a:t>auto_examples</a:t>
            </a:r>
            <a:r>
              <a:rPr lang="en-US" dirty="0" smtClean="0"/>
              <a:t>/classification/</a:t>
            </a:r>
            <a:r>
              <a:rPr lang="en-US" dirty="0" err="1" smtClean="0"/>
              <a:t>plot_classifier_comparison.html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Perfect fit? </a:t>
            </a:r>
            <a:r>
              <a:rPr lang="en-US" dirty="0" err="1" smtClean="0"/>
              <a:t>Overfitting</a:t>
            </a:r>
            <a:r>
              <a:rPr lang="en-US" dirty="0" smtClean="0"/>
              <a:t>? https://</a:t>
            </a:r>
            <a:r>
              <a:rPr lang="en-US" dirty="0" err="1" smtClean="0"/>
              <a:t>www.quora.com</a:t>
            </a:r>
            <a:r>
              <a:rPr lang="en-US" dirty="0" smtClean="0"/>
              <a:t>/What-is-an-intuitive-explanation-of-</a:t>
            </a:r>
            <a:r>
              <a:rPr lang="en-US" dirty="0" err="1" smtClean="0"/>
              <a:t>overfitting</a:t>
            </a:r>
            <a:r>
              <a:rPr lang="en-US" dirty="0" smtClean="0"/>
              <a:t>/answer/Jessica-Su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o w/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600" b="1" cap="all" spc="-72">
                <a:uFill>
                  <a:solidFill/>
                </a:uFill>
              </a:rP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824761"/>
            <a:ext cx="11734800" cy="392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6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classification:  K-nearest neighbors</a:t>
            </a:r>
            <a:endParaRPr sz="96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Joseph Nelson, Data Science Immersive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 dirty="0">
                <a:uFill>
                  <a:solidFill/>
                </a:uFill>
              </a:rPr>
              <a:t>Agenda</a:t>
            </a:r>
          </a:p>
        </p:txBody>
      </p:sp>
      <p:sp>
        <p:nvSpPr>
          <p:cNvPr id="68" name="Shape 6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is Classification?</a:t>
            </a: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K-Nearest Neighbors</a:t>
            </a:r>
            <a:endParaRPr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KNN Examples/Applications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Coding </a:t>
            </a:r>
            <a:r>
              <a:rPr lang="en-US" sz="2500" dirty="0" smtClean="0">
                <a:uFill>
                  <a:solidFill/>
                </a:uFill>
              </a:rP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What is classification?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Class guesses?</a:t>
            </a: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216090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What is classification?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Regression is used to predict continuous values. Classification is used to predict which class a data point is part of (discrete value)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1: I have a home with X bedrooms, Y </a:t>
            </a:r>
            <a:r>
              <a:rPr lang="en-US" sz="2500" dirty="0" err="1" smtClean="0">
                <a:uFill>
                  <a:solidFill/>
                </a:uFill>
              </a:rPr>
              <a:t>sq</a:t>
            </a:r>
            <a:r>
              <a:rPr lang="en-US" sz="2500" dirty="0" smtClean="0">
                <a:uFill>
                  <a:solidFill/>
                </a:uFill>
              </a:rPr>
              <a:t> </a:t>
            </a:r>
            <a:r>
              <a:rPr lang="en-US" sz="2500" dirty="0" err="1" smtClean="0">
                <a:uFill>
                  <a:solidFill/>
                </a:uFill>
              </a:rPr>
              <a:t>ft</a:t>
            </a:r>
            <a:r>
              <a:rPr lang="en-US" sz="2500" dirty="0" smtClean="0">
                <a:uFill>
                  <a:solidFill/>
                </a:uFill>
              </a:rPr>
              <a:t>, Z lot size. What is the price of this home?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2: I have an unknown fruit that is 5.5 inches long, 2 inches in diameter, and yellow. What is this fruit?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 smtClean="0">
                <a:uFill>
                  <a:solidFill/>
                </a:uFill>
              </a:rPr>
              <a:t>(Yes, that last slide was a pun)</a:t>
            </a:r>
            <a:endParaRPr lang="en-US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025486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What is classification?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58" y="1316779"/>
            <a:ext cx="9562957" cy="59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63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What is classification?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Let’s plot EIGHT different classification models. To the repo…</a:t>
            </a:r>
            <a:endParaRPr lang="en-US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9543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Introduction to k-nearest neighbors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KNN is an </a:t>
            </a:r>
            <a:r>
              <a:rPr lang="en-US" sz="2500" dirty="0" smtClean="0">
                <a:uFill>
                  <a:solidFill/>
                </a:uFill>
              </a:rPr>
              <a:t>non-parametric </a:t>
            </a:r>
            <a:r>
              <a:rPr lang="en-US" sz="2500" dirty="0">
                <a:uFill>
                  <a:solidFill/>
                </a:uFill>
              </a:rPr>
              <a:t>lazy learning </a:t>
            </a:r>
            <a:r>
              <a:rPr lang="en-US" sz="2500" dirty="0" smtClean="0">
                <a:uFill>
                  <a:solidFill/>
                </a:uFill>
              </a:rPr>
              <a:t>algorithm that predicts outcomes based on the similarity (near-ness) of inputted features to the training set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Non-parametric: Makes assumptions about the underlying distribution of our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Lazy: Training phase is minimal – KNN uses all (or nearly all) of the training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Based on feature similarity: How closely out-of-sample features resemble our training set determines how we classify a given data point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Because of this above, </a:t>
            </a:r>
            <a:r>
              <a:rPr lang="en-US" sz="2500" dirty="0" err="1" smtClean="0">
                <a:uFill>
                  <a:solidFill/>
                </a:uFill>
              </a:rPr>
              <a:t>kNN</a:t>
            </a:r>
            <a:r>
              <a:rPr lang="en-US" sz="2500" dirty="0" smtClean="0">
                <a:uFill>
                  <a:solidFill/>
                </a:uFill>
              </a:rPr>
              <a:t> can be thought to be a spatial </a:t>
            </a:r>
            <a:r>
              <a:rPr lang="en-US" sz="2500" dirty="0" err="1" smtClean="0">
                <a:uFill>
                  <a:solidFill/>
                </a:uFill>
              </a:rPr>
              <a:t>algo</a:t>
            </a: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49805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Examples and applications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2014995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 botanist has a meadow of flowers, but does not have the time to survey every single flower that is growing. He wants to find a quick way to sample them all.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868307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advantages and drawbacks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4999" y="1282169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Benefits</a:t>
            </a:r>
            <a:endParaRPr lang="en-US" sz="2500" b="1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Simple to understand and </a:t>
            </a:r>
            <a:r>
              <a:rPr lang="en-US" sz="2500" dirty="0" smtClean="0">
                <a:uFill>
                  <a:solidFill/>
                </a:uFill>
              </a:rPr>
              <a:t>explain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Model </a:t>
            </a:r>
            <a:r>
              <a:rPr lang="en-US" sz="2500" dirty="0">
                <a:uFill>
                  <a:solidFill/>
                </a:uFill>
              </a:rPr>
              <a:t>training is </a:t>
            </a:r>
            <a:r>
              <a:rPr lang="en-US" sz="2500" dirty="0" smtClean="0">
                <a:uFill>
                  <a:solidFill/>
                </a:uFill>
              </a:rPr>
              <a:t>fast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Can </a:t>
            </a:r>
            <a:r>
              <a:rPr lang="en-US" sz="2500" dirty="0">
                <a:uFill>
                  <a:solidFill/>
                </a:uFill>
              </a:rPr>
              <a:t>be used for classification and </a:t>
            </a:r>
            <a:r>
              <a:rPr lang="en-US" sz="2500" dirty="0" smtClean="0">
                <a:uFill>
                  <a:solidFill/>
                </a:uFill>
              </a:rPr>
              <a:t>regression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Drawbacks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Must store all of the training </a:t>
            </a:r>
            <a:r>
              <a:rPr lang="en-US" sz="2500" dirty="0" smtClean="0">
                <a:uFill>
                  <a:solidFill/>
                </a:uFill>
              </a:rPr>
              <a:t>data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Prediction </a:t>
            </a:r>
            <a:r>
              <a:rPr lang="en-US" sz="2500" dirty="0">
                <a:uFill>
                  <a:solidFill/>
                </a:uFill>
              </a:rPr>
              <a:t>phase can be slow when n is </a:t>
            </a:r>
            <a:r>
              <a:rPr lang="en-US" sz="2500" dirty="0" smtClean="0">
                <a:uFill>
                  <a:solidFill/>
                </a:uFill>
              </a:rPr>
              <a:t>large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Sensitive </a:t>
            </a:r>
            <a:r>
              <a:rPr lang="en-US" sz="2500" dirty="0">
                <a:uFill>
                  <a:solidFill/>
                </a:uFill>
              </a:rPr>
              <a:t>to irrelevant </a:t>
            </a:r>
            <a:r>
              <a:rPr lang="en-US" sz="2500" dirty="0" smtClean="0">
                <a:uFill>
                  <a:solidFill/>
                </a:uFill>
              </a:rPr>
              <a:t>features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Sensitive </a:t>
            </a:r>
            <a:r>
              <a:rPr lang="en-US" sz="2500" dirty="0">
                <a:uFill>
                  <a:solidFill/>
                </a:uFill>
              </a:rPr>
              <a:t>to the scale of the </a:t>
            </a:r>
            <a:r>
              <a:rPr lang="en-US" sz="2500" dirty="0" smtClean="0">
                <a:uFill>
                  <a:solidFill/>
                </a:uFill>
              </a:rPr>
              <a:t>data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Accuracy </a:t>
            </a:r>
            <a:r>
              <a:rPr lang="en-US" sz="2500" dirty="0">
                <a:uFill>
                  <a:solidFill/>
                </a:uFill>
              </a:rPr>
              <a:t>is (generally) not competitive with the best supervised learning methods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090156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7421</TotalTime>
  <Words>400</Words>
  <Application>Microsoft Macintosh PowerPoint</Application>
  <PresentationFormat>Custom</PresentationFormat>
  <Paragraphs>42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Nelson</cp:lastModifiedBy>
  <cp:revision>52</cp:revision>
  <dcterms:modified xsi:type="dcterms:W3CDTF">2016-05-03T04:27:14Z</dcterms:modified>
</cp:coreProperties>
</file>