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65" r:id="rId11"/>
    <p:sldId id="266" r:id="rId12"/>
    <p:sldId id="267" r:id="rId13"/>
    <p:sldId id="290" r:id="rId14"/>
    <p:sldId id="291" r:id="rId15"/>
    <p:sldId id="274" r:id="rId16"/>
    <p:sldId id="275" r:id="rId17"/>
    <p:sldId id="278" r:id="rId18"/>
    <p:sldId id="276" r:id="rId19"/>
    <p:sldId id="284" r:id="rId20"/>
    <p:sldId id="282" r:id="rId21"/>
    <p:sldId id="283" r:id="rId22"/>
    <p:sldId id="289" r:id="rId23"/>
    <p:sldId id="288" r:id="rId24"/>
    <p:sldId id="292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99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3" autoAdjust="0"/>
    <p:restoredTop sz="88156" autoAdjust="0"/>
  </p:normalViewPr>
  <p:slideViewPr>
    <p:cSldViewPr>
      <p:cViewPr>
        <p:scale>
          <a:sx n="80" d="100"/>
          <a:sy n="80" d="100"/>
        </p:scale>
        <p:origin x="-1014" y="4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ch\Documents\WORK\2010hatchery\TAFS\Presentation\Hatchery%20Sample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rich\Documents\WORK\2010hatchery\TAFS\Presentation\Hatchery%20Samp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ch\Documents\WORK\2010hatchery\phos-mhatch-results-7-10-1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ch\Documents\WORK\2012%20PBT\WD%20PRESENTATION\precis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25"/>
          <c:cat>
            <c:strRef>
              <c:f>Sheet1!$A$1:$A$8</c:f>
              <c:strCache>
                <c:ptCount val="8"/>
                <c:pt idx="0">
                  <c:v>VM only</c:v>
                </c:pt>
                <c:pt idx="1">
                  <c:v>Little White Salmon 2005</c:v>
                </c:pt>
                <c:pt idx="2">
                  <c:v>Priest Rapids 2005</c:v>
                </c:pt>
                <c:pt idx="3">
                  <c:v>Priest Rapids 2007</c:v>
                </c:pt>
                <c:pt idx="4">
                  <c:v>Ringold Springs 2006</c:v>
                </c:pt>
                <c:pt idx="5">
                  <c:v>Ringold Springs 2007</c:v>
                </c:pt>
                <c:pt idx="6">
                  <c:v>Lyons Ferry 2006</c:v>
                </c:pt>
                <c:pt idx="7">
                  <c:v>Umatilla 2007</c:v>
                </c:pt>
              </c:strCache>
            </c:strRef>
          </c:cat>
          <c:val>
            <c:numRef>
              <c:f>Sheet1!$B$1:$B$8</c:f>
              <c:numCache>
                <c:formatCode>General</c:formatCode>
                <c:ptCount val="8"/>
                <c:pt idx="0">
                  <c:v>285</c:v>
                </c:pt>
                <c:pt idx="1">
                  <c:v>1</c:v>
                </c:pt>
                <c:pt idx="2">
                  <c:v>3</c:v>
                </c:pt>
                <c:pt idx="3">
                  <c:v>7</c:v>
                </c:pt>
                <c:pt idx="4">
                  <c:v>2</c:v>
                </c:pt>
                <c:pt idx="5">
                  <c:v>7</c:v>
                </c:pt>
                <c:pt idx="6">
                  <c:v>1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950670048455482"/>
          <c:y val="0.22964351792091561"/>
          <c:w val="0.39371504643650312"/>
          <c:h val="0.75396303945613363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56513074754538E-2"/>
          <c:y val="5.9339177343223207E-2"/>
          <c:w val="0.53819444444444453"/>
          <c:h val="0.94066082265677686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61163191406629736"/>
          <c:y val="0.12993156030816438"/>
          <c:w val="0.37910882667444357"/>
          <c:h val="0.77520072634211357"/>
        </c:manualLayout>
      </c:layout>
      <c:overlay val="0"/>
      <c:spPr>
        <a:ln w="57150"/>
      </c:spPr>
      <c:txPr>
        <a:bodyPr/>
        <a:lstStyle/>
        <a:p>
          <a:pPr>
            <a:defRPr sz="1600" baseline="0"/>
          </a:pPr>
          <a:endParaRPr lang="en-US"/>
        </a:p>
      </c:txPr>
    </c:legend>
    <c:plotVisOnly val="1"/>
    <c:dispBlanksAs val="zero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81578237299776"/>
          <c:y val="3.6836341590818715E-2"/>
          <c:w val="0.80126137357830274"/>
          <c:h val="0.7820781056214126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'Figure 4'!$B$5</c:f>
              <c:strCache>
                <c:ptCount val="1"/>
                <c:pt idx="0">
                  <c:v>GLSE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diamond"/>
            <c:size val="19"/>
            <c:spPr>
              <a:solidFill>
                <a:srgbClr val="00B0F0"/>
              </a:solidFill>
              <a:ln w="50800">
                <a:solidFill>
                  <a:srgbClr val="00B0F0"/>
                </a:solidFill>
                <a:prstDash val="sysDash"/>
              </a:ln>
            </c:spPr>
          </c:marker>
          <c:xVal>
            <c:numRef>
              <c:f>'Figure 4'!$A$6:$A$15</c:f>
              <c:numCache>
                <c:formatCode>0.0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0.60000000000000009</c:v>
                </c:pt>
                <c:pt idx="6">
                  <c:v>0.70000000000000007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'Figure 4'!$B$6:$B$15</c:f>
              <c:numCache>
                <c:formatCode>General</c:formatCode>
                <c:ptCount val="10"/>
                <c:pt idx="0">
                  <c:v>0.16324300000000003</c:v>
                </c:pt>
                <c:pt idx="1">
                  <c:v>0.12866635000000001</c:v>
                </c:pt>
                <c:pt idx="2">
                  <c:v>0.11460944000000002</c:v>
                </c:pt>
                <c:pt idx="3">
                  <c:v>0.10724549999999999</c:v>
                </c:pt>
                <c:pt idx="4">
                  <c:v>0.10388912</c:v>
                </c:pt>
                <c:pt idx="5">
                  <c:v>0.10026506000000002</c:v>
                </c:pt>
                <c:pt idx="6">
                  <c:v>9.8171690000000006E-2</c:v>
                </c:pt>
                <c:pt idx="7">
                  <c:v>9.7238269999999988E-2</c:v>
                </c:pt>
                <c:pt idx="8">
                  <c:v>9.6596830000000036E-2</c:v>
                </c:pt>
                <c:pt idx="9">
                  <c:v>9.6479340000000011E-2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'Figure 4'!$C$5</c:f>
              <c:strCache>
                <c:ptCount val="1"/>
                <c:pt idx="0">
                  <c:v>SMME</c:v>
                </c:pt>
              </c:strCache>
            </c:strRef>
          </c:tx>
          <c:spPr>
            <a:ln w="50800"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 w="50800">
                <a:solidFill>
                  <a:srgbClr val="FF0000"/>
                </a:solidFill>
              </a:ln>
            </c:spPr>
          </c:marker>
          <c:xVal>
            <c:numRef>
              <c:f>'Figure 4'!$A$6:$A$15</c:f>
              <c:numCache>
                <c:formatCode>0.0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0.60000000000000009</c:v>
                </c:pt>
                <c:pt idx="6">
                  <c:v>0.70000000000000007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'Figure 4'!$C$6:$C$15</c:f>
              <c:numCache>
                <c:formatCode>General</c:formatCode>
                <c:ptCount val="10"/>
                <c:pt idx="0">
                  <c:v>0.38336769000000009</c:v>
                </c:pt>
                <c:pt idx="1">
                  <c:v>0.26459043000000004</c:v>
                </c:pt>
                <c:pt idx="2">
                  <c:v>0.20915800000000001</c:v>
                </c:pt>
                <c:pt idx="3">
                  <c:v>0.17739156</c:v>
                </c:pt>
                <c:pt idx="4">
                  <c:v>0.15679357999999999</c:v>
                </c:pt>
                <c:pt idx="5">
                  <c:v>0.13856574999999999</c:v>
                </c:pt>
                <c:pt idx="6">
                  <c:v>0.12511059999999996</c:v>
                </c:pt>
                <c:pt idx="7">
                  <c:v>0.11386362999999999</c:v>
                </c:pt>
                <c:pt idx="8">
                  <c:v>0.10383210000000001</c:v>
                </c:pt>
                <c:pt idx="9">
                  <c:v>9.4780060000000041E-2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979008"/>
        <c:axId val="93980928"/>
      </c:scatterChart>
      <c:valAx>
        <c:axId val="93979008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 sz="2000">
                    <a:latin typeface="Arial" pitchFamily="34" charset="0"/>
                    <a:cs typeface="Arial" pitchFamily="34" charset="0"/>
                  </a:defRPr>
                </a:pP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Coded-wire</a:t>
                </a:r>
                <a:r>
                  <a:rPr lang="en-US" sz="2000" baseline="0" dirty="0">
                    <a:latin typeface="Arial" pitchFamily="34" charset="0"/>
                    <a:cs typeface="Arial" pitchFamily="34" charset="0"/>
                  </a:rPr>
                  <a:t> tagging fraction, </a:t>
                </a:r>
                <a:r>
                  <a:rPr lang="en-US" sz="2000" baseline="0" dirty="0">
                    <a:latin typeface="Symbol" pitchFamily="18" charset="2"/>
                    <a:cs typeface="Arial" pitchFamily="34" charset="0"/>
                  </a:rPr>
                  <a:t>f</a:t>
                </a:r>
                <a:endParaRPr lang="en-US" sz="2000" dirty="0">
                  <a:latin typeface="Symbol" pitchFamily="18" charset="2"/>
                  <a:cs typeface="Arial" pitchFamily="34" charset="0"/>
                </a:endParaRPr>
              </a:p>
            </c:rich>
          </c:tx>
          <c:layout/>
          <c:overlay val="0"/>
        </c:title>
        <c:numFmt formatCode="0.0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93980928"/>
        <c:crosses val="autoZero"/>
        <c:crossBetween val="midCat"/>
      </c:valAx>
      <c:valAx>
        <c:axId val="93980928"/>
        <c:scaling>
          <c:orientation val="minMax"/>
          <c:max val="0.5"/>
        </c:scaling>
        <c:delete val="0"/>
        <c:axPos val="l"/>
        <c:title>
          <c:tx>
            <c:rich>
              <a:bodyPr/>
              <a:lstStyle/>
              <a:p>
                <a:pPr>
                  <a:defRPr sz="2000">
                    <a:latin typeface="Arial" pitchFamily="34" charset="0"/>
                    <a:cs typeface="Arial" pitchFamily="34" charset="0"/>
                  </a:defRPr>
                </a:pPr>
                <a:r>
                  <a:rPr lang="en-US" sz="2000">
                    <a:latin typeface="Arial" pitchFamily="34" charset="0"/>
                    <a:cs typeface="Arial" pitchFamily="34" charset="0"/>
                  </a:rPr>
                  <a:t>CV of </a:t>
                </a:r>
                <a:r>
                  <a:rPr lang="en-US" sz="2000" i="1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sz="2000">
                    <a:latin typeface="Arial" pitchFamily="34" charset="0"/>
                    <a:cs typeface="Arial" pitchFamily="34" charset="0"/>
                  </a:rPr>
                  <a:t> estimate</a:t>
                </a:r>
              </a:p>
            </c:rich>
          </c:tx>
          <c:layout>
            <c:manualLayout>
              <c:xMode val="edge"/>
              <c:yMode val="edge"/>
              <c:x val="1.436639929354625E-2"/>
              <c:y val="0.28051000199428244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9397900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9353925179953348"/>
          <c:y val="4.726947593089334E-2"/>
          <c:w val="0.37590506122357087"/>
          <c:h val="0.15412073490813638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31717667028147"/>
          <c:y val="1.7816047090902794E-2"/>
          <c:w val="0.87257359297153725"/>
          <c:h val="0.746037315987675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Sheet2!$B$14</c:f>
              <c:strCache>
                <c:ptCount val="1"/>
                <c:pt idx="0">
                  <c:v>SE (CWT) </c:v>
                </c:pt>
              </c:strCache>
            </c:strRef>
          </c:tx>
          <c:invertIfNegative val="0"/>
          <c:cat>
            <c:strRef>
              <c:f>Sheet2!$A$15:$A$22</c:f>
              <c:strCache>
                <c:ptCount val="8"/>
                <c:pt idx="0">
                  <c:v>Little White Salmon  2005</c:v>
                </c:pt>
                <c:pt idx="1">
                  <c:v>Priest Rapids 2005</c:v>
                </c:pt>
                <c:pt idx="2">
                  <c:v>Priest Rapids 2007</c:v>
                </c:pt>
                <c:pt idx="3">
                  <c:v>Ringold Springs 2006</c:v>
                </c:pt>
                <c:pt idx="4">
                  <c:v>Ringold Springs  2007</c:v>
                </c:pt>
                <c:pt idx="5">
                  <c:v>Lyons Ferry  2006</c:v>
                </c:pt>
                <c:pt idx="6">
                  <c:v>Umatilla  2007</c:v>
                </c:pt>
                <c:pt idx="7">
                  <c:v>TOTAL</c:v>
                </c:pt>
              </c:strCache>
            </c:strRef>
          </c:cat>
          <c:val>
            <c:numRef>
              <c:f>Sheet2!$B$15:$B$22</c:f>
              <c:numCache>
                <c:formatCode>General</c:formatCode>
                <c:ptCount val="8"/>
                <c:pt idx="0">
                  <c:v>5.0000000000000001E-4</c:v>
                </c:pt>
                <c:pt idx="1">
                  <c:v>8.5000000000000006E-3</c:v>
                </c:pt>
                <c:pt idx="2">
                  <c:v>6.1000000000000004E-3</c:v>
                </c:pt>
                <c:pt idx="3">
                  <c:v>2.2000000000000001E-3</c:v>
                </c:pt>
                <c:pt idx="4">
                  <c:v>3.3E-3</c:v>
                </c:pt>
                <c:pt idx="5">
                  <c:v>2.0000000000000001E-4</c:v>
                </c:pt>
                <c:pt idx="6">
                  <c:v>1E-4</c:v>
                </c:pt>
                <c:pt idx="7">
                  <c:v>8.9999999999999993E-3</c:v>
                </c:pt>
              </c:numCache>
            </c:numRef>
          </c:val>
        </c:ser>
        <c:ser>
          <c:idx val="1"/>
          <c:order val="1"/>
          <c:tx>
            <c:strRef>
              <c:f>Sheet2!$C$14</c:f>
              <c:strCache>
                <c:ptCount val="1"/>
                <c:pt idx="0">
                  <c:v>SE (PBT) n = 9,791</c:v>
                </c:pt>
              </c:strCache>
            </c:strRef>
          </c:tx>
          <c:invertIfNegative val="0"/>
          <c:cat>
            <c:strRef>
              <c:f>Sheet2!$A$15:$A$22</c:f>
              <c:strCache>
                <c:ptCount val="8"/>
                <c:pt idx="0">
                  <c:v>Little White Salmon  2005</c:v>
                </c:pt>
                <c:pt idx="1">
                  <c:v>Priest Rapids 2005</c:v>
                </c:pt>
                <c:pt idx="2">
                  <c:v>Priest Rapids 2007</c:v>
                </c:pt>
                <c:pt idx="3">
                  <c:v>Ringold Springs 2006</c:v>
                </c:pt>
                <c:pt idx="4">
                  <c:v>Ringold Springs  2007</c:v>
                </c:pt>
                <c:pt idx="5">
                  <c:v>Lyons Ferry  2006</c:v>
                </c:pt>
                <c:pt idx="6">
                  <c:v>Umatilla  2007</c:v>
                </c:pt>
                <c:pt idx="7">
                  <c:v>TOTAL</c:v>
                </c:pt>
              </c:strCache>
            </c:strRef>
          </c:cat>
          <c:val>
            <c:numRef>
              <c:f>Sheet2!$C$15:$C$22</c:f>
              <c:numCache>
                <c:formatCode>General</c:formatCode>
                <c:ptCount val="8"/>
                <c:pt idx="0">
                  <c:v>2.4620499999999999E-4</c:v>
                </c:pt>
                <c:pt idx="1">
                  <c:v>1.6867822E-3</c:v>
                </c:pt>
                <c:pt idx="2">
                  <c:v>1.3895515999999999E-3</c:v>
                </c:pt>
                <c:pt idx="3">
                  <c:v>6.1311929999999996E-4</c:v>
                </c:pt>
                <c:pt idx="4">
                  <c:v>1.8531183000000001E-3</c:v>
                </c:pt>
                <c:pt idx="5">
                  <c:v>1.559082E-4</c:v>
                </c:pt>
                <c:pt idx="6">
                  <c:v>1.558505E-4</c:v>
                </c:pt>
                <c:pt idx="7">
                  <c:v>2.8322121999999998E-3</c:v>
                </c:pt>
              </c:numCache>
            </c:numRef>
          </c:val>
        </c:ser>
        <c:ser>
          <c:idx val="2"/>
          <c:order val="2"/>
          <c:tx>
            <c:strRef>
              <c:f>Sheet2!$D$14</c:f>
              <c:strCache>
                <c:ptCount val="1"/>
                <c:pt idx="0">
                  <c:v>SE (PBT) n = 1,000</c:v>
                </c:pt>
              </c:strCache>
            </c:strRef>
          </c:tx>
          <c:invertIfNegative val="0"/>
          <c:cat>
            <c:strRef>
              <c:f>Sheet2!$A$15:$A$22</c:f>
              <c:strCache>
                <c:ptCount val="8"/>
                <c:pt idx="0">
                  <c:v>Little White Salmon  2005</c:v>
                </c:pt>
                <c:pt idx="1">
                  <c:v>Priest Rapids 2005</c:v>
                </c:pt>
                <c:pt idx="2">
                  <c:v>Priest Rapids 2007</c:v>
                </c:pt>
                <c:pt idx="3">
                  <c:v>Ringold Springs 2006</c:v>
                </c:pt>
                <c:pt idx="4">
                  <c:v>Ringold Springs  2007</c:v>
                </c:pt>
                <c:pt idx="5">
                  <c:v>Lyons Ferry  2006</c:v>
                </c:pt>
                <c:pt idx="6">
                  <c:v>Umatilla  2007</c:v>
                </c:pt>
                <c:pt idx="7">
                  <c:v>TOTAL</c:v>
                </c:pt>
              </c:strCache>
            </c:strRef>
          </c:cat>
          <c:val>
            <c:numRef>
              <c:f>Sheet2!$D$15:$D$22</c:f>
              <c:numCache>
                <c:formatCode>General</c:formatCode>
                <c:ptCount val="8"/>
                <c:pt idx="0">
                  <c:v>7.6400049999999998E-4</c:v>
                </c:pt>
                <c:pt idx="1">
                  <c:v>5.1459603000000003E-3</c:v>
                </c:pt>
                <c:pt idx="2">
                  <c:v>4.3479069999999998E-3</c:v>
                </c:pt>
                <c:pt idx="3">
                  <c:v>1.9183340000000001E-3</c:v>
                </c:pt>
                <c:pt idx="4">
                  <c:v>2.8949673000000001E-3</c:v>
                </c:pt>
                <c:pt idx="5">
                  <c:v>4.8745340000000002E-4</c:v>
                </c:pt>
                <c:pt idx="6">
                  <c:v>4.8605410000000001E-4</c:v>
                </c:pt>
                <c:pt idx="7">
                  <c:v>6.1237030000000003E-3</c:v>
                </c:pt>
              </c:numCache>
            </c:numRef>
          </c:val>
        </c:ser>
        <c:ser>
          <c:idx val="3"/>
          <c:order val="3"/>
          <c:tx>
            <c:strRef>
              <c:f>Sheet2!$E$14</c:f>
              <c:strCache>
                <c:ptCount val="1"/>
                <c:pt idx="0">
                  <c:v>SE (PBT) n = 500</c:v>
                </c:pt>
              </c:strCache>
            </c:strRef>
          </c:tx>
          <c:invertIfNegative val="0"/>
          <c:cat>
            <c:strRef>
              <c:f>Sheet2!$A$15:$A$22</c:f>
              <c:strCache>
                <c:ptCount val="8"/>
                <c:pt idx="0">
                  <c:v>Little White Salmon  2005</c:v>
                </c:pt>
                <c:pt idx="1">
                  <c:v>Priest Rapids 2005</c:v>
                </c:pt>
                <c:pt idx="2">
                  <c:v>Priest Rapids 2007</c:v>
                </c:pt>
                <c:pt idx="3">
                  <c:v>Ringold Springs 2006</c:v>
                </c:pt>
                <c:pt idx="4">
                  <c:v>Ringold Springs  2007</c:v>
                </c:pt>
                <c:pt idx="5">
                  <c:v>Lyons Ferry  2006</c:v>
                </c:pt>
                <c:pt idx="6">
                  <c:v>Umatilla  2007</c:v>
                </c:pt>
                <c:pt idx="7">
                  <c:v>TOTAL</c:v>
                </c:pt>
              </c:strCache>
            </c:strRef>
          </c:cat>
          <c:val>
            <c:numRef>
              <c:f>Sheet2!$E$15:$E$22</c:f>
              <c:numCache>
                <c:formatCode>General</c:formatCode>
                <c:ptCount val="8"/>
                <c:pt idx="0">
                  <c:v>1.0797394000000001E-3</c:v>
                </c:pt>
                <c:pt idx="1">
                  <c:v>7.2624559E-3</c:v>
                </c:pt>
                <c:pt idx="2">
                  <c:v>6.1488601000000004E-3</c:v>
                </c:pt>
                <c:pt idx="3">
                  <c:v>2.712917E-3</c:v>
                </c:pt>
                <c:pt idx="4">
                  <c:v>3.5713847000000002E-3</c:v>
                </c:pt>
                <c:pt idx="5">
                  <c:v>6.8931920000000005E-4</c:v>
                </c:pt>
                <c:pt idx="6">
                  <c:v>6.8720320000000001E-4</c:v>
                </c:pt>
                <c:pt idx="7">
                  <c:v>8.2755742999999996E-3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7"/>
        <c:overlap val="-35"/>
        <c:axId val="35660928"/>
        <c:axId val="35662464"/>
      </c:barChart>
      <c:catAx>
        <c:axId val="356609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5662464"/>
        <c:crosses val="autoZero"/>
        <c:auto val="1"/>
        <c:lblAlgn val="ctr"/>
        <c:lblOffset val="100"/>
        <c:noMultiLvlLbl val="0"/>
      </c:catAx>
      <c:valAx>
        <c:axId val="356624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Standard Error (SE)</a:t>
                </a:r>
              </a:p>
            </c:rich>
          </c:tx>
          <c:layout>
            <c:manualLayout>
              <c:xMode val="edge"/>
              <c:yMode val="edge"/>
              <c:x val="6.8011811023622028E-3"/>
              <c:y val="0.19356803225683747"/>
            </c:manualLayout>
          </c:layout>
          <c:overlay val="0"/>
        </c:title>
        <c:numFmt formatCode="#,##0.000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5660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0667719678752741"/>
          <c:y val="3.9675863908593352E-2"/>
          <c:w val="0.22290364153582598"/>
          <c:h val="0.26595539956176839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0.34259</cdr:x>
      <cdr:y>0.03237</cdr:y>
    </cdr:from>
    <cdr:to>
      <cdr:x>0.72222</cdr:x>
      <cdr:y>0.35604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819379" y="152415"/>
          <a:ext cx="3124203" cy="15240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800" dirty="0" smtClean="0"/>
            <a:t>23 </a:t>
          </a:r>
          <a:r>
            <a:rPr lang="en-US" sz="2800" dirty="0" err="1" smtClean="0"/>
            <a:t>CWT</a:t>
          </a:r>
          <a:r>
            <a:rPr lang="en-US" sz="2800" dirty="0" smtClean="0"/>
            <a:t> and </a:t>
          </a:r>
          <a:r>
            <a:rPr lang="en-US" sz="2800" dirty="0" err="1" smtClean="0"/>
            <a:t>VM</a:t>
          </a:r>
          <a:endParaRPr lang="en-US" sz="2800" dirty="0"/>
        </a:p>
      </cdr:txBody>
    </cdr:sp>
  </cdr:relSizeAnchor>
  <cdr:relSizeAnchor xmlns:cdr="http://schemas.openxmlformats.org/drawingml/2006/chartDrawing">
    <cdr:from>
      <cdr:x>0.22222</cdr:x>
      <cdr:y>0.6797</cdr:y>
    </cdr:from>
    <cdr:to>
      <cdr:x>0.49074</cdr:x>
      <cdr:y>0.80917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828782" y="3200384"/>
          <a:ext cx="2209812" cy="6096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800" dirty="0" smtClean="0"/>
            <a:t>285 </a:t>
          </a:r>
          <a:r>
            <a:rPr lang="en-US" sz="2800" dirty="0" err="1" smtClean="0"/>
            <a:t>VM</a:t>
          </a:r>
          <a:r>
            <a:rPr lang="en-US" sz="2800" dirty="0" smtClean="0"/>
            <a:t> only</a:t>
          </a:r>
          <a:endParaRPr lang="en-US" sz="2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D9591-38C2-4158-984E-0ADA68963720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ABF0A-3DEB-4631-8775-878EEC93C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8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ABF0A-3DEB-4631-8775-878EEC93CFB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ABF0A-3DEB-4631-8775-878EEC93CFB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ABF0A-3DEB-4631-8775-878EEC93CFB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ABF0A-3DEB-4631-8775-878EEC93CFB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ABF0A-3DEB-4631-8775-878EEC93CFB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ABF0A-3DEB-4631-8775-878EEC93CFB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ABF0A-3DEB-4631-8775-878EEC93CFB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ABF0A-3DEB-4631-8775-878EEC93CFB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ABF0A-3DEB-4631-8775-878EEC93CFB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Clearer if broken down into</a:t>
            </a:r>
            <a:r>
              <a:rPr lang="en-US" baseline="0" dirty="0" smtClean="0"/>
              <a:t> steps.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ABF0A-3DEB-4631-8775-878EEC93CFB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0994-EDAD-4F3F-8E22-1C298E28483E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www.onefishtwofish.net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1FC1-EE52-4C1D-B32B-A7B81A6B7086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DAA7-70C4-486E-8B93-9ABA23DE20E3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1AA5-0190-4EDD-8049-6D0493685438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1558-C9E8-4416-910B-47AB65FACC44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E447-D5AB-4FE3-9863-3164EF0F66E1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1A1C-75D2-43E2-A58B-E98350E20B2A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0ABF-4238-4E67-994A-DD1C9F191F8A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BE36-BCA7-487C-8836-329A66A4B404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3D11-71DB-4BE4-A4D2-3E0FF4E1BDAF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6AA-1F29-4777-9885-DB94BBD15246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FB2178D-EBA0-4755-8285-7DE6C66622C8}" type="datetime1">
              <a:rPr lang="en-US" smtClean="0"/>
              <a:pPr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04800"/>
            <a:ext cx="8229600" cy="2895600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</a:rPr>
              <a:t>Estimating the proportion of hatchery-origin </a:t>
            </a:r>
            <a:r>
              <a:rPr lang="en-US" sz="4000" dirty="0" err="1">
                <a:effectLst/>
              </a:rPr>
              <a:t>spawners</a:t>
            </a:r>
            <a:r>
              <a:rPr lang="en-US" sz="4000" dirty="0">
                <a:effectLst/>
              </a:rPr>
              <a:t> using parentage-based tagging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657600"/>
            <a:ext cx="6400800" cy="182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Richard </a:t>
            </a:r>
            <a:r>
              <a:rPr lang="en-US" dirty="0" err="1" smtClean="0"/>
              <a:t>Hinrichsen</a:t>
            </a:r>
            <a:r>
              <a:rPr lang="en-US" dirty="0"/>
              <a:t>, Shawn </a:t>
            </a:r>
            <a:r>
              <a:rPr lang="en-US" dirty="0" err="1"/>
              <a:t>Narum</a:t>
            </a:r>
            <a:r>
              <a:rPr lang="en-US" dirty="0"/>
              <a:t>, Matt Campbell, Mike Ackerman, Craig Steele, Maureen Hess, Bill Young, Barbara Shields, Brian </a:t>
            </a:r>
            <a:r>
              <a:rPr lang="en-US" dirty="0" err="1"/>
              <a:t>Maschhoff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63340" y="5931042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Funded by: Bonneville Power Administration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www.onefishtwofish.net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0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6381" y="303177"/>
            <a:ext cx="8946452" cy="59090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3959868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Little White Salmon </a:t>
            </a:r>
            <a:r>
              <a:rPr lang="en-US" sz="1600" b="1" dirty="0" err="1">
                <a:solidFill>
                  <a:srgbClr val="FF0000"/>
                </a:solidFill>
              </a:rPr>
              <a:t>NFH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2211" y="224369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Priest Rapids 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7839" y="3073568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</a:rPr>
              <a:t>Ringold</a:t>
            </a:r>
            <a:r>
              <a:rPr lang="en-US" sz="1600" b="1" dirty="0">
                <a:solidFill>
                  <a:srgbClr val="FF0000"/>
                </a:solidFill>
              </a:rPr>
              <a:t> Springs 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2402030"/>
            <a:ext cx="1562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Lyons Ferry 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2976" y="4390494"/>
            <a:ext cx="131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Umatilla 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76204" y="781086"/>
            <a:ext cx="6106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HANFORD REACH EXAMPLE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86400" y="2133600"/>
            <a:ext cx="1981200" cy="16764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27000">
              <a:schemeClr val="accent1">
                <a:alpha val="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67000" y="6400800"/>
            <a:ext cx="63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Source: </a:t>
            </a:r>
            <a:r>
              <a:rPr lang="en-US" b="1" dirty="0" err="1" smtClean="0">
                <a:solidFill>
                  <a:schemeClr val="bg1"/>
                </a:solidFill>
              </a:rPr>
              <a:t>Hinrichsen</a:t>
            </a:r>
            <a:r>
              <a:rPr lang="en-US" b="1" dirty="0" smtClean="0">
                <a:solidFill>
                  <a:schemeClr val="bg1"/>
                </a:solidFill>
              </a:rPr>
              <a:t>, Sharma &amp; Fisher (2012) TAFS</a:t>
            </a:r>
            <a:r>
              <a:rPr lang="en-US" dirty="0" smtClean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4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838435"/>
              </p:ext>
            </p:extLst>
          </p:nvPr>
        </p:nvGraphicFramePr>
        <p:xfrm>
          <a:off x="228600" y="304799"/>
          <a:ext cx="8610599" cy="5814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387"/>
                <a:gridCol w="737122"/>
                <a:gridCol w="1106555"/>
                <a:gridCol w="944007"/>
                <a:gridCol w="944007"/>
                <a:gridCol w="944007"/>
                <a:gridCol w="822080"/>
                <a:gridCol w="822080"/>
                <a:gridCol w="770354"/>
              </a:tblGrid>
              <a:tr h="2057401">
                <a:tc gridSpan="9"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Visible 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marking and coded-wire tagging at source hatcheries that provide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spawner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inputs to Hanford Reach spawning grounds. </a:t>
                      </a:r>
                      <a:endParaRPr lang="en-US" sz="1800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Total 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number of spawning ground carcasses sampled in 2010 was 9,791 and the sample rate was 0.11252.  Of 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carcasses 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sampled, 23 were 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VM 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and 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CWT 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at a hatchery and 308 were 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VM 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only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indent="0"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>
                        <a:lnSpc>
                          <a:spcPct val="100000"/>
                        </a:lnSpc>
                      </a:pP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Hatchery 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Brood year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VM &amp; CWT 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VM only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CWT only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Not VM &amp; not CWT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VM</a:t>
                      </a: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fraction, </a:t>
                      </a:r>
                      <a:r>
                        <a:rPr lang="en-US" sz="1400" dirty="0">
                          <a:effectLst/>
                          <a:latin typeface="Symbol" pitchFamily="18" charset="2"/>
                          <a:cs typeface="Arial" pitchFamily="34" charset="0"/>
                        </a:rPr>
                        <a:t>l</a:t>
                      </a:r>
                      <a:endParaRPr lang="en-US" sz="1400" dirty="0">
                        <a:effectLst/>
                        <a:latin typeface="Symbol" pitchFamily="18" charset="2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CWT</a:t>
                      </a: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fraction, </a:t>
                      </a:r>
                      <a:r>
                        <a:rPr lang="en-US" sz="1400" dirty="0">
                          <a:effectLst/>
                          <a:latin typeface="Symbol" pitchFamily="18" charset="2"/>
                          <a:cs typeface="Arial" pitchFamily="34" charset="0"/>
                        </a:rPr>
                        <a:t>f</a:t>
                      </a:r>
                      <a:endParaRPr lang="en-US" sz="1400" dirty="0">
                        <a:effectLst/>
                        <a:latin typeface="Symbol" pitchFamily="18" charset="2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tags in sample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Little White Salmon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NF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2005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448,145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1,354,029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0.25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</a:tr>
              <a:tr h="3512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Priest Rapids 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itchFamily="34" charset="0"/>
                          <a:cs typeface="Arial" pitchFamily="34" charset="0"/>
                        </a:rPr>
                        <a:t>2005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itchFamily="34" charset="0"/>
                          <a:cs typeface="Arial" pitchFamily="34" charset="0"/>
                        </a:rPr>
                        <a:t>199,445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1,628,614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5,048,231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0.27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0.11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</a:tr>
              <a:tr h="33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itchFamily="34" charset="0"/>
                          <a:cs typeface="Arial" pitchFamily="34" charset="0"/>
                        </a:rPr>
                        <a:t>2007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itchFamily="34" charset="0"/>
                          <a:cs typeface="Arial" pitchFamily="34" charset="0"/>
                        </a:rPr>
                        <a:t>202,568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813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4,344,925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0.04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</a:tr>
              <a:tr h="65326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Ringold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Springs 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itchFamily="34" charset="0"/>
                          <a:cs typeface="Arial" pitchFamily="34" charset="0"/>
                        </a:rPr>
                        <a:t>2006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222,706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3,179,824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0.07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</a:tr>
              <a:tr h="33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itchFamily="34" charset="0"/>
                          <a:cs typeface="Arial" pitchFamily="34" charset="0"/>
                        </a:rPr>
                        <a:t>2007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itchFamily="34" charset="0"/>
                          <a:cs typeface="Arial" pitchFamily="34" charset="0"/>
                        </a:rPr>
                        <a:t>221,951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2,230,190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645,308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0.79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0.09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</a:tr>
              <a:tr h="3512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Lyons Ferry 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itchFamily="34" charset="0"/>
                          <a:cs typeface="Arial" pitchFamily="34" charset="0"/>
                        </a:rPr>
                        <a:t>2006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itchFamily="34" charset="0"/>
                          <a:cs typeface="Arial" pitchFamily="34" charset="0"/>
                        </a:rPr>
                        <a:t>231,534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1,673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220,350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6,076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0.51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0.99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</a:tr>
              <a:tr h="3512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Umatilla 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itchFamily="34" charset="0"/>
                          <a:cs typeface="Arial" pitchFamily="34" charset="0"/>
                        </a:rPr>
                        <a:t>2007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itchFamily="34" charset="0"/>
                          <a:cs typeface="Arial" pitchFamily="34" charset="0"/>
                        </a:rPr>
                        <a:t>279,480</a:t>
                      </a:r>
                      <a:endParaRPr lang="en-US" sz="14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178" marR="55178" marT="0" marB="0" anchor="b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6400800" y="1981200"/>
            <a:ext cx="990601" cy="46214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www.onefishtwofish.net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38400" y="1905000"/>
            <a:ext cx="3962400" cy="400110"/>
            <a:chOff x="2438400" y="1905000"/>
            <a:chExt cx="3962400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2438400" y="1905000"/>
              <a:ext cx="3962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Total Numbers Released</a:t>
              </a:r>
              <a:endPara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514600" y="2286000"/>
              <a:ext cx="388620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761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358970"/>
              </p:ext>
            </p:extLst>
          </p:nvPr>
        </p:nvGraphicFramePr>
        <p:xfrm>
          <a:off x="381000" y="1676400"/>
          <a:ext cx="79248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VM</a:t>
            </a:r>
            <a:r>
              <a:rPr lang="en-US" dirty="0" smtClean="0"/>
              <a:t> or </a:t>
            </a:r>
            <a:r>
              <a:rPr lang="en-US" dirty="0" err="1" smtClean="0"/>
              <a:t>CWT</a:t>
            </a:r>
            <a:r>
              <a:rPr lang="en-US" dirty="0"/>
              <a:t> </a:t>
            </a:r>
            <a:r>
              <a:rPr lang="en-US" dirty="0" smtClean="0"/>
              <a:t>In  2010 Hanford Reach Carcass Survey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76600" y="6400800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www.onefishtwofish.net</a:t>
            </a:r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79170"/>
              </p:ext>
            </p:extLst>
          </p:nvPr>
        </p:nvGraphicFramePr>
        <p:xfrm>
          <a:off x="457200" y="18288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314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Simplified Method of Moments Estimator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727626"/>
              </p:ext>
            </p:extLst>
          </p:nvPr>
        </p:nvGraphicFramePr>
        <p:xfrm>
          <a:off x="2119313" y="1708150"/>
          <a:ext cx="3532187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4" imgW="711000" imgH="444240" progId="Equation.3">
                  <p:embed/>
                </p:oleObj>
              </mc:Choice>
              <mc:Fallback>
                <p:oleObj name="Equation" r:id="rId4" imgW="711000" imgH="4442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1708150"/>
                        <a:ext cx="3532187" cy="220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42672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800" baseline="-25000" dirty="0" err="1" smtClean="0">
                <a:latin typeface="Arial" pitchFamily="34" charset="0"/>
                <a:cs typeface="Arial" pitchFamily="34" charset="0"/>
              </a:rPr>
              <a:t>1,i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is the number of carcasses sampled that were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CWT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at hatchery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smtClean="0">
                <a:latin typeface="Symbol" pitchFamily="18" charset="2"/>
                <a:cs typeface="Arial" pitchFamily="34" charset="0"/>
              </a:rPr>
              <a:t>q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is the sample rate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smtClean="0">
                <a:latin typeface="Symbol" pitchFamily="18" charset="2"/>
                <a:cs typeface="Arial" pitchFamily="34" charset="0"/>
              </a:rPr>
              <a:t>l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is the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fraction at source hatchery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smtClean="0">
                <a:latin typeface="Symbol" pitchFamily="18" charset="2"/>
                <a:cs typeface="Arial" pitchFamily="34" charset="0"/>
              </a:rPr>
              <a:t>f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is the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CWT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fraction at source hatchery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of Moments For both </a:t>
            </a:r>
            <a:r>
              <a:rPr lang="en-US" dirty="0" err="1" smtClean="0"/>
              <a:t>VM&amp;CWT</a:t>
            </a:r>
            <a:r>
              <a:rPr lang="en-US" dirty="0" smtClean="0"/>
              <a:t> and </a:t>
            </a:r>
            <a:r>
              <a:rPr lang="en-US" dirty="0" err="1" smtClean="0"/>
              <a:t>VM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VM&amp;CWT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equations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only equation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584510"/>
              </p:ext>
            </p:extLst>
          </p:nvPr>
        </p:nvGraphicFramePr>
        <p:xfrm>
          <a:off x="1066800" y="2286000"/>
          <a:ext cx="3810000" cy="1058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4" name="Equation" r:id="rId3" imgW="862851" imgH="241091" progId="Equation.3">
                  <p:embed/>
                </p:oleObj>
              </mc:Choice>
              <mc:Fallback>
                <p:oleObj name="Equation" r:id="rId3" imgW="862851" imgH="241091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6000"/>
                        <a:ext cx="3810000" cy="10583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687943"/>
              </p:ext>
            </p:extLst>
          </p:nvPr>
        </p:nvGraphicFramePr>
        <p:xfrm>
          <a:off x="1066800" y="4267200"/>
          <a:ext cx="5715000" cy="1796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5" name="Equation" r:id="rId5" imgW="1333500" imgH="431800" progId="Equation.3">
                  <p:embed/>
                </p:oleObj>
              </mc:Choice>
              <mc:Fallback>
                <p:oleObj name="Equation" r:id="rId5" imgW="1333500" imgH="431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67200"/>
                        <a:ext cx="5715000" cy="17961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www.onefishtwofish.net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Proportions of Hatchery-Origin </a:t>
            </a:r>
            <a:r>
              <a:rPr lang="en-US" dirty="0" err="1" smtClean="0"/>
              <a:t>Spawners</a:t>
            </a:r>
            <a:r>
              <a:rPr lang="en-US" dirty="0" smtClean="0"/>
              <a:t> (Hatchery-specific)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37160" indent="0">
              <a:buNone/>
            </a:pP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GLSE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732697"/>
              </p:ext>
            </p:extLst>
          </p:nvPr>
        </p:nvGraphicFramePr>
        <p:xfrm>
          <a:off x="884238" y="4343400"/>
          <a:ext cx="6535737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3" name="Equation" r:id="rId4" imgW="3555720" imgH="1015920" progId="Equation.3">
                  <p:embed/>
                </p:oleObj>
              </mc:Choice>
              <mc:Fallback>
                <p:oleObj name="Equation" r:id="rId4" imgW="3555720" imgH="1015920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4343400"/>
                        <a:ext cx="6535737" cy="191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466967"/>
              </p:ext>
            </p:extLst>
          </p:nvPr>
        </p:nvGraphicFramePr>
        <p:xfrm>
          <a:off x="1192213" y="2387600"/>
          <a:ext cx="1931987" cy="712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4" name="Equation" r:id="rId6" imgW="711000" imgH="253800" progId="Equation.3">
                  <p:embed/>
                </p:oleObj>
              </mc:Choice>
              <mc:Fallback>
                <p:oleObj name="Equation" r:id="rId6" imgW="711000" imgH="253800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2387600"/>
                        <a:ext cx="1931987" cy="712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905000" y="4033054"/>
            <a:ext cx="3276600" cy="2045732"/>
            <a:chOff x="1905000" y="4033054"/>
            <a:chExt cx="3276600" cy="2045732"/>
          </a:xfrm>
        </p:grpSpPr>
        <p:sp>
          <p:nvSpPr>
            <p:cNvPr id="8" name="Oval 7"/>
            <p:cNvSpPr/>
            <p:nvPr/>
          </p:nvSpPr>
          <p:spPr>
            <a:xfrm>
              <a:off x="1905000" y="4402386"/>
              <a:ext cx="3276600" cy="1676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52800" y="4033054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var</a:t>
              </a:r>
              <a:r>
                <a:rPr lang="en-US" dirty="0" smtClean="0"/>
                <a:t>(</a:t>
              </a:r>
              <a:r>
                <a:rPr lang="en-US" dirty="0" err="1" smtClean="0"/>
                <a:t>SMME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www.onefishtwofish.net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2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Proportion of Total Hatchery-Origin </a:t>
            </a:r>
            <a:r>
              <a:rPr lang="en-US" dirty="0" err="1" smtClean="0"/>
              <a:t>Spawners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GLSE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377713"/>
              </p:ext>
            </p:extLst>
          </p:nvPr>
        </p:nvGraphicFramePr>
        <p:xfrm>
          <a:off x="1174750" y="4419600"/>
          <a:ext cx="6245225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6" name="Equation" r:id="rId3" imgW="3657600" imgH="1015920" progId="Equation.3">
                  <p:embed/>
                </p:oleObj>
              </mc:Choice>
              <mc:Fallback>
                <p:oleObj name="Equation" r:id="rId3" imgW="3657600" imgH="1015920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4419600"/>
                        <a:ext cx="6245225" cy="173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237970"/>
              </p:ext>
            </p:extLst>
          </p:nvPr>
        </p:nvGraphicFramePr>
        <p:xfrm>
          <a:off x="1295400" y="2286001"/>
          <a:ext cx="10668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7" name="Equation" r:id="rId5" imgW="469696" imgH="444307" progId="Equation.3">
                  <p:embed/>
                </p:oleObj>
              </mc:Choice>
              <mc:Fallback>
                <p:oleObj name="Equation" r:id="rId5" imgW="469696" imgH="444307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1"/>
                        <a:ext cx="10668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133600" y="3883231"/>
            <a:ext cx="3276600" cy="2212769"/>
            <a:chOff x="2133600" y="3883231"/>
            <a:chExt cx="3276600" cy="2212769"/>
          </a:xfrm>
        </p:grpSpPr>
        <p:sp>
          <p:nvSpPr>
            <p:cNvPr id="6" name="Oval 5"/>
            <p:cNvSpPr/>
            <p:nvPr/>
          </p:nvSpPr>
          <p:spPr>
            <a:xfrm>
              <a:off x="2133600" y="4419600"/>
              <a:ext cx="3276600" cy="1676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0400" y="388323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var</a:t>
              </a:r>
              <a:r>
                <a:rPr lang="en-US" dirty="0" smtClean="0"/>
                <a:t>(</a:t>
              </a:r>
              <a:r>
                <a:rPr lang="en-US" dirty="0" err="1" smtClean="0"/>
                <a:t>SMME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www.onefishtwofish.net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2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493955"/>
              </p:ext>
            </p:extLst>
          </p:nvPr>
        </p:nvGraphicFramePr>
        <p:xfrm>
          <a:off x="457200" y="228601"/>
          <a:ext cx="8153400" cy="4267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5029200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CV of the GLSE and SMME relative to tagged fraction, </a:t>
            </a:r>
            <a:r>
              <a:rPr lang="en-US" sz="2000" dirty="0" smtClean="0">
                <a:latin typeface="Symbol" pitchFamily="18" charset="2"/>
                <a:cs typeface="Arial" pitchFamily="34" charset="0"/>
              </a:rPr>
              <a:t>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Number of hatcheries = 2; True spawning population = 1000; true value of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0.5;  sample rate = 0.20;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 VM fraction of one hatchery is 1.0,  and the other is 0.5.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www.onefishtwofish.net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3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526"/>
              </p:ext>
            </p:extLst>
          </p:nvPr>
        </p:nvGraphicFramePr>
        <p:xfrm>
          <a:off x="228598" y="152403"/>
          <a:ext cx="8763002" cy="5514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2"/>
                <a:gridCol w="762000"/>
                <a:gridCol w="855886"/>
                <a:gridCol w="684540"/>
                <a:gridCol w="654646"/>
                <a:gridCol w="684540"/>
                <a:gridCol w="206260"/>
                <a:gridCol w="654646"/>
                <a:gridCol w="774218"/>
                <a:gridCol w="654646"/>
                <a:gridCol w="774218"/>
              </a:tblGrid>
              <a:tr h="533397">
                <a:tc gridSpan="11"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Estimates </a:t>
                      </a:r>
                      <a:r>
                        <a:rPr lang="en-US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of hatchery inputs to Hanford Reach spawning grounds in 2010. Standard errors of </a:t>
                      </a:r>
                      <a:r>
                        <a:rPr lang="en-US" sz="20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estimates </a:t>
                      </a:r>
                      <a:r>
                        <a:rPr lang="en-US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 parentheses. </a:t>
                      </a:r>
                      <a:endParaRPr lang="en-US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5485"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 gridSpan="4"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Hatchery contribution to spawning population</a:t>
                      </a:r>
                      <a:endParaRPr lang="en-US" sz="18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 gridSpan="4"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Proportion of hatchery fish in total spawning population</a:t>
                      </a:r>
                      <a:endParaRPr lang="en-US" sz="18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548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Source Hatchery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Brood year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GLSE</a:t>
                      </a:r>
                      <a:endParaRPr lang="en-US" sz="20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SMME</a:t>
                      </a:r>
                      <a:endParaRPr lang="en-US" sz="20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GLSE</a:t>
                      </a:r>
                      <a:endParaRPr lang="en-US" sz="20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SMME</a:t>
                      </a:r>
                      <a:endParaRPr lang="en-US" sz="20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274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Little White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Salmon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2005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45.1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(39.5)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35.7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(35.2)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0.0005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(0.0005)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0.0004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(0.0004)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</a:tr>
              <a:tr h="40274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Priest Rapids 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2005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2100.4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(738.3)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919.2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(529.9)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0.0241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(0.0085)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0.0106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(0.0061)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</a:tr>
              <a:tr h="402742"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2007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1397.2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(526.7)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1396.8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(526.6)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0.0161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(0.0061)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0.0161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(0.0061)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</a:tr>
              <a:tr h="40274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Ringold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Springs 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2006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271.6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(191.3)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271.6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(191.3)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0.0031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(0.0022)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0.0031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(0.0022)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</a:tr>
              <a:tr h="411109"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2007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2818.4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(289.6)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868.2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(326.8)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0.0324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(0.0033)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0.0100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(0.0038)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</a:tr>
              <a:tr h="40274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Lyons Ferry 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2006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17.7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(17.1)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17.6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(17.1)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0.0002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(0.0002)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0.0002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(0.0002)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</a:tr>
              <a:tr h="40274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Umatilla 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2007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17.8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(11.8)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17.8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(11.8)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0.0002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(0.0001)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0.0002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(0.0001)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</a:tr>
              <a:tr h="402742"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6668.1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(788.9)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3527.0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(838.6)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0.0766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(0.0090)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0.0405</a:t>
                      </a:r>
                      <a:endParaRPr lang="en-US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(0.0096)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1106" marR="61106" marT="0" marB="0" anchor="b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752600" y="5257800"/>
            <a:ext cx="7620000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www.onefishtwofish.net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Ambiguity in hatchery of 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087090" y="1410442"/>
            <a:ext cx="1627785" cy="1378775"/>
          </a:xfrm>
          <a:prstGeom prst="ellips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1524000"/>
            <a:ext cx="1695450" cy="1257300"/>
          </a:xfrm>
          <a:prstGeom prst="ellips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190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Hatchery #1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0875" y="19050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Hatchery</a:t>
            </a:r>
            <a:r>
              <a:rPr lang="en-US" dirty="0" smtClean="0"/>
              <a:t> #2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15000" y="1384712"/>
            <a:ext cx="1638300" cy="1396588"/>
          </a:xfrm>
          <a:prstGeom prst="ellips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29300" y="1828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Hatchery #3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4401787"/>
            <a:ext cx="6994566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81200" y="2743200"/>
            <a:ext cx="1371600" cy="2209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8600" y="2743200"/>
            <a:ext cx="914400" cy="2209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</p:cNvCxnSpPr>
          <p:nvPr/>
        </p:nvCxnSpPr>
        <p:spPr>
          <a:xfrm>
            <a:off x="6534150" y="2781300"/>
            <a:ext cx="38100" cy="175132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24201" y="5105400"/>
            <a:ext cx="838200" cy="838200"/>
          </a:xfrm>
          <a:prstGeom prst="ellipse">
            <a:avLst/>
          </a:prstGeom>
          <a:pattFill prst="pct5">
            <a:fgClr>
              <a:srgbClr val="FF0000"/>
            </a:fgClr>
            <a:bgClr>
              <a:schemeClr val="tx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95800" y="4953000"/>
            <a:ext cx="978230" cy="990600"/>
          </a:xfrm>
          <a:prstGeom prst="ellipse">
            <a:avLst/>
          </a:prstGeom>
          <a:pattFill prst="pct5">
            <a:fgClr>
              <a:srgbClr val="FF0000"/>
            </a:fgClr>
            <a:bgClr>
              <a:schemeClr val="tx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05104" y="4572938"/>
            <a:ext cx="1905000" cy="1269566"/>
          </a:xfrm>
          <a:prstGeom prst="ellipse">
            <a:avLst/>
          </a:prstGeom>
          <a:pattFill prst="pct5">
            <a:fgClr>
              <a:srgbClr val="FF0000"/>
            </a:fgClr>
            <a:bgClr>
              <a:schemeClr val="tx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00400" y="5334000"/>
            <a:ext cx="6096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24400" y="5257800"/>
            <a:ext cx="6096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52804" y="4915579"/>
            <a:ext cx="6096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124200" y="5345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CWT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65642" y="5269468"/>
            <a:ext cx="9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CWT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24600" y="487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CWT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362200" y="5448300"/>
            <a:ext cx="5171704" cy="6274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728852" y="60176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SAMPLE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3000" y="4009406"/>
            <a:ext cx="6994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  p  a  w  n  </a:t>
            </a:r>
            <a:r>
              <a:rPr lang="en-US" sz="28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 n  g     G  r  o  u  n  d  s</a:t>
            </a:r>
            <a:endParaRPr lang="en-US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www.onefishtwofish.net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6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Estimate Hatchery-Origin </a:t>
            </a:r>
            <a:r>
              <a:rPr lang="en-US" dirty="0" err="1" smtClean="0"/>
              <a:t>Spawners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These fish originate in hatchery, are released as juveniles,  and return to spawn in the wild.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Influx of hatchery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spawners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affects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population dynamics by artificially increasing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spawner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numbers.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Influences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density dependence, reproductive success.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Genetic effects (Christie et al. 2012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Mark R.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Christie,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Melanie L.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Marine,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Rod A.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French,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and Michael S.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Blouin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 2012. Genetic adaptation to captivity can occur in a single generation.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PNAS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109:238-242.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www.onefishtwofish.net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Parentage-Based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7091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Parentage-based tagging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PBT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instead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CWT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Single Nucleotide Polymorphisms (SNPs) used to determine parents and therefore, hatchery of origin and brood year.</a:t>
            </a:r>
          </a:p>
          <a:p>
            <a:pPr lvl="1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Increased tagging fractions can solve problem of ambiguity in determining hatchery of origin.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www.onefishtwofish.net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Parentage-Based Tagging (</a:t>
            </a:r>
            <a:r>
              <a:rPr lang="en-US" dirty="0" err="1" smtClean="0"/>
              <a:t>PBT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Genotype </a:t>
            </a:r>
            <a:r>
              <a:rPr lang="en-US" dirty="0">
                <a:latin typeface="Arial" pitchFamily="34" charset="0"/>
                <a:cs typeface="Arial" pitchFamily="34" charset="0"/>
              </a:rPr>
              <a:t>hatchery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broodstock</a:t>
            </a:r>
            <a:r>
              <a:rPr lang="en-US" dirty="0">
                <a:latin typeface="Arial" pitchFamily="34" charset="0"/>
                <a:cs typeface="Arial" pitchFamily="34" charset="0"/>
              </a:rPr>
              <a:t> with SNPs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record genotypes </a:t>
            </a:r>
            <a:r>
              <a:rPr lang="en-US" dirty="0">
                <a:latin typeface="Arial" pitchFamily="34" charset="0"/>
                <a:cs typeface="Arial" pitchFamily="34" charset="0"/>
              </a:rPr>
              <a:t>in a data base of parents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Sample carcasses on spawning grounds.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Determine if carcass genotype comes from parents in data base (is </a:t>
            </a:r>
            <a:r>
              <a:rPr lang="en-US" dirty="0">
                <a:latin typeface="Arial" pitchFamily="34" charset="0"/>
                <a:cs typeface="Arial" pitchFamily="34" charset="0"/>
              </a:rPr>
              <a:t>tagged) (Anderson 2010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 tag to determine release group.</a:t>
            </a:r>
          </a:p>
          <a:p>
            <a:pPr marL="13716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Anderson,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E.C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 2010.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Computational algorithms and user-friendly software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for parentage-based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tagging of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Pacific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salmonids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SWFSC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Final Report 10 March 2010. 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www.onefishtwofish.net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Tag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from the South Fork Salmon show that 29 of 218 samples failed to genotype.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Culprit: carcass decay.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PBT </a:t>
            </a:r>
            <a:r>
              <a:rPr lang="en-US" dirty="0">
                <a:latin typeface="Arial" pitchFamily="34" charset="0"/>
                <a:cs typeface="Arial" pitchFamily="34" charset="0"/>
              </a:rPr>
              <a:t>tagging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fraction </a:t>
            </a:r>
            <a:r>
              <a:rPr lang="en-US" dirty="0">
                <a:latin typeface="Arial" pitchFamily="34" charset="0"/>
                <a:cs typeface="Arial" pitchFamily="34" charset="0"/>
              </a:rPr>
              <a:t>for the McCall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spawn year 2008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spawn year 2009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broodstock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were </a:t>
            </a:r>
            <a:r>
              <a:rPr lang="en-US" dirty="0">
                <a:latin typeface="Arial" pitchFamily="34" charset="0"/>
                <a:cs typeface="Arial" pitchFamily="34" charset="0"/>
              </a:rPr>
              <a:t>97.61% and 96.43%, respectively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tagging rate is estimated for each hatchery by squaring the proportion of successfully genotyped </a:t>
            </a:r>
            <a:r>
              <a:rPr lang="en-US" dirty="0" err="1">
                <a:solidFill>
                  <a:schemeClr val="accent1"/>
                </a:solidFill>
              </a:rPr>
              <a:t>broodstock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endParaRPr lang="en-US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Accounting for tag loss, the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effective tagging fraction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was approximately 0.97 x (218-29)/218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0.84.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www.onefishtwofish.net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0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555274"/>
              </p:ext>
            </p:extLst>
          </p:nvPr>
        </p:nvGraphicFramePr>
        <p:xfrm>
          <a:off x="152400" y="1219200"/>
          <a:ext cx="88392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/>
              <a:t>Sensitivity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www.onefishtwofish.net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914901" y="2970311"/>
            <a:ext cx="2924299" cy="1452266"/>
            <a:chOff x="5914901" y="2970311"/>
            <a:chExt cx="2924299" cy="145226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696200" y="3124200"/>
              <a:ext cx="1143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4901" y="2970311"/>
              <a:ext cx="1956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VM 25% all releases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14901" y="4114800"/>
              <a:ext cx="1956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VM </a:t>
              </a:r>
              <a:r>
                <a:rPr lang="en-US" sz="1400" dirty="0" smtClean="0">
                  <a:solidFill>
                    <a:schemeClr val="bg1"/>
                  </a:solidFill>
                </a:rPr>
                <a:t>100% </a:t>
              </a:r>
              <a:r>
                <a:rPr lang="en-US" sz="1400" dirty="0" smtClean="0">
                  <a:solidFill>
                    <a:schemeClr val="bg1"/>
                  </a:solidFill>
                </a:rPr>
                <a:t>all releases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7696200" y="4268688"/>
              <a:ext cx="1143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445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Please Visit 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www.onefishtwofish.net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061133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2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When marking fractions at all source hatcheries are equal, estimation is simple. However, when marking fractions vary widely, estimation is complex and precision may decrease.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Small tagging fractions can lead to ambiguity in estimation of proportion of hatchery-origin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spawners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loss of precision;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the Hanford Reach example, very few (23) carcasses tested positive for a CWT.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PBT has the potential to increase numbers of tagged carcasses and thereby increase precision of estimates of the proportion of hatchery-origin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spawners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www.onefishtwofish.net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1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Relative Reproductive Success of Hatchery-born </a:t>
            </a:r>
            <a:r>
              <a:rPr lang="en-US" dirty="0" err="1" smtClean="0"/>
              <a:t>Spawners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Chilcote</a:t>
            </a:r>
            <a:r>
              <a:rPr lang="en-US" dirty="0">
                <a:latin typeface="Arial" pitchFamily="34" charset="0"/>
                <a:cs typeface="Arial" pitchFamily="34" charset="0"/>
              </a:rPr>
              <a:t> et al. (2011) found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that </a:t>
            </a:r>
            <a:r>
              <a:rPr lang="en-US" dirty="0">
                <a:latin typeface="Arial" pitchFamily="34" charset="0"/>
                <a:cs typeface="Arial" pitchFamily="34" charset="0"/>
              </a:rPr>
              <a:t>a naturally spawning population composed entirely of hatchery-origin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spawners</a:t>
            </a:r>
            <a:r>
              <a:rPr lang="en-US" dirty="0">
                <a:latin typeface="Arial" pitchFamily="34" charset="0"/>
                <a:cs typeface="Arial" pitchFamily="34" charset="0"/>
              </a:rPr>
              <a:t> would have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>
                <a:latin typeface="Arial" pitchFamily="34" charset="0"/>
                <a:cs typeface="Arial" pitchFamily="34" charset="0"/>
              </a:rPr>
              <a:t>reproductive performance that is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0.128 </a:t>
            </a:r>
            <a:r>
              <a:rPr lang="en-US" dirty="0">
                <a:latin typeface="Arial" pitchFamily="34" charset="0"/>
                <a:cs typeface="Arial" pitchFamily="34" charset="0"/>
              </a:rPr>
              <a:t>of that expected for a population composed entirely 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wild-origin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spawners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study was based on 93 salmon populations in Oregon</a:t>
            </a:r>
            <a:r>
              <a:rPr lang="en-US" dirty="0">
                <a:latin typeface="Arial" pitchFamily="34" charset="0"/>
                <a:cs typeface="Arial" pitchFamily="34" charset="0"/>
              </a:rPr>
              <a:t>, Washington,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Idaho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that </a:t>
            </a:r>
            <a:r>
              <a:rPr lang="en-US" dirty="0">
                <a:latin typeface="Arial" pitchFamily="34" charset="0"/>
                <a:cs typeface="Arial" pitchFamily="34" charset="0"/>
              </a:rPr>
              <a:t>were known to contain both wild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hatchery </a:t>
            </a:r>
            <a:r>
              <a:rPr lang="en-US" dirty="0">
                <a:latin typeface="Arial" pitchFamily="34" charset="0"/>
                <a:cs typeface="Arial" pitchFamily="34" charset="0"/>
              </a:rPr>
              <a:t>fish. Three species were represented: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steelhead,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chinook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www.onefishtwofish.net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93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333375"/>
            <a:ext cx="6024225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4200" y="2895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Source: </a:t>
            </a:r>
            <a:r>
              <a:rPr lang="en-US" dirty="0" err="1" smtClean="0">
                <a:solidFill>
                  <a:schemeClr val="bg1"/>
                </a:solidFill>
              </a:rPr>
              <a:t>Chilcote</a:t>
            </a:r>
            <a:r>
              <a:rPr lang="en-US" dirty="0" smtClean="0">
                <a:solidFill>
                  <a:schemeClr val="bg1"/>
                </a:solidFill>
              </a:rPr>
              <a:t> et al. (2011) </a:t>
            </a:r>
            <a:r>
              <a:rPr lang="en-US" dirty="0" err="1" smtClean="0">
                <a:solidFill>
                  <a:schemeClr val="bg1"/>
                </a:solidFill>
              </a:rPr>
              <a:t>CJFAS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www.onefishtwofish.net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CWT To Estimate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fraction of juvenile fish at source hatcheries are visibly marked with a fin clip (adipose or other) or implant elastomer tag.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Furthermore, some juvenile fish are tagged with a coded-wire tag that identifies the hatchery of origin.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Spawning fish are sampled using carcass surveys.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www.onefishtwofish.net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8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Visible Marks (</a:t>
            </a:r>
            <a:r>
              <a:rPr lang="en-US" dirty="0" err="1" smtClean="0"/>
              <a:t>VM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Visible Implant Elastomer tags (VIE)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Adipose Fin Clip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2324100"/>
            <a:ext cx="30956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www.onefishtwofish.net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Wire Tags (</a:t>
            </a:r>
            <a:r>
              <a:rPr lang="en-US" dirty="0" err="1" smtClean="0"/>
              <a:t>CWT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1804988"/>
            <a:ext cx="48672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1" y="52578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Magnified section of a CWT (1.1 mm long) before  insertion into the snout of a juvenile salmon.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www.onefishtwofish.net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0300" y="4572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Northwest Marine Technology.</a:t>
            </a:r>
          </a:p>
        </p:txBody>
      </p:sp>
    </p:spTree>
    <p:extLst>
      <p:ext uri="{BB962C8B-B14F-4D97-AF65-F5344CB8AC3E}">
        <p14:creationId xmlns:p14="http://schemas.microsoft.com/office/powerpoint/2010/main" val="22959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Carcass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Fish with CWT are indentified with a hand-held wand device; snouts sawed off to recover tags.</a:t>
            </a: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29787"/>
            <a:ext cx="3581400" cy="354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www.onefishtwofish.net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5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An Easy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 constant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fraction at all source hatcheries! For example, </a:t>
            </a:r>
            <a:r>
              <a:rPr lang="en-US" dirty="0" smtClean="0">
                <a:latin typeface="Symbol" pitchFamily="18" charset="2"/>
                <a:cs typeface="Arial" pitchFamily="34" charset="0"/>
              </a:rPr>
              <a:t>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0.25. In that case,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28875"/>
              </p:ext>
            </p:extLst>
          </p:nvPr>
        </p:nvGraphicFramePr>
        <p:xfrm>
          <a:off x="1295400" y="3213099"/>
          <a:ext cx="6019800" cy="1373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3" name="Equation" r:id="rId4" imgW="1892160" imgH="431640" progId="Equation.3">
                  <p:embed/>
                </p:oleObj>
              </mc:Choice>
              <mc:Fallback>
                <p:oleObj name="Equation" r:id="rId4" imgW="1892160" imgH="43164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13099"/>
                        <a:ext cx="6019800" cy="13736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62000" y="5123361"/>
                <a:ext cx="7391400" cy="840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an estimate of the total number of hatchery-origin </a:t>
                </a:r>
                <a:r>
                  <a:rPr lang="en-US" sz="2400" dirty="0" err="1" smtClean="0"/>
                  <a:t>spawners</a:t>
                </a:r>
                <a:r>
                  <a:rPr lang="en-US" sz="2400" dirty="0" smtClean="0"/>
                  <a:t> on the spawning grounds.</a:t>
                </a:r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123361"/>
                <a:ext cx="7391400" cy="840871"/>
              </a:xfrm>
              <a:prstGeom prst="rect">
                <a:avLst/>
              </a:prstGeom>
              <a:blipFill rotWithShape="1">
                <a:blip r:embed="rId6"/>
                <a:stretch>
                  <a:fillRect l="-1237" t="-3623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www.onefishtwofish.net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19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11297</TotalTime>
  <Words>1306</Words>
  <Application>Microsoft Office PowerPoint</Application>
  <PresentationFormat>On-screen Show (4:3)</PresentationFormat>
  <Paragraphs>306</Paragraphs>
  <Slides>25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Apex</vt:lpstr>
      <vt:lpstr>Microsoft Equation 3.0</vt:lpstr>
      <vt:lpstr>Equation</vt:lpstr>
      <vt:lpstr>Estimating the proportion of hatchery-origin spawners using parentage-based tagging</vt:lpstr>
      <vt:lpstr>Why Estimate Hatchery-Origin Spawners?</vt:lpstr>
      <vt:lpstr>Relative Reproductive Success of Hatchery-born Spawners</vt:lpstr>
      <vt:lpstr>PowerPoint Presentation</vt:lpstr>
      <vt:lpstr>Using CWT To Estimate Ph</vt:lpstr>
      <vt:lpstr>Visible Marks (VM)</vt:lpstr>
      <vt:lpstr>Coded Wire Tags (CWT)</vt:lpstr>
      <vt:lpstr>Carcass Survey</vt:lpstr>
      <vt:lpstr> An Easy Solution</vt:lpstr>
      <vt:lpstr>PowerPoint Presentation</vt:lpstr>
      <vt:lpstr>PowerPoint Presentation</vt:lpstr>
      <vt:lpstr>VM or CWT In  2010 Hanford Reach Carcass Survey</vt:lpstr>
      <vt:lpstr>Simplified Method of Moments Estimator</vt:lpstr>
      <vt:lpstr>Method of Moments For both VM&amp;CWT and VM only</vt:lpstr>
      <vt:lpstr>Proportions of Hatchery-Origin Spawners (Hatchery-specific)</vt:lpstr>
      <vt:lpstr>Proportion of Total Hatchery-Origin Spawners</vt:lpstr>
      <vt:lpstr>PowerPoint Presentation</vt:lpstr>
      <vt:lpstr>PowerPoint Presentation</vt:lpstr>
      <vt:lpstr>Ambiguity in hatchery of origin</vt:lpstr>
      <vt:lpstr>Parentage-Based Tagging</vt:lpstr>
      <vt:lpstr>Parentage-Based Tagging (PBT)</vt:lpstr>
      <vt:lpstr>Tag Loss</vt:lpstr>
      <vt:lpstr>Sensitivity Analysis</vt:lpstr>
      <vt:lpstr>Please Visit Us!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Estimators of the Proportion of Hatchery-Origin Spawners</dc:title>
  <dc:creator>rich</dc:creator>
  <cp:lastModifiedBy>Rich</cp:lastModifiedBy>
  <cp:revision>129</cp:revision>
  <dcterms:created xsi:type="dcterms:W3CDTF">2006-08-16T00:00:00Z</dcterms:created>
  <dcterms:modified xsi:type="dcterms:W3CDTF">2013-04-05T23:04:38Z</dcterms:modified>
</cp:coreProperties>
</file>