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9" r:id="rId3"/>
    <p:sldId id="263" r:id="rId4"/>
    <p:sldId id="257" r:id="rId5"/>
    <p:sldId id="265" r:id="rId6"/>
    <p:sldId id="264" r:id="rId7"/>
    <p:sldId id="258" r:id="rId8"/>
    <p:sldId id="267" r:id="rId9"/>
    <p:sldId id="260" r:id="rId10"/>
    <p:sldId id="266" r:id="rId11"/>
    <p:sldId id="261" r:id="rId12"/>
    <p:sldId id="268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18"/>
    <p:restoredTop sz="94720"/>
  </p:normalViewPr>
  <p:slideViewPr>
    <p:cSldViewPr snapToGrid="0">
      <p:cViewPr varScale="1">
        <p:scale>
          <a:sx n="282" d="100"/>
          <a:sy n="282" d="100"/>
        </p:scale>
        <p:origin x="1272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b07752e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b07752e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59d5287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59d5287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5b602df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5b602df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b07752ef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b07752ef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forge.net/projects/xsdvi/" TargetMode="External"/><Relationship Id="rId2" Type="http://schemas.openxmlformats.org/officeDocument/2006/relationships/hyperlink" Target="https://github.com/bmatern/ha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liquid-technologies.com/online-xsd-validator" TargetMode="External"/><Relationship Id="rId4" Type="http://schemas.openxmlformats.org/officeDocument/2006/relationships/hyperlink" Target="https://www.freeformatter.com/xsd-generator.html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gragert/ha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hub.com/bmatern/haml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datatypes.html#Identifi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HAML Working Group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2024-11-18T16:00:00+01:00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CF40D-5DEC-82FB-80E2-93FE6A78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Tools &amp; Links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7125B-831A-433A-F4B2-3D1BBBB95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hlinkClick r:id="rId2"/>
              </a:rPr>
              <a:t>https://github.com/bmatern/haml</a:t>
            </a:r>
            <a:endParaRPr lang="en-GB" dirty="0">
              <a:effectLst/>
              <a:latin typeface="Helvetica Neue" panose="02000503000000020004" pitchFamily="2" charset="0"/>
              <a:hlinkClick r:id="rId3"/>
            </a:endParaRPr>
          </a:p>
          <a:p>
            <a:endParaRPr lang="en-GB" dirty="0">
              <a:latin typeface="Helvetica Neue" panose="02000503000000020004" pitchFamily="2" charset="0"/>
              <a:hlinkClick r:id="rId3"/>
            </a:endParaRPr>
          </a:p>
          <a:p>
            <a:r>
              <a:rPr lang="en-GB" dirty="0">
                <a:effectLst/>
                <a:latin typeface="Helvetica Neue" panose="02000503000000020004" pitchFamily="2" charset="0"/>
                <a:hlinkClick r:id="rId3"/>
              </a:rPr>
              <a:t>https://sourceforge.net/projects/xsdvi/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dirty="0">
                <a:effectLst/>
                <a:latin typeface="Helvetica Neue" panose="02000503000000020004" pitchFamily="2" charset="0"/>
              </a:rPr>
              <a:t>Java-based </a:t>
            </a:r>
            <a:r>
              <a:rPr lang="en-GB" dirty="0">
                <a:latin typeface="Helvetica Neue" panose="02000503000000020004" pitchFamily="2" charset="0"/>
              </a:rPr>
              <a:t>schema diagram generator</a:t>
            </a:r>
          </a:p>
          <a:p>
            <a:pPr lvl="1"/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java -jar </a:t>
            </a:r>
            <a:r>
              <a:rPr lang="en-GB" sz="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dist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/lib/</a:t>
            </a:r>
            <a:r>
              <a:rPr lang="en-GB" sz="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xsdvi.jar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/Users/ben/</a:t>
            </a:r>
            <a:r>
              <a:rPr lang="en-GB" sz="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github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GB" sz="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haml</a:t>
            </a:r>
            <a: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/haml__version_0_4_1.xsd</a:t>
            </a:r>
            <a:b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br>
              <a:rPr lang="en-GB" sz="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dirty="0">
                <a:effectLst/>
                <a:latin typeface="Helvetica Neue" panose="02000503000000020004" pitchFamily="2" charset="0"/>
                <a:hlinkClick r:id="rId4"/>
              </a:rPr>
              <a:t>https://www.freeformatter.com/xsd-generator.html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dirty="0">
                <a:latin typeface="Helvetica Neue" panose="02000503000000020004" pitchFamily="2" charset="0"/>
              </a:rPr>
              <a:t>Generate a naïve </a:t>
            </a:r>
            <a:r>
              <a:rPr lang="en-GB" dirty="0" err="1">
                <a:latin typeface="Helvetica Neue" panose="02000503000000020004" pitchFamily="2" charset="0"/>
              </a:rPr>
              <a:t>xsd</a:t>
            </a:r>
            <a:r>
              <a:rPr lang="en-GB" dirty="0">
                <a:latin typeface="Helvetica Neue" panose="02000503000000020004" pitchFamily="2" charset="0"/>
              </a:rPr>
              <a:t> schema from an xml document</a:t>
            </a:r>
            <a:br>
              <a:rPr lang="en-GB" dirty="0">
                <a:latin typeface="Helvetica Neue" panose="02000503000000020004" pitchFamily="2" charset="0"/>
              </a:rPr>
            </a:br>
            <a:br>
              <a:rPr lang="en-GB" dirty="0">
                <a:latin typeface="Helvetica Neue" panose="02000503000000020004" pitchFamily="2" charset="0"/>
              </a:rPr>
            </a:br>
            <a:endParaRPr lang="en-GB" dirty="0">
              <a:effectLst/>
              <a:latin typeface="Helvetica Neue" panose="02000503000000020004" pitchFamily="2" charset="0"/>
            </a:endParaRPr>
          </a:p>
          <a:p>
            <a:r>
              <a:rPr lang="en-GB" dirty="0">
                <a:effectLst/>
                <a:latin typeface="Helvetica Neue" panose="02000503000000020004" pitchFamily="2" charset="0"/>
                <a:hlinkClick r:id="rId5"/>
              </a:rPr>
              <a:t>https://www.liquid-technologies.com/online-xsd-validator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pPr lvl="1"/>
            <a:r>
              <a:rPr lang="en-GB" dirty="0">
                <a:latin typeface="Helvetica Neue" panose="02000503000000020004" pitchFamily="2" charset="0"/>
              </a:rPr>
              <a:t>Check if a sample xml is valid against an </a:t>
            </a:r>
            <a:r>
              <a:rPr lang="en-GB" dirty="0" err="1">
                <a:latin typeface="Helvetica Neue" panose="02000503000000020004" pitchFamily="2" charset="0"/>
              </a:rPr>
              <a:t>xsd</a:t>
            </a:r>
            <a:endParaRPr lang="en-GB" dirty="0">
              <a:effectLst/>
              <a:latin typeface="Helvetica Neue" panose="02000503000000020004" pitchFamily="2" charset="0"/>
            </a:endParaRP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74590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278075" y="257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to the contributions from the interesting folks in this discussion</a:t>
            </a:r>
            <a:br>
              <a:rPr lang="en"/>
            </a:br>
            <a:r>
              <a:rPr lang="en"/>
              <a:t>(no particular order)	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6951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Loren Gragert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Gottfried Fischer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Eric Spierings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Ben Matern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Nick Brown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Bram Gerritsen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Kazutoyo Osoegawa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Joost van Averbeke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Zhihong He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Dirk Koppenaal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David Wroe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Martin Maiers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13F88-A85B-B474-B154-3C981FA7D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85" y="0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en-NL" dirty="0"/>
              <a:t>Meeting minutes/notes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CD711-0CC0-D5DA-06C7-CF1B0AC8A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646" y="454288"/>
            <a:ext cx="8950309" cy="468921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GB" sz="500" dirty="0"/>
              <a:t>Order of operations:</a:t>
            </a:r>
          </a:p>
          <a:p>
            <a:pPr marL="114300" indent="0">
              <a:buNone/>
            </a:pPr>
            <a:r>
              <a:rPr lang="en-GB" sz="500" dirty="0"/>
              <a:t>	Vet with Users and manufacturers</a:t>
            </a:r>
          </a:p>
          <a:p>
            <a:pPr marL="114300" indent="0">
              <a:buNone/>
            </a:pPr>
            <a:r>
              <a:rPr lang="en-GB" sz="500" dirty="0"/>
              <a:t>	1.0 spec comes after that.</a:t>
            </a:r>
          </a:p>
          <a:p>
            <a:pPr marL="114300" indent="0">
              <a:buNone/>
            </a:pPr>
            <a:endParaRPr lang="en-GB" sz="500" dirty="0"/>
          </a:p>
          <a:p>
            <a:pPr marL="114300" indent="0">
              <a:buNone/>
            </a:pPr>
            <a:r>
              <a:rPr lang="en-GB" sz="500" dirty="0" err="1"/>
              <a:t>PLString</a:t>
            </a:r>
            <a:r>
              <a:rPr lang="en-GB" sz="500" dirty="0"/>
              <a:t> -</a:t>
            </a:r>
          </a:p>
          <a:p>
            <a:pPr marL="114300" indent="0">
              <a:buNone/>
            </a:pPr>
            <a:r>
              <a:rPr lang="en-GB" sz="500" dirty="0"/>
              <a:t>	define anchor residues in the Peptide String? Regular expression for peptides</a:t>
            </a:r>
          </a:p>
          <a:p>
            <a:pPr marL="114300" indent="0">
              <a:buNone/>
            </a:pPr>
            <a:r>
              <a:rPr lang="en-GB" sz="500" dirty="0"/>
              <a:t>	Serological specificity  within a </a:t>
            </a:r>
            <a:r>
              <a:rPr lang="en-GB" sz="500" dirty="0" err="1"/>
              <a:t>plstring</a:t>
            </a: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	What if we don’t know the peptide? Modifications and such?</a:t>
            </a:r>
          </a:p>
          <a:p>
            <a:pPr marL="114300" indent="0">
              <a:buNone/>
            </a:pPr>
            <a:r>
              <a:rPr lang="en-GB" sz="500" dirty="0"/>
              <a:t>		Extensions - “reserved characters” for future things</a:t>
            </a:r>
          </a:p>
          <a:p>
            <a:pPr marL="114300" indent="0">
              <a:buNone/>
            </a:pPr>
            <a:r>
              <a:rPr lang="en-GB" sz="500" dirty="0"/>
              <a:t>		For now: Focus on the easy cases. Beads and things.</a:t>
            </a:r>
          </a:p>
          <a:p>
            <a:pPr marL="114300" indent="0">
              <a:buNone/>
            </a:pPr>
            <a:r>
              <a:rPr lang="en-GB" sz="500" dirty="0"/>
              <a:t>	Modification to proposed nomenclature for peptides</a:t>
            </a:r>
          </a:p>
          <a:p>
            <a:pPr marL="114300" indent="0">
              <a:buNone/>
            </a:pPr>
            <a:r>
              <a:rPr lang="en-GB" sz="500" dirty="0"/>
              <a:t>		DQB1*05:01~{PEPTIDE}~DQA1*01:01</a:t>
            </a:r>
          </a:p>
          <a:p>
            <a:pPr marL="114300" indent="0">
              <a:buNone/>
            </a:pPr>
            <a:r>
              <a:rPr lang="en-GB" sz="500" dirty="0"/>
              <a:t>		DQB1*05:01~DQA1*01:01</a:t>
            </a:r>
          </a:p>
          <a:p>
            <a:pPr marL="114300" indent="0">
              <a:buNone/>
            </a:pPr>
            <a:r>
              <a:rPr lang="en-GB" sz="500" dirty="0"/>
              <a:t>		A*01:01~{PEP}</a:t>
            </a:r>
          </a:p>
          <a:p>
            <a:pPr marL="114300" indent="0">
              <a:buNone/>
            </a:pPr>
            <a:r>
              <a:rPr lang="en-GB" sz="500" dirty="0"/>
              <a:t>	Define example namespaces for epitopes/antigens/ambiguities</a:t>
            </a:r>
          </a:p>
          <a:p>
            <a:pPr marL="114300" indent="0">
              <a:buNone/>
            </a:pPr>
            <a:r>
              <a:rPr lang="en-GB" sz="500" dirty="0"/>
              <a:t>		DPB1 “</a:t>
            </a:r>
            <a:r>
              <a:rPr lang="en-GB" sz="500" dirty="0" err="1"/>
              <a:t>unnacceptable</a:t>
            </a:r>
            <a:r>
              <a:rPr lang="en-GB" sz="500" dirty="0"/>
              <a:t> epitopes” , </a:t>
            </a:r>
            <a:r>
              <a:rPr lang="en-GB" sz="500" dirty="0" err="1"/>
              <a:t>Eplets</a:t>
            </a:r>
            <a:r>
              <a:rPr lang="en-GB" sz="500" dirty="0"/>
              <a:t>, </a:t>
            </a:r>
            <a:r>
              <a:rPr lang="en-GB" sz="500" dirty="0" err="1"/>
              <a:t>Cregs</a:t>
            </a:r>
            <a:r>
              <a:rPr lang="en-GB" sz="500" dirty="0"/>
              <a:t>, PIRCHES, alleles, serology, DPB1, MAC Codes</a:t>
            </a:r>
          </a:p>
          <a:p>
            <a:pPr marL="114300" indent="0">
              <a:buNone/>
            </a:pPr>
            <a:r>
              <a:rPr lang="en-GB" sz="500" dirty="0"/>
              <a:t>		Show how to show which system is used (website or DOI)	</a:t>
            </a:r>
          </a:p>
          <a:p>
            <a:pPr marL="114300" indent="0">
              <a:buNone/>
            </a:pPr>
            <a:r>
              <a:rPr lang="en-GB" sz="500" dirty="0"/>
              <a:t>		“Serotype list string”,  “</a:t>
            </a:r>
            <a:r>
              <a:rPr lang="en-GB" sz="500" dirty="0" err="1"/>
              <a:t>Eplet</a:t>
            </a:r>
            <a:r>
              <a:rPr lang="en-GB" sz="500" dirty="0"/>
              <a:t> String”</a:t>
            </a:r>
          </a:p>
          <a:p>
            <a:pPr marL="114300" indent="0">
              <a:buNone/>
            </a:pP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Need to add a “Conclusion” which is a different idea than assay level interpretation</a:t>
            </a:r>
          </a:p>
          <a:p>
            <a:pPr marL="114300" indent="0">
              <a:buNone/>
            </a:pPr>
            <a:r>
              <a:rPr lang="en-GB" sz="500" dirty="0"/>
              <a:t>	the targeted </a:t>
            </a:r>
            <a:r>
              <a:rPr lang="en-GB" sz="500" dirty="0" err="1"/>
              <a:t>eplets</a:t>
            </a:r>
            <a:r>
              <a:rPr lang="en-GB" sz="500" dirty="0"/>
              <a:t> go into here</a:t>
            </a:r>
          </a:p>
          <a:p>
            <a:pPr marL="114300" indent="0">
              <a:buNone/>
            </a:pPr>
            <a:r>
              <a:rPr lang="en-GB" sz="500" dirty="0"/>
              <a:t>	Define </a:t>
            </a:r>
            <a:r>
              <a:rPr lang="en-GB" sz="500" dirty="0" err="1"/>
              <a:t>eplet</a:t>
            </a:r>
            <a:r>
              <a:rPr lang="en-GB" sz="500" dirty="0"/>
              <a:t> nomenclature.</a:t>
            </a:r>
          </a:p>
          <a:p>
            <a:pPr marL="114300" indent="0">
              <a:buNone/>
            </a:pP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What is the use/purpose of this </a:t>
            </a:r>
            <a:r>
              <a:rPr lang="en-GB" sz="500" dirty="0" err="1"/>
              <a:t>haml</a:t>
            </a:r>
            <a:r>
              <a:rPr lang="en-GB" sz="500" dirty="0"/>
              <a:t> document? SOT….SCT?  Platelets?</a:t>
            </a:r>
          </a:p>
          <a:p>
            <a:pPr marL="114300" indent="0">
              <a:buNone/>
            </a:pPr>
            <a:r>
              <a:rPr lang="en-GB" sz="500" dirty="0"/>
              <a:t>	Different interpretations for different contexts? Is this in the context of a patient/donor pair?</a:t>
            </a:r>
          </a:p>
          <a:p>
            <a:pPr marL="114300" indent="0">
              <a:buNone/>
            </a:pPr>
            <a:r>
              <a:rPr lang="en-GB" sz="500" dirty="0"/>
              <a:t>	Allow generic reporting, and in interpretation 	</a:t>
            </a:r>
          </a:p>
          <a:p>
            <a:pPr marL="114300" indent="0">
              <a:buNone/>
            </a:pPr>
            <a:r>
              <a:rPr lang="en-GB" sz="500" dirty="0"/>
              <a:t>	Specify what the report is intended for. Is this meant for SOT or is it meant for “Research” or SCT etc.</a:t>
            </a:r>
          </a:p>
          <a:p>
            <a:pPr marL="114300" indent="0">
              <a:buNone/>
            </a:pPr>
            <a:r>
              <a:rPr lang="en-GB" sz="500" dirty="0"/>
              <a:t>	</a:t>
            </a:r>
          </a:p>
          <a:p>
            <a:pPr marL="114300" indent="0">
              <a:buNone/>
            </a:pPr>
            <a:r>
              <a:rPr lang="en-GB" sz="500" dirty="0"/>
              <a:t>“Interpretation” should be flexible and handle MULTIPLE interpretation blocks:	</a:t>
            </a:r>
          </a:p>
          <a:p>
            <a:pPr marL="114300" indent="0">
              <a:buNone/>
            </a:pPr>
            <a:r>
              <a:rPr lang="en-GB" sz="500" dirty="0"/>
              <a:t>	“Assay interpretation” - </a:t>
            </a:r>
          </a:p>
          <a:p>
            <a:pPr marL="114300" indent="0">
              <a:buNone/>
            </a:pPr>
            <a:r>
              <a:rPr lang="en-GB" sz="500" dirty="0"/>
              <a:t>	“Clinical Interpretation”</a:t>
            </a:r>
          </a:p>
          <a:p>
            <a:pPr marL="114300" indent="0">
              <a:buNone/>
            </a:pPr>
            <a:r>
              <a:rPr lang="en-GB" sz="500" dirty="0"/>
              <a:t>		Could include a field of use in here</a:t>
            </a:r>
          </a:p>
          <a:p>
            <a:pPr marL="114300" indent="0">
              <a:buNone/>
            </a:pPr>
            <a:r>
              <a:rPr lang="en-GB" sz="500" dirty="0"/>
              <a:t>		In the context of transfusion we have these </a:t>
            </a:r>
            <a:r>
              <a:rPr lang="en-GB" sz="500" dirty="0" err="1"/>
              <a:t>unnacceptables</a:t>
            </a:r>
            <a:r>
              <a:rPr lang="en-GB" sz="500" dirty="0"/>
              <a:t>…</a:t>
            </a:r>
          </a:p>
          <a:p>
            <a:pPr marL="114300" indent="0">
              <a:buNone/>
            </a:pP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Serum ID for positive and negative controls - these are in the csv export I think but no place in HAML</a:t>
            </a:r>
          </a:p>
          <a:p>
            <a:pPr marL="114300" indent="0">
              <a:buNone/>
            </a:pP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Next Steps</a:t>
            </a:r>
          </a:p>
          <a:p>
            <a:pPr marL="114300" indent="0">
              <a:buNone/>
            </a:pPr>
            <a:r>
              <a:rPr lang="en-GB" sz="500" dirty="0"/>
              <a:t>	Martin - Collaborations &amp; Datasets? set up a message creation and such with some collabs he has in mind</a:t>
            </a:r>
          </a:p>
          <a:p>
            <a:pPr marL="114300" indent="0">
              <a:buNone/>
            </a:pPr>
            <a:r>
              <a:rPr lang="en-GB" sz="500" dirty="0"/>
              <a:t>	Loren and Nick csv of antibody exports from one lambda</a:t>
            </a:r>
          </a:p>
          <a:p>
            <a:pPr marL="114300" indent="0">
              <a:buNone/>
            </a:pPr>
            <a:r>
              <a:rPr lang="en-GB" sz="500" dirty="0"/>
              <a:t>	Eventually re-convert IHIW stuff</a:t>
            </a:r>
          </a:p>
          <a:p>
            <a:pPr marL="114300" indent="0">
              <a:buNone/>
            </a:pP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1-2 meetings in 2025 before </a:t>
            </a:r>
            <a:r>
              <a:rPr lang="en-GB" sz="500" dirty="0" err="1"/>
              <a:t>prague</a:t>
            </a:r>
            <a:endParaRPr lang="en-GB" sz="500" dirty="0"/>
          </a:p>
          <a:p>
            <a:pPr marL="114300" indent="0">
              <a:buNone/>
            </a:pPr>
            <a:r>
              <a:rPr lang="en-GB" sz="500" dirty="0"/>
              <a:t>Next meeting right before </a:t>
            </a:r>
            <a:r>
              <a:rPr lang="en-GB" sz="500" dirty="0" err="1"/>
              <a:t>xmas</a:t>
            </a:r>
            <a:r>
              <a:rPr lang="en-GB" sz="500" dirty="0"/>
              <a:t>.</a:t>
            </a:r>
          </a:p>
          <a:p>
            <a:pPr marL="114300" indent="0">
              <a:buNone/>
            </a:pPr>
            <a:r>
              <a:rPr lang="en-GB" sz="500" dirty="0"/>
              <a:t>	Dec 9th or 16th same time? </a:t>
            </a:r>
          </a:p>
          <a:p>
            <a:pPr marL="114300" indent="0">
              <a:buNone/>
            </a:pPr>
            <a:r>
              <a:rPr lang="en-GB" sz="500" dirty="0"/>
              <a:t>	Doodle poll is out https://</a:t>
            </a:r>
            <a:r>
              <a:rPr lang="en-GB" sz="500" dirty="0" err="1"/>
              <a:t>doodle.com</a:t>
            </a:r>
            <a:r>
              <a:rPr lang="en-GB" sz="500" dirty="0"/>
              <a:t>/meeting/organize/id/</a:t>
            </a:r>
            <a:r>
              <a:rPr lang="en-GB" sz="500" dirty="0" err="1"/>
              <a:t>eEGDQXmb</a:t>
            </a:r>
            <a:endParaRPr lang="en-GB" sz="500" dirty="0"/>
          </a:p>
          <a:p>
            <a:pPr marL="114300" indent="0">
              <a:buNone/>
            </a:pPr>
            <a:endParaRPr lang="en-NL" sz="500" dirty="0"/>
          </a:p>
        </p:txBody>
      </p:sp>
    </p:spTree>
    <p:extLst>
      <p:ext uri="{BB962C8B-B14F-4D97-AF65-F5344CB8AC3E}">
        <p14:creationId xmlns:p14="http://schemas.microsoft.com/office/powerpoint/2010/main" val="1916555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829A3-E275-1290-D808-391136C01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HAML Working Group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B942B-C948-4223-C6B5-50690C495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What have we done so far?</a:t>
            </a:r>
            <a:br>
              <a:rPr lang="en-NL" dirty="0"/>
            </a:br>
            <a:endParaRPr lang="en-NL" dirty="0"/>
          </a:p>
          <a:p>
            <a:r>
              <a:rPr lang="en-NL" dirty="0"/>
              <a:t>What needs to be done moving forward?</a:t>
            </a:r>
          </a:p>
        </p:txBody>
      </p:sp>
    </p:spTree>
    <p:extLst>
      <p:ext uri="{BB962C8B-B14F-4D97-AF65-F5344CB8AC3E}">
        <p14:creationId xmlns:p14="http://schemas.microsoft.com/office/powerpoint/2010/main" val="1022362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5CF64-E830-99F2-CA32-9C6F97E35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HAML?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49184-4031-EDBB-DDA3-65A876694B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HLA Antibody Markup Language</a:t>
            </a:r>
          </a:p>
          <a:p>
            <a:pPr lvl="1"/>
            <a:r>
              <a:rPr lang="en-NL" dirty="0"/>
              <a:t>XML-based format for antibody assay results.</a:t>
            </a:r>
          </a:p>
          <a:p>
            <a:pPr lvl="1"/>
            <a:endParaRPr lang="en-NL" dirty="0"/>
          </a:p>
          <a:p>
            <a:r>
              <a:rPr lang="en-NL" dirty="0"/>
              <a:t>Inspired by HML</a:t>
            </a:r>
          </a:p>
          <a:p>
            <a:endParaRPr lang="en-NL" dirty="0"/>
          </a:p>
          <a:p>
            <a:r>
              <a:rPr lang="en-NL" dirty="0"/>
              <a:t>Developed during DASH hackathons</a:t>
            </a:r>
            <a:br>
              <a:rPr lang="en-NL" dirty="0"/>
            </a:br>
            <a:endParaRPr lang="en-NL" dirty="0"/>
          </a:p>
          <a:p>
            <a:endParaRPr lang="en-NL" dirty="0"/>
          </a:p>
        </p:txBody>
      </p:sp>
      <p:pic>
        <p:nvPicPr>
          <p:cNvPr id="4" name="Google Shape;62;p14">
            <a:extLst>
              <a:ext uri="{FF2B5EF4-FFF2-40B4-BE49-F238E27FC236}">
                <a16:creationId xmlns:a16="http://schemas.microsoft.com/office/drawing/2014/main" id="{D1B0CAA4-D1DA-D4FA-CC7D-AE6630D1BEB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005593"/>
            <a:ext cx="6575729" cy="2137907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3;p14">
            <a:extLst>
              <a:ext uri="{FF2B5EF4-FFF2-40B4-BE49-F238E27FC236}">
                <a16:creationId xmlns:a16="http://schemas.microsoft.com/office/drawing/2014/main" id="{4619C45F-CA96-804C-82CE-D1068F60BB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6543" y="193743"/>
            <a:ext cx="4007457" cy="32332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7175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259300" y="518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HAML Spec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259300" y="624575"/>
            <a:ext cx="4312700" cy="1015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>
                <a:hlinkClick r:id="rId3"/>
              </a:rPr>
              <a:t>https://github.com/lgragert/haml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>
                <a:hlinkClick r:id="rId4"/>
              </a:rPr>
              <a:t>https://github.com/bmatern/haml</a:t>
            </a:r>
            <a:r>
              <a:rPr lang="en-GB" dirty="0"/>
              <a:t>  </a:t>
            </a:r>
            <a:r>
              <a:rPr lang="en-GB" dirty="0">
                <a:highlight>
                  <a:srgbClr val="FFFF00"/>
                </a:highlight>
              </a:rPr>
              <a:t>(Latest)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64" name="Google Shape;64;p14"/>
          <p:cNvSpPr txBox="1"/>
          <p:nvPr/>
        </p:nvSpPr>
        <p:spPr>
          <a:xfrm>
            <a:off x="259300" y="1640121"/>
            <a:ext cx="503483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" dirty="0"/>
              <a:t>IHIW-haml_version_w0_3_3.xsd</a:t>
            </a:r>
            <a:br>
              <a:rPr lang="en" dirty="0"/>
            </a:br>
            <a:r>
              <a:rPr lang="en" dirty="0"/>
              <a:t>= IHIW schema</a:t>
            </a:r>
            <a:br>
              <a:rPr lang="en" dirty="0"/>
            </a:br>
            <a:r>
              <a:rPr lang="en" dirty="0"/>
              <a:t>(Single Antigen Bead Assays)</a:t>
            </a:r>
            <a:br>
              <a:rPr lang="en" dirty="0"/>
            </a:br>
            <a:endParaRPr lang="en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GB" dirty="0"/>
              <a:t>sample_file_haml_0_4.xml</a:t>
            </a:r>
            <a:br>
              <a:rPr lang="en-GB" dirty="0"/>
            </a:br>
            <a:r>
              <a:rPr lang="en-GB" dirty="0"/>
              <a:t>= Developed during Utrecht DASH 15 </a:t>
            </a:r>
            <a:br>
              <a:rPr lang="en" dirty="0"/>
            </a:br>
            <a:endParaRPr lang="en" dirty="0"/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" dirty="0"/>
              <a:t>“schema diagrams”</a:t>
            </a:r>
            <a:br>
              <a:rPr lang="en" dirty="0"/>
            </a:br>
            <a:br>
              <a:rPr lang="en" dirty="0"/>
            </a:br>
            <a:endParaRPr lang="en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8" indent="-285750">
              <a:buFont typeface="Arial" panose="020B0604020202020204" pitchFamily="34" charset="0"/>
              <a:buChar char="•"/>
            </a:pP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4F6ADA-6AB0-1797-AA4C-7014D28EF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0994" y="182880"/>
            <a:ext cx="3410928" cy="477774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E66906-B7FA-F8A9-1115-81D66062A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300" y="3551634"/>
            <a:ext cx="5034836" cy="13339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300A-33D0-18B4-EE23-79A67276E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DASH 15 sample (</a:t>
            </a:r>
            <a:r>
              <a:rPr lang="en-GB" dirty="0"/>
              <a:t>sample_file_haml_0_4.xml)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4E373-BFA4-9B41-CE3E-6F1F50DC0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22" y="1017724"/>
            <a:ext cx="8999278" cy="4059601"/>
          </a:xfrm>
        </p:spPr>
        <p:txBody>
          <a:bodyPr>
            <a:normAutofit fontScale="70000" lnSpcReduction="20000"/>
          </a:bodyPr>
          <a:lstStyle/>
          <a:p>
            <a:r>
              <a:rPr lang="en-NL" dirty="0"/>
              <a:t>Ground-up rebuild of the data structure/format</a:t>
            </a:r>
            <a:br>
              <a:rPr lang="en-NL" dirty="0"/>
            </a:br>
            <a:endParaRPr lang="en-NL" dirty="0"/>
          </a:p>
          <a:p>
            <a:r>
              <a:rPr lang="en-NL" dirty="0"/>
              <a:t>Start at the level of the “Patient” (Not the assay)</a:t>
            </a:r>
            <a:br>
              <a:rPr lang="en-NL" dirty="0"/>
            </a:br>
            <a:endParaRPr lang="en-NL" dirty="0"/>
          </a:p>
          <a:p>
            <a:r>
              <a:rPr lang="en-NL" dirty="0"/>
              <a:t>No attributes, only elements (Because FHIR)</a:t>
            </a:r>
            <a:br>
              <a:rPr lang="en-NL" dirty="0"/>
            </a:br>
            <a:endParaRPr lang="en-NL" dirty="0"/>
          </a:p>
          <a:p>
            <a:r>
              <a:rPr lang="en-NL" dirty="0"/>
              <a:t>Sample = blood drawn from a ”patient”</a:t>
            </a:r>
          </a:p>
          <a:p>
            <a:r>
              <a:rPr lang="en-NL" dirty="0"/>
              <a:t>Working Sample = Test tube that is prepared/treated/diluted</a:t>
            </a:r>
            <a:br>
              <a:rPr lang="en-NL" dirty="0"/>
            </a:br>
            <a:endParaRPr lang="en-NL" dirty="0"/>
          </a:p>
          <a:p>
            <a:r>
              <a:rPr lang="en-NL" dirty="0"/>
              <a:t>Serological / Phenotype nomenclature</a:t>
            </a:r>
          </a:p>
          <a:p>
            <a:pPr lvl="1"/>
            <a:r>
              <a:rPr lang="en-NL" dirty="0"/>
              <a:t>PLString nomenclature</a:t>
            </a:r>
            <a:br>
              <a:rPr lang="en-NL" dirty="0"/>
            </a:br>
            <a:endParaRPr lang="en-NL" dirty="0"/>
          </a:p>
          <a:p>
            <a:r>
              <a:rPr lang="en-NL" dirty="0"/>
              <a:t>How to handle Control MFIs (At the “bead” level) : 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dirty="0"/>
              <a:t>Bead positive negative controls</a:t>
            </a:r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dirty="0"/>
              <a:t>Positive &amp; negative serum controls</a:t>
            </a:r>
          </a:p>
          <a:p>
            <a:pPr lvl="1" indent="-297497">
              <a:buSzPct val="100000"/>
            </a:pPr>
            <a:r>
              <a:rPr lang="en-GB" dirty="0"/>
              <a:t>Discussed the divisor (</a:t>
            </a:r>
            <a:r>
              <a:rPr lang="en" dirty="0"/>
              <a:t>calibration constants which </a:t>
            </a:r>
            <a:br>
              <a:rPr lang="en" dirty="0"/>
            </a:br>
            <a:r>
              <a:rPr lang="en" dirty="0"/>
              <a:t>actually change the “raw” data)</a:t>
            </a:r>
            <a:br>
              <a:rPr lang="en-NL" dirty="0"/>
            </a:br>
            <a:endParaRPr lang="en-NL" dirty="0"/>
          </a:p>
          <a:p>
            <a:r>
              <a:rPr lang="en-NL" dirty="0"/>
              <a:t>Interpretations:</a:t>
            </a:r>
          </a:p>
          <a:p>
            <a:pPr lvl="1"/>
            <a:r>
              <a:rPr lang="en-NL" dirty="0"/>
              <a:t>Bead level (positive/negative beads)</a:t>
            </a:r>
          </a:p>
          <a:p>
            <a:pPr lvl="1"/>
            <a:r>
              <a:rPr lang="en-NL" dirty="0"/>
              <a:t>Sample level (acceptable / unnacceptable specificities)</a:t>
            </a:r>
          </a:p>
          <a:p>
            <a:pPr lvl="1"/>
            <a:r>
              <a:rPr lang="en-NL" dirty="0"/>
              <a:t>Assay level: (Reject assay because ….)</a:t>
            </a:r>
            <a:br>
              <a:rPr lang="en-NL" dirty="0"/>
            </a:br>
            <a:endParaRPr lang="en-NL" dirty="0"/>
          </a:p>
          <a:p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A5400-FA34-F570-3C9F-94CAE60BF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5611" y="1324529"/>
            <a:ext cx="3578389" cy="310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09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E7C8-B106-8F17-4041-02853E61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haml__version_0_4_1.xsd  (Schema)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haml__version_0_4_1.svg (Diagram)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6863AB-584C-8B46-FD09-38B37E3CD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22" y="2653184"/>
            <a:ext cx="8142136" cy="24335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659332-D7A1-EB5F-5948-1DF853533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74" y="0"/>
            <a:ext cx="3130126" cy="396670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6308D40-711D-E9DF-E646-7D9629C88ED1}"/>
              </a:ext>
            </a:extLst>
          </p:cNvPr>
          <p:cNvCxnSpPr>
            <a:cxnSpLocks/>
          </p:cNvCxnSpPr>
          <p:nvPr/>
        </p:nvCxnSpPr>
        <p:spPr>
          <a:xfrm>
            <a:off x="5583382" y="955964"/>
            <a:ext cx="430492" cy="21474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B47645F-0A09-BD0B-0957-323B16825250}"/>
              </a:ext>
            </a:extLst>
          </p:cNvPr>
          <p:cNvCxnSpPr>
            <a:cxnSpLocks/>
          </p:cNvCxnSpPr>
          <p:nvPr/>
        </p:nvCxnSpPr>
        <p:spPr>
          <a:xfrm flipH="1">
            <a:off x="4488873" y="2154382"/>
            <a:ext cx="235527" cy="79663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35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737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still Missing from v0_4_1? </a:t>
            </a:r>
            <a:endParaRPr dirty="0"/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699" y="646400"/>
            <a:ext cx="8754095" cy="44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Several parameters from previous </a:t>
            </a:r>
            <a:r>
              <a:rPr lang="en" sz="1200" dirty="0" err="1">
                <a:solidFill>
                  <a:schemeClr val="tx1"/>
                </a:solidFill>
              </a:rPr>
              <a:t>haml</a:t>
            </a:r>
            <a:r>
              <a:rPr lang="en" sz="1200" dirty="0">
                <a:solidFill>
                  <a:schemeClr val="tx1"/>
                </a:solidFill>
              </a:rPr>
              <a:t> versions</a:t>
            </a: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Order Number </a:t>
            </a: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Test ID? For replicate tests on the same sample.</a:t>
            </a: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Lot number / kits / Manufacturer etc.</a:t>
            </a: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Software IDs Document/sample/reporting center. Test ID. </a:t>
            </a:r>
            <a:endParaRPr sz="1200" dirty="0">
              <a:solidFill>
                <a:schemeClr val="tx1"/>
              </a:solidFill>
            </a:endParaRP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For </a:t>
            </a:r>
            <a:r>
              <a:rPr lang="en" sz="1200" dirty="0" err="1">
                <a:solidFill>
                  <a:schemeClr val="tx1"/>
                </a:solidFill>
              </a:rPr>
              <a:t>SampleID</a:t>
            </a:r>
            <a:r>
              <a:rPr lang="en" sz="1200" dirty="0">
                <a:solidFill>
                  <a:schemeClr val="tx1"/>
                </a:solidFill>
              </a:rPr>
              <a:t> and </a:t>
            </a:r>
            <a:r>
              <a:rPr lang="en" sz="1200" dirty="0" err="1">
                <a:solidFill>
                  <a:schemeClr val="tx1"/>
                </a:solidFill>
              </a:rPr>
              <a:t>TestID</a:t>
            </a:r>
            <a:r>
              <a:rPr lang="en" sz="1200" dirty="0">
                <a:solidFill>
                  <a:schemeClr val="tx1"/>
                </a:solidFill>
              </a:rPr>
              <a:t> - what is the namespace of who assigned the sample IDs</a:t>
            </a:r>
            <a:br>
              <a:rPr lang="en" sz="1200" dirty="0">
                <a:solidFill>
                  <a:schemeClr val="tx1"/>
                </a:solidFill>
              </a:rPr>
            </a:br>
            <a:r>
              <a:rPr lang="en" sz="1200" u="sng" dirty="0">
                <a:solidFill>
                  <a:srgbClr val="0097A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https://hl7.org/fhir/datatypes.html#</a:t>
            </a:r>
            <a:r>
              <a:rPr lang="en" sz="1200" u="sng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Identifier</a:t>
            </a:r>
            <a:endParaRPr lang="en" sz="1200" u="sng" dirty="0">
              <a:solidFill>
                <a:schemeClr val="tx1"/>
              </a:solidFill>
            </a:endParaRPr>
          </a:p>
          <a:p>
            <a:pPr lvl="2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Define a nested definition for IDs. The parent IDs can “inherit” the generic ID definition ( inspired by FHIR)</a:t>
            </a:r>
            <a:br>
              <a:rPr lang="en" sz="1200" u="sng" dirty="0">
                <a:solidFill>
                  <a:schemeClr val="tx1"/>
                </a:solidFill>
              </a:rPr>
            </a:b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Other Assays besides Single Antigen Bead:</a:t>
            </a: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CDC Panel (Cells)</a:t>
            </a:r>
            <a:endParaRPr sz="1200" dirty="0">
              <a:solidFill>
                <a:schemeClr val="tx1"/>
              </a:solidFill>
            </a:endParaRPr>
          </a:p>
          <a:p>
            <a:pPr lvl="1" indent="-292100"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Flow-Panel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Clarity in Override Reasons – structure these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Date Formats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Formulas </a:t>
            </a:r>
            <a:endParaRPr sz="1200" dirty="0">
              <a:solidFill>
                <a:schemeClr val="tx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 dirty="0">
                <a:solidFill>
                  <a:schemeClr val="tx1"/>
                </a:solidFill>
              </a:rPr>
              <a:t>Standardize how co communicate how the adjusted </a:t>
            </a:r>
            <a:r>
              <a:rPr lang="en" sz="1200" dirty="0" err="1">
                <a:solidFill>
                  <a:schemeClr val="tx1"/>
                </a:solidFill>
              </a:rPr>
              <a:t>mfi</a:t>
            </a:r>
            <a:r>
              <a:rPr lang="en" sz="1200" dirty="0">
                <a:solidFill>
                  <a:schemeClr val="tx1"/>
                </a:solidFill>
              </a:rPr>
              <a:t> is calculated (free-form is best option so far)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HL7 FHIR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Can we flag a specificity/bead as “self” or “</a:t>
            </a:r>
            <a:r>
              <a:rPr lang="en" sz="1200" dirty="0" err="1">
                <a:solidFill>
                  <a:schemeClr val="tx1"/>
                </a:solidFill>
              </a:rPr>
              <a:t>nonself</a:t>
            </a:r>
            <a:r>
              <a:rPr lang="en" sz="1200" dirty="0">
                <a:solidFill>
                  <a:schemeClr val="tx1"/>
                </a:solidFill>
              </a:rPr>
              <a:t>”</a:t>
            </a:r>
            <a:endParaRPr sz="1200" dirty="0">
              <a:solidFill>
                <a:schemeClr val="tx1"/>
              </a:solidFill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○"/>
            </a:pPr>
            <a:r>
              <a:rPr lang="en" sz="1200" dirty="0">
                <a:solidFill>
                  <a:schemeClr val="tx1"/>
                </a:solidFill>
              </a:rPr>
              <a:t>Annotation field / Exclusion mark</a:t>
            </a:r>
            <a:endParaRPr sz="1200" dirty="0">
              <a:solidFill>
                <a:schemeClr val="tx1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200" dirty="0">
                <a:solidFill>
                  <a:schemeClr val="tx1"/>
                </a:solidFill>
              </a:rPr>
              <a:t>Divider! This is a way that machines </a:t>
            </a:r>
            <a:r>
              <a:rPr lang="en" sz="1200" dirty="0" err="1">
                <a:solidFill>
                  <a:schemeClr val="tx1"/>
                </a:solidFill>
              </a:rPr>
              <a:t>sorta</a:t>
            </a:r>
            <a:r>
              <a:rPr lang="en" sz="1200" dirty="0">
                <a:solidFill>
                  <a:schemeClr val="tx1"/>
                </a:solidFill>
              </a:rPr>
              <a:t> self-calibrate so that different machines can be comparable</a:t>
            </a:r>
            <a:endParaRPr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EFFA7-084F-B780-C2E7-FA5321167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PLString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B840DA-2C98-3DAD-EAEA-3FA029C73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NL" dirty="0">
                <a:solidFill>
                  <a:schemeClr val="tx1"/>
                </a:solidFill>
              </a:rPr>
              <a:t>Phenotype List String</a:t>
            </a:r>
          </a:p>
          <a:p>
            <a:pPr lvl="1"/>
            <a:r>
              <a:rPr lang="en-NL" dirty="0">
                <a:solidFill>
                  <a:schemeClr val="tx1"/>
                </a:solidFill>
              </a:rPr>
              <a:t>(Phenotypes on a bead/cell. </a:t>
            </a:r>
            <a:r>
              <a:rPr lang="en-NL" b="1" dirty="0">
                <a:solidFill>
                  <a:schemeClr val="tx1"/>
                </a:solidFill>
              </a:rPr>
              <a:t>Not</a:t>
            </a:r>
            <a:r>
              <a:rPr lang="en-NL" dirty="0">
                <a:solidFill>
                  <a:schemeClr val="tx1"/>
                </a:solidFill>
              </a:rPr>
              <a:t> Genotypes on a chromosome.)</a:t>
            </a:r>
            <a:br>
              <a:rPr lang="en-NL" dirty="0">
                <a:solidFill>
                  <a:schemeClr val="tx1"/>
                </a:solidFill>
              </a:rPr>
            </a:br>
            <a:endParaRPr lang="en-NL" dirty="0">
              <a:solidFill>
                <a:schemeClr val="tx1"/>
              </a:solidFill>
            </a:endParaRPr>
          </a:p>
          <a:p>
            <a:r>
              <a:rPr lang="en-NL" dirty="0">
                <a:solidFill>
                  <a:schemeClr val="tx1"/>
                </a:solidFill>
              </a:rPr>
              <a:t>Inspired by GLString</a:t>
            </a:r>
          </a:p>
          <a:p>
            <a:pPr lvl="1"/>
            <a:r>
              <a:rPr lang="en-NL" dirty="0">
                <a:solidFill>
                  <a:schemeClr val="tx1"/>
                </a:solidFill>
              </a:rPr>
              <a:t>Re-use ~ as a “physically linked” heterodimer</a:t>
            </a:r>
            <a:br>
              <a:rPr lang="en-NL" dirty="0">
                <a:solidFill>
                  <a:schemeClr val="tx1"/>
                </a:solidFill>
              </a:rPr>
            </a:br>
            <a:endParaRPr lang="en-NL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GB" sz="1300" dirty="0">
                <a:solidFill>
                  <a:schemeClr val="tx1"/>
                </a:solidFill>
                <a:effectLst/>
              </a:rPr>
              <a:t>A*01:01{PEPTIDE}</a:t>
            </a:r>
            <a:br>
              <a:rPr lang="en-GB" sz="1300" dirty="0">
                <a:solidFill>
                  <a:schemeClr val="tx1"/>
                </a:solidFill>
                <a:effectLst/>
              </a:rPr>
            </a:br>
            <a:br>
              <a:rPr lang="en-GB" sz="1300" dirty="0">
                <a:solidFill>
                  <a:schemeClr val="tx1"/>
                </a:solidFill>
                <a:effectLst/>
              </a:rPr>
            </a:br>
            <a:r>
              <a:rPr lang="en-GB" sz="1300" dirty="0">
                <a:solidFill>
                  <a:schemeClr val="tx1"/>
                </a:solidFill>
                <a:effectLst/>
              </a:rPr>
              <a:t>DQB1*05:01~DQA1*01:01{PEPTIDE}</a:t>
            </a:r>
            <a:br>
              <a:rPr lang="en-GB" sz="1300" dirty="0">
                <a:solidFill>
                  <a:schemeClr val="tx1"/>
                </a:solidFill>
                <a:effectLst/>
              </a:rPr>
            </a:br>
            <a:br>
              <a:rPr lang="en-GB" sz="1300" dirty="0">
                <a:solidFill>
                  <a:schemeClr val="tx1"/>
                </a:solidFill>
                <a:effectLst/>
              </a:rPr>
            </a:br>
            <a:r>
              <a:rPr lang="en-GB" sz="1300" dirty="0">
                <a:solidFill>
                  <a:schemeClr val="tx1"/>
                </a:solidFill>
                <a:effectLst/>
              </a:rPr>
              <a:t>DRB1*01:01{PEPTIDE}</a:t>
            </a:r>
            <a:br>
              <a:rPr lang="en-GB" sz="1300" dirty="0">
                <a:solidFill>
                  <a:schemeClr val="tx1"/>
                </a:solidFill>
                <a:effectLst/>
              </a:rPr>
            </a:br>
            <a:br>
              <a:rPr lang="en-GB" sz="1300" dirty="0">
                <a:solidFill>
                  <a:schemeClr val="tx1"/>
                </a:solidFill>
                <a:effectLst/>
              </a:rPr>
            </a:br>
            <a:r>
              <a:rPr lang="en-GB" sz="1300" dirty="0">
                <a:solidFill>
                  <a:schemeClr val="tx1"/>
                </a:solidFill>
                <a:effectLst/>
              </a:rPr>
              <a:t>A*01:01{PEPTIDE} ^ DQB1*05:01~DQA1*01:01{PEPTIDE}</a:t>
            </a:r>
          </a:p>
          <a:p>
            <a:pPr lvl="1"/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255169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14663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Roadmap, Moving Forward: 	</a:t>
            </a:r>
            <a:endParaRPr dirty="0"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227479" y="586991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1000" dirty="0"/>
              <a:t>Fill in the v0_4_1 gaps,  for a v0_4_2 xml and </a:t>
            </a:r>
            <a:r>
              <a:rPr lang="en" sz="1000" dirty="0" err="1"/>
              <a:t>xsd</a:t>
            </a:r>
            <a:r>
              <a:rPr lang="en" sz="1000" dirty="0"/>
              <a:t> (Ben)</a:t>
            </a:r>
            <a:br>
              <a:rPr lang="en" sz="1000" dirty="0"/>
            </a:br>
            <a:endParaRPr lang="en" sz="1000" dirty="0"/>
          </a:p>
          <a:p>
            <a:r>
              <a:rPr lang="en" sz="1000" dirty="0"/>
              <a:t>Harden the Format, </a:t>
            </a:r>
            <a:r>
              <a:rPr lang="en-GB" sz="1000" dirty="0"/>
              <a:t>Strengthen the XSD</a:t>
            </a:r>
            <a:endParaRPr sz="1000" dirty="0"/>
          </a:p>
          <a:p>
            <a:pPr lvl="1"/>
            <a:r>
              <a:rPr lang="en" sz="1000" dirty="0"/>
              <a:t>Define what things are required, be precise about cardinality</a:t>
            </a:r>
          </a:p>
          <a:p>
            <a:pPr lvl="1"/>
            <a:r>
              <a:rPr lang="en" sz="1000" dirty="0"/>
              <a:t>More precision on data types &amp; Dates</a:t>
            </a:r>
          </a:p>
          <a:p>
            <a:pPr lvl="1"/>
            <a:r>
              <a:rPr lang="en" sz="1000" dirty="0"/>
              <a:t>Documentation &amp; Comments within the </a:t>
            </a:r>
            <a:r>
              <a:rPr lang="en" sz="1000" dirty="0" err="1"/>
              <a:t>xsd</a:t>
            </a:r>
            <a:br>
              <a:rPr lang="en" sz="1000" dirty="0"/>
            </a:br>
            <a:endParaRPr lang="en" sz="1000" dirty="0"/>
          </a:p>
          <a:p>
            <a:r>
              <a:rPr lang="en" sz="1000" dirty="0"/>
              <a:t>Define scope (add cell assays?)</a:t>
            </a:r>
          </a:p>
          <a:p>
            <a:endParaRPr lang="en" sz="1000" dirty="0"/>
          </a:p>
          <a:p>
            <a:r>
              <a:rPr lang="en" sz="1000" dirty="0" err="1"/>
              <a:t>PLString</a:t>
            </a:r>
            <a:r>
              <a:rPr lang="en" sz="1000" dirty="0"/>
              <a:t> – examples and detailed description (check </a:t>
            </a:r>
            <a:r>
              <a:rPr lang="en" sz="1000" dirty="0" err="1"/>
              <a:t>GLString</a:t>
            </a:r>
            <a:r>
              <a:rPr lang="en" sz="1000" dirty="0"/>
              <a:t> for inspiration)</a:t>
            </a:r>
            <a:endParaRPr sz="1000" dirty="0"/>
          </a:p>
          <a:p>
            <a:pPr lvl="1"/>
            <a:endParaRPr lang="en" sz="1000" dirty="0"/>
          </a:p>
          <a:p>
            <a:pPr marL="311150" indent="-171450"/>
            <a:r>
              <a:rPr lang="en" sz="1000" dirty="0"/>
              <a:t>    Write a implementation guide / healthcare guideline through FHIR</a:t>
            </a:r>
            <a:endParaRPr sz="1000" dirty="0"/>
          </a:p>
          <a:p>
            <a:pPr lvl="1"/>
            <a:r>
              <a:rPr lang="en" sz="1000" dirty="0"/>
              <a:t>Dig up Bob Milius’ work and define path to FHIR (David Wroe?)</a:t>
            </a:r>
            <a:br>
              <a:rPr lang="en" sz="1000" dirty="0"/>
            </a:br>
            <a:endParaRPr lang="en" sz="1000" dirty="0"/>
          </a:p>
          <a:p>
            <a:r>
              <a:rPr lang="en" sz="1000" dirty="0"/>
              <a:t>Real-world use-cases. (IHIW is biggest example so far)</a:t>
            </a:r>
          </a:p>
          <a:p>
            <a:pPr lvl="1"/>
            <a:r>
              <a:rPr lang="en" sz="1000" dirty="0"/>
              <a:t>Do you want to  use this spec in one of your routines or research projects?</a:t>
            </a:r>
          </a:p>
          <a:p>
            <a:pPr lvl="1"/>
            <a:r>
              <a:rPr lang="en" sz="1000" dirty="0"/>
              <a:t>What TOOLS are needed for public adoption?</a:t>
            </a:r>
          </a:p>
          <a:p>
            <a:pPr lvl="2"/>
            <a:r>
              <a:rPr lang="en" sz="1000" dirty="0"/>
              <a:t>Converters &amp; Validators</a:t>
            </a:r>
            <a:br>
              <a:rPr lang="en" sz="1000" dirty="0"/>
            </a:br>
            <a:endParaRPr lang="en" sz="1000" dirty="0"/>
          </a:p>
          <a:p>
            <a:r>
              <a:rPr lang="en" sz="1000" dirty="0"/>
              <a:t>Manuscripts</a:t>
            </a:r>
          </a:p>
          <a:p>
            <a:pPr lvl="1"/>
            <a:r>
              <a:rPr lang="en" sz="1000" dirty="0" err="1"/>
              <a:t>PLString</a:t>
            </a:r>
            <a:r>
              <a:rPr lang="en" sz="1000" dirty="0"/>
              <a:t> communication: Eric S.- nomenclature, minimal character sets ~+{}</a:t>
            </a:r>
          </a:p>
          <a:p>
            <a:pPr lvl="1"/>
            <a:r>
              <a:rPr lang="en" sz="1000" dirty="0"/>
              <a:t>Eventually - publish 1.0 spec with manuscript</a:t>
            </a:r>
          </a:p>
          <a:p>
            <a:pPr lvl="1"/>
            <a:r>
              <a:rPr lang="en" sz="1000" dirty="0"/>
              <a:t>MIRING (quality checklists)</a:t>
            </a:r>
            <a:br>
              <a:rPr lang="en" sz="1000" dirty="0"/>
            </a:br>
            <a:endParaRPr lang="en" sz="1000" dirty="0"/>
          </a:p>
          <a:p>
            <a:r>
              <a:rPr lang="en-GB" sz="1000" dirty="0"/>
              <a:t>Long term: Hackathon with antibody analysis vendors to tell them what to do and how to do it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1257</Words>
  <Application>Microsoft Macintosh PowerPoint</Application>
  <PresentationFormat>On-screen Show (16:9)</PresentationFormat>
  <Paragraphs>150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Helvetica Neue</vt:lpstr>
      <vt:lpstr>Menlo</vt:lpstr>
      <vt:lpstr>Simple Light</vt:lpstr>
      <vt:lpstr>HAML Working Group</vt:lpstr>
      <vt:lpstr>HAML Working Group</vt:lpstr>
      <vt:lpstr>HAML?</vt:lpstr>
      <vt:lpstr>Current HAML Spec </vt:lpstr>
      <vt:lpstr>DASH 15 sample (sample_file_haml_0_4.xml)</vt:lpstr>
      <vt:lpstr>haml__version_0_4_1.xsd  (Schema)   haml__version_0_4_1.svg (Diagram)</vt:lpstr>
      <vt:lpstr>What is still Missing from v0_4_1? </vt:lpstr>
      <vt:lpstr>PLString</vt:lpstr>
      <vt:lpstr>Roadmap, Moving Forward:  </vt:lpstr>
      <vt:lpstr>Tools &amp; Links</vt:lpstr>
      <vt:lpstr>Thanks to the contributions from the interesting folks in this discussion (no particular order) </vt:lpstr>
      <vt:lpstr>Meeting minutes/notes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Matern, B.M. (Ben)</cp:lastModifiedBy>
  <cp:revision>19</cp:revision>
  <dcterms:modified xsi:type="dcterms:W3CDTF">2024-11-19T09:37:29Z</dcterms:modified>
</cp:coreProperties>
</file>