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58" r:id="rId5"/>
    <p:sldId id="260" r:id="rId6"/>
    <p:sldId id="268" r:id="rId7"/>
    <p:sldId id="272" r:id="rId8"/>
    <p:sldId id="271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/>
    <p:restoredTop sz="94743"/>
  </p:normalViewPr>
  <p:slideViewPr>
    <p:cSldViewPr snapToGrid="0">
      <p:cViewPr varScale="1">
        <p:scale>
          <a:sx n="277" d="100"/>
          <a:sy n="277" d="100"/>
        </p:scale>
        <p:origin x="11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07752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07752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9d5287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9d5287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b602d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b602d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matern/h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datatypes.html#Identifi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HAML Working Group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2024-12-12T17:00:00+01:00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300" y="5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HAML Spec (v 0.4.2)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9299" y="624575"/>
            <a:ext cx="4546931" cy="101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https://github.com/bmatern/haml</a:t>
            </a:r>
            <a:r>
              <a:rPr lang="en-GB" dirty="0"/>
              <a:t>  </a:t>
            </a:r>
            <a:r>
              <a:rPr lang="en-GB" dirty="0">
                <a:highlight>
                  <a:srgbClr val="FFFF00"/>
                </a:highlight>
              </a:rPr>
              <a:t>(Latest)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9927C-4434-E66F-17D6-F387C68D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00" y="1021170"/>
            <a:ext cx="5560834" cy="4070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A492-EBA3-8079-F37C-8F826B30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D4A5-7A7B-0485-AC4F-FFB8A456D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Where we left off</a:t>
            </a:r>
            <a:br>
              <a:rPr lang="en-NL" dirty="0"/>
            </a:br>
            <a:endParaRPr lang="en-NL" dirty="0"/>
          </a:p>
          <a:p>
            <a:r>
              <a:rPr lang="en-NL" dirty="0"/>
              <a:t>What has changed in the spec</a:t>
            </a:r>
            <a:br>
              <a:rPr lang="en-NL" dirty="0"/>
            </a:br>
            <a:endParaRPr lang="en-NL" dirty="0"/>
          </a:p>
          <a:p>
            <a:r>
              <a:rPr lang="en-NL" dirty="0"/>
              <a:t>Roadmap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5646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still Missing from v0_4_1?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699" y="646400"/>
            <a:ext cx="8754095" cy="44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Several parameters from previous </a:t>
            </a:r>
            <a:r>
              <a:rPr lang="en" sz="1200" dirty="0" err="1">
                <a:solidFill>
                  <a:schemeClr val="tx1"/>
                </a:solidFill>
              </a:rPr>
              <a:t>haml</a:t>
            </a:r>
            <a:r>
              <a:rPr lang="en" sz="1200" dirty="0">
                <a:solidFill>
                  <a:schemeClr val="tx1"/>
                </a:solidFill>
              </a:rPr>
              <a:t> versions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Order Number 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Test ID? For replicate tests on the same sample.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Lot number / kits / Manufacturer etc.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Software IDs Document/sample/reporting center. Test ID. </a:t>
            </a:r>
            <a:endParaRPr sz="1200" dirty="0">
              <a:solidFill>
                <a:schemeClr val="tx1"/>
              </a:solidFill>
            </a:endParaRP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For </a:t>
            </a:r>
            <a:r>
              <a:rPr lang="en" sz="1200" dirty="0" err="1">
                <a:solidFill>
                  <a:schemeClr val="tx1"/>
                </a:solidFill>
              </a:rPr>
              <a:t>SampleID</a:t>
            </a:r>
            <a:r>
              <a:rPr lang="en" sz="1200" dirty="0">
                <a:solidFill>
                  <a:schemeClr val="tx1"/>
                </a:solidFill>
              </a:rPr>
              <a:t> and </a:t>
            </a:r>
            <a:r>
              <a:rPr lang="en" sz="1200" dirty="0" err="1">
                <a:solidFill>
                  <a:schemeClr val="tx1"/>
                </a:solidFill>
              </a:rPr>
              <a:t>TestID</a:t>
            </a:r>
            <a:r>
              <a:rPr lang="en" sz="1200" dirty="0">
                <a:solidFill>
                  <a:schemeClr val="tx1"/>
                </a:solidFill>
              </a:rPr>
              <a:t> - what is the namespace of who assigned the sample IDs</a:t>
            </a:r>
            <a:br>
              <a:rPr lang="en" sz="1200" dirty="0">
                <a:solidFill>
                  <a:schemeClr val="tx1"/>
                </a:solidFill>
              </a:rPr>
            </a:br>
            <a:r>
              <a:rPr lang="en" sz="1200" u="sng" dirty="0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https://hl7.org/fhir/datatypes.html#</a:t>
            </a:r>
            <a:r>
              <a:rPr lang="en" sz="12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Identifier</a:t>
            </a:r>
            <a:endParaRPr lang="en" sz="1200" u="sng" dirty="0">
              <a:solidFill>
                <a:schemeClr val="tx1"/>
              </a:solidFill>
            </a:endParaRPr>
          </a:p>
          <a:p>
            <a:pPr lvl="2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Define a nested definition for IDs. The parent IDs can “inherit” the generic ID definition ( inspired by FHIR)</a:t>
            </a:r>
            <a:br>
              <a:rPr lang="en" sz="1200" u="sng" dirty="0">
                <a:solidFill>
                  <a:schemeClr val="tx1"/>
                </a:solidFill>
              </a:rPr>
            </a:b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Other Assays besides Single Antigen Bead: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CDC Panel (Cells)</a:t>
            </a:r>
            <a:endParaRPr sz="1200" dirty="0">
              <a:solidFill>
                <a:schemeClr val="tx1"/>
              </a:solidFill>
            </a:endParaRP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Flow-Panel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Clarity in Override Reasons – structure these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Date Formats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Formulas 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>
                <a:solidFill>
                  <a:schemeClr val="tx1"/>
                </a:solidFill>
              </a:rPr>
              <a:t>Standardize how co communicate how the adjusted </a:t>
            </a:r>
            <a:r>
              <a:rPr lang="en" sz="1200" dirty="0" err="1">
                <a:solidFill>
                  <a:schemeClr val="tx1"/>
                </a:solidFill>
              </a:rPr>
              <a:t>mfi</a:t>
            </a:r>
            <a:r>
              <a:rPr lang="en" sz="1200" dirty="0">
                <a:solidFill>
                  <a:schemeClr val="tx1"/>
                </a:solidFill>
              </a:rPr>
              <a:t> is calculated (free-form is best option so far)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HL7 FHIR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Can we flag a specificity/bead as “self” or “</a:t>
            </a:r>
            <a:r>
              <a:rPr lang="en" sz="1200" dirty="0" err="1">
                <a:solidFill>
                  <a:schemeClr val="tx1"/>
                </a:solidFill>
              </a:rPr>
              <a:t>nonself</a:t>
            </a:r>
            <a:r>
              <a:rPr lang="en" sz="1200" dirty="0">
                <a:solidFill>
                  <a:schemeClr val="tx1"/>
                </a:solidFill>
              </a:rPr>
              <a:t>”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>
                <a:solidFill>
                  <a:schemeClr val="tx1"/>
                </a:solidFill>
              </a:rPr>
              <a:t>Annotation field / Exclusion mark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Divider! This is a way that machines </a:t>
            </a:r>
            <a:r>
              <a:rPr lang="en" sz="1200" dirty="0" err="1">
                <a:solidFill>
                  <a:schemeClr val="tx1"/>
                </a:solidFill>
              </a:rPr>
              <a:t>sorta</a:t>
            </a:r>
            <a:r>
              <a:rPr lang="en" sz="1200" dirty="0">
                <a:solidFill>
                  <a:schemeClr val="tx1"/>
                </a:solidFill>
              </a:rPr>
              <a:t> self-calibrate so that different machines can be comparable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6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from 2024.11.18 meeting: 	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27479" y="5869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Fill in the v0_4_1 gaps,  for a v0_4_2 xml and </a:t>
            </a:r>
            <a:r>
              <a:rPr lang="en" sz="1000" dirty="0" err="1"/>
              <a:t>xsd</a:t>
            </a:r>
            <a:r>
              <a:rPr lang="en" sz="1000" dirty="0"/>
              <a:t> (Ben)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Harden the Format, </a:t>
            </a:r>
            <a:r>
              <a:rPr lang="en-GB" sz="1000" dirty="0"/>
              <a:t>Strengthen the XSD</a:t>
            </a:r>
            <a:endParaRPr sz="1000" dirty="0"/>
          </a:p>
          <a:p>
            <a:pPr lvl="1"/>
            <a:r>
              <a:rPr lang="en" sz="1000" dirty="0"/>
              <a:t>Define what things are required, be precise about cardinality</a:t>
            </a:r>
          </a:p>
          <a:p>
            <a:pPr lvl="1"/>
            <a:r>
              <a:rPr lang="en" sz="1000" dirty="0"/>
              <a:t>More precision on data types &amp; Dates</a:t>
            </a:r>
          </a:p>
          <a:p>
            <a:pPr lvl="1"/>
            <a:r>
              <a:rPr lang="en" sz="1000" dirty="0"/>
              <a:t>Documentation &amp; Comments within the </a:t>
            </a:r>
            <a:r>
              <a:rPr lang="en" sz="1000" dirty="0" err="1"/>
              <a:t>xsd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Define scope (add cell assays?)</a:t>
            </a:r>
          </a:p>
          <a:p>
            <a:endParaRPr lang="en" sz="1000" dirty="0"/>
          </a:p>
          <a:p>
            <a:r>
              <a:rPr lang="en" sz="1000" dirty="0" err="1"/>
              <a:t>PLString</a:t>
            </a:r>
            <a:r>
              <a:rPr lang="en" sz="1000" dirty="0"/>
              <a:t> – examples and detailed description (check </a:t>
            </a:r>
            <a:r>
              <a:rPr lang="en" sz="1000" dirty="0" err="1"/>
              <a:t>GLString</a:t>
            </a:r>
            <a:r>
              <a:rPr lang="en" sz="1000" dirty="0"/>
              <a:t> for inspiration)</a:t>
            </a:r>
            <a:endParaRPr sz="1000" dirty="0"/>
          </a:p>
          <a:p>
            <a:pPr lvl="1"/>
            <a:endParaRPr lang="en" sz="1000" dirty="0"/>
          </a:p>
          <a:p>
            <a:pPr marL="311150" indent="-171450"/>
            <a:r>
              <a:rPr lang="en" sz="1000" dirty="0"/>
              <a:t>    Write a implementation guide / healthcare guideline through FHIR</a:t>
            </a:r>
            <a:endParaRPr sz="1000" dirty="0"/>
          </a:p>
          <a:p>
            <a:pPr lvl="1"/>
            <a:r>
              <a:rPr lang="en" sz="1000" dirty="0"/>
              <a:t>Dig up Bob Milius’ work and define path to FHIR (David Wroe?)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Real-world use-cases. (IHIW is biggest example so far)</a:t>
            </a:r>
          </a:p>
          <a:p>
            <a:pPr lvl="1"/>
            <a:r>
              <a:rPr lang="en" sz="1000" dirty="0"/>
              <a:t>Do you want to  use this spec in one of your routines or research projects?</a:t>
            </a:r>
          </a:p>
          <a:p>
            <a:pPr lvl="1"/>
            <a:r>
              <a:rPr lang="en" sz="1000" dirty="0"/>
              <a:t>What TOOLS are needed for public adoption?</a:t>
            </a:r>
          </a:p>
          <a:p>
            <a:pPr lvl="2"/>
            <a:r>
              <a:rPr lang="en" sz="1000" dirty="0"/>
              <a:t>Converters &amp; Validators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Manuscripts</a:t>
            </a:r>
          </a:p>
          <a:p>
            <a:pPr lvl="1"/>
            <a:r>
              <a:rPr lang="en" sz="1000" dirty="0" err="1"/>
              <a:t>PLString</a:t>
            </a:r>
            <a:r>
              <a:rPr lang="en" sz="1000" dirty="0"/>
              <a:t> communication: Eric S.- nomenclature, minimal character sets ~+{}</a:t>
            </a:r>
          </a:p>
          <a:p>
            <a:pPr lvl="1"/>
            <a:r>
              <a:rPr lang="en" sz="1000" dirty="0"/>
              <a:t>Eventually - publish 1.0 spec with manuscript</a:t>
            </a:r>
          </a:p>
          <a:p>
            <a:pPr lvl="1"/>
            <a:r>
              <a:rPr lang="en" sz="1000" dirty="0"/>
              <a:t>MIRING (quality checklists)</a:t>
            </a:r>
            <a:br>
              <a:rPr lang="en" sz="1000" dirty="0"/>
            </a:br>
            <a:endParaRPr lang="en" sz="1000" dirty="0"/>
          </a:p>
          <a:p>
            <a:r>
              <a:rPr lang="en-GB" sz="1000" dirty="0"/>
              <a:t>Long term: Hackathon with antibody analysis vendors to tell them what to do and how to do it</a:t>
            </a: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3F88-A85B-B474-B154-3C981FA7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85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NL" dirty="0"/>
              <a:t>Meeting minutes/notes 2024.11.18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D711-0CC0-D5DA-06C7-CF1B0AC8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46" y="454288"/>
            <a:ext cx="8950309" cy="46892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500" dirty="0"/>
              <a:t>Order of operations:</a:t>
            </a:r>
          </a:p>
          <a:p>
            <a:pPr marL="114300" indent="0">
              <a:buNone/>
            </a:pPr>
            <a:r>
              <a:rPr lang="en-GB" sz="500" dirty="0"/>
              <a:t>	Vet with Users and manufacturers</a:t>
            </a:r>
          </a:p>
          <a:p>
            <a:pPr marL="114300" indent="0">
              <a:buNone/>
            </a:pPr>
            <a:r>
              <a:rPr lang="en-GB" sz="500" dirty="0"/>
              <a:t>	1.0 spec comes after that.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 err="1"/>
              <a:t>PLString</a:t>
            </a:r>
            <a:r>
              <a:rPr lang="en-GB" sz="500" dirty="0"/>
              <a:t> -</a:t>
            </a:r>
          </a:p>
          <a:p>
            <a:pPr marL="114300" indent="0">
              <a:buNone/>
            </a:pPr>
            <a:r>
              <a:rPr lang="en-GB" sz="500" dirty="0"/>
              <a:t>	define anchor residues in the Peptide String? Regular expression for peptides</a:t>
            </a:r>
          </a:p>
          <a:p>
            <a:pPr marL="114300" indent="0">
              <a:buNone/>
            </a:pPr>
            <a:r>
              <a:rPr lang="en-GB" sz="500" dirty="0"/>
              <a:t>	Serological specificity  within a </a:t>
            </a:r>
            <a:r>
              <a:rPr lang="en-GB" sz="500" dirty="0" err="1"/>
              <a:t>plstring</a:t>
            </a: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	What if we don’t know the peptide? Modifications and such?</a:t>
            </a:r>
          </a:p>
          <a:p>
            <a:pPr marL="114300" indent="0">
              <a:buNone/>
            </a:pPr>
            <a:r>
              <a:rPr lang="en-GB" sz="500" dirty="0"/>
              <a:t>		Extensions - “reserved characters” for future things</a:t>
            </a:r>
          </a:p>
          <a:p>
            <a:pPr marL="114300" indent="0">
              <a:buNone/>
            </a:pPr>
            <a:r>
              <a:rPr lang="en-GB" sz="500" dirty="0"/>
              <a:t>		For now: Focus on the easy cases. Beads and things.</a:t>
            </a:r>
          </a:p>
          <a:p>
            <a:pPr marL="114300" indent="0">
              <a:buNone/>
            </a:pPr>
            <a:r>
              <a:rPr lang="en-GB" sz="500" dirty="0"/>
              <a:t>	Modification to proposed nomenclature for peptides</a:t>
            </a:r>
          </a:p>
          <a:p>
            <a:pPr marL="114300" indent="0">
              <a:buNone/>
            </a:pPr>
            <a:r>
              <a:rPr lang="en-GB" sz="500" dirty="0"/>
              <a:t>		DQB1*05:01~{PEPTIDE}~DQA1*01:01</a:t>
            </a:r>
          </a:p>
          <a:p>
            <a:pPr marL="114300" indent="0">
              <a:buNone/>
            </a:pPr>
            <a:r>
              <a:rPr lang="en-GB" sz="500" dirty="0"/>
              <a:t>		DQB1*05:01~DQA1*01:01</a:t>
            </a:r>
          </a:p>
          <a:p>
            <a:pPr marL="114300" indent="0">
              <a:buNone/>
            </a:pPr>
            <a:r>
              <a:rPr lang="en-GB" sz="500" dirty="0"/>
              <a:t>		A*01:01~{PEP}</a:t>
            </a:r>
          </a:p>
          <a:p>
            <a:pPr marL="114300" indent="0">
              <a:buNone/>
            </a:pPr>
            <a:r>
              <a:rPr lang="en-GB" sz="500" dirty="0"/>
              <a:t>	Define example namespaces for epitopes/antigens/ambiguities</a:t>
            </a:r>
          </a:p>
          <a:p>
            <a:pPr marL="114300" indent="0">
              <a:buNone/>
            </a:pPr>
            <a:r>
              <a:rPr lang="en-GB" sz="500" dirty="0"/>
              <a:t>		DPB1 “</a:t>
            </a:r>
            <a:r>
              <a:rPr lang="en-GB" sz="500" dirty="0" err="1"/>
              <a:t>unnacceptable</a:t>
            </a:r>
            <a:r>
              <a:rPr lang="en-GB" sz="500" dirty="0"/>
              <a:t> epitopes” , </a:t>
            </a:r>
            <a:r>
              <a:rPr lang="en-GB" sz="500" dirty="0" err="1"/>
              <a:t>Eplets</a:t>
            </a:r>
            <a:r>
              <a:rPr lang="en-GB" sz="500" dirty="0"/>
              <a:t>, </a:t>
            </a:r>
            <a:r>
              <a:rPr lang="en-GB" sz="500" dirty="0" err="1"/>
              <a:t>Cregs</a:t>
            </a:r>
            <a:r>
              <a:rPr lang="en-GB" sz="500" dirty="0"/>
              <a:t>, PIRCHES, alleles, serology, DPB1, MAC Codes</a:t>
            </a:r>
          </a:p>
          <a:p>
            <a:pPr marL="114300" indent="0">
              <a:buNone/>
            </a:pPr>
            <a:r>
              <a:rPr lang="en-GB" sz="500" dirty="0"/>
              <a:t>		Show how to show which system is used (website or DOI)	</a:t>
            </a:r>
          </a:p>
          <a:p>
            <a:pPr marL="114300" indent="0">
              <a:buNone/>
            </a:pPr>
            <a:r>
              <a:rPr lang="en-GB" sz="500" dirty="0"/>
              <a:t>		“Serotype list string”,  “</a:t>
            </a:r>
            <a:r>
              <a:rPr lang="en-GB" sz="500" dirty="0" err="1"/>
              <a:t>Eplet</a:t>
            </a:r>
            <a:r>
              <a:rPr lang="en-GB" sz="500" dirty="0"/>
              <a:t> String”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Need to add a “Conclusion” which is a different idea than assay level interpretation</a:t>
            </a:r>
          </a:p>
          <a:p>
            <a:pPr marL="114300" indent="0">
              <a:buNone/>
            </a:pPr>
            <a:r>
              <a:rPr lang="en-GB" sz="500" dirty="0"/>
              <a:t>	the targeted </a:t>
            </a:r>
            <a:r>
              <a:rPr lang="en-GB" sz="500" dirty="0" err="1"/>
              <a:t>eplets</a:t>
            </a:r>
            <a:r>
              <a:rPr lang="en-GB" sz="500" dirty="0"/>
              <a:t> go into here</a:t>
            </a:r>
          </a:p>
          <a:p>
            <a:pPr marL="114300" indent="0">
              <a:buNone/>
            </a:pPr>
            <a:r>
              <a:rPr lang="en-GB" sz="500" dirty="0"/>
              <a:t>	Define </a:t>
            </a:r>
            <a:r>
              <a:rPr lang="en-GB" sz="500" dirty="0" err="1"/>
              <a:t>eplet</a:t>
            </a:r>
            <a:r>
              <a:rPr lang="en-GB" sz="500" dirty="0"/>
              <a:t> nomenclature.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What is the use/purpose of this </a:t>
            </a:r>
            <a:r>
              <a:rPr lang="en-GB" sz="500" dirty="0" err="1"/>
              <a:t>haml</a:t>
            </a:r>
            <a:r>
              <a:rPr lang="en-GB" sz="500" dirty="0"/>
              <a:t> document? SOT….SCT?  Platelets?</a:t>
            </a:r>
          </a:p>
          <a:p>
            <a:pPr marL="114300" indent="0">
              <a:buNone/>
            </a:pPr>
            <a:r>
              <a:rPr lang="en-GB" sz="500" dirty="0"/>
              <a:t>	Different interpretations for different contexts? Is this in the context of a patient/donor pair?</a:t>
            </a:r>
          </a:p>
          <a:p>
            <a:pPr marL="114300" indent="0">
              <a:buNone/>
            </a:pPr>
            <a:r>
              <a:rPr lang="en-GB" sz="500" dirty="0"/>
              <a:t>	Allow generic reporting, and in interpretation 	</a:t>
            </a:r>
          </a:p>
          <a:p>
            <a:pPr marL="114300" indent="0">
              <a:buNone/>
            </a:pPr>
            <a:r>
              <a:rPr lang="en-GB" sz="500" dirty="0"/>
              <a:t>	Specify what the report is intended for. Is this meant for SOT or is it meant for “Research” or SCT etc.</a:t>
            </a:r>
          </a:p>
          <a:p>
            <a:pPr marL="114300" indent="0">
              <a:buNone/>
            </a:pPr>
            <a:r>
              <a:rPr lang="en-GB" sz="500" dirty="0"/>
              <a:t>	</a:t>
            </a:r>
          </a:p>
          <a:p>
            <a:pPr marL="114300" indent="0">
              <a:buNone/>
            </a:pPr>
            <a:r>
              <a:rPr lang="en-GB" sz="500" dirty="0"/>
              <a:t>“Interpretation” should be flexible and handle MULTIPLE interpretation blocks:	</a:t>
            </a:r>
          </a:p>
          <a:p>
            <a:pPr marL="114300" indent="0">
              <a:buNone/>
            </a:pPr>
            <a:r>
              <a:rPr lang="en-GB" sz="500" dirty="0"/>
              <a:t>	“Assay interpretation” - </a:t>
            </a:r>
          </a:p>
          <a:p>
            <a:pPr marL="114300" indent="0">
              <a:buNone/>
            </a:pPr>
            <a:r>
              <a:rPr lang="en-GB" sz="500" dirty="0"/>
              <a:t>	“Clinical Interpretation”</a:t>
            </a:r>
          </a:p>
          <a:p>
            <a:pPr marL="114300" indent="0">
              <a:buNone/>
            </a:pPr>
            <a:r>
              <a:rPr lang="en-GB" sz="500" dirty="0"/>
              <a:t>		Could include a field of use in here</a:t>
            </a:r>
          </a:p>
          <a:p>
            <a:pPr marL="114300" indent="0">
              <a:buNone/>
            </a:pPr>
            <a:r>
              <a:rPr lang="en-GB" sz="500" dirty="0"/>
              <a:t>		In the context of transfusion we have these </a:t>
            </a:r>
            <a:r>
              <a:rPr lang="en-GB" sz="500" dirty="0" err="1"/>
              <a:t>unnacceptables</a:t>
            </a:r>
            <a:r>
              <a:rPr lang="en-GB" sz="500" dirty="0"/>
              <a:t>…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Serum ID for positive and negative controls - these are in the csv export I think but no place in HAML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Next Steps</a:t>
            </a:r>
          </a:p>
          <a:p>
            <a:pPr marL="114300" indent="0">
              <a:buNone/>
            </a:pPr>
            <a:r>
              <a:rPr lang="en-GB" sz="500" dirty="0"/>
              <a:t>	Martin - Collaborations &amp; Datasets? set up a message creation and such with some collabs he has in mind</a:t>
            </a:r>
          </a:p>
          <a:p>
            <a:pPr marL="114300" indent="0">
              <a:buNone/>
            </a:pPr>
            <a:r>
              <a:rPr lang="en-GB" sz="500" dirty="0"/>
              <a:t>	Loren and Nick csv of antibody exports from one lambda</a:t>
            </a:r>
          </a:p>
          <a:p>
            <a:pPr marL="114300" indent="0">
              <a:buNone/>
            </a:pPr>
            <a:r>
              <a:rPr lang="en-GB" sz="500" dirty="0"/>
              <a:t>	Eventually re-convert IHIW stuff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1-2 meetings in 2025 before </a:t>
            </a:r>
            <a:r>
              <a:rPr lang="en-GB" sz="500" dirty="0" err="1"/>
              <a:t>prague</a:t>
            </a: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Next meeting right before </a:t>
            </a:r>
            <a:r>
              <a:rPr lang="en-GB" sz="500" dirty="0" err="1"/>
              <a:t>xmas</a:t>
            </a:r>
            <a:r>
              <a:rPr lang="en-GB" sz="500" dirty="0"/>
              <a:t>.</a:t>
            </a:r>
          </a:p>
          <a:p>
            <a:pPr marL="114300" indent="0">
              <a:buNone/>
            </a:pPr>
            <a:r>
              <a:rPr lang="en-GB" sz="500" dirty="0"/>
              <a:t>	Dec 9th or 16th same time? </a:t>
            </a:r>
          </a:p>
          <a:p>
            <a:pPr marL="114300" indent="0">
              <a:buNone/>
            </a:pPr>
            <a:r>
              <a:rPr lang="en-GB" sz="500" dirty="0"/>
              <a:t>	Doodle poll is out https://</a:t>
            </a:r>
            <a:r>
              <a:rPr lang="en-GB" sz="500" dirty="0" err="1"/>
              <a:t>doodle.com</a:t>
            </a:r>
            <a:r>
              <a:rPr lang="en-GB" sz="500" dirty="0"/>
              <a:t>/meeting/organize/id/</a:t>
            </a:r>
            <a:r>
              <a:rPr lang="en-GB" sz="500" dirty="0" err="1"/>
              <a:t>eEGDQXmb</a:t>
            </a:r>
            <a:endParaRPr lang="en-GB" sz="500" dirty="0"/>
          </a:p>
          <a:p>
            <a:pPr marL="114300" indent="0">
              <a:buNone/>
            </a:pPr>
            <a:endParaRPr lang="en-NL" sz="500" dirty="0"/>
          </a:p>
        </p:txBody>
      </p:sp>
    </p:spTree>
    <p:extLst>
      <p:ext uri="{BB962C8B-B14F-4D97-AF65-F5344CB8AC3E}">
        <p14:creationId xmlns:p14="http://schemas.microsoft.com/office/powerpoint/2010/main" val="191655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A42-6A89-F96D-3841-CD18F1DA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has changed since last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D0E5-D28A-D686-15DD-50E72DF64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Script to automatically validate a xml against a schema 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XmlValidation.py</a:t>
            </a:r>
            <a:r>
              <a:rPr lang="en-GB" dirty="0">
                <a:effectLst/>
                <a:latin typeface="Helvetica Neue" panose="02000503000000020004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Added a version tag to the HAML spec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Rename “results” back to “solid-phase-panel”?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added several parameters to solid-phase-panel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&lt;lot-number&gt;12345&lt;/lot-number&gt;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&lt;kit-manufacturer&gt;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One_Lambda</a:t>
            </a:r>
            <a:r>
              <a:rPr lang="en-GB" dirty="0">
                <a:effectLst/>
                <a:latin typeface="Helvetica Neue" panose="02000503000000020004" pitchFamily="2" charset="0"/>
              </a:rPr>
              <a:t>&lt;/kit-manufacturer&gt;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&lt;kit-version&gt;LS1A04&lt;/kit-version&gt;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&lt;interpretation-software&gt;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HLA_Fusion</a:t>
            </a:r>
            <a:r>
              <a:rPr lang="en-GB" dirty="0">
                <a:effectLst/>
                <a:latin typeface="Helvetica Neue" panose="02000503000000020004" pitchFamily="2" charset="0"/>
              </a:rPr>
              <a:t>&lt;/interpretation-software&gt;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&lt;interpretation-software-version&gt;4.1&lt;/interpretation-software-version&gt;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bead-classification, added a restriction: Positive/Negative/Borderline/Undetermined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&lt;patient-id&gt; and </a:t>
            </a:r>
            <a:r>
              <a:rPr lang="en-GB" dirty="0">
                <a:latin typeface="Helvetica Neue" panose="02000503000000020004" pitchFamily="2" charset="0"/>
              </a:rPr>
              <a:t>&lt;</a:t>
            </a:r>
            <a:r>
              <a:rPr lang="en-GB" dirty="0">
                <a:effectLst/>
                <a:latin typeface="Helvetica Neue" panose="02000503000000020004" pitchFamily="2" charset="0"/>
              </a:rPr>
              <a:t>sample-id&gt;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&lt;r</a:t>
            </a:r>
            <a:r>
              <a:rPr lang="en-GB" dirty="0">
                <a:effectLst/>
                <a:latin typeface="Helvetica Neue" panose="02000503000000020004" pitchFamily="2" charset="0"/>
              </a:rPr>
              <a:t>eporting-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center</a:t>
            </a:r>
            <a:r>
              <a:rPr lang="en-GB" dirty="0">
                <a:effectLst/>
                <a:latin typeface="Helvetica Neue" panose="02000503000000020004" pitchFamily="2" charset="0"/>
              </a:rPr>
              <a:t>&gt;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question: Bead classification - was this assigned by a human or algorithm?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1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C18-E0AC-86CD-B74F-9CA3F4B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13" y="12401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NL" dirty="0"/>
              <a:t>Roadmap</a:t>
            </a:r>
            <a:br>
              <a:rPr lang="en-NL" dirty="0"/>
            </a:br>
            <a:endParaRPr lang="en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98CD5-3AD4-6B94-9B44-9D20D51B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56449"/>
              </p:ext>
            </p:extLst>
          </p:nvPr>
        </p:nvGraphicFramePr>
        <p:xfrm>
          <a:off x="175512" y="617571"/>
          <a:ext cx="8520600" cy="4309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2450">
                  <a:extLst>
                    <a:ext uri="{9D8B030D-6E8A-4147-A177-3AD203B41FA5}">
                      <a16:colId xmlns:a16="http://schemas.microsoft.com/office/drawing/2014/main" val="2093875549"/>
                    </a:ext>
                  </a:extLst>
                </a:gridCol>
                <a:gridCol w="1617850">
                  <a:extLst>
                    <a:ext uri="{9D8B030D-6E8A-4147-A177-3AD203B41FA5}">
                      <a16:colId xmlns:a16="http://schemas.microsoft.com/office/drawing/2014/main" val="3265117656"/>
                    </a:ext>
                  </a:extLst>
                </a:gridCol>
                <a:gridCol w="1326286">
                  <a:extLst>
                    <a:ext uri="{9D8B030D-6E8A-4147-A177-3AD203B41FA5}">
                      <a16:colId xmlns:a16="http://schemas.microsoft.com/office/drawing/2014/main" val="3880780543"/>
                    </a:ext>
                  </a:extLst>
                </a:gridCol>
                <a:gridCol w="2934014">
                  <a:extLst>
                    <a:ext uri="{9D8B030D-6E8A-4147-A177-3AD203B41FA5}">
                      <a16:colId xmlns:a16="http://schemas.microsoft.com/office/drawing/2014/main" val="3785388644"/>
                    </a:ext>
                  </a:extLst>
                </a:gridCol>
              </a:tblGrid>
              <a:tr h="296829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9808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Update Schema with</a:t>
                      </a:r>
                    </a:p>
                    <a:p>
                      <a:pPr algn="ctr"/>
                      <a:r>
                        <a:rPr lang="en-GB" sz="800" dirty="0"/>
                        <a:t>M</a:t>
                      </a:r>
                      <a:r>
                        <a:rPr lang="en-NL" sz="800" dirty="0"/>
                        <a:t>issing fields (that we’re aware of)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Before DASH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0155"/>
                  </a:ext>
                </a:extLst>
              </a:tr>
              <a:tr h="274032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PLString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January – pre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L" sz="800" dirty="0"/>
                        <a:t>Eric &amp; 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1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L" sz="800" dirty="0"/>
                        <a:t>PLString Communication/Paper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January – pre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Eric &amp; 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11914"/>
                  </a:ext>
                </a:extLst>
              </a:tr>
              <a:tr h="287835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Align with FHIR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DASH 16: January 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David Wroe?</a:t>
                      </a:r>
                    </a:p>
                    <a:p>
                      <a:pPr algn="ctr"/>
                      <a:r>
                        <a:rPr lang="en-NL" sz="800" dirty="0"/>
                        <a:t>Ben send him a 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Apply HAML in UseCases / Datasets, Develop Tools and 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Proof of Concept Before EFI Prague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Martin?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Eurotransplant – Come up with a use case for this (SOT)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NMDP – Examle for a SCT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Penn – AB data for SRTR outcomes, Tx that meet acceptable mismatches, DSA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Reconvert IHIW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Q3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3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/>
                        <a:t>Vet with Users and Manufacturers / Vendors</a:t>
                      </a:r>
                    </a:p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Prague EFI May 12</a:t>
                      </a:r>
                    </a:p>
                    <a:p>
                      <a:pPr algn="ctr"/>
                      <a:r>
                        <a:rPr lang="en-NL" sz="800" dirty="0"/>
                        <a:t>DASH 17 Prague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88711"/>
                  </a:ext>
                </a:extLst>
              </a:tr>
              <a:tr h="261443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Version 1.0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79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Version 1.0 Manuscript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8227"/>
                  </a:ext>
                </a:extLst>
              </a:tr>
              <a:tr h="230038"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1505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FHIR Implementation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David Wroe?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56734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Other Assays besides Single Antigen Bead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 C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DC Panel, Flow-Panel)</a:t>
                      </a:r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05340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NL" sz="800" dirty="0"/>
                        <a:t>MIRING-like quality 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BF3-C17B-89DA-4F28-39D9DEF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Next workgroup meeting(s)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7D16-9295-C196-6D31-66B6B93AE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One more in mid-January or No?</a:t>
            </a:r>
            <a:br>
              <a:rPr lang="en-NL" dirty="0"/>
            </a:br>
            <a:endParaRPr lang="en-NL" dirty="0"/>
          </a:p>
          <a:p>
            <a:r>
              <a:rPr lang="en-NL" dirty="0"/>
              <a:t>DASH 16 (January 22-24)</a:t>
            </a:r>
          </a:p>
          <a:p>
            <a:pPr lvl="1"/>
            <a:r>
              <a:rPr lang="en-NL" dirty="0"/>
              <a:t>Ben = Remote / Online</a:t>
            </a:r>
          </a:p>
          <a:p>
            <a:pPr lvl="1"/>
            <a:r>
              <a:rPr lang="en-NL" dirty="0"/>
              <a:t>Nick also remote</a:t>
            </a:r>
          </a:p>
          <a:p>
            <a:pPr lvl="1"/>
            <a:r>
              <a:rPr lang="en-NL" dirty="0"/>
              <a:t>Kazu &amp; Loren &amp; Martin in person</a:t>
            </a:r>
          </a:p>
        </p:txBody>
      </p:sp>
    </p:spTree>
    <p:extLst>
      <p:ext uri="{BB962C8B-B14F-4D97-AF65-F5344CB8AC3E}">
        <p14:creationId xmlns:p14="http://schemas.microsoft.com/office/powerpoint/2010/main" val="29501069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1134</Words>
  <Application>Microsoft Macintosh PowerPoint</Application>
  <PresentationFormat>On-screen Show (16:9)</PresentationFormat>
  <Paragraphs>152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Wingdings</vt:lpstr>
      <vt:lpstr>Simple Light</vt:lpstr>
      <vt:lpstr>HAML Working Group</vt:lpstr>
      <vt:lpstr>Current HAML Spec (v 0.4.2) </vt:lpstr>
      <vt:lpstr>PowerPoint Presentation</vt:lpstr>
      <vt:lpstr>What is still Missing from v0_4_1? </vt:lpstr>
      <vt:lpstr>Goals from 2024.11.18 meeting:  </vt:lpstr>
      <vt:lpstr>Meeting minutes/notes 2024.11.18</vt:lpstr>
      <vt:lpstr>What has changed since last meeting</vt:lpstr>
      <vt:lpstr>Roadmap </vt:lpstr>
      <vt:lpstr>Next workgroup meeting(s)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Matern, B.M. (Ben)</cp:lastModifiedBy>
  <cp:revision>22</cp:revision>
  <dcterms:modified xsi:type="dcterms:W3CDTF">2024-12-13T08:46:10Z</dcterms:modified>
</cp:coreProperties>
</file>