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272" r:id="rId3"/>
    <p:sldId id="274" r:id="rId4"/>
    <p:sldId id="262" r:id="rId5"/>
    <p:sldId id="263" r:id="rId6"/>
    <p:sldId id="275" r:id="rId7"/>
    <p:sldId id="276" r:id="rId8"/>
    <p:sldId id="277" r:id="rId9"/>
    <p:sldId id="278" r:id="rId10"/>
    <p:sldId id="279" r:id="rId11"/>
    <p:sldId id="280" r:id="rId12"/>
    <p:sldId id="281" r:id="rId13"/>
    <p:sldId id="282" r:id="rId14"/>
    <p:sldId id="283" r:id="rId15"/>
    <p:sldId id="284" r:id="rId16"/>
    <p:sldId id="285" r:id="rId17"/>
    <p:sldId id="265" r:id="rId18"/>
    <p:sldId id="273" r:id="rId19"/>
    <p:sldId id="26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467F3-559C-424B-9C69-319D60F50E7F}" v="22" dt="2019-03-13T23:35:4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832" autoAdjust="0"/>
  </p:normalViewPr>
  <p:slideViewPr>
    <p:cSldViewPr snapToGrid="0">
      <p:cViewPr>
        <p:scale>
          <a:sx n="100" d="100"/>
          <a:sy n="100" d="100"/>
        </p:scale>
        <p:origin x="34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DFB00-9630-462B-A28E-7A80C67C40B1}" type="datetimeFigureOut">
              <a:rPr lang="en-GB" smtClean="0"/>
              <a:t>13/03/2019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43BE-4207-42F1-83FD-CFE5F1928924}" type="slidenum">
              <a:rPr lang="en-GB" smtClean="0"/>
              <a:t>‹#›</a:t>
            </a:fld>
            <a:endParaRPr lang="en-GB"/>
          </a:p>
        </p:txBody>
      </p:sp>
    </p:spTree>
    <p:extLst>
      <p:ext uri="{BB962C8B-B14F-4D97-AF65-F5344CB8AC3E}">
        <p14:creationId xmlns:p14="http://schemas.microsoft.com/office/powerpoint/2010/main" val="120382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2</a:t>
            </a:fld>
            <a:endParaRPr lang="en-GB"/>
          </a:p>
        </p:txBody>
      </p:sp>
    </p:spTree>
    <p:extLst>
      <p:ext uri="{BB962C8B-B14F-4D97-AF65-F5344CB8AC3E}">
        <p14:creationId xmlns:p14="http://schemas.microsoft.com/office/powerpoint/2010/main" val="42259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3</a:t>
            </a:fld>
            <a:endParaRPr lang="en-GB"/>
          </a:p>
        </p:txBody>
      </p:sp>
    </p:spTree>
    <p:extLst>
      <p:ext uri="{BB962C8B-B14F-4D97-AF65-F5344CB8AC3E}">
        <p14:creationId xmlns:p14="http://schemas.microsoft.com/office/powerpoint/2010/main" val="296647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SDN separates the control plane from the data plane</a:t>
            </a:r>
          </a:p>
          <a:p>
            <a:r>
              <a:rPr lang="en-GB" dirty="0"/>
              <a:t>Gives the programmer more direct and clear control over how routing decisions are made.</a:t>
            </a:r>
          </a:p>
          <a:p>
            <a:r>
              <a:rPr lang="en-GB" dirty="0"/>
              <a:t>Separates the network control, known as the control plane, from the forwarding process, known as the data plane. </a:t>
            </a:r>
          </a:p>
          <a:p>
            <a:r>
              <a:rPr lang="en-GB" dirty="0"/>
              <a:t>The control plane makes decisions about packets which are either destined to or originally from the current host, while the data plane makes decisions about packets which are going through the host. </a:t>
            </a:r>
          </a:p>
          <a:p>
            <a:r>
              <a:rPr lang="en-GB" dirty="0"/>
              <a:t>The control plane also maintains the routing table, which is used by both planes to make routing decisions</a:t>
            </a:r>
          </a:p>
          <a:p>
            <a:endParaRPr lang="en-GB" dirty="0"/>
          </a:p>
          <a:p>
            <a:r>
              <a:rPr lang="en-GB" dirty="0"/>
              <a:t>P4 is a language for programming data plane. Sep 2014.</a:t>
            </a:r>
          </a:p>
        </p:txBody>
      </p:sp>
      <p:sp>
        <p:nvSpPr>
          <p:cNvPr id="4" name="Slide Number Placeholder 3"/>
          <p:cNvSpPr>
            <a:spLocks noGrp="1"/>
          </p:cNvSpPr>
          <p:nvPr>
            <p:ph type="sldNum" sz="quarter" idx="5"/>
          </p:nvPr>
        </p:nvSpPr>
        <p:spPr/>
        <p:txBody>
          <a:bodyPr/>
          <a:lstStyle/>
          <a:p>
            <a:fld id="{14D543BE-4207-42F1-83FD-CFE5F1928924}" type="slidenum">
              <a:rPr lang="en-GB" smtClean="0"/>
              <a:t>5</a:t>
            </a:fld>
            <a:endParaRPr lang="en-GB"/>
          </a:p>
        </p:txBody>
      </p:sp>
    </p:spTree>
    <p:extLst>
      <p:ext uri="{BB962C8B-B14F-4D97-AF65-F5344CB8AC3E}">
        <p14:creationId xmlns:p14="http://schemas.microsoft.com/office/powerpoint/2010/main" val="16688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under 8GB/s</a:t>
            </a:r>
          </a:p>
          <a:p>
            <a:endParaRPr lang="en-GB" dirty="0"/>
          </a:p>
          <a:p>
            <a:r>
              <a:rPr lang="en-GB" dirty="0"/>
              <a:t>7.875GB/s</a:t>
            </a:r>
          </a:p>
        </p:txBody>
      </p:sp>
      <p:sp>
        <p:nvSpPr>
          <p:cNvPr id="4" name="Slide Number Placeholder 3"/>
          <p:cNvSpPr>
            <a:spLocks noGrp="1"/>
          </p:cNvSpPr>
          <p:nvPr>
            <p:ph type="sldNum" sz="quarter" idx="5"/>
          </p:nvPr>
        </p:nvSpPr>
        <p:spPr/>
        <p:txBody>
          <a:bodyPr/>
          <a:lstStyle/>
          <a:p>
            <a:fld id="{14D543BE-4207-42F1-83FD-CFE5F1928924}" type="slidenum">
              <a:rPr lang="en-GB" smtClean="0"/>
              <a:t>14</a:t>
            </a:fld>
            <a:endParaRPr lang="en-GB"/>
          </a:p>
        </p:txBody>
      </p:sp>
    </p:spTree>
    <p:extLst>
      <p:ext uri="{BB962C8B-B14F-4D97-AF65-F5344CB8AC3E}">
        <p14:creationId xmlns:p14="http://schemas.microsoft.com/office/powerpoint/2010/main" val="4173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IST info">
    <p:bg>
      <p:bgPr>
        <a:solidFill>
          <a:srgbClr val="F2ECEE"/>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4218073"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SECOND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0" name="Subtitle 2"/>
          <p:cNvSpPr txBox="1">
            <a:spLocks/>
          </p:cNvSpPr>
          <p:nvPr/>
        </p:nvSpPr>
        <p:spPr>
          <a:xfrm>
            <a:off x="4218073" y="5355072"/>
            <a:ext cx="3337027"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latin typeface="Open Sans" panose="020B0606030504020204" pitchFamily="34" charset="0"/>
                <a:ea typeface="Open Sans" panose="020B0606030504020204" pitchFamily="34" charset="0"/>
                <a:cs typeface="Open Sans" panose="020B0606030504020204" pitchFamily="34" charset="0"/>
              </a:rPr>
              <a:t>Customize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look</a:t>
            </a:r>
            <a:r>
              <a:rPr lang="hu-HU" sz="1400" dirty="0">
                <a:latin typeface="Open Sans" panose="020B0606030504020204" pitchFamily="34" charset="0"/>
                <a:ea typeface="Open Sans" panose="020B0606030504020204" pitchFamily="34" charset="0"/>
                <a:cs typeface="Open Sans" panose="020B0606030504020204" pitchFamily="34" charset="0"/>
              </a:rPr>
              <a:t> of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templates</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edit</a:t>
            </a:r>
            <a:r>
              <a:rPr lang="hu-HU" sz="1400" dirty="0">
                <a:latin typeface="Open Sans" panose="020B0606030504020204" pitchFamily="34" charset="0"/>
                <a:ea typeface="Open Sans" panose="020B0606030504020204" pitchFamily="34" charset="0"/>
                <a:cs typeface="Open Sans" panose="020B0606030504020204" pitchFamily="34" charset="0"/>
              </a:rPr>
              <a:t> text,</a:t>
            </a:r>
            <a:r>
              <a:rPr lang="hu-HU" sz="1400" baseline="0" dirty="0">
                <a:latin typeface="Open Sans" panose="020B0606030504020204" pitchFamily="34" charset="0"/>
                <a:ea typeface="Open Sans" panose="020B0606030504020204" pitchFamily="34" charset="0"/>
                <a:cs typeface="Open Sans" panose="020B0606030504020204" pitchFamily="34" charset="0"/>
              </a:rPr>
              <a:t> add </a:t>
            </a:r>
            <a:r>
              <a:rPr lang="hu-HU" sz="1400" baseline="0" dirty="0" err="1">
                <a:latin typeface="Open Sans" panose="020B0606030504020204" pitchFamily="34" charset="0"/>
                <a:ea typeface="Open Sans" panose="020B0606030504020204" pitchFamily="34" charset="0"/>
                <a:cs typeface="Open Sans" panose="020B0606030504020204" pitchFamily="34" charset="0"/>
              </a:rPr>
              <a:t>images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itle 1"/>
          <p:cNvSpPr txBox="1">
            <a:spLocks/>
          </p:cNvSpPr>
          <p:nvPr/>
        </p:nvSpPr>
        <p:spPr>
          <a:xfrm>
            <a:off x="618931" y="4945637"/>
            <a:ext cx="2923591"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FIRST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Subtitle 2"/>
          <p:cNvSpPr txBox="1">
            <a:spLocks/>
          </p:cNvSpPr>
          <p:nvPr/>
        </p:nvSpPr>
        <p:spPr>
          <a:xfrm>
            <a:off x="618930" y="5355072"/>
            <a:ext cx="2923591" cy="1269654"/>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Click</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dirty="0">
                <a:solidFill>
                  <a:srgbClr val="EE2E62"/>
                </a:solidFill>
                <a:latin typeface="Open Sans" panose="020B0606030504020204" pitchFamily="34" charset="0"/>
                <a:ea typeface="Open Sans" panose="020B0606030504020204" pitchFamily="34" charset="0"/>
                <a:cs typeface="Open Sans" panose="020B0606030504020204" pitchFamily="34" charset="0"/>
              </a:rPr>
              <a:t>New</a:t>
            </a: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a:t>
            </a:r>
            <a:endPar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spcBef>
                <a:spcPts val="0"/>
              </a:spcBef>
            </a:pP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Master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slides</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contain</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all</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the</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design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layouts</a:t>
            </a:r>
            <a:endPar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itle 1"/>
          <p:cNvSpPr txBox="1">
            <a:spLocks/>
          </p:cNvSpPr>
          <p:nvPr/>
        </p:nvSpPr>
        <p:spPr>
          <a:xfrm>
            <a:off x="8007215"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THIRD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Subtitle 2"/>
          <p:cNvSpPr txBox="1">
            <a:spLocks/>
          </p:cNvSpPr>
          <p:nvPr/>
        </p:nvSpPr>
        <p:spPr>
          <a:xfrm>
            <a:off x="8007214" y="5355073"/>
            <a:ext cx="3277953"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marL="0" marR="0" indent="0" algn="ctr" defTabSz="914400" rtl="0" eaLnBrk="1" fontAlgn="auto" latinLnBrk="0" hangingPunct="1">
              <a:lnSpc>
                <a:spcPct val="100000"/>
              </a:lnSpc>
              <a:spcBef>
                <a:spcPts val="1300"/>
              </a:spcBef>
              <a:spcAft>
                <a:spcPts val="0"/>
              </a:spcAft>
              <a:buClrTx/>
              <a:buSzTx/>
              <a:buFont typeface="Arial" pitchFamily="34" charset="0"/>
              <a:buNone/>
              <a:tabLst/>
              <a:defRPr/>
            </a:pPr>
            <a:r>
              <a:rPr lang="hu-HU" sz="1400" dirty="0" err="1">
                <a:latin typeface="Open Sans" panose="020B0606030504020204" pitchFamily="34" charset="0"/>
                <a:ea typeface="Open Sans" panose="020B0606030504020204" pitchFamily="34" charset="0"/>
                <a:cs typeface="Open Sans" panose="020B0606030504020204" pitchFamily="34" charset="0"/>
              </a:rPr>
              <a:t>It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should</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work</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but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in</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case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you</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are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lost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can</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support</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you</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p>
          <a:p>
            <a:pPr marL="0" marR="0" indent="0" algn="ctr" defTabSz="914400" rtl="0" eaLnBrk="1" fontAlgn="auto" latinLnBrk="0" hangingPunct="1">
              <a:lnSpc>
                <a:spcPct val="100000"/>
              </a:lnSpc>
              <a:spcBef>
                <a:spcPts val="600"/>
              </a:spcBef>
              <a:spcAft>
                <a:spcPts val="0"/>
              </a:spcAft>
              <a:buClrTx/>
              <a:buSzTx/>
              <a:buFont typeface="Arial" pitchFamily="34" charset="0"/>
              <a:buNone/>
              <a:tabLst/>
              <a:defRPr/>
            </a:pP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hello@</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slideist.com</a:t>
            </a:r>
            <a:endParaRPr lang="en-US" sz="140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val 24"/>
          <p:cNvSpPr/>
          <p:nvPr/>
        </p:nvSpPr>
        <p:spPr>
          <a:xfrm>
            <a:off x="939845" y="2212304"/>
            <a:ext cx="2281759" cy="228175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Oval 25"/>
          <p:cNvSpPr/>
          <p:nvPr/>
        </p:nvSpPr>
        <p:spPr>
          <a:xfrm>
            <a:off x="4737346" y="2212303"/>
            <a:ext cx="2281759" cy="228175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Oval 26"/>
          <p:cNvSpPr/>
          <p:nvPr/>
        </p:nvSpPr>
        <p:spPr>
          <a:xfrm>
            <a:off x="8534848" y="2212303"/>
            <a:ext cx="2281759" cy="2281759"/>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Rectangle 27"/>
          <p:cNvSpPr/>
          <p:nvPr/>
        </p:nvSpPr>
        <p:spPr>
          <a:xfrm>
            <a:off x="3823335" y="716738"/>
            <a:ext cx="4201150" cy="707886"/>
          </a:xfrm>
          <a:prstGeom prst="rect">
            <a:avLst/>
          </a:prstGeom>
        </p:spPr>
        <p:txBody>
          <a:bodyPr wrap="none">
            <a:spAutoFit/>
          </a:bodyPr>
          <a:lstStyle/>
          <a:p>
            <a:pPr algn="ctr"/>
            <a:r>
              <a:rPr lang="hu-HU" sz="4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MICRO TUTORIAL</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2708" y="556697"/>
            <a:ext cx="1200928" cy="214451"/>
          </a:xfrm>
          <a:prstGeom prst="rect">
            <a:avLst/>
          </a:prstGeom>
        </p:spPr>
      </p:pic>
    </p:spTree>
    <p:extLst>
      <p:ext uri="{BB962C8B-B14F-4D97-AF65-F5344CB8AC3E}">
        <p14:creationId xmlns:p14="http://schemas.microsoft.com/office/powerpoint/2010/main" val="4694132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 List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4"/>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40670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 2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216" y="1483567"/>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19"/>
          <p:cNvSpPr>
            <a:spLocks noGrp="1"/>
          </p:cNvSpPr>
          <p:nvPr>
            <p:ph type="title"/>
          </p:nvPr>
        </p:nvSpPr>
        <p:spPr/>
        <p:txBody>
          <a:bodyPr/>
          <a:lstStyle>
            <a:lvl1pPr>
              <a:defRPr>
                <a:solidFill>
                  <a:schemeClr val="accent4"/>
                </a:solidFill>
              </a:defRPr>
            </a:lvl1pPr>
          </a:lstStyle>
          <a:p>
            <a:r>
              <a:rPr lang="en-US" dirty="0"/>
              <a:t>Click to edit Master title style</a:t>
            </a:r>
            <a:endParaRPr lang="hu-HU" dirty="0"/>
          </a:p>
        </p:txBody>
      </p:sp>
      <p:sp>
        <p:nvSpPr>
          <p:cNvPr id="2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6" name="Content Placeholder 2"/>
          <p:cNvSpPr>
            <a:spLocks noGrp="1"/>
          </p:cNvSpPr>
          <p:nvPr>
            <p:ph idx="10"/>
          </p:nvPr>
        </p:nvSpPr>
        <p:spPr>
          <a:xfrm>
            <a:off x="6214186" y="1483566"/>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381058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8" name="Content Placeholder 2"/>
          <p:cNvSpPr>
            <a:spLocks noGrp="1"/>
          </p:cNvSpPr>
          <p:nvPr>
            <p:ph idx="1"/>
          </p:nvPr>
        </p:nvSpPr>
        <p:spPr>
          <a:xfrm>
            <a:off x="40121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0"/>
          </p:nvPr>
        </p:nvSpPr>
        <p:spPr>
          <a:xfrm>
            <a:off x="620485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224396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Picture + List">
    <p:spTree>
      <p:nvGrpSpPr>
        <p:cNvPr id="1" name=""/>
        <p:cNvGrpSpPr/>
        <p:nvPr/>
      </p:nvGrpSpPr>
      <p:grpSpPr>
        <a:xfrm>
          <a:off x="0" y="0"/>
          <a:ext cx="0" cy="0"/>
          <a:chOff x="0" y="0"/>
          <a:chExt cx="0" cy="0"/>
        </a:xfrm>
      </p:grpSpPr>
      <p:sp>
        <p:nvSpPr>
          <p:cNvPr id="12" name="Content Placeholder 2"/>
          <p:cNvSpPr>
            <a:spLocks noGrp="1"/>
          </p:cNvSpPr>
          <p:nvPr>
            <p:ph idx="10"/>
          </p:nvPr>
        </p:nvSpPr>
        <p:spPr>
          <a:xfrm>
            <a:off x="6204856" y="1716838"/>
            <a:ext cx="5617030" cy="4236097"/>
          </a:xfrm>
        </p:spPr>
        <p:txBody>
          <a:bodyPr>
            <a:noAutofit/>
          </a:bodyPr>
          <a:lstStyle>
            <a:lvl1pPr marL="285750" indent="-285750">
              <a:lnSpc>
                <a:spcPct val="150000"/>
              </a:lnSpc>
              <a:buFontTx/>
              <a:buBlip>
                <a:blip r:embed="rId2"/>
              </a:buBlip>
              <a:defRPr sz="2800">
                <a:solidFill>
                  <a:schemeClr val="accent4"/>
                </a:solidFill>
              </a:defRPr>
            </a:lvl1pPr>
            <a:lvl2pPr marL="290322" indent="-285750">
              <a:lnSpc>
                <a:spcPct val="150000"/>
              </a:lnSpc>
              <a:buFontTx/>
              <a:buBlip>
                <a:blip r:embed="rId2"/>
              </a:buBlip>
              <a:defRPr sz="2800">
                <a:solidFill>
                  <a:schemeClr val="accent4"/>
                </a:solidFill>
              </a:defRPr>
            </a:lvl2pPr>
            <a:lvl3pPr marL="285750" indent="-285750">
              <a:lnSpc>
                <a:spcPct val="150000"/>
              </a:lnSpc>
              <a:buFontTx/>
              <a:buBlip>
                <a:blip r:embed="rId2"/>
              </a:buBlip>
              <a:defRPr sz="2800">
                <a:solidFill>
                  <a:schemeClr val="accent4"/>
                </a:solidFill>
              </a:defRPr>
            </a:lvl3pPr>
            <a:lvl4pPr marL="285750" indent="-285750">
              <a:lnSpc>
                <a:spcPct val="150000"/>
              </a:lnSpc>
              <a:buFontTx/>
              <a:buBlip>
                <a:blip r:embed="rId2"/>
              </a:buBlip>
              <a:defRPr sz="2800">
                <a:solidFill>
                  <a:schemeClr val="accent4"/>
                </a:solidFill>
              </a:defRPr>
            </a:lvl4pPr>
            <a:lvl5pPr marL="285750" indent="-285750">
              <a:lnSpc>
                <a:spcPct val="150000"/>
              </a:lnSpc>
              <a:buFontTx/>
              <a:buBlip>
                <a:blip r:embed="rId2"/>
              </a:buBlip>
              <a:defRPr sz="28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9"/>
          <p:cNvSpPr>
            <a:spLocks noGrp="1"/>
          </p:cNvSpPr>
          <p:nvPr>
            <p:ph type="title"/>
          </p:nvPr>
        </p:nvSpPr>
        <p:spPr/>
        <p:txBody>
          <a:bodyPr/>
          <a:lstStyle/>
          <a:p>
            <a:r>
              <a:rPr lang="en-US"/>
              <a:t>Click to edit Master title style</a:t>
            </a:r>
            <a:endParaRPr lang="hu-HU" dirty="0"/>
          </a:p>
        </p:txBody>
      </p:sp>
      <p:sp>
        <p:nvSpPr>
          <p:cNvPr id="2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3"/>
          <p:cNvSpPr>
            <a:spLocks noGrp="1"/>
          </p:cNvSpPr>
          <p:nvPr>
            <p:ph type="pic" sz="quarter" idx="11"/>
          </p:nvPr>
        </p:nvSpPr>
        <p:spPr>
          <a:xfrm>
            <a:off x="401216" y="1716838"/>
            <a:ext cx="5579706" cy="4236097"/>
          </a:xfrm>
        </p:spPr>
        <p:txBody>
          <a:bodyPr/>
          <a:lstStyle>
            <a:lvl1pPr>
              <a:defRPr>
                <a:solidFill>
                  <a:schemeClr val="accent4"/>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12305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6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12" name="Text Placeholder 11"/>
          <p:cNvSpPr>
            <a:spLocks noGrp="1"/>
          </p:cNvSpPr>
          <p:nvPr>
            <p:ph type="body" sz="quarter" idx="17"/>
          </p:nvPr>
        </p:nvSpPr>
        <p:spPr>
          <a:xfrm>
            <a:off x="1772817" y="156755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13"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20" name="Picture Placeholder 6"/>
          <p:cNvSpPr>
            <a:spLocks noGrp="1"/>
          </p:cNvSpPr>
          <p:nvPr>
            <p:ph type="pic" sz="quarter" idx="23"/>
          </p:nvPr>
        </p:nvSpPr>
        <p:spPr>
          <a:xfrm>
            <a:off x="401216" y="1716841"/>
            <a:ext cx="1222311" cy="1166325"/>
          </a:xfrm>
        </p:spPr>
        <p:txBody>
          <a:bodyPr>
            <a:normAutofit/>
          </a:bodyPr>
          <a:lstStyle>
            <a:lvl1pPr marL="0" indent="0">
              <a:buNone/>
              <a:defRPr sz="1200"/>
            </a:lvl1pPr>
          </a:lstStyle>
          <a:p>
            <a:r>
              <a:rPr lang="en-US"/>
              <a:t>Click icon to add picture</a:t>
            </a:r>
            <a:endParaRPr lang="hu-HU"/>
          </a:p>
        </p:txBody>
      </p:sp>
      <p:sp>
        <p:nvSpPr>
          <p:cNvPr id="26" name="Text Placeholder 11"/>
          <p:cNvSpPr>
            <a:spLocks noGrp="1"/>
          </p:cNvSpPr>
          <p:nvPr>
            <p:ph type="body" sz="quarter" idx="24"/>
          </p:nvPr>
        </p:nvSpPr>
        <p:spPr>
          <a:xfrm>
            <a:off x="7476932" y="151157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7" name="Picture Placeholder 6"/>
          <p:cNvSpPr>
            <a:spLocks noGrp="1"/>
          </p:cNvSpPr>
          <p:nvPr>
            <p:ph type="pic" sz="quarter" idx="25"/>
          </p:nvPr>
        </p:nvSpPr>
        <p:spPr>
          <a:xfrm>
            <a:off x="6105331" y="1660860"/>
            <a:ext cx="1222311" cy="1166325"/>
          </a:xfrm>
        </p:spPr>
        <p:txBody>
          <a:bodyPr>
            <a:normAutofit/>
          </a:bodyPr>
          <a:lstStyle>
            <a:lvl1pPr marL="0" indent="0">
              <a:buNone/>
              <a:defRPr sz="1200"/>
            </a:lvl1pPr>
          </a:lstStyle>
          <a:p>
            <a:r>
              <a:rPr lang="en-US"/>
              <a:t>Click icon to add picture</a:t>
            </a:r>
            <a:endParaRPr lang="hu-HU"/>
          </a:p>
        </p:txBody>
      </p:sp>
      <p:sp>
        <p:nvSpPr>
          <p:cNvPr id="28" name="Text Placeholder 11"/>
          <p:cNvSpPr>
            <a:spLocks noGrp="1"/>
          </p:cNvSpPr>
          <p:nvPr>
            <p:ph type="body" sz="quarter" idx="26"/>
          </p:nvPr>
        </p:nvSpPr>
        <p:spPr>
          <a:xfrm>
            <a:off x="1772817" y="3181762"/>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9" name="Picture Placeholder 6"/>
          <p:cNvSpPr>
            <a:spLocks noGrp="1"/>
          </p:cNvSpPr>
          <p:nvPr>
            <p:ph type="pic" sz="quarter" idx="27"/>
          </p:nvPr>
        </p:nvSpPr>
        <p:spPr>
          <a:xfrm>
            <a:off x="401216" y="3331052"/>
            <a:ext cx="1222311" cy="1166325"/>
          </a:xfrm>
        </p:spPr>
        <p:txBody>
          <a:bodyPr>
            <a:normAutofit/>
          </a:bodyPr>
          <a:lstStyle>
            <a:lvl1pPr marL="0" indent="0">
              <a:buNone/>
              <a:defRPr sz="1200"/>
            </a:lvl1pPr>
          </a:lstStyle>
          <a:p>
            <a:r>
              <a:rPr lang="en-US"/>
              <a:t>Click icon to add picture</a:t>
            </a:r>
            <a:endParaRPr lang="hu-HU"/>
          </a:p>
        </p:txBody>
      </p:sp>
      <p:sp>
        <p:nvSpPr>
          <p:cNvPr id="30" name="Text Placeholder 11"/>
          <p:cNvSpPr>
            <a:spLocks noGrp="1"/>
          </p:cNvSpPr>
          <p:nvPr>
            <p:ph type="body" sz="quarter" idx="28"/>
          </p:nvPr>
        </p:nvSpPr>
        <p:spPr>
          <a:xfrm>
            <a:off x="7476932" y="312578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1" name="Picture Placeholder 6"/>
          <p:cNvSpPr>
            <a:spLocks noGrp="1"/>
          </p:cNvSpPr>
          <p:nvPr>
            <p:ph type="pic" sz="quarter" idx="29"/>
          </p:nvPr>
        </p:nvSpPr>
        <p:spPr>
          <a:xfrm>
            <a:off x="6105331" y="3275071"/>
            <a:ext cx="1222311" cy="1166325"/>
          </a:xfrm>
        </p:spPr>
        <p:txBody>
          <a:bodyPr>
            <a:normAutofit/>
          </a:bodyPr>
          <a:lstStyle>
            <a:lvl1pPr marL="0" indent="0">
              <a:buNone/>
              <a:defRPr sz="1200"/>
            </a:lvl1pPr>
          </a:lstStyle>
          <a:p>
            <a:r>
              <a:rPr lang="en-US"/>
              <a:t>Click icon to add picture</a:t>
            </a:r>
            <a:endParaRPr lang="hu-HU"/>
          </a:p>
        </p:txBody>
      </p:sp>
      <p:sp>
        <p:nvSpPr>
          <p:cNvPr id="32" name="Text Placeholder 11"/>
          <p:cNvSpPr>
            <a:spLocks noGrp="1"/>
          </p:cNvSpPr>
          <p:nvPr>
            <p:ph type="body" sz="quarter" idx="30"/>
          </p:nvPr>
        </p:nvSpPr>
        <p:spPr>
          <a:xfrm>
            <a:off x="1772817" y="476109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3" name="Picture Placeholder 6"/>
          <p:cNvSpPr>
            <a:spLocks noGrp="1"/>
          </p:cNvSpPr>
          <p:nvPr>
            <p:ph type="pic" sz="quarter" idx="31"/>
          </p:nvPr>
        </p:nvSpPr>
        <p:spPr>
          <a:xfrm>
            <a:off x="401216" y="4910381"/>
            <a:ext cx="1222311" cy="1166325"/>
          </a:xfrm>
        </p:spPr>
        <p:txBody>
          <a:bodyPr>
            <a:normAutofit/>
          </a:bodyPr>
          <a:lstStyle>
            <a:lvl1pPr marL="0" indent="0">
              <a:buNone/>
              <a:defRPr sz="1200"/>
            </a:lvl1pPr>
          </a:lstStyle>
          <a:p>
            <a:r>
              <a:rPr lang="en-US"/>
              <a:t>Click icon to add picture</a:t>
            </a:r>
            <a:endParaRPr lang="hu-HU"/>
          </a:p>
        </p:txBody>
      </p:sp>
      <p:sp>
        <p:nvSpPr>
          <p:cNvPr id="34" name="Text Placeholder 11"/>
          <p:cNvSpPr>
            <a:spLocks noGrp="1"/>
          </p:cNvSpPr>
          <p:nvPr>
            <p:ph type="body" sz="quarter" idx="32"/>
          </p:nvPr>
        </p:nvSpPr>
        <p:spPr>
          <a:xfrm>
            <a:off x="7476932" y="470511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5" name="Picture Placeholder 6"/>
          <p:cNvSpPr>
            <a:spLocks noGrp="1"/>
          </p:cNvSpPr>
          <p:nvPr>
            <p:ph type="pic" sz="quarter" idx="33"/>
          </p:nvPr>
        </p:nvSpPr>
        <p:spPr>
          <a:xfrm>
            <a:off x="6105331" y="4854400"/>
            <a:ext cx="1222311" cy="1166325"/>
          </a:xfrm>
        </p:spPr>
        <p:txBody>
          <a:bodyPr>
            <a:normAutofit/>
          </a:bodyPr>
          <a:lstStyle>
            <a:lvl1pPr marL="0" indent="0">
              <a:buNone/>
              <a:defRPr sz="1200"/>
            </a:lvl1pPr>
          </a:lstStyle>
          <a:p>
            <a:r>
              <a:rPr lang="en-US"/>
              <a:t>Click icon to add picture</a:t>
            </a:r>
            <a:endParaRPr lang="hu-HU"/>
          </a:p>
        </p:txBody>
      </p:sp>
      <p:sp>
        <p:nvSpPr>
          <p:cNvPr id="16" name="Picture Placeholder 4"/>
          <p:cNvSpPr>
            <a:spLocks noGrp="1"/>
          </p:cNvSpPr>
          <p:nvPr>
            <p:ph type="pic" sz="quarter" idx="34"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275401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Content + Big image (Monito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968" y="410547"/>
            <a:ext cx="4017412" cy="2631233"/>
          </a:xfrm>
        </p:spPr>
        <p:txBody>
          <a:bodyPr anchor="b">
            <a:normAutofit/>
          </a:bodyPr>
          <a:lstStyle>
            <a:lvl1pPr>
              <a:lnSpc>
                <a:spcPct val="100000"/>
              </a:lnSpc>
              <a:defRPr sz="4800">
                <a:solidFill>
                  <a:schemeClr val="bg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5132388" y="1614196"/>
            <a:ext cx="5868404" cy="3638842"/>
          </a:xfrm>
        </p:spPr>
        <p:txBody>
          <a:bodyPr>
            <a:normAutofit/>
          </a:bodyPr>
          <a:lstStyle>
            <a:lvl1pPr marL="0" indent="0" algn="ctr">
              <a:buNone/>
              <a:defRPr sz="2000"/>
            </a:lvl1pPr>
          </a:lstStyle>
          <a:p>
            <a:r>
              <a:rPr lang="en-US"/>
              <a:t>Click icon to add picture</a:t>
            </a:r>
            <a:endParaRPr lang="hu-HU"/>
          </a:p>
        </p:txBody>
      </p:sp>
      <p:sp>
        <p:nvSpPr>
          <p:cNvPr id="8" name="Text Placeholder 3"/>
          <p:cNvSpPr>
            <a:spLocks noGrp="1"/>
          </p:cNvSpPr>
          <p:nvPr>
            <p:ph type="body" sz="half" idx="2"/>
          </p:nvPr>
        </p:nvSpPr>
        <p:spPr>
          <a:xfrm>
            <a:off x="395966" y="3041780"/>
            <a:ext cx="4017413"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7000753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 Content + Big image (Brows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92506" y="1322260"/>
            <a:ext cx="4017412" cy="1374287"/>
          </a:xfrm>
        </p:spPr>
        <p:txBody>
          <a:bodyPr anchor="b">
            <a:normAutofit/>
          </a:bodyPr>
          <a:lstStyle>
            <a:lvl1pPr algn="l">
              <a:defRPr sz="4800">
                <a:solidFill>
                  <a:schemeClr val="accent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700347" y="1726162"/>
            <a:ext cx="6512216" cy="4217437"/>
          </a:xfrm>
        </p:spPr>
        <p:txBody>
          <a:bodyPr>
            <a:normAutofit/>
          </a:bodyPr>
          <a:lstStyle>
            <a:lvl1pPr marL="0" indent="0" algn="ctr">
              <a:buNone/>
              <a:defRPr sz="2000"/>
            </a:lvl1pPr>
          </a:lstStyle>
          <a:p>
            <a:r>
              <a:rPr lang="en-US"/>
              <a:t>Click icon to add picture</a:t>
            </a:r>
            <a:endParaRPr lang="hu-HU"/>
          </a:p>
        </p:txBody>
      </p:sp>
      <p:sp>
        <p:nvSpPr>
          <p:cNvPr id="7" name="Text Placeholder 3"/>
          <p:cNvSpPr>
            <a:spLocks noGrp="1"/>
          </p:cNvSpPr>
          <p:nvPr>
            <p:ph type="body" sz="half" idx="2"/>
          </p:nvPr>
        </p:nvSpPr>
        <p:spPr>
          <a:xfrm>
            <a:off x="7692506" y="2741851"/>
            <a:ext cx="4017413" cy="1456926"/>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393789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 Content + Big image (Tab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20214" y="2855167"/>
            <a:ext cx="2313443" cy="3079102"/>
          </a:xfrm>
        </p:spPr>
        <p:txBody>
          <a:bodyPr>
            <a:normAutofit/>
          </a:bodyPr>
          <a:lstStyle>
            <a:lvl1pPr marL="0" indent="0" algn="ctr">
              <a:buNone/>
              <a:defRPr sz="2000"/>
            </a:lvl1pPr>
          </a:lstStyle>
          <a:p>
            <a:r>
              <a:rPr lang="en-US"/>
              <a:t>Click icon to add picture</a:t>
            </a:r>
            <a:endParaRPr lang="hu-HU"/>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6" name="Picture Placeholder 3"/>
          <p:cNvSpPr>
            <a:spLocks noGrp="1"/>
          </p:cNvSpPr>
          <p:nvPr>
            <p:ph type="pic" sz="quarter" idx="11"/>
          </p:nvPr>
        </p:nvSpPr>
        <p:spPr>
          <a:xfrm>
            <a:off x="8550500" y="2855167"/>
            <a:ext cx="2313443" cy="3079102"/>
          </a:xfrm>
        </p:spPr>
        <p:txBody>
          <a:bodyPr>
            <a:normAutofit/>
          </a:bodyPr>
          <a:lstStyle>
            <a:lvl1pPr marL="0" indent="0" algn="ctr">
              <a:buNone/>
              <a:defRPr sz="2000"/>
            </a:lvl1pPr>
          </a:lstStyle>
          <a:p>
            <a:r>
              <a:rPr lang="en-US"/>
              <a:t>Click icon to add picture</a:t>
            </a:r>
            <a:endParaRPr lang="hu-HU"/>
          </a:p>
        </p:txBody>
      </p:sp>
      <p:sp>
        <p:nvSpPr>
          <p:cNvPr id="7" name="Title 1"/>
          <p:cNvSpPr>
            <a:spLocks noGrp="1"/>
          </p:cNvSpPr>
          <p:nvPr>
            <p:ph type="title"/>
          </p:nvPr>
        </p:nvSpPr>
        <p:spPr>
          <a:xfrm>
            <a:off x="395968" y="410547"/>
            <a:ext cx="4017412" cy="2631233"/>
          </a:xfrm>
        </p:spPr>
        <p:txBody>
          <a:bodyPr anchor="b">
            <a:normAutofit/>
          </a:bodyPr>
          <a:lstStyle>
            <a:lvl1pPr>
              <a:defRPr sz="4800">
                <a:solidFill>
                  <a:schemeClr val="accent4"/>
                </a:solidFill>
              </a:defRPr>
            </a:lvl1pPr>
          </a:lstStyle>
          <a:p>
            <a:r>
              <a:rPr lang="en-US"/>
              <a:t>Click to edit Master title style</a:t>
            </a:r>
            <a:endParaRPr lang="hu-HU" dirty="0"/>
          </a:p>
        </p:txBody>
      </p:sp>
      <p:sp>
        <p:nvSpPr>
          <p:cNvPr id="11" name="Text Placeholder 3"/>
          <p:cNvSpPr>
            <a:spLocks noGrp="1"/>
          </p:cNvSpPr>
          <p:nvPr>
            <p:ph type="body" sz="half" idx="2"/>
          </p:nvPr>
        </p:nvSpPr>
        <p:spPr>
          <a:xfrm>
            <a:off x="395966" y="3461657"/>
            <a:ext cx="4017413" cy="2707110"/>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2638572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 Big image (Mobile)">
    <p:bg>
      <p:bgPr>
        <a:blipFill dpi="0" rotWithShape="1">
          <a:blip r:embed="rId2">
            <a:lum/>
          </a:blip>
          <a:srcRect/>
          <a:stretch>
            <a:fillRect t="-28000" b="-48000"/>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58644" y="3349690"/>
            <a:ext cx="4290333" cy="2822257"/>
          </a:xfrm>
        </p:spPr>
        <p:txBody>
          <a:bodyPr anchor="b"/>
          <a:lstStyle>
            <a:lvl1pPr>
              <a:defRPr>
                <a:solidFill>
                  <a:schemeClr val="bg1"/>
                </a:solidFill>
              </a:defRPr>
            </a:lvl1pPr>
          </a:lstStyle>
          <a:p>
            <a:r>
              <a:rPr lang="en-US"/>
              <a:t>Click to edit Master title style</a:t>
            </a:r>
            <a:endParaRPr lang="hu-HU" dirty="0"/>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2"/>
          <p:cNvSpPr>
            <a:spLocks noGrp="1"/>
          </p:cNvSpPr>
          <p:nvPr>
            <p:ph type="pic" sz="quarter" idx="10"/>
          </p:nvPr>
        </p:nvSpPr>
        <p:spPr>
          <a:xfrm rot="60000">
            <a:off x="6317770" y="326509"/>
            <a:ext cx="2997971" cy="5867879"/>
          </a:xfrm>
          <a:effectLst>
            <a:softEdge rad="406400"/>
          </a:effectLst>
          <a:scene3d>
            <a:camera prst="orthographicFront"/>
            <a:lightRig rig="chilly" dir="t"/>
          </a:scene3d>
          <a:sp3d extrusionH="76200" prstMaterial="softEdge">
            <a:bevelT w="63500" h="63500"/>
            <a:bevelB w="165100" prst="coolSlant"/>
            <a:extrusionClr>
              <a:schemeClr val="accent1"/>
            </a:extrusionClr>
          </a:sp3d>
        </p:spPr>
        <p:txBody>
          <a:bodyPr>
            <a:normAutofit/>
            <a:sp3d extrusionH="57150">
              <a:bevelT w="38100" h="38100" prst="slope"/>
            </a:sp3d>
          </a:bodyPr>
          <a:lstStyle>
            <a:lvl1pPr marL="0" indent="0" algn="ctr">
              <a:lnSpc>
                <a:spcPct val="150000"/>
              </a:lnSpc>
              <a:buFont typeface="Arial" panose="020B0604020202020204" pitchFamily="34" charset="0"/>
              <a:buNone/>
              <a:defRPr sz="1800">
                <a:solidFill>
                  <a:schemeClr val="accent1"/>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234578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4 Image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4422712"/>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4422711"/>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9" name="Text Placeholder 18"/>
          <p:cNvSpPr>
            <a:spLocks noGrp="1"/>
          </p:cNvSpPr>
          <p:nvPr>
            <p:ph type="body" sz="quarter" idx="25"/>
          </p:nvPr>
        </p:nvSpPr>
        <p:spPr>
          <a:xfrm>
            <a:off x="6076616"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5" name="Picture Placeholder 4"/>
          <p:cNvSpPr>
            <a:spLocks noGrp="1"/>
          </p:cNvSpPr>
          <p:nvPr>
            <p:ph type="pic" sz="quarter" idx="27"/>
          </p:nvPr>
        </p:nvSpPr>
        <p:spPr>
          <a:xfrm>
            <a:off x="498597" y="1700634"/>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4" name="Picture Placeholder 4"/>
          <p:cNvSpPr>
            <a:spLocks noGrp="1"/>
          </p:cNvSpPr>
          <p:nvPr>
            <p:ph type="pic" sz="quarter" idx="28"/>
          </p:nvPr>
        </p:nvSpPr>
        <p:spPr>
          <a:xfrm>
            <a:off x="3287606" y="1700633"/>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5" name="Picture Placeholder 4"/>
          <p:cNvSpPr>
            <a:spLocks noGrp="1"/>
          </p:cNvSpPr>
          <p:nvPr>
            <p:ph type="pic" sz="quarter" idx="29"/>
          </p:nvPr>
        </p:nvSpPr>
        <p:spPr>
          <a:xfrm>
            <a:off x="6076615" y="1700632"/>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6" name="Picture Placeholder 4"/>
          <p:cNvSpPr>
            <a:spLocks noGrp="1"/>
          </p:cNvSpPr>
          <p:nvPr>
            <p:ph type="pic" sz="quarter" idx="30"/>
          </p:nvPr>
        </p:nvSpPr>
        <p:spPr>
          <a:xfrm>
            <a:off x="8865625" y="1700631"/>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dirty="0"/>
          </a:p>
        </p:txBody>
      </p:sp>
      <p:sp>
        <p:nvSpPr>
          <p:cNvPr id="1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3"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89911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 Subtitle // Red">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905648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4 Icon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3275047"/>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3275046"/>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29" name="Text Placeholder 18"/>
          <p:cNvSpPr>
            <a:spLocks noGrp="1"/>
          </p:cNvSpPr>
          <p:nvPr>
            <p:ph type="body" sz="quarter" idx="25"/>
          </p:nvPr>
        </p:nvSpPr>
        <p:spPr>
          <a:xfrm>
            <a:off x="6076616"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18" name="Picture Placeholder 6"/>
          <p:cNvSpPr>
            <a:spLocks noGrp="1"/>
          </p:cNvSpPr>
          <p:nvPr>
            <p:ph type="pic" sz="quarter" idx="23"/>
          </p:nvPr>
        </p:nvSpPr>
        <p:spPr>
          <a:xfrm>
            <a:off x="1122517" y="1866132"/>
            <a:ext cx="1222311" cy="1166325"/>
          </a:xfrm>
        </p:spPr>
        <p:txBody>
          <a:bodyPr>
            <a:normAutofit/>
          </a:bodyPr>
          <a:lstStyle>
            <a:lvl1pPr marL="0" indent="0">
              <a:buNone/>
              <a:defRPr sz="1200"/>
            </a:lvl1pPr>
          </a:lstStyle>
          <a:p>
            <a:r>
              <a:rPr lang="en-US"/>
              <a:t>Click icon to add picture</a:t>
            </a:r>
            <a:endParaRPr lang="hu-HU"/>
          </a:p>
        </p:txBody>
      </p:sp>
      <p:sp>
        <p:nvSpPr>
          <p:cNvPr id="19" name="Picture Placeholder 6"/>
          <p:cNvSpPr>
            <a:spLocks noGrp="1"/>
          </p:cNvSpPr>
          <p:nvPr>
            <p:ph type="pic" sz="quarter" idx="27"/>
          </p:nvPr>
        </p:nvSpPr>
        <p:spPr>
          <a:xfrm>
            <a:off x="3911526" y="1866131"/>
            <a:ext cx="1222311" cy="1166325"/>
          </a:xfrm>
        </p:spPr>
        <p:txBody>
          <a:bodyPr>
            <a:normAutofit/>
          </a:bodyPr>
          <a:lstStyle>
            <a:lvl1pPr marL="0" indent="0">
              <a:buNone/>
              <a:defRPr sz="1200"/>
            </a:lvl1pPr>
          </a:lstStyle>
          <a:p>
            <a:r>
              <a:rPr lang="en-US"/>
              <a:t>Click icon to add picture</a:t>
            </a:r>
            <a:endParaRPr lang="hu-HU"/>
          </a:p>
        </p:txBody>
      </p:sp>
      <p:sp>
        <p:nvSpPr>
          <p:cNvPr id="21" name="Picture Placeholder 6"/>
          <p:cNvSpPr>
            <a:spLocks noGrp="1"/>
          </p:cNvSpPr>
          <p:nvPr>
            <p:ph type="pic" sz="quarter" idx="28"/>
          </p:nvPr>
        </p:nvSpPr>
        <p:spPr>
          <a:xfrm>
            <a:off x="6700535" y="1866130"/>
            <a:ext cx="1222311" cy="1166325"/>
          </a:xfrm>
        </p:spPr>
        <p:txBody>
          <a:bodyPr>
            <a:normAutofit/>
          </a:bodyPr>
          <a:lstStyle>
            <a:lvl1pPr marL="0" indent="0">
              <a:buNone/>
              <a:defRPr sz="1200"/>
            </a:lvl1pPr>
          </a:lstStyle>
          <a:p>
            <a:r>
              <a:rPr lang="en-US"/>
              <a:t>Click icon to add picture</a:t>
            </a:r>
            <a:endParaRPr lang="hu-HU"/>
          </a:p>
        </p:txBody>
      </p:sp>
      <p:sp>
        <p:nvSpPr>
          <p:cNvPr id="22" name="Picture Placeholder 6"/>
          <p:cNvSpPr>
            <a:spLocks noGrp="1"/>
          </p:cNvSpPr>
          <p:nvPr>
            <p:ph type="pic" sz="quarter" idx="29"/>
          </p:nvPr>
        </p:nvSpPr>
        <p:spPr>
          <a:xfrm>
            <a:off x="9489544" y="1866129"/>
            <a:ext cx="1222311" cy="1166325"/>
          </a:xfrm>
        </p:spPr>
        <p:txBody>
          <a:bodyPr>
            <a:normAutofit/>
          </a:bodyPr>
          <a:lstStyle>
            <a:lvl1pPr marL="0" indent="0">
              <a:buNone/>
              <a:defRPr sz="1200"/>
            </a:lvl1pPr>
          </a:lstStyle>
          <a:p>
            <a:r>
              <a:rPr lang="en-US"/>
              <a:t>Click icon to add picture</a:t>
            </a:r>
            <a:endParaRPr lang="hu-HU"/>
          </a:p>
        </p:txBody>
      </p:sp>
      <p:sp>
        <p:nvSpPr>
          <p:cNvPr id="3" name="Slide Number Placeholder 2"/>
          <p:cNvSpPr>
            <a:spLocks noGrp="1"/>
          </p:cNvSpPr>
          <p:nvPr>
            <p:ph type="sldNum" sz="quarter" idx="30"/>
          </p:nvPr>
        </p:nvSpPr>
        <p:spPr/>
        <p:txBody>
          <a:bodyPr/>
          <a:lstStyle/>
          <a:p>
            <a:fld id="{C3A7B714-B811-474E-B4E3-D2AA5B3A9620}" type="slidenum">
              <a:rPr lang="en-GB" smtClean="0"/>
              <a:t>‹#›</a:t>
            </a:fld>
            <a:endParaRPr lang="en-GB"/>
          </a:p>
        </p:txBody>
      </p:sp>
      <p:sp>
        <p:nvSpPr>
          <p:cNvPr id="12"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07523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Subtitle + 2 Imag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3"/>
          </p:nvPr>
        </p:nvSpPr>
        <p:spPr>
          <a:xfrm>
            <a:off x="5980922" y="1539557"/>
            <a:ext cx="5495731"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475281" y="1530227"/>
            <a:ext cx="5496892"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Slide Number Placeholder 5"/>
          <p:cNvSpPr>
            <a:spLocks noGrp="1"/>
          </p:cNvSpPr>
          <p:nvPr>
            <p:ph type="sldNum" sz="quarter" idx="15"/>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3" name="Picture Placeholder 2"/>
          <p:cNvSpPr>
            <a:spLocks noGrp="1"/>
          </p:cNvSpPr>
          <p:nvPr>
            <p:ph type="pic" sz="quarter" idx="16"/>
          </p:nvPr>
        </p:nvSpPr>
        <p:spPr>
          <a:xfrm>
            <a:off x="560388" y="1870146"/>
            <a:ext cx="5308600" cy="4167188"/>
          </a:xfrm>
        </p:spPr>
        <p:txBody>
          <a:bodyPr/>
          <a:lstStyle/>
          <a:p>
            <a:r>
              <a:rPr lang="en-US"/>
              <a:t>Click icon to add picture</a:t>
            </a:r>
            <a:endParaRPr lang="hu-HU"/>
          </a:p>
        </p:txBody>
      </p:sp>
      <p:sp>
        <p:nvSpPr>
          <p:cNvPr id="11" name="Picture Placeholder 2"/>
          <p:cNvSpPr>
            <a:spLocks noGrp="1"/>
          </p:cNvSpPr>
          <p:nvPr>
            <p:ph type="pic" sz="quarter" idx="17"/>
          </p:nvPr>
        </p:nvSpPr>
        <p:spPr>
          <a:xfrm>
            <a:off x="6116216" y="1879477"/>
            <a:ext cx="5308600" cy="4167188"/>
          </a:xfrm>
        </p:spPr>
        <p:txBody>
          <a:bodyPr/>
          <a:lstStyle/>
          <a:p>
            <a:r>
              <a:rPr lang="en-US"/>
              <a:t>Click icon to add picture</a:t>
            </a:r>
            <a:endParaRPr lang="hu-HU"/>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923929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4"/>
          <p:cNvSpPr>
            <a:spLocks noGrp="1"/>
          </p:cNvSpPr>
          <p:nvPr>
            <p:ph type="pic" sz="quarter" idx="29" hasCustomPrompt="1"/>
          </p:nvPr>
        </p:nvSpPr>
        <p:spPr>
          <a:xfrm>
            <a:off x="401216" y="6056586"/>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7736781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ogo + Backgroun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4"/>
          <p:cNvSpPr>
            <a:spLocks noGrp="1"/>
          </p:cNvSpPr>
          <p:nvPr>
            <p:ph type="pic" sz="quarter" idx="27" hasCustomPrompt="1"/>
          </p:nvPr>
        </p:nvSpPr>
        <p:spPr>
          <a:xfrm>
            <a:off x="4065815" y="226384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3647098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rt + Right Line (Title + Content)">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8"/>
            <a:ext cx="7044612" cy="5218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470632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 Right Line (Title + List)">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467634"/>
            <a:ext cx="3383280" cy="1118567"/>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7"/>
            <a:ext cx="7044612" cy="54677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275982" y="1660849"/>
            <a:ext cx="3398520" cy="4777273"/>
          </a:xfrm>
        </p:spPr>
        <p:txBody>
          <a:bodyPr>
            <a:normAutofit/>
          </a:bodyPr>
          <a:lstStyle>
            <a:lvl1pPr marL="342900" marR="0" indent="-342900" algn="l" defTabSz="914400" rtl="0" eaLnBrk="1" fontAlgn="auto" latinLnBrk="0" hangingPunct="1">
              <a:lnSpc>
                <a:spcPct val="150000"/>
              </a:lnSpc>
              <a:spcBef>
                <a:spcPts val="1200"/>
              </a:spcBef>
              <a:spcAft>
                <a:spcPts val="0"/>
              </a:spcAft>
              <a:buClrTx/>
              <a:buSzTx/>
              <a:buFontTx/>
              <a:buBlip>
                <a:blip r:embed="rId2"/>
              </a:buBlip>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tabLst/>
              <a:defRPr/>
            </a:pPr>
            <a:r>
              <a:rPr lang="hu-HU" dirty="0"/>
              <a:t> </a:t>
            </a:r>
            <a:r>
              <a:rPr lang="en-US" dirty="0"/>
              <a:t>Click to edit Master text styles</a:t>
            </a:r>
          </a:p>
        </p:txBody>
      </p:sp>
      <p:sp>
        <p:nvSpPr>
          <p:cNvPr id="7"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060450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 + Left Line (Title + Content)">
    <p:spTree>
      <p:nvGrpSpPr>
        <p:cNvPr id="1" name=""/>
        <p:cNvGrpSpPr/>
        <p:nvPr/>
      </p:nvGrpSpPr>
      <p:grpSpPr>
        <a:xfrm>
          <a:off x="0" y="0"/>
          <a:ext cx="0" cy="0"/>
          <a:chOff x="0" y="0"/>
          <a:chExt cx="0" cy="0"/>
        </a:xfrm>
      </p:grpSpPr>
      <p:sp>
        <p:nvSpPr>
          <p:cNvPr id="6" name="Rectangle 5"/>
          <p:cNvSpPr/>
          <p:nvPr/>
        </p:nvSpPr>
        <p:spPr>
          <a:xfrm>
            <a:off x="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8"/>
          <p:cNvSpPr>
            <a:spLocks noGrp="1"/>
          </p:cNvSpPr>
          <p:nvPr>
            <p:ph type="title"/>
          </p:nvPr>
        </p:nvSpPr>
        <p:spPr>
          <a:xfrm>
            <a:off x="641404" y="542282"/>
            <a:ext cx="3383280" cy="1920240"/>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8" name="Content Placeholder 2"/>
          <p:cNvSpPr>
            <a:spLocks noGrp="1"/>
          </p:cNvSpPr>
          <p:nvPr>
            <p:ph idx="1"/>
          </p:nvPr>
        </p:nvSpPr>
        <p:spPr>
          <a:xfrm>
            <a:off x="5227982" y="1143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half" idx="2"/>
          </p:nvPr>
        </p:nvSpPr>
        <p:spPr>
          <a:xfrm>
            <a:off x="65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1" name="Picture Placeholder 4"/>
          <p:cNvSpPr>
            <a:spLocks noGrp="1"/>
          </p:cNvSpPr>
          <p:nvPr>
            <p:ph type="pic" sz="quarter" idx="29" hasCustomPrompt="1"/>
          </p:nvPr>
        </p:nvSpPr>
        <p:spPr>
          <a:xfrm>
            <a:off x="653143" y="6147927"/>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429426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 + Left Title + Content">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01216" y="3173514"/>
            <a:ext cx="3485645" cy="1099906"/>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214326" y="588935"/>
            <a:ext cx="7523583"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1217" y="4273420"/>
            <a:ext cx="3500885" cy="1772818"/>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147372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Only">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4" y="588935"/>
            <a:ext cx="11364685"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076183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ig image + Title + Subtitle">
    <p:spTree>
      <p:nvGrpSpPr>
        <p:cNvPr id="1" name=""/>
        <p:cNvGrpSpPr/>
        <p:nvPr/>
      </p:nvGrpSpPr>
      <p:grpSpPr>
        <a:xfrm>
          <a:off x="0" y="0"/>
          <a:ext cx="0" cy="0"/>
          <a:chOff x="0" y="0"/>
          <a:chExt cx="0" cy="0"/>
        </a:xfrm>
      </p:grpSpPr>
      <p:sp>
        <p:nvSpPr>
          <p:cNvPr id="2" name="Title 1"/>
          <p:cNvSpPr>
            <a:spLocks noGrp="1"/>
          </p:cNvSpPr>
          <p:nvPr>
            <p:ph type="title"/>
          </p:nvPr>
        </p:nvSpPr>
        <p:spPr>
          <a:xfrm>
            <a:off x="233265" y="5543226"/>
            <a:ext cx="11196734" cy="613283"/>
          </a:xfrm>
        </p:spPr>
        <p:txBody>
          <a:bodyPr anchor="b">
            <a:normAutofit/>
          </a:bodyPr>
          <a:lstStyle>
            <a:lvl1pPr>
              <a:defRPr sz="3200" b="0">
                <a:solidFill>
                  <a:schemeClr val="accent4"/>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1"/>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Text Placeholder 6"/>
          <p:cNvSpPr>
            <a:spLocks noGrp="1"/>
          </p:cNvSpPr>
          <p:nvPr>
            <p:ph type="body" sz="quarter" idx="13"/>
          </p:nvPr>
        </p:nvSpPr>
        <p:spPr>
          <a:xfrm>
            <a:off x="233265" y="6156509"/>
            <a:ext cx="11196670" cy="538163"/>
          </a:xfrm>
        </p:spPr>
        <p:txBody>
          <a:bodyPr>
            <a:normAutofit/>
          </a:bodyPr>
          <a:lstStyle>
            <a:lvl1pPr marL="0" indent="0">
              <a:buNone/>
              <a:defRPr sz="1800"/>
            </a:lvl1pPr>
            <a:lvl4pPr marL="0" indent="0">
              <a:buNone/>
              <a:defRPr/>
            </a:lvl4pPr>
          </a:lstStyle>
          <a:p>
            <a:pPr lvl="0"/>
            <a:r>
              <a:rPr lang="en-US"/>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9" name="Picture Placeholder 4"/>
          <p:cNvSpPr>
            <a:spLocks noGrp="1"/>
          </p:cNvSpPr>
          <p:nvPr>
            <p:ph type="pic" sz="quarter" idx="28" hasCustomPrompt="1"/>
          </p:nvPr>
        </p:nvSpPr>
        <p:spPr>
          <a:xfrm>
            <a:off x="233265" y="259930"/>
            <a:ext cx="463418" cy="46902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Tree>
    <p:extLst>
      <p:ext uri="{BB962C8B-B14F-4D97-AF65-F5344CB8AC3E}">
        <p14:creationId xmlns:p14="http://schemas.microsoft.com/office/powerpoint/2010/main" val="1083250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ogo + Subtitle // Blue">
    <p:bg>
      <p:bgPr>
        <a:pattFill prst="pct40">
          <a:fgClr>
            <a:schemeClr val="accent6"/>
          </a:fgClr>
          <a:bgClr>
            <a:schemeClr val="tx2"/>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bg2"/>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bg2"/>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Tree>
    <p:extLst>
      <p:ext uri="{BB962C8B-B14F-4D97-AF65-F5344CB8AC3E}">
        <p14:creationId xmlns:p14="http://schemas.microsoft.com/office/powerpoint/2010/main" val="714054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 Title + Subtitle">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3116425"/>
            <a:ext cx="11140751" cy="830264"/>
          </a:xfrm>
        </p:spPr>
        <p:txBody>
          <a:bodyPr anchor="b">
            <a:noAutofit/>
          </a:bodyPr>
          <a:lstStyle>
            <a:lvl1pPr algn="ctr">
              <a:lnSpc>
                <a:spcPct val="80000"/>
              </a:lnSpc>
              <a:defRPr sz="54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5" y="3962012"/>
            <a:ext cx="11140751" cy="1060360"/>
          </a:xfrm>
        </p:spPr>
        <p:txBody>
          <a:bodyPr>
            <a:normAutofit/>
          </a:bodyPr>
          <a:lstStyle>
            <a:lvl1pPr marL="0" indent="0" algn="ctr">
              <a:buNone/>
              <a:defRPr sz="2800">
                <a:solidFill>
                  <a:schemeClr val="accent4"/>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09831" y="75978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accent4"/>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250986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14213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01217" y="714376"/>
            <a:ext cx="8104608" cy="478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376785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Logo + Subtitle // Light">
    <p:bg>
      <p:bgPr>
        <a:pattFill prst="pct40">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0919699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 Subtitle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bg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6657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Subtitle - Red bg">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1"/>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658167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 Subtitle - White bg">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559091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 List - white bg + orange tex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7"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691327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 List - white bg + blu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241632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1216" y="499533"/>
            <a:ext cx="11430000" cy="7880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1216" y="1390262"/>
            <a:ext cx="11430000" cy="43876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Tree>
    <p:extLst>
      <p:ext uri="{BB962C8B-B14F-4D97-AF65-F5344CB8AC3E}">
        <p14:creationId xmlns:p14="http://schemas.microsoft.com/office/powerpoint/2010/main" val="116237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92"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85000"/>
        </a:lnSpc>
        <a:spcBef>
          <a:spcPct val="0"/>
        </a:spcBef>
        <a:buNone/>
        <a:defRPr sz="5400" b="0" kern="1200" spc="-120" baseline="0">
          <a:solidFill>
            <a:schemeClr val="accent4"/>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4"/>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accent4"/>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accent4"/>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DB2F-6C00-4AE7-B10B-918CE3BC221E}"/>
              </a:ext>
            </a:extLst>
          </p:cNvPr>
          <p:cNvSpPr>
            <a:spLocks noGrp="1"/>
          </p:cNvSpPr>
          <p:nvPr>
            <p:ph type="ctrTitle"/>
          </p:nvPr>
        </p:nvSpPr>
        <p:spPr/>
        <p:txBody>
          <a:bodyPr/>
          <a:lstStyle/>
          <a:p>
            <a:r>
              <a:rPr lang="en-GB" dirty="0"/>
              <a:t>Modelling Smart FPGA Switches in the Network</a:t>
            </a:r>
          </a:p>
        </p:txBody>
      </p:sp>
      <p:sp>
        <p:nvSpPr>
          <p:cNvPr id="3" name="Subtitle 2">
            <a:extLst>
              <a:ext uri="{FF2B5EF4-FFF2-40B4-BE49-F238E27FC236}">
                <a16:creationId xmlns:a16="http://schemas.microsoft.com/office/drawing/2014/main" id="{F5B14C8B-CEEE-4205-B1E3-359874CAEEF9}"/>
              </a:ext>
            </a:extLst>
          </p:cNvPr>
          <p:cNvSpPr>
            <a:spLocks noGrp="1"/>
          </p:cNvSpPr>
          <p:nvPr>
            <p:ph type="subTitle" idx="1"/>
          </p:nvPr>
        </p:nvSpPr>
        <p:spPr/>
        <p:txBody>
          <a:bodyPr/>
          <a:lstStyle/>
          <a:p>
            <a:r>
              <a:rPr lang="en-GB" dirty="0"/>
              <a:t>Benji Levine</a:t>
            </a:r>
          </a:p>
          <a:p>
            <a:r>
              <a:rPr lang="en-GB" dirty="0"/>
              <a:t>Supervised by </a:t>
            </a:r>
            <a:r>
              <a:rPr lang="en-GB" dirty="0" err="1"/>
              <a:t>Suhaib</a:t>
            </a:r>
            <a:r>
              <a:rPr lang="en-GB" dirty="0"/>
              <a:t> Fahmy</a:t>
            </a:r>
          </a:p>
        </p:txBody>
      </p:sp>
      <p:sp>
        <p:nvSpPr>
          <p:cNvPr id="4" name="Picture Placeholder 3">
            <a:extLst>
              <a:ext uri="{FF2B5EF4-FFF2-40B4-BE49-F238E27FC236}">
                <a16:creationId xmlns:a16="http://schemas.microsoft.com/office/drawing/2014/main" id="{4763A86F-1E34-4C1A-AD3E-94136F4E4C2D}"/>
              </a:ext>
            </a:extLst>
          </p:cNvPr>
          <p:cNvSpPr>
            <a:spLocks noGrp="1"/>
          </p:cNvSpPr>
          <p:nvPr>
            <p:ph type="pic" sz="quarter" idx="28"/>
          </p:nvPr>
        </p:nvSpPr>
        <p:spPr/>
      </p:sp>
      <p:sp>
        <p:nvSpPr>
          <p:cNvPr id="5" name="Picture Placeholder 4">
            <a:extLst>
              <a:ext uri="{FF2B5EF4-FFF2-40B4-BE49-F238E27FC236}">
                <a16:creationId xmlns:a16="http://schemas.microsoft.com/office/drawing/2014/main" id="{1001DEAA-E0C5-4209-8596-DE4F69808EF9}"/>
              </a:ext>
            </a:extLst>
          </p:cNvPr>
          <p:cNvSpPr>
            <a:spLocks noGrp="1"/>
          </p:cNvSpPr>
          <p:nvPr>
            <p:ph type="pic" sz="quarter" idx="29"/>
          </p:nvPr>
        </p:nvSpPr>
        <p:spPr/>
      </p:sp>
    </p:spTree>
    <p:extLst>
      <p:ext uri="{BB962C8B-B14F-4D97-AF65-F5344CB8AC3E}">
        <p14:creationId xmlns:p14="http://schemas.microsoft.com/office/powerpoint/2010/main" val="33385563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Custom compute architectures – very low latency</a:t>
            </a:r>
          </a:p>
        </p:txBody>
      </p:sp>
      <p:sp>
        <p:nvSpPr>
          <p:cNvPr id="27" name="Picture Placeholder 26">
            <a:extLst>
              <a:ext uri="{FF2B5EF4-FFF2-40B4-BE49-F238E27FC236}">
                <a16:creationId xmlns:a16="http://schemas.microsoft.com/office/drawing/2014/main" id="{F09246D3-67FE-4CC5-B335-270E9F49B29E}"/>
              </a:ext>
            </a:extLst>
          </p:cNvPr>
          <p:cNvSpPr>
            <a:spLocks noGrp="1"/>
          </p:cNvSpPr>
          <p:nvPr>
            <p:ph type="pic" sz="quarter" idx="29"/>
          </p:nvPr>
        </p:nvSpPr>
        <p:spPr/>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2752496"/>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spTree>
    <p:extLst>
      <p:ext uri="{BB962C8B-B14F-4D97-AF65-F5344CB8AC3E}">
        <p14:creationId xmlns:p14="http://schemas.microsoft.com/office/powerpoint/2010/main" val="3508686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1483567"/>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pic>
        <p:nvPicPr>
          <p:cNvPr id="10" name="Picture 9" descr="A close up of a logo&#10;&#10;Description automatically generated">
            <a:extLst>
              <a:ext uri="{FF2B5EF4-FFF2-40B4-BE49-F238E27FC236}">
                <a16:creationId xmlns:a16="http://schemas.microsoft.com/office/drawing/2014/main" id="{862DDFD4-19A9-45FC-85D5-BB86EF03C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86" y="3074155"/>
            <a:ext cx="5007188" cy="2137432"/>
          </a:xfrm>
          <a:prstGeom prst="rect">
            <a:avLst/>
          </a:prstGeom>
        </p:spPr>
      </p:pic>
      <p:sp>
        <p:nvSpPr>
          <p:cNvPr id="12" name="Picture Placeholder 11">
            <a:extLst>
              <a:ext uri="{FF2B5EF4-FFF2-40B4-BE49-F238E27FC236}">
                <a16:creationId xmlns:a16="http://schemas.microsoft.com/office/drawing/2014/main" id="{3F46007A-65E1-49BE-90CD-B8EC8DF549A3}"/>
              </a:ext>
            </a:extLst>
          </p:cNvPr>
          <p:cNvSpPr>
            <a:spLocks noGrp="1"/>
          </p:cNvSpPr>
          <p:nvPr>
            <p:ph type="pic" sz="quarter" idx="29"/>
          </p:nvPr>
        </p:nvSpPr>
        <p:spPr/>
      </p:sp>
    </p:spTree>
    <p:extLst>
      <p:ext uri="{BB962C8B-B14F-4D97-AF65-F5344CB8AC3E}">
        <p14:creationId xmlns:p14="http://schemas.microsoft.com/office/powerpoint/2010/main" val="363588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“Emulator for rapid prototyping of Software Defined Networks”</a:t>
            </a:r>
          </a:p>
          <a:p>
            <a:r>
              <a:rPr lang="en-GB" dirty="0"/>
              <a:t>Open source</a:t>
            </a:r>
          </a:p>
          <a:p>
            <a:r>
              <a:rPr lang="en-GB" dirty="0"/>
              <a:t>Python API</a:t>
            </a:r>
          </a:p>
          <a:p>
            <a:r>
              <a:rPr lang="en-GB" dirty="0"/>
              <a:t>Scalable</a:t>
            </a:r>
          </a:p>
          <a:p>
            <a:r>
              <a:rPr lang="en-GB" dirty="0"/>
              <a:t>Dependency chain</a:t>
            </a:r>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Tree>
    <p:extLst>
      <p:ext uri="{BB962C8B-B14F-4D97-AF65-F5344CB8AC3E}">
        <p14:creationId xmlns:p14="http://schemas.microsoft.com/office/powerpoint/2010/main" val="40904048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a:p>
            <a:r>
              <a:rPr lang="en-GB" dirty="0"/>
              <a:t>Standalone or integrated</a:t>
            </a:r>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Tree>
    <p:extLst>
      <p:ext uri="{BB962C8B-B14F-4D97-AF65-F5344CB8AC3E}">
        <p14:creationId xmlns:p14="http://schemas.microsoft.com/office/powerpoint/2010/main" val="25644071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pic>
        <p:nvPicPr>
          <p:cNvPr id="6" name="Content Placeholder 8" descr="A circuit board&#10;&#10;Description automatically generated">
            <a:extLst>
              <a:ext uri="{FF2B5EF4-FFF2-40B4-BE49-F238E27FC236}">
                <a16:creationId xmlns:a16="http://schemas.microsoft.com/office/drawing/2014/main" id="{F7338BBF-6356-40EB-9A23-1A01AA384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779" y="1484313"/>
            <a:ext cx="5527555" cy="4235450"/>
          </a:xfrm>
          <a:prstGeom prst="rect">
            <a:avLst/>
          </a:prstGeom>
        </p:spPr>
      </p:pic>
    </p:spTree>
    <p:extLst>
      <p:ext uri="{BB962C8B-B14F-4D97-AF65-F5344CB8AC3E}">
        <p14:creationId xmlns:p14="http://schemas.microsoft.com/office/powerpoint/2010/main" val="7981855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a:p>
            <a:r>
              <a:rPr lang="en-GB" dirty="0"/>
              <a:t>Standalone or integrated</a:t>
            </a:r>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Tree>
    <p:extLst>
      <p:ext uri="{BB962C8B-B14F-4D97-AF65-F5344CB8AC3E}">
        <p14:creationId xmlns:p14="http://schemas.microsoft.com/office/powerpoint/2010/main" val="30332828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a:p>
            <a:r>
              <a:rPr lang="en-GB" dirty="0"/>
              <a:t>Software Development</a:t>
            </a:r>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Python</a:t>
            </a:r>
          </a:p>
          <a:p>
            <a:r>
              <a:rPr lang="en-GB" dirty="0"/>
              <a:t>Open source (GitHub)</a:t>
            </a:r>
          </a:p>
          <a:p>
            <a:r>
              <a:rPr lang="en-GB" dirty="0" err="1"/>
              <a:t>setuptools</a:t>
            </a:r>
            <a:endParaRPr lang="en-GB" dirty="0"/>
          </a:p>
          <a:p>
            <a:r>
              <a:rPr lang="en-GB" dirty="0"/>
              <a:t>click</a:t>
            </a:r>
          </a:p>
          <a:p>
            <a:r>
              <a:rPr lang="en-GB" dirty="0"/>
              <a:t>logging</a:t>
            </a:r>
          </a:p>
          <a:p>
            <a:r>
              <a:rPr lang="en-GB" dirty="0"/>
              <a:t>git submodules</a:t>
            </a:r>
          </a:p>
          <a:p>
            <a:endParaRPr lang="en-GB" dirty="0"/>
          </a:p>
          <a:p>
            <a:endParaRPr lang="en-GB" dirty="0"/>
          </a:p>
          <a:p>
            <a:endParaRPr lang="en-GB" dirty="0"/>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Tree>
    <p:extLst>
      <p:ext uri="{BB962C8B-B14F-4D97-AF65-F5344CB8AC3E}">
        <p14:creationId xmlns:p14="http://schemas.microsoft.com/office/powerpoint/2010/main" val="15144732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6CC21-4FED-4B52-9945-72D2A50610B9}"/>
              </a:ext>
            </a:extLst>
          </p:cNvPr>
          <p:cNvSpPr>
            <a:spLocks noGrp="1"/>
          </p:cNvSpPr>
          <p:nvPr>
            <p:ph idx="1"/>
          </p:nvPr>
        </p:nvSpPr>
        <p:spPr/>
        <p:txBody>
          <a:bodyPr>
            <a:normAutofit/>
          </a:bodyPr>
          <a:lstStyle/>
          <a:p>
            <a:r>
              <a:rPr lang="en-US" dirty="0"/>
              <a:t>Agile methodology ---------------------------</a:t>
            </a:r>
          </a:p>
          <a:p>
            <a:r>
              <a:rPr lang="en-GB" dirty="0"/>
              <a:t>Kanban Board --------------------------------</a:t>
            </a:r>
          </a:p>
          <a:p>
            <a:r>
              <a:rPr lang="en-GB" dirty="0"/>
              <a:t>Version control --------------------------------</a:t>
            </a:r>
          </a:p>
          <a:p>
            <a:r>
              <a:rPr lang="en-GB" dirty="0"/>
              <a:t>Weekly meetings with supervisor ----------</a:t>
            </a:r>
          </a:p>
          <a:p>
            <a:r>
              <a:rPr lang="en-GB" dirty="0"/>
              <a:t>Issues resolved quickly -----------------------</a:t>
            </a:r>
            <a:endParaRPr lang="en-US" dirty="0"/>
          </a:p>
          <a:p>
            <a:endParaRPr lang="en-GB" dirty="0"/>
          </a:p>
        </p:txBody>
      </p:sp>
      <p:sp>
        <p:nvSpPr>
          <p:cNvPr id="3" name="Title 2">
            <a:extLst>
              <a:ext uri="{FF2B5EF4-FFF2-40B4-BE49-F238E27FC236}">
                <a16:creationId xmlns:a16="http://schemas.microsoft.com/office/drawing/2014/main" id="{FB5BED35-C2AC-474A-934A-98AE4F4D3E80}"/>
              </a:ext>
            </a:extLst>
          </p:cNvPr>
          <p:cNvSpPr>
            <a:spLocks noGrp="1"/>
          </p:cNvSpPr>
          <p:nvPr>
            <p:ph type="title"/>
          </p:nvPr>
        </p:nvSpPr>
        <p:spPr/>
        <p:txBody>
          <a:bodyPr>
            <a:normAutofit fontScale="90000"/>
          </a:bodyPr>
          <a:lstStyle/>
          <a:p>
            <a:r>
              <a:rPr lang="en-GB" dirty="0"/>
              <a:t>Project Management</a:t>
            </a:r>
          </a:p>
        </p:txBody>
      </p:sp>
      <p:sp>
        <p:nvSpPr>
          <p:cNvPr id="4" name="Content Placeholder 3">
            <a:extLst>
              <a:ext uri="{FF2B5EF4-FFF2-40B4-BE49-F238E27FC236}">
                <a16:creationId xmlns:a16="http://schemas.microsoft.com/office/drawing/2014/main" id="{F4A9EB92-E051-410D-989E-F5CDE34F7E99}"/>
              </a:ext>
            </a:extLst>
          </p:cNvPr>
          <p:cNvSpPr>
            <a:spLocks noGrp="1"/>
          </p:cNvSpPr>
          <p:nvPr>
            <p:ph idx="10"/>
          </p:nvPr>
        </p:nvSpPr>
        <p:spPr/>
        <p:txBody>
          <a:bodyPr/>
          <a:lstStyle/>
          <a:p>
            <a:r>
              <a:rPr lang="en-GB" dirty="0"/>
              <a:t>Adaptive to change</a:t>
            </a:r>
          </a:p>
          <a:p>
            <a:r>
              <a:rPr lang="en-GB" dirty="0"/>
              <a:t>Trello</a:t>
            </a:r>
          </a:p>
          <a:p>
            <a:r>
              <a:rPr lang="en-GB" dirty="0"/>
              <a:t>git</a:t>
            </a:r>
          </a:p>
          <a:p>
            <a:r>
              <a:rPr lang="en-GB" dirty="0"/>
              <a:t>Comparable to “scrums”</a:t>
            </a:r>
          </a:p>
          <a:p>
            <a:r>
              <a:rPr lang="en-GB" dirty="0"/>
              <a:t>Access to tools, licensing</a:t>
            </a:r>
          </a:p>
        </p:txBody>
      </p:sp>
      <p:sp>
        <p:nvSpPr>
          <p:cNvPr id="5" name="Picture Placeholder 4">
            <a:extLst>
              <a:ext uri="{FF2B5EF4-FFF2-40B4-BE49-F238E27FC236}">
                <a16:creationId xmlns:a16="http://schemas.microsoft.com/office/drawing/2014/main" id="{655E0AA9-E01E-470A-B017-30AD9583B826}"/>
              </a:ext>
            </a:extLst>
          </p:cNvPr>
          <p:cNvSpPr>
            <a:spLocks noGrp="1"/>
          </p:cNvSpPr>
          <p:nvPr>
            <p:ph type="pic" sz="quarter" idx="29"/>
          </p:nvPr>
        </p:nvSpPr>
        <p:spPr/>
      </p:sp>
    </p:spTree>
    <p:extLst>
      <p:ext uri="{BB962C8B-B14F-4D97-AF65-F5344CB8AC3E}">
        <p14:creationId xmlns:p14="http://schemas.microsoft.com/office/powerpoint/2010/main" val="763078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2151-F785-420E-A220-06F8594B3F45}"/>
              </a:ext>
            </a:extLst>
          </p:cNvPr>
          <p:cNvSpPr>
            <a:spLocks noGrp="1"/>
          </p:cNvSpPr>
          <p:nvPr>
            <p:ph idx="1"/>
          </p:nvPr>
        </p:nvSpPr>
        <p:spPr/>
        <p:txBody>
          <a:bodyPr/>
          <a:lstStyle/>
          <a:p>
            <a:r>
              <a:rPr lang="en-GB" dirty="0"/>
              <a:t>Get a graph</a:t>
            </a:r>
          </a:p>
        </p:txBody>
      </p:sp>
      <p:sp>
        <p:nvSpPr>
          <p:cNvPr id="3" name="Title 2">
            <a:extLst>
              <a:ext uri="{FF2B5EF4-FFF2-40B4-BE49-F238E27FC236}">
                <a16:creationId xmlns:a16="http://schemas.microsoft.com/office/drawing/2014/main" id="{1FE397AE-10CC-4383-90CC-0173BE621FDB}"/>
              </a:ext>
            </a:extLst>
          </p:cNvPr>
          <p:cNvSpPr>
            <a:spLocks noGrp="1"/>
          </p:cNvSpPr>
          <p:nvPr>
            <p:ph type="title"/>
          </p:nvPr>
        </p:nvSpPr>
        <p:spPr/>
        <p:txBody>
          <a:bodyPr>
            <a:normAutofit fontScale="90000"/>
          </a:bodyPr>
          <a:lstStyle/>
          <a:p>
            <a:r>
              <a:rPr lang="en-GB" dirty="0"/>
              <a:t>Model Results</a:t>
            </a:r>
          </a:p>
        </p:txBody>
      </p:sp>
      <p:sp>
        <p:nvSpPr>
          <p:cNvPr id="4" name="Content Placeholder 3">
            <a:extLst>
              <a:ext uri="{FF2B5EF4-FFF2-40B4-BE49-F238E27FC236}">
                <a16:creationId xmlns:a16="http://schemas.microsoft.com/office/drawing/2014/main" id="{91F59C3B-46D4-40B1-ABC0-9E825FB80CFE}"/>
              </a:ext>
            </a:extLst>
          </p:cNvPr>
          <p:cNvSpPr>
            <a:spLocks noGrp="1"/>
          </p:cNvSpPr>
          <p:nvPr>
            <p:ph idx="10"/>
          </p:nvPr>
        </p:nvSpPr>
        <p:spPr/>
        <p:txBody>
          <a:bodyPr/>
          <a:lstStyle/>
          <a:p>
            <a:endParaRPr lang="en-GB"/>
          </a:p>
        </p:txBody>
      </p:sp>
      <p:sp>
        <p:nvSpPr>
          <p:cNvPr id="5" name="Picture Placeholder 4">
            <a:extLst>
              <a:ext uri="{FF2B5EF4-FFF2-40B4-BE49-F238E27FC236}">
                <a16:creationId xmlns:a16="http://schemas.microsoft.com/office/drawing/2014/main" id="{5A208FC8-1E47-44BF-B94F-53062A60F2A3}"/>
              </a:ext>
            </a:extLst>
          </p:cNvPr>
          <p:cNvSpPr>
            <a:spLocks noGrp="1"/>
          </p:cNvSpPr>
          <p:nvPr>
            <p:ph type="pic" sz="quarter" idx="29"/>
          </p:nvPr>
        </p:nvSpPr>
        <p:spPr/>
      </p:sp>
    </p:spTree>
    <p:extLst>
      <p:ext uri="{BB962C8B-B14F-4D97-AF65-F5344CB8AC3E}">
        <p14:creationId xmlns:p14="http://schemas.microsoft.com/office/powerpoint/2010/main" val="27013114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549E1-3CA7-4340-9E2A-B167E268F82A}"/>
              </a:ext>
            </a:extLst>
          </p:cNvPr>
          <p:cNvSpPr>
            <a:spLocks noGrp="1"/>
          </p:cNvSpPr>
          <p:nvPr>
            <p:ph idx="1"/>
          </p:nvPr>
        </p:nvSpPr>
        <p:spPr/>
        <p:txBody>
          <a:bodyPr/>
          <a:lstStyle/>
          <a:p>
            <a:r>
              <a:rPr lang="en-GB" dirty="0"/>
              <a:t>Internet of Things (IoT)</a:t>
            </a:r>
          </a:p>
        </p:txBody>
      </p:sp>
      <p:sp>
        <p:nvSpPr>
          <p:cNvPr id="3" name="Title 2">
            <a:extLst>
              <a:ext uri="{FF2B5EF4-FFF2-40B4-BE49-F238E27FC236}">
                <a16:creationId xmlns:a16="http://schemas.microsoft.com/office/drawing/2014/main" id="{17695CE0-B4C7-4559-B159-47C7627669C7}"/>
              </a:ext>
            </a:extLst>
          </p:cNvPr>
          <p:cNvSpPr>
            <a:spLocks noGrp="1"/>
          </p:cNvSpPr>
          <p:nvPr>
            <p:ph type="title"/>
          </p:nvPr>
        </p:nvSpPr>
        <p:spPr/>
        <p:txBody>
          <a:bodyPr>
            <a:normAutofit fontScale="90000"/>
          </a:bodyPr>
          <a:lstStyle/>
          <a:p>
            <a:r>
              <a:rPr lang="en-GB" dirty="0"/>
              <a:t>Applications</a:t>
            </a:r>
          </a:p>
        </p:txBody>
      </p:sp>
      <p:sp>
        <p:nvSpPr>
          <p:cNvPr id="4" name="Content Placeholder 3">
            <a:extLst>
              <a:ext uri="{FF2B5EF4-FFF2-40B4-BE49-F238E27FC236}">
                <a16:creationId xmlns:a16="http://schemas.microsoft.com/office/drawing/2014/main" id="{0356FB6F-306F-41DE-AA1A-546B9B5D117D}"/>
              </a:ext>
            </a:extLst>
          </p:cNvPr>
          <p:cNvSpPr>
            <a:spLocks noGrp="1"/>
          </p:cNvSpPr>
          <p:nvPr>
            <p:ph idx="10"/>
          </p:nvPr>
        </p:nvSpPr>
        <p:spPr/>
        <p:txBody>
          <a:bodyPr/>
          <a:lstStyle/>
          <a:p>
            <a:r>
              <a:rPr lang="en-GB" dirty="0"/>
              <a:t>Education</a:t>
            </a:r>
          </a:p>
          <a:p>
            <a:r>
              <a:rPr lang="en-GB" dirty="0"/>
              <a:t>Military</a:t>
            </a:r>
          </a:p>
          <a:p>
            <a:r>
              <a:rPr lang="en-GB" dirty="0"/>
              <a:t>Education</a:t>
            </a:r>
          </a:p>
        </p:txBody>
      </p:sp>
      <p:sp>
        <p:nvSpPr>
          <p:cNvPr id="5" name="Picture Placeholder 4">
            <a:extLst>
              <a:ext uri="{FF2B5EF4-FFF2-40B4-BE49-F238E27FC236}">
                <a16:creationId xmlns:a16="http://schemas.microsoft.com/office/drawing/2014/main" id="{6A7F6F51-4974-4DA9-92A6-5CA03A992465}"/>
              </a:ext>
            </a:extLst>
          </p:cNvPr>
          <p:cNvSpPr>
            <a:spLocks noGrp="1"/>
          </p:cNvSpPr>
          <p:nvPr>
            <p:ph type="pic" sz="quarter" idx="29"/>
          </p:nvPr>
        </p:nvSpPr>
        <p:spPr/>
      </p:sp>
    </p:spTree>
    <p:extLst>
      <p:ext uri="{BB962C8B-B14F-4D97-AF65-F5344CB8AC3E}">
        <p14:creationId xmlns:p14="http://schemas.microsoft.com/office/powerpoint/2010/main" val="1555244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p:txBody>
          <a:bodyPr/>
          <a:lstStyle/>
          <a:p>
            <a:pPr marL="0" indent="0">
              <a:buNone/>
            </a:pPr>
            <a:r>
              <a:rPr lang="en-GB" dirty="0"/>
              <a:t>Field-Programmable Gate Array</a:t>
            </a:r>
          </a:p>
          <a:p>
            <a:r>
              <a:rPr lang="en-GB" dirty="0"/>
              <a:t>Flexible Logic ---------------------------------</a:t>
            </a:r>
          </a:p>
          <a:p>
            <a:r>
              <a:rPr lang="en-GB" dirty="0"/>
              <a:t>Flexible routing -------------------------------</a:t>
            </a:r>
          </a:p>
          <a:p>
            <a:r>
              <a:rPr lang="en-GB" dirty="0"/>
              <a:t>Flexible IO ------------------------------------</a:t>
            </a:r>
          </a:p>
          <a:p>
            <a:r>
              <a:rPr lang="en-GB" dirty="0"/>
              <a:t>Embedded hard modules --------------------</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
        <p:nvSpPr>
          <p:cNvPr id="9" name="Content Placeholder 8">
            <a:extLst>
              <a:ext uri="{FF2B5EF4-FFF2-40B4-BE49-F238E27FC236}">
                <a16:creationId xmlns:a16="http://schemas.microsoft.com/office/drawing/2014/main" id="{9836BE3E-42B7-40F9-8402-F8500A6E4F84}"/>
              </a:ext>
            </a:extLst>
          </p:cNvPr>
          <p:cNvSpPr>
            <a:spLocks noGrp="1"/>
          </p:cNvSpPr>
          <p:nvPr>
            <p:ph idx="10"/>
          </p:nvPr>
        </p:nvSpPr>
        <p:spPr/>
        <p:txBody>
          <a:bodyPr/>
          <a:lstStyle/>
          <a:p>
            <a:pPr marL="0" indent="0">
              <a:buNone/>
            </a:pPr>
            <a:endParaRPr lang="en-GB" dirty="0"/>
          </a:p>
          <a:p>
            <a:r>
              <a:rPr lang="en-GB" dirty="0"/>
              <a:t>LUTs</a:t>
            </a:r>
          </a:p>
          <a:p>
            <a:r>
              <a:rPr lang="en-GB" dirty="0"/>
              <a:t>Large grid of wires and switch boxes</a:t>
            </a:r>
          </a:p>
          <a:p>
            <a:r>
              <a:rPr lang="en-GB" dirty="0"/>
              <a:t>Support for 10G Ethernet, SATA, PCIe</a:t>
            </a:r>
          </a:p>
          <a:p>
            <a:r>
              <a:rPr lang="en-GB" dirty="0"/>
              <a:t>Block memory, DSP blocks</a:t>
            </a:r>
          </a:p>
        </p:txBody>
      </p:sp>
    </p:spTree>
    <p:extLst>
      <p:ext uri="{BB962C8B-B14F-4D97-AF65-F5344CB8AC3E}">
        <p14:creationId xmlns:p14="http://schemas.microsoft.com/office/powerpoint/2010/main" val="749469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401-33D1-4304-98B7-A61B1640ACED}"/>
              </a:ext>
            </a:extLst>
          </p:cNvPr>
          <p:cNvSpPr>
            <a:spLocks noGrp="1"/>
          </p:cNvSpPr>
          <p:nvPr>
            <p:ph type="ctrTitle"/>
          </p:nvPr>
        </p:nvSpPr>
        <p:spPr/>
        <p:txBody>
          <a:bodyPr/>
          <a:lstStyle/>
          <a:p>
            <a:r>
              <a:rPr lang="en-GB" sz="9600" dirty="0"/>
              <a:t>Demo</a:t>
            </a:r>
          </a:p>
        </p:txBody>
      </p:sp>
      <p:sp>
        <p:nvSpPr>
          <p:cNvPr id="9" name="Subtitle 8">
            <a:extLst>
              <a:ext uri="{FF2B5EF4-FFF2-40B4-BE49-F238E27FC236}">
                <a16:creationId xmlns:a16="http://schemas.microsoft.com/office/drawing/2014/main" id="{CB61C471-3B36-4D84-B9A7-84CCF5C5E3B6}"/>
              </a:ext>
            </a:extLst>
          </p:cNvPr>
          <p:cNvSpPr>
            <a:spLocks noGrp="1"/>
          </p:cNvSpPr>
          <p:nvPr>
            <p:ph type="subTitle" idx="1"/>
          </p:nvPr>
        </p:nvSpPr>
        <p:spPr/>
        <p:txBody>
          <a:bodyPr/>
          <a:lstStyle/>
          <a:p>
            <a:endParaRPr lang="en-GB"/>
          </a:p>
        </p:txBody>
      </p:sp>
      <p:sp>
        <p:nvSpPr>
          <p:cNvPr id="10" name="Picture Placeholder 9">
            <a:extLst>
              <a:ext uri="{FF2B5EF4-FFF2-40B4-BE49-F238E27FC236}">
                <a16:creationId xmlns:a16="http://schemas.microsoft.com/office/drawing/2014/main" id="{897C3581-BED6-42E0-A966-6FC594C51FED}"/>
              </a:ext>
            </a:extLst>
          </p:cNvPr>
          <p:cNvSpPr>
            <a:spLocks noGrp="1"/>
          </p:cNvSpPr>
          <p:nvPr>
            <p:ph type="pic" sz="quarter" idx="27"/>
          </p:nvPr>
        </p:nvSpPr>
        <p:spPr/>
      </p:sp>
    </p:spTree>
    <p:extLst>
      <p:ext uri="{BB962C8B-B14F-4D97-AF65-F5344CB8AC3E}">
        <p14:creationId xmlns:p14="http://schemas.microsoft.com/office/powerpoint/2010/main" val="2582005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p:txBody>
          <a:bodyPr/>
          <a:lstStyle/>
          <a:p>
            <a:pPr marL="0" indent="0">
              <a:buNone/>
            </a:pPr>
            <a:r>
              <a:rPr lang="en-GB" dirty="0"/>
              <a:t>Field-Programmable Gate Array</a:t>
            </a:r>
          </a:p>
          <a:p>
            <a:r>
              <a:rPr lang="en-GB" dirty="0"/>
              <a:t>Flexible Logic</a:t>
            </a:r>
          </a:p>
          <a:p>
            <a:r>
              <a:rPr lang="en-GB" dirty="0"/>
              <a:t>Flexible routing</a:t>
            </a:r>
          </a:p>
          <a:p>
            <a:r>
              <a:rPr lang="en-GB" dirty="0"/>
              <a:t>Flexible IO</a:t>
            </a:r>
          </a:p>
          <a:p>
            <a:r>
              <a:rPr lang="en-GB" dirty="0"/>
              <a:t>Embedded hard modules</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pic>
        <p:nvPicPr>
          <p:cNvPr id="7" name="Content Placeholder 6" descr="A picture containing crossword puzzle, shoji&#10;&#10;Description automatically generated">
            <a:extLst>
              <a:ext uri="{FF2B5EF4-FFF2-40B4-BE49-F238E27FC236}">
                <a16:creationId xmlns:a16="http://schemas.microsoft.com/office/drawing/2014/main" id="{56334EA4-5C3A-40B1-908D-A95C96D3B9AD}"/>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173757" y="1011641"/>
            <a:ext cx="5697600" cy="5179302"/>
          </a:xfrm>
        </p:spPr>
      </p:pic>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Tree>
    <p:extLst>
      <p:ext uri="{BB962C8B-B14F-4D97-AF65-F5344CB8AC3E}">
        <p14:creationId xmlns:p14="http://schemas.microsoft.com/office/powerpoint/2010/main" val="20014777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48F10-C31D-42D6-A5E9-0E9F6E036BDB}"/>
              </a:ext>
            </a:extLst>
          </p:cNvPr>
          <p:cNvSpPr>
            <a:spLocks noGrp="1"/>
          </p:cNvSpPr>
          <p:nvPr>
            <p:ph idx="1"/>
          </p:nvPr>
        </p:nvSpPr>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8C31ADC7-1C58-448E-991E-DDA6750912EA}"/>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DC0D9716-4EB3-42D4-BB47-6DA039578D4B}"/>
              </a:ext>
            </a:extLst>
          </p:cNvPr>
          <p:cNvSpPr>
            <a:spLocks noGrp="1"/>
          </p:cNvSpPr>
          <p:nvPr>
            <p:ph idx="10"/>
          </p:nvPr>
        </p:nvSpPr>
        <p:spPr>
          <a:xfrm>
            <a:off x="6214186" y="1483567"/>
            <a:ext cx="3320339" cy="2341896"/>
          </a:xfrm>
        </p:spPr>
        <p:txBody>
          <a:bodyPr>
            <a:normAutofit/>
          </a:bodyPr>
          <a:lstStyle/>
          <a:p>
            <a:r>
              <a:rPr lang="en-GB" sz="1900" dirty="0"/>
              <a:t>Application</a:t>
            </a:r>
          </a:p>
          <a:p>
            <a:r>
              <a:rPr lang="en-GB" sz="1900" dirty="0"/>
              <a:t>Presentation</a:t>
            </a:r>
          </a:p>
          <a:p>
            <a:r>
              <a:rPr lang="en-GB" sz="1900" dirty="0"/>
              <a:t>Session</a:t>
            </a:r>
          </a:p>
        </p:txBody>
      </p:sp>
      <p:sp>
        <p:nvSpPr>
          <p:cNvPr id="5" name="Picture Placeholder 4">
            <a:extLst>
              <a:ext uri="{FF2B5EF4-FFF2-40B4-BE49-F238E27FC236}">
                <a16:creationId xmlns:a16="http://schemas.microsoft.com/office/drawing/2014/main" id="{F83113A5-36BF-4B6B-86F3-3AEDDD2FCC53}"/>
              </a:ext>
            </a:extLst>
          </p:cNvPr>
          <p:cNvSpPr>
            <a:spLocks noGrp="1"/>
          </p:cNvSpPr>
          <p:nvPr>
            <p:ph type="pic" sz="quarter" idx="29"/>
          </p:nvPr>
        </p:nvSpPr>
        <p:spPr/>
      </p:sp>
      <p:sp>
        <p:nvSpPr>
          <p:cNvPr id="8" name="Content Placeholder 3">
            <a:extLst>
              <a:ext uri="{FF2B5EF4-FFF2-40B4-BE49-F238E27FC236}">
                <a16:creationId xmlns:a16="http://schemas.microsoft.com/office/drawing/2014/main" id="{01A23426-EF75-4862-B564-34FAD5FD21BF}"/>
              </a:ext>
            </a:extLst>
          </p:cNvPr>
          <p:cNvSpPr txBox="1">
            <a:spLocks/>
          </p:cNvSpPr>
          <p:nvPr/>
        </p:nvSpPr>
        <p:spPr>
          <a:xfrm>
            <a:off x="6214186" y="3284961"/>
            <a:ext cx="1782052"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Transport</a:t>
            </a:r>
          </a:p>
        </p:txBody>
      </p:sp>
      <p:sp>
        <p:nvSpPr>
          <p:cNvPr id="9" name="Content Placeholder 3">
            <a:extLst>
              <a:ext uri="{FF2B5EF4-FFF2-40B4-BE49-F238E27FC236}">
                <a16:creationId xmlns:a16="http://schemas.microsoft.com/office/drawing/2014/main" id="{8877C69F-F503-4421-BC47-D4F8BFBCEE6B}"/>
              </a:ext>
            </a:extLst>
          </p:cNvPr>
          <p:cNvSpPr txBox="1">
            <a:spLocks/>
          </p:cNvSpPr>
          <p:nvPr/>
        </p:nvSpPr>
        <p:spPr>
          <a:xfrm>
            <a:off x="6214185" y="3893298"/>
            <a:ext cx="2539289"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Network</a:t>
            </a:r>
          </a:p>
        </p:txBody>
      </p:sp>
      <p:sp>
        <p:nvSpPr>
          <p:cNvPr id="10" name="Content Placeholder 3">
            <a:extLst>
              <a:ext uri="{FF2B5EF4-FFF2-40B4-BE49-F238E27FC236}">
                <a16:creationId xmlns:a16="http://schemas.microsoft.com/office/drawing/2014/main" id="{75A6D5B0-3BDC-494F-A844-F40640DD18FD}"/>
              </a:ext>
            </a:extLst>
          </p:cNvPr>
          <p:cNvSpPr txBox="1">
            <a:spLocks/>
          </p:cNvSpPr>
          <p:nvPr/>
        </p:nvSpPr>
        <p:spPr>
          <a:xfrm>
            <a:off x="6214183" y="4491000"/>
            <a:ext cx="1520113" cy="58880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Link</a:t>
            </a:r>
          </a:p>
        </p:txBody>
      </p:sp>
      <p:sp>
        <p:nvSpPr>
          <p:cNvPr id="11" name="Content Placeholder 3">
            <a:extLst>
              <a:ext uri="{FF2B5EF4-FFF2-40B4-BE49-F238E27FC236}">
                <a16:creationId xmlns:a16="http://schemas.microsoft.com/office/drawing/2014/main" id="{81F37412-471D-48A7-B0D8-5D03883EC6FF}"/>
              </a:ext>
            </a:extLst>
          </p:cNvPr>
          <p:cNvSpPr txBox="1">
            <a:spLocks/>
          </p:cNvSpPr>
          <p:nvPr/>
        </p:nvSpPr>
        <p:spPr>
          <a:xfrm>
            <a:off x="6214184" y="3893297"/>
            <a:ext cx="2539289" cy="1154953"/>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Internet</a:t>
            </a:r>
          </a:p>
        </p:txBody>
      </p:sp>
      <p:sp>
        <p:nvSpPr>
          <p:cNvPr id="12" name="Content Placeholder 3">
            <a:extLst>
              <a:ext uri="{FF2B5EF4-FFF2-40B4-BE49-F238E27FC236}">
                <a16:creationId xmlns:a16="http://schemas.microsoft.com/office/drawing/2014/main" id="{D2F49CAF-10BB-4E9D-A3D4-A1A51C2AC780}"/>
              </a:ext>
            </a:extLst>
          </p:cNvPr>
          <p:cNvSpPr txBox="1">
            <a:spLocks/>
          </p:cNvSpPr>
          <p:nvPr/>
        </p:nvSpPr>
        <p:spPr>
          <a:xfrm>
            <a:off x="6214182" y="5097295"/>
            <a:ext cx="1446733" cy="588801"/>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Physical</a:t>
            </a:r>
          </a:p>
        </p:txBody>
      </p:sp>
      <p:sp>
        <p:nvSpPr>
          <p:cNvPr id="13" name="Content Placeholder 3">
            <a:extLst>
              <a:ext uri="{FF2B5EF4-FFF2-40B4-BE49-F238E27FC236}">
                <a16:creationId xmlns:a16="http://schemas.microsoft.com/office/drawing/2014/main" id="{2F7DA086-7A61-4EBA-A39A-629F652F582E}"/>
              </a:ext>
            </a:extLst>
          </p:cNvPr>
          <p:cNvSpPr txBox="1">
            <a:spLocks/>
          </p:cNvSpPr>
          <p:nvPr/>
        </p:nvSpPr>
        <p:spPr>
          <a:xfrm>
            <a:off x="6214183" y="4490999"/>
            <a:ext cx="1520113" cy="1127262"/>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Data Link</a:t>
            </a:r>
          </a:p>
          <a:p>
            <a:endParaRPr lang="en-GB" sz="1900" dirty="0">
              <a:solidFill>
                <a:schemeClr val="bg2"/>
              </a:solidFill>
            </a:endParaRPr>
          </a:p>
        </p:txBody>
      </p:sp>
    </p:spTree>
    <p:extLst>
      <p:ext uri="{BB962C8B-B14F-4D97-AF65-F5344CB8AC3E}">
        <p14:creationId xmlns:p14="http://schemas.microsoft.com/office/powerpoint/2010/main" val="35103874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ntr" presetSubtype="0" fill="hold" grpId="1"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xit" presetSubtype="0" fill="hold" nodeType="withEffect">
                                  <p:stCondLst>
                                    <p:cond delay="0"/>
                                  </p:stCondLst>
                                  <p:childTnLst>
                                    <p:animEffect transition="out" filter="fade">
                                      <p:cBhvr>
                                        <p:cTn id="21" dur="500"/>
                                        <p:tgtEl>
                                          <p:spTgt spid="9">
                                            <p:txEl>
                                              <p:pRg st="0" end="0"/>
                                            </p:txEl>
                                          </p:spTgt>
                                        </p:tgtEl>
                                      </p:cBhvr>
                                    </p:animEffect>
                                    <p:set>
                                      <p:cBhvr>
                                        <p:cTn id="22" dur="1" fill="hold">
                                          <p:stCondLst>
                                            <p:cond delay="499"/>
                                          </p:stCondLst>
                                        </p:cTn>
                                        <p:tgtEl>
                                          <p:spTgt spid="9">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64" presetClass="path" presetSubtype="0" accel="50000" decel="50000" fill="hold" grpId="0" nodeType="withEffect">
                                  <p:stCondLst>
                                    <p:cond delay="0"/>
                                  </p:stCondLst>
                                  <p:childTnLst>
                                    <p:animMotion origin="layout" path="M -2.08333E-6 -1.85185E-6 L -0.00013 -0.17685 " pathEditMode="relative" rAng="0" ptsTypes="AA">
                                      <p:cBhvr>
                                        <p:cTn id="30" dur="1500" fill="hold"/>
                                        <p:tgtEl>
                                          <p:spTgt spid="11"/>
                                        </p:tgtEl>
                                        <p:attrNameLst>
                                          <p:attrName>ppt_x</p:attrName>
                                          <p:attrName>ppt_y</p:attrName>
                                        </p:attrNameLst>
                                      </p:cBhvr>
                                      <p:rCtr x="-13" y="-8843"/>
                                    </p:animMotion>
                                  </p:childTnLst>
                                </p:cTn>
                              </p:par>
                              <p:par>
                                <p:cTn id="31" presetID="64" presetClass="path" presetSubtype="0" accel="50000" decel="50000" fill="hold" grpId="0" nodeType="withEffect">
                                  <p:stCondLst>
                                    <p:cond delay="0"/>
                                  </p:stCondLst>
                                  <p:childTnLst>
                                    <p:animMotion origin="layout" path="M -2.29167E-6 3.7037E-6 L -2.29167E-6 -0.175 " pathEditMode="relative" rAng="0" ptsTypes="AA">
                                      <p:cBhvr>
                                        <p:cTn id="32" dur="1500" fill="hold"/>
                                        <p:tgtEl>
                                          <p:spTgt spid="8"/>
                                        </p:tgtEl>
                                        <p:attrNameLst>
                                          <p:attrName>ppt_x</p:attrName>
                                          <p:attrName>ppt_y</p:attrName>
                                        </p:attrNameLst>
                                      </p:cBhvr>
                                      <p:rCtr x="0" y="-8750"/>
                                    </p:animMotion>
                                  </p:childTnLst>
                                </p:cTn>
                              </p:par>
                              <p:par>
                                <p:cTn id="33" presetID="64" presetClass="path" presetSubtype="0" accel="50000" decel="50000" fill="hold" grpId="1" nodeType="withEffect">
                                  <p:stCondLst>
                                    <p:cond delay="0"/>
                                  </p:stCondLst>
                                  <p:childTnLst>
                                    <p:animMotion origin="layout" path="M 4.79167E-6 4.81481E-6 L 0.00026 -0.17616 " pathEditMode="relative" rAng="0" ptsTypes="AA">
                                      <p:cBhvr>
                                        <p:cTn id="34" dur="1500" fill="hold"/>
                                        <p:tgtEl>
                                          <p:spTgt spid="10"/>
                                        </p:tgtEl>
                                        <p:attrNameLst>
                                          <p:attrName>ppt_x</p:attrName>
                                          <p:attrName>ppt_y</p:attrName>
                                        </p:attrNameLst>
                                      </p:cBhvr>
                                      <p:rCtr x="13" y="-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1" grpId="0"/>
      <p:bldP spid="11" grpId="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5EDFE-5EE7-4743-9CC4-52F180E4B10C}"/>
              </a:ext>
            </a:extLst>
          </p:cNvPr>
          <p:cNvSpPr>
            <a:spLocks noGrp="1"/>
          </p:cNvSpPr>
          <p:nvPr>
            <p:ph idx="1"/>
          </p:nvPr>
        </p:nvSpPr>
        <p:spPr>
          <a:xfrm>
            <a:off x="401216" y="1483568"/>
            <a:ext cx="5617030" cy="1434806"/>
          </a:xfrm>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6A45536D-05E6-44CD-A6C4-2028E2CAA346}"/>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9F80887B-A8B1-44DA-B317-D0E61670807B}"/>
              </a:ext>
            </a:extLst>
          </p:cNvPr>
          <p:cNvSpPr>
            <a:spLocks noGrp="1"/>
          </p:cNvSpPr>
          <p:nvPr>
            <p:ph idx="10"/>
          </p:nvPr>
        </p:nvSpPr>
        <p:spPr/>
        <p:txBody>
          <a:bodyPr>
            <a:normAutofit/>
          </a:bodyPr>
          <a:lstStyle/>
          <a:p>
            <a:r>
              <a:rPr lang="en-GB" sz="1900" dirty="0"/>
              <a:t>Application</a:t>
            </a:r>
          </a:p>
          <a:p>
            <a:r>
              <a:rPr lang="en-GB" sz="1900" dirty="0"/>
              <a:t>Transport</a:t>
            </a:r>
          </a:p>
          <a:p>
            <a:r>
              <a:rPr lang="en-GB" sz="1900" dirty="0"/>
              <a:t>Internet</a:t>
            </a:r>
          </a:p>
          <a:p>
            <a:r>
              <a:rPr lang="en-GB" sz="1900" dirty="0"/>
              <a:t>Link</a:t>
            </a:r>
          </a:p>
        </p:txBody>
      </p:sp>
      <p:sp>
        <p:nvSpPr>
          <p:cNvPr id="5" name="Picture Placeholder 4">
            <a:extLst>
              <a:ext uri="{FF2B5EF4-FFF2-40B4-BE49-F238E27FC236}">
                <a16:creationId xmlns:a16="http://schemas.microsoft.com/office/drawing/2014/main" id="{AC7CB7C1-77C5-4FE2-BCA5-1C0E41BB9ECD}"/>
              </a:ext>
            </a:extLst>
          </p:cNvPr>
          <p:cNvSpPr>
            <a:spLocks noGrp="1"/>
          </p:cNvSpPr>
          <p:nvPr>
            <p:ph type="pic" sz="quarter" idx="29"/>
          </p:nvPr>
        </p:nvSpPr>
        <p:spPr/>
      </p:sp>
      <p:sp>
        <p:nvSpPr>
          <p:cNvPr id="8" name="Rectangle 7">
            <a:extLst>
              <a:ext uri="{FF2B5EF4-FFF2-40B4-BE49-F238E27FC236}">
                <a16:creationId xmlns:a16="http://schemas.microsoft.com/office/drawing/2014/main" id="{06230AAB-7954-4AAE-881D-5D33B8A48919}"/>
              </a:ext>
            </a:extLst>
          </p:cNvPr>
          <p:cNvSpPr/>
          <p:nvPr/>
        </p:nvSpPr>
        <p:spPr>
          <a:xfrm>
            <a:off x="401216" y="2918373"/>
            <a:ext cx="4134978" cy="586827"/>
          </a:xfrm>
          <a:prstGeom prst="rect">
            <a:avLst/>
          </a:prstGeom>
        </p:spPr>
        <p:txBody>
          <a:bodyPr wrap="none">
            <a:spAutoFit/>
          </a:bodyPr>
          <a:lstStyle/>
          <a:p>
            <a:pPr marL="285750" lvl="0" indent="-285750" defTabSz="914400">
              <a:lnSpc>
                <a:spcPct val="150000"/>
              </a:lnSpc>
              <a:spcBef>
                <a:spcPts val="1300"/>
              </a:spcBef>
              <a:buBlip>
                <a:blip r:embed="rId3"/>
              </a:buBlip>
            </a:pPr>
            <a:r>
              <a:rPr lang="en-GB" sz="2400" dirty="0">
                <a:solidFill>
                  <a:schemeClr val="bg2"/>
                </a:solidFill>
              </a:rPr>
              <a:t>Software Defined Networking</a:t>
            </a:r>
          </a:p>
        </p:txBody>
      </p:sp>
      <p:sp>
        <p:nvSpPr>
          <p:cNvPr id="9" name="Content Placeholder 3">
            <a:extLst>
              <a:ext uri="{FF2B5EF4-FFF2-40B4-BE49-F238E27FC236}">
                <a16:creationId xmlns:a16="http://schemas.microsoft.com/office/drawing/2014/main" id="{98066EC7-12DE-410A-95B1-D79307236389}"/>
              </a:ext>
            </a:extLst>
          </p:cNvPr>
          <p:cNvSpPr txBox="1">
            <a:spLocks/>
          </p:cNvSpPr>
          <p:nvPr/>
        </p:nvSpPr>
        <p:spPr>
          <a:xfrm>
            <a:off x="6214186" y="1483565"/>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Control plane</a:t>
            </a:r>
          </a:p>
          <a:p>
            <a:r>
              <a:rPr lang="en-GB" sz="1900" dirty="0">
                <a:solidFill>
                  <a:schemeClr val="bg2"/>
                </a:solidFill>
              </a:rPr>
              <a:t>Data plane</a:t>
            </a:r>
          </a:p>
          <a:p>
            <a:r>
              <a:rPr lang="en-GB" sz="1900" dirty="0">
                <a:solidFill>
                  <a:schemeClr val="bg2"/>
                </a:solidFill>
              </a:rPr>
              <a:t>P4</a:t>
            </a:r>
          </a:p>
          <a:p>
            <a:r>
              <a:rPr lang="en-GB" sz="1900" dirty="0">
                <a:solidFill>
                  <a:schemeClr val="bg2"/>
                </a:solidFill>
              </a:rPr>
              <a:t>OpenFlow (part of </a:t>
            </a:r>
            <a:r>
              <a:rPr lang="en-GB" sz="1900" dirty="0" err="1">
                <a:solidFill>
                  <a:schemeClr val="bg2"/>
                </a:solidFill>
              </a:rPr>
              <a:t>Mininet</a:t>
            </a:r>
            <a:r>
              <a:rPr lang="en-GB" sz="1900" dirty="0">
                <a:solidFill>
                  <a:schemeClr val="bg2"/>
                </a:solidFill>
              </a:rPr>
              <a:t>)</a:t>
            </a:r>
          </a:p>
          <a:p>
            <a:endParaRPr lang="en-GB" sz="1900" dirty="0">
              <a:solidFill>
                <a:schemeClr val="bg2"/>
              </a:solidFill>
            </a:endParaRPr>
          </a:p>
        </p:txBody>
      </p:sp>
    </p:spTree>
    <p:extLst>
      <p:ext uri="{BB962C8B-B14F-4D97-AF65-F5344CB8AC3E}">
        <p14:creationId xmlns:p14="http://schemas.microsoft.com/office/powerpoint/2010/main" val="21647941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0" end="0"/>
                                            </p:txEl>
                                          </p:spTgt>
                                        </p:tgtEl>
                                      </p:cBhvr>
                                    </p:animEffect>
                                    <p:set>
                                      <p:cBhvr>
                                        <p:cTn id="19" dur="1" fill="hold">
                                          <p:stCondLst>
                                            <p:cond delay="499"/>
                                          </p:stCondLst>
                                        </p:cTn>
                                        <p:tgtEl>
                                          <p:spTgt spid="2">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1" end="1"/>
                                            </p:txEl>
                                          </p:spTgt>
                                        </p:tgtEl>
                                      </p:cBhvr>
                                    </p:animEffect>
                                    <p:set>
                                      <p:cBhvr>
                                        <p:cTn id="22" dur="1" fill="hold">
                                          <p:stCondLst>
                                            <p:cond delay="499"/>
                                          </p:stCondLst>
                                        </p:cTn>
                                        <p:tgtEl>
                                          <p:spTgt spid="2">
                                            <p:txEl>
                                              <p:pRg st="1" end="1"/>
                                            </p:txEl>
                                          </p:spTgt>
                                        </p:tgtEl>
                                        <p:attrNameLst>
                                          <p:attrName>style.visibility</p:attrName>
                                        </p:attrNameLst>
                                      </p:cBhvr>
                                      <p:to>
                                        <p:strVal val="hidden"/>
                                      </p:to>
                                    </p:set>
                                  </p:childTnLst>
                                </p:cTn>
                              </p:par>
                            </p:childTnLst>
                          </p:cTn>
                        </p:par>
                        <p:par>
                          <p:cTn id="23" fill="hold">
                            <p:stCondLst>
                              <p:cond delay="500"/>
                            </p:stCondLst>
                            <p:childTnLst>
                              <p:par>
                                <p:cTn id="24" presetID="64" presetClass="path" presetSubtype="0" accel="40000" decel="40000" fill="hold" grpId="0" nodeType="afterEffect">
                                  <p:stCondLst>
                                    <p:cond delay="0"/>
                                  </p:stCondLst>
                                  <p:childTnLst>
                                    <p:animMotion origin="layout" path="M -3.95833E-6 2.96296E-6 L -3.95833E-6 -0.20857 " pathEditMode="relative" rAng="0" ptsTypes="AA">
                                      <p:cBhvr>
                                        <p:cTn id="25" dur="1000" fill="hold"/>
                                        <p:tgtEl>
                                          <p:spTgt spid="8"/>
                                        </p:tgtEl>
                                        <p:attrNameLst>
                                          <p:attrName>ppt_x</p:attrName>
                                          <p:attrName>ppt_y</p:attrName>
                                        </p:attrNameLst>
                                      </p:cBhvr>
                                      <p:rCtr x="0" y="-10440"/>
                                    </p:animMotion>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High latencies</a:t>
            </a:r>
          </a:p>
          <a:p>
            <a:r>
              <a:rPr lang="en-GB" dirty="0"/>
              <a:t>Large data centres</a:t>
            </a:r>
          </a:p>
          <a:p>
            <a:r>
              <a:rPr lang="en-GB" dirty="0"/>
              <a:t>Amazon Web Services (AWS)</a:t>
            </a:r>
          </a:p>
          <a:p>
            <a:r>
              <a:rPr lang="en-GB" dirty="0"/>
              <a:t>Microsoft Azure</a:t>
            </a:r>
          </a:p>
          <a:p>
            <a:r>
              <a:rPr lang="en-GB" dirty="0"/>
              <a:t>Google Cloud Platform</a:t>
            </a:r>
          </a:p>
          <a:p>
            <a:r>
              <a:rPr lang="en-GB" dirty="0"/>
              <a:t>Apache Hadoop</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1507952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“Edge” / “gateway” nodes</a:t>
            </a:r>
          </a:p>
          <a:p>
            <a:r>
              <a:rPr lang="en-GB" dirty="0"/>
              <a:t>Mainframes</a:t>
            </a:r>
          </a:p>
          <a:p>
            <a:r>
              <a:rPr lang="en-GB" dirty="0" err="1"/>
              <a:t>NetFPGA</a:t>
            </a:r>
            <a:endParaRPr lang="en-GB" dirty="0"/>
          </a:p>
          <a:p>
            <a:r>
              <a:rPr lang="en-GB" dirty="0"/>
              <a:t>Software Defined Networking (SDN)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3242805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Similar to data centres</a:t>
            </a:r>
          </a:p>
          <a:p>
            <a:r>
              <a:rPr lang="en-GB" dirty="0"/>
              <a:t>Latency</a:t>
            </a:r>
          </a:p>
          <a:p>
            <a:r>
              <a:rPr lang="en-GB" dirty="0"/>
              <a:t>Security</a:t>
            </a:r>
          </a:p>
          <a:p>
            <a:r>
              <a:rPr lang="en-GB" dirty="0"/>
              <a:t>Scalability</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2865518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Do not divert data from existing path</a:t>
            </a:r>
          </a:p>
          <a:p>
            <a:r>
              <a:rPr lang="en-GB" dirty="0"/>
              <a:t>Appropriate device for computation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cxnSp>
        <p:nvCxnSpPr>
          <p:cNvPr id="7" name="Straight Arrow Connector 6">
            <a:extLst>
              <a:ext uri="{FF2B5EF4-FFF2-40B4-BE49-F238E27FC236}">
                <a16:creationId xmlns:a16="http://schemas.microsoft.com/office/drawing/2014/main" id="{D2E42ED7-0D06-4CA2-B24E-6BDA08288463}"/>
              </a:ext>
            </a:extLst>
          </p:cNvPr>
          <p:cNvCxnSpPr>
            <a:cxnSpLocks/>
          </p:cNvCxnSpPr>
          <p:nvPr/>
        </p:nvCxnSpPr>
        <p:spPr>
          <a:xfrm>
            <a:off x="1129364" y="5467149"/>
            <a:ext cx="9933272" cy="0"/>
          </a:xfrm>
          <a:prstGeom prst="straightConnector1">
            <a:avLst/>
          </a:prstGeom>
          <a:ln w="3810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451363F5-DC7C-4323-85F0-B02C06AF7666}"/>
              </a:ext>
            </a:extLst>
          </p:cNvPr>
          <p:cNvSpPr txBox="1"/>
          <p:nvPr/>
        </p:nvSpPr>
        <p:spPr>
          <a:xfrm>
            <a:off x="1129364" y="4927245"/>
            <a:ext cx="904775" cy="369332"/>
          </a:xfrm>
          <a:prstGeom prst="rect">
            <a:avLst/>
          </a:prstGeom>
          <a:noFill/>
        </p:spPr>
        <p:txBody>
          <a:bodyPr wrap="square" rtlCol="0">
            <a:spAutoFit/>
          </a:bodyPr>
          <a:lstStyle/>
          <a:p>
            <a:r>
              <a:rPr lang="en-GB" dirty="0">
                <a:solidFill>
                  <a:schemeClr val="accent4"/>
                </a:solidFill>
              </a:rPr>
              <a:t>Fast</a:t>
            </a:r>
          </a:p>
        </p:txBody>
      </p:sp>
      <p:sp>
        <p:nvSpPr>
          <p:cNvPr id="10" name="TextBox 9">
            <a:extLst>
              <a:ext uri="{FF2B5EF4-FFF2-40B4-BE49-F238E27FC236}">
                <a16:creationId xmlns:a16="http://schemas.microsoft.com/office/drawing/2014/main" id="{29B9737C-F57F-4ACF-BFFF-667E54F06784}"/>
              </a:ext>
            </a:extLst>
          </p:cNvPr>
          <p:cNvSpPr txBox="1"/>
          <p:nvPr/>
        </p:nvSpPr>
        <p:spPr>
          <a:xfrm>
            <a:off x="10157861" y="4926530"/>
            <a:ext cx="904775" cy="369332"/>
          </a:xfrm>
          <a:prstGeom prst="rect">
            <a:avLst/>
          </a:prstGeom>
          <a:noFill/>
        </p:spPr>
        <p:txBody>
          <a:bodyPr wrap="square" rtlCol="0">
            <a:spAutoFit/>
          </a:bodyPr>
          <a:lstStyle/>
          <a:p>
            <a:pPr algn="r"/>
            <a:r>
              <a:rPr lang="en-GB" dirty="0">
                <a:solidFill>
                  <a:schemeClr val="accent4"/>
                </a:solidFill>
              </a:rPr>
              <a:t>Slow</a:t>
            </a:r>
          </a:p>
        </p:txBody>
      </p:sp>
      <p:sp>
        <p:nvSpPr>
          <p:cNvPr id="12" name="TextBox 11">
            <a:extLst>
              <a:ext uri="{FF2B5EF4-FFF2-40B4-BE49-F238E27FC236}">
                <a16:creationId xmlns:a16="http://schemas.microsoft.com/office/drawing/2014/main" id="{F26DA516-1F6C-4DB3-8279-85D7B63D4AF2}"/>
              </a:ext>
            </a:extLst>
          </p:cNvPr>
          <p:cNvSpPr txBox="1"/>
          <p:nvPr/>
        </p:nvSpPr>
        <p:spPr>
          <a:xfrm>
            <a:off x="1129364" y="4655863"/>
            <a:ext cx="904775" cy="369332"/>
          </a:xfrm>
          <a:prstGeom prst="rect">
            <a:avLst/>
          </a:prstGeom>
          <a:noFill/>
        </p:spPr>
        <p:txBody>
          <a:bodyPr wrap="square" rtlCol="0">
            <a:spAutoFit/>
          </a:bodyPr>
          <a:lstStyle/>
          <a:p>
            <a:r>
              <a:rPr lang="en-GB" dirty="0">
                <a:solidFill>
                  <a:schemeClr val="accent4"/>
                </a:solidFill>
              </a:rPr>
              <a:t>Static</a:t>
            </a:r>
          </a:p>
        </p:txBody>
      </p:sp>
      <p:sp>
        <p:nvSpPr>
          <p:cNvPr id="13" name="TextBox 12">
            <a:extLst>
              <a:ext uri="{FF2B5EF4-FFF2-40B4-BE49-F238E27FC236}">
                <a16:creationId xmlns:a16="http://schemas.microsoft.com/office/drawing/2014/main" id="{CE84D726-6C54-43D9-9F0F-8584313FFBBA}"/>
              </a:ext>
            </a:extLst>
          </p:cNvPr>
          <p:cNvSpPr txBox="1"/>
          <p:nvPr/>
        </p:nvSpPr>
        <p:spPr>
          <a:xfrm>
            <a:off x="10157861" y="4655148"/>
            <a:ext cx="904775" cy="369332"/>
          </a:xfrm>
          <a:prstGeom prst="rect">
            <a:avLst/>
          </a:prstGeom>
          <a:noFill/>
        </p:spPr>
        <p:txBody>
          <a:bodyPr wrap="square" rtlCol="0">
            <a:spAutoFit/>
          </a:bodyPr>
          <a:lstStyle/>
          <a:p>
            <a:pPr algn="r"/>
            <a:r>
              <a:rPr lang="en-GB" dirty="0">
                <a:solidFill>
                  <a:schemeClr val="accent4"/>
                </a:solidFill>
              </a:rPr>
              <a:t>Flexible</a:t>
            </a:r>
          </a:p>
        </p:txBody>
      </p:sp>
      <p:sp>
        <p:nvSpPr>
          <p:cNvPr id="14" name="TextBox 13">
            <a:extLst>
              <a:ext uri="{FF2B5EF4-FFF2-40B4-BE49-F238E27FC236}">
                <a16:creationId xmlns:a16="http://schemas.microsoft.com/office/drawing/2014/main" id="{B2617381-9F48-4434-B57D-0670B1E9C98B}"/>
              </a:ext>
            </a:extLst>
          </p:cNvPr>
          <p:cNvSpPr txBox="1"/>
          <p:nvPr/>
        </p:nvSpPr>
        <p:spPr>
          <a:xfrm>
            <a:off x="2006083" y="5518715"/>
            <a:ext cx="904775" cy="400110"/>
          </a:xfrm>
          <a:prstGeom prst="rect">
            <a:avLst/>
          </a:prstGeom>
          <a:noFill/>
        </p:spPr>
        <p:txBody>
          <a:bodyPr wrap="square" rtlCol="0">
            <a:spAutoFit/>
          </a:bodyPr>
          <a:lstStyle/>
          <a:p>
            <a:r>
              <a:rPr lang="en-GB" sz="2000" u="sng" dirty="0">
                <a:solidFill>
                  <a:schemeClr val="bg2"/>
                </a:solidFill>
              </a:rPr>
              <a:t>ASIC</a:t>
            </a:r>
          </a:p>
        </p:txBody>
      </p:sp>
      <p:sp>
        <p:nvSpPr>
          <p:cNvPr id="15" name="TextBox 14">
            <a:extLst>
              <a:ext uri="{FF2B5EF4-FFF2-40B4-BE49-F238E27FC236}">
                <a16:creationId xmlns:a16="http://schemas.microsoft.com/office/drawing/2014/main" id="{C6FBB13A-3F21-47E2-880B-4DF26A8F6DCD}"/>
              </a:ext>
            </a:extLst>
          </p:cNvPr>
          <p:cNvSpPr txBox="1"/>
          <p:nvPr/>
        </p:nvSpPr>
        <p:spPr>
          <a:xfrm>
            <a:off x="5644808" y="5518715"/>
            <a:ext cx="904775" cy="400110"/>
          </a:xfrm>
          <a:prstGeom prst="rect">
            <a:avLst/>
          </a:prstGeom>
          <a:noFill/>
        </p:spPr>
        <p:txBody>
          <a:bodyPr wrap="square" rtlCol="0">
            <a:spAutoFit/>
          </a:bodyPr>
          <a:lstStyle/>
          <a:p>
            <a:r>
              <a:rPr lang="en-GB" sz="2000" u="sng" dirty="0">
                <a:solidFill>
                  <a:schemeClr val="bg2"/>
                </a:solidFill>
              </a:rPr>
              <a:t>FPGA</a:t>
            </a:r>
          </a:p>
        </p:txBody>
      </p:sp>
      <p:sp>
        <p:nvSpPr>
          <p:cNvPr id="16" name="TextBox 15">
            <a:extLst>
              <a:ext uri="{FF2B5EF4-FFF2-40B4-BE49-F238E27FC236}">
                <a16:creationId xmlns:a16="http://schemas.microsoft.com/office/drawing/2014/main" id="{3F416B0A-DFFE-467F-A674-3C82D5E6AB71}"/>
              </a:ext>
            </a:extLst>
          </p:cNvPr>
          <p:cNvSpPr txBox="1"/>
          <p:nvPr/>
        </p:nvSpPr>
        <p:spPr>
          <a:xfrm>
            <a:off x="9283532" y="5545391"/>
            <a:ext cx="904775" cy="400110"/>
          </a:xfrm>
          <a:prstGeom prst="rect">
            <a:avLst/>
          </a:prstGeom>
          <a:noFill/>
        </p:spPr>
        <p:txBody>
          <a:bodyPr wrap="square" rtlCol="0">
            <a:spAutoFit/>
          </a:bodyPr>
          <a:lstStyle/>
          <a:p>
            <a:r>
              <a:rPr lang="en-GB" sz="2000" u="sng" dirty="0">
                <a:solidFill>
                  <a:schemeClr val="bg2"/>
                </a:solidFill>
              </a:rPr>
              <a:t>CPU</a:t>
            </a:r>
          </a:p>
        </p:txBody>
      </p:sp>
    </p:spTree>
    <p:extLst>
      <p:ext uri="{BB962C8B-B14F-4D97-AF65-F5344CB8AC3E}">
        <p14:creationId xmlns:p14="http://schemas.microsoft.com/office/powerpoint/2010/main" val="7185694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6" presetClass="emph" presetSubtype="0" autoRev="1" fill="hold" grpId="1" nodeType="withEffect">
                                  <p:stCondLst>
                                    <p:cond delay="0"/>
                                  </p:stCondLst>
                                  <p:childTnLst>
                                    <p:animScale>
                                      <p:cBhvr>
                                        <p:cTn id="32" dur="400" fill="hold"/>
                                        <p:tgtEl>
                                          <p:spTgt spid="13"/>
                                        </p:tgtEl>
                                      </p:cBhvr>
                                      <p:by x="110000" y="110000"/>
                                    </p:animScale>
                                  </p:childTnLst>
                                </p:cTn>
                              </p:par>
                              <p:par>
                                <p:cTn id="33" presetID="6" presetClass="emph" presetSubtype="0" autoRev="1" fill="hold" grpId="1" nodeType="withEffect">
                                  <p:stCondLst>
                                    <p:cond delay="0"/>
                                  </p:stCondLst>
                                  <p:childTnLst>
                                    <p:animScale>
                                      <p:cBhvr>
                                        <p:cTn id="34" dur="400" fill="hold"/>
                                        <p:tgtEl>
                                          <p:spTgt spid="1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2" grpId="1"/>
      <p:bldP spid="13" grpId="0"/>
      <p:bldP spid="13" grpId="1"/>
      <p:bldP spid="14" grpId="0"/>
      <p:bldP spid="15" grpId="0"/>
      <p:bldP spid="16" grpId="0"/>
    </p:bldLst>
  </p:timing>
</p:sld>
</file>

<file path=ppt/theme/theme1.xml><?xml version="1.0" encoding="utf-8"?>
<a:theme xmlns:a="http://schemas.openxmlformats.org/drawingml/2006/main" name="NOWCO Master">
  <a:themeElements>
    <a:clrScheme name="Custom 14">
      <a:dk1>
        <a:srgbClr val="F0F4FA"/>
      </a:dk1>
      <a:lt1>
        <a:srgbClr val="FCFDFE"/>
      </a:lt1>
      <a:dk2>
        <a:srgbClr val="0C1624"/>
      </a:dk2>
      <a:lt2>
        <a:srgbClr val="F0F4FA"/>
      </a:lt2>
      <a:accent1>
        <a:srgbClr val="0C1624"/>
      </a:accent1>
      <a:accent2>
        <a:srgbClr val="3D6EB7"/>
      </a:accent2>
      <a:accent3>
        <a:srgbClr val="F58673"/>
      </a:accent3>
      <a:accent4>
        <a:srgbClr val="F16953"/>
      </a:accent4>
      <a:accent5>
        <a:srgbClr val="22375C"/>
      </a:accent5>
      <a:accent6>
        <a:srgbClr val="1A2A46"/>
      </a:accent6>
      <a:hlink>
        <a:srgbClr val="F16953"/>
      </a:hlink>
      <a:folHlink>
        <a:srgbClr val="F8A79A"/>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nowco-corporate-template" id="{37AAEE3E-5247-4054-AC57-BB65D5E0883B}" vid="{337ED34B-C5C7-4D2F-B536-2CAE28140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nowco-corporate-template</Template>
  <TotalTime>774</TotalTime>
  <Words>712</Words>
  <Application>Microsoft Office PowerPoint</Application>
  <PresentationFormat>Widescreen</PresentationFormat>
  <Paragraphs>184</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Open Sans</vt:lpstr>
      <vt:lpstr>Open Sans Light</vt:lpstr>
      <vt:lpstr>Open Sans Semibold</vt:lpstr>
      <vt:lpstr>Tw Cen MT</vt:lpstr>
      <vt:lpstr>NOWCO Master</vt:lpstr>
      <vt:lpstr>Modelling Smart FPGA Switches in the Network</vt:lpstr>
      <vt:lpstr>What are FPGAs?</vt:lpstr>
      <vt:lpstr>What are FPGAs?</vt:lpstr>
      <vt:lpstr>Networking Concepts</vt:lpstr>
      <vt:lpstr>Networking Concepts</vt:lpstr>
      <vt:lpstr>Why Smart FPGA Switches?</vt:lpstr>
      <vt:lpstr>Why Smart FPGA Switches?</vt:lpstr>
      <vt:lpstr>Why Smart FPGA Switches?</vt:lpstr>
      <vt:lpstr>Why Smart FPGA Switches?</vt:lpstr>
      <vt:lpstr>Why Smart FPGA Switches?</vt:lpstr>
      <vt:lpstr>Why Smart FPGA Switches?</vt:lpstr>
      <vt:lpstr>Research and Implementation</vt:lpstr>
      <vt:lpstr>Research and Implementation</vt:lpstr>
      <vt:lpstr>Research and Implementation</vt:lpstr>
      <vt:lpstr>Research and Implementation</vt:lpstr>
      <vt:lpstr>Research and Implementation</vt:lpstr>
      <vt:lpstr>Project Management</vt:lpstr>
      <vt:lpstr>Model Results</vt:lpstr>
      <vt:lpstr>Applications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Switch Design on FPGAs</dc:title>
  <dc:creator>Benjamin Levine</dc:creator>
  <cp:lastModifiedBy>Benjamin Levine</cp:lastModifiedBy>
  <cp:revision>38</cp:revision>
  <dcterms:created xsi:type="dcterms:W3CDTF">2019-03-13T10:43:57Z</dcterms:created>
  <dcterms:modified xsi:type="dcterms:W3CDTF">2019-03-14T02:51:27Z</dcterms:modified>
</cp:coreProperties>
</file>