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58" r:id="rId6"/>
    <p:sldId id="261" r:id="rId7"/>
    <p:sldId id="262" r:id="rId8"/>
    <p:sldId id="263" r:id="rId9"/>
    <p:sldId id="265" r:id="rId10"/>
    <p:sldId id="284" r:id="rId11"/>
    <p:sldId id="264" r:id="rId12"/>
    <p:sldId id="266" r:id="rId13"/>
    <p:sldId id="285" r:id="rId14"/>
    <p:sldId id="271" r:id="rId15"/>
    <p:sldId id="286" r:id="rId16"/>
    <p:sldId id="267" r:id="rId17"/>
    <p:sldId id="283" r:id="rId18"/>
    <p:sldId id="287" r:id="rId19"/>
    <p:sldId id="292" r:id="rId20"/>
    <p:sldId id="288" r:id="rId21"/>
    <p:sldId id="268" r:id="rId22"/>
    <p:sldId id="269" r:id="rId23"/>
    <p:sldId id="272" r:id="rId24"/>
    <p:sldId id="270" r:id="rId25"/>
    <p:sldId id="273" r:id="rId26"/>
    <p:sldId id="274" r:id="rId27"/>
    <p:sldId id="275" r:id="rId28"/>
    <p:sldId id="276" r:id="rId29"/>
    <p:sldId id="277" r:id="rId30"/>
    <p:sldId id="278" r:id="rId31"/>
    <p:sldId id="279" r:id="rId32"/>
    <p:sldId id="280" r:id="rId33"/>
    <p:sldId id="293" r:id="rId34"/>
    <p:sldId id="291" r:id="rId35"/>
    <p:sldId id="281" r:id="rId36"/>
    <p:sldId id="289" r:id="rId37"/>
    <p:sldId id="294" r:id="rId38"/>
    <p:sldId id="290" r:id="rId39"/>
    <p:sldId id="295" r:id="rId40"/>
    <p:sldId id="282" r:id="rId41"/>
    <p:sldId id="296" r:id="rId42"/>
    <p:sldId id="297" r:id="rId43"/>
    <p:sldId id="298" r:id="rId44"/>
    <p:sldId id="300" r:id="rId45"/>
    <p:sldId id="302" r:id="rId46"/>
    <p:sldId id="301" r:id="rId47"/>
    <p:sldId id="29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ndon May" initials="BM" lastIdx="1" clrIdx="0">
    <p:extLst>
      <p:ext uri="{19B8F6BF-5375-455C-9EA6-DF929625EA0E}">
        <p15:presenceInfo xmlns:p15="http://schemas.microsoft.com/office/powerpoint/2012/main" userId="6ad91cc21fed17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53CBCCB-F61F-4B47-80BC-2FBCCD08C67A}" type="datetimeFigureOut">
              <a:rPr lang="en-US" smtClean="0"/>
              <a:t>2/24/2020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354300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3CBCCB-F61F-4B47-80BC-2FBCCD08C67A}"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18016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3CBCCB-F61F-4B47-80BC-2FBCCD08C67A}"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1165902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3CBCCB-F61F-4B47-80BC-2FBCCD08C67A}"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17986-8962-4D2E-A311-E3EC667A68E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09510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3CBCCB-F61F-4B47-80BC-2FBCCD08C67A}"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2965954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53CBCCB-F61F-4B47-80BC-2FBCCD08C67A}"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128154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53CBCCB-F61F-4B47-80BC-2FBCCD08C67A}"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303945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CBCCB-F61F-4B47-80BC-2FBCCD08C67A}"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176959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CBCCB-F61F-4B47-80BC-2FBCCD08C67A}"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23321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CBCCB-F61F-4B47-80BC-2FBCCD08C67A}"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69703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3CBCCB-F61F-4B47-80BC-2FBCCD08C67A}"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76819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3CBCCB-F61F-4B47-80BC-2FBCCD08C67A}"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263089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CBCCB-F61F-4B47-80BC-2FBCCD08C67A}" type="datetimeFigureOut">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351821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3CBCCB-F61F-4B47-80BC-2FBCCD08C67A}"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93300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CBCCB-F61F-4B47-80BC-2FBCCD08C67A}"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257594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3CBCCB-F61F-4B47-80BC-2FBCCD08C67A}"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248991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3CBCCB-F61F-4B47-80BC-2FBCCD08C67A}"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17986-8962-4D2E-A311-E3EC667A68E3}" type="slidenum">
              <a:rPr lang="en-US" smtClean="0"/>
              <a:t>‹#›</a:t>
            </a:fld>
            <a:endParaRPr lang="en-US"/>
          </a:p>
        </p:txBody>
      </p:sp>
    </p:spTree>
    <p:extLst>
      <p:ext uri="{BB962C8B-B14F-4D97-AF65-F5344CB8AC3E}">
        <p14:creationId xmlns:p14="http://schemas.microsoft.com/office/powerpoint/2010/main" val="344770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3CBCCB-F61F-4B47-80BC-2FBCCD08C67A}" type="datetimeFigureOut">
              <a:rPr lang="en-US" smtClean="0"/>
              <a:t>2/24/2020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B17986-8962-4D2E-A311-E3EC667A68E3}" type="slidenum">
              <a:rPr lang="en-US" smtClean="0"/>
              <a:t>‹#›</a:t>
            </a:fld>
            <a:endParaRPr lang="en-US"/>
          </a:p>
        </p:txBody>
      </p:sp>
    </p:spTree>
    <p:extLst>
      <p:ext uri="{BB962C8B-B14F-4D97-AF65-F5344CB8AC3E}">
        <p14:creationId xmlns:p14="http://schemas.microsoft.com/office/powerpoint/2010/main" val="21392124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ronitf/heart-disease-uc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BF3E-7D7C-4B60-8D5C-4CB18E8FA4F1}"/>
              </a:ext>
            </a:extLst>
          </p:cNvPr>
          <p:cNvSpPr>
            <a:spLocks noGrp="1"/>
          </p:cNvSpPr>
          <p:nvPr>
            <p:ph type="ctrTitle"/>
          </p:nvPr>
        </p:nvSpPr>
        <p:spPr/>
        <p:txBody>
          <a:bodyPr/>
          <a:lstStyle/>
          <a:p>
            <a:r>
              <a:rPr lang="en-US" dirty="0"/>
              <a:t>Heart disease dataset:</a:t>
            </a:r>
            <a:br>
              <a:rPr lang="en-US" dirty="0"/>
            </a:br>
            <a:r>
              <a:rPr lang="en-US" dirty="0"/>
              <a:t>data exploration and analysis</a:t>
            </a:r>
          </a:p>
        </p:txBody>
      </p:sp>
      <p:sp>
        <p:nvSpPr>
          <p:cNvPr id="3" name="Subtitle 2">
            <a:extLst>
              <a:ext uri="{FF2B5EF4-FFF2-40B4-BE49-F238E27FC236}">
                <a16:creationId xmlns:a16="http://schemas.microsoft.com/office/drawing/2014/main" id="{CB6C94C0-6DC3-4BEE-8983-82CF7A281FEE}"/>
              </a:ext>
            </a:extLst>
          </p:cNvPr>
          <p:cNvSpPr>
            <a:spLocks noGrp="1"/>
          </p:cNvSpPr>
          <p:nvPr>
            <p:ph type="subTitle" idx="1"/>
          </p:nvPr>
        </p:nvSpPr>
        <p:spPr/>
        <p:txBody>
          <a:bodyPr/>
          <a:lstStyle/>
          <a:p>
            <a:r>
              <a:rPr lang="en-US" dirty="0"/>
              <a:t>Brandon May</a:t>
            </a:r>
          </a:p>
          <a:p>
            <a:r>
              <a:rPr lang="en-US" dirty="0"/>
              <a:t>DSC 530 – Final project</a:t>
            </a:r>
          </a:p>
        </p:txBody>
      </p:sp>
    </p:spTree>
    <p:extLst>
      <p:ext uri="{BB962C8B-B14F-4D97-AF65-F5344CB8AC3E}">
        <p14:creationId xmlns:p14="http://schemas.microsoft.com/office/powerpoint/2010/main" val="42938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A904-374F-4868-B7B1-EAAA197F4BF3}"/>
              </a:ext>
            </a:extLst>
          </p:cNvPr>
          <p:cNvSpPr>
            <a:spLocks noGrp="1"/>
          </p:cNvSpPr>
          <p:nvPr>
            <p:ph type="title"/>
          </p:nvPr>
        </p:nvSpPr>
        <p:spPr>
          <a:xfrm>
            <a:off x="1143001" y="197388"/>
            <a:ext cx="9905998" cy="1478570"/>
          </a:xfrm>
        </p:spPr>
        <p:txBody>
          <a:bodyPr/>
          <a:lstStyle/>
          <a:p>
            <a:r>
              <a:rPr lang="en-US" dirty="0"/>
              <a:t>Analysis - histograms</a:t>
            </a:r>
          </a:p>
        </p:txBody>
      </p:sp>
      <p:pic>
        <p:nvPicPr>
          <p:cNvPr id="1026" name="Picture 2">
            <a:extLst>
              <a:ext uri="{FF2B5EF4-FFF2-40B4-BE49-F238E27FC236}">
                <a16:creationId xmlns:a16="http://schemas.microsoft.com/office/drawing/2014/main" id="{25BEBA1C-CDC4-4FF1-A87E-73246A90A0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9266" y="1428153"/>
            <a:ext cx="6590801" cy="444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9B10-46ED-4EC7-BA78-919A7385837B}"/>
              </a:ext>
            </a:extLst>
          </p:cNvPr>
          <p:cNvSpPr>
            <a:spLocks noGrp="1"/>
          </p:cNvSpPr>
          <p:nvPr>
            <p:ph type="title"/>
          </p:nvPr>
        </p:nvSpPr>
        <p:spPr>
          <a:xfrm>
            <a:off x="1225388" y="-90609"/>
            <a:ext cx="9905998" cy="1478570"/>
          </a:xfrm>
        </p:spPr>
        <p:txBody>
          <a:bodyPr/>
          <a:lstStyle/>
          <a:p>
            <a:r>
              <a:rPr lang="en-US" dirty="0"/>
              <a:t>Analysis - HISTOGRAMS</a:t>
            </a:r>
          </a:p>
        </p:txBody>
      </p:sp>
      <p:pic>
        <p:nvPicPr>
          <p:cNvPr id="5124" name="Picture 4">
            <a:extLst>
              <a:ext uri="{FF2B5EF4-FFF2-40B4-BE49-F238E27FC236}">
                <a16:creationId xmlns:a16="http://schemas.microsoft.com/office/drawing/2014/main" id="{8C6DE730-36E1-484C-B20E-FAC5B413C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563" y="1091789"/>
            <a:ext cx="6494106" cy="467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298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9B10-46ED-4EC7-BA78-919A7385837B}"/>
              </a:ext>
            </a:extLst>
          </p:cNvPr>
          <p:cNvSpPr>
            <a:spLocks noGrp="1"/>
          </p:cNvSpPr>
          <p:nvPr>
            <p:ph type="title"/>
          </p:nvPr>
        </p:nvSpPr>
        <p:spPr>
          <a:xfrm>
            <a:off x="1225388" y="-90609"/>
            <a:ext cx="9905998" cy="1478570"/>
          </a:xfrm>
        </p:spPr>
        <p:txBody>
          <a:bodyPr/>
          <a:lstStyle/>
          <a:p>
            <a:r>
              <a:rPr lang="en-US" dirty="0"/>
              <a:t>Analysis - HISTOGRAMS</a:t>
            </a:r>
          </a:p>
        </p:txBody>
      </p:sp>
      <p:pic>
        <p:nvPicPr>
          <p:cNvPr id="6148" name="Picture 4">
            <a:extLst>
              <a:ext uri="{FF2B5EF4-FFF2-40B4-BE49-F238E27FC236}">
                <a16:creationId xmlns:a16="http://schemas.microsoft.com/office/drawing/2014/main" id="{E7D9E18A-7BB8-4601-B56D-7FDF9479A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273" y="1051493"/>
            <a:ext cx="6606073" cy="475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82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9E6A-C854-4AFC-9225-5C6990A141C7}"/>
              </a:ext>
            </a:extLst>
          </p:cNvPr>
          <p:cNvSpPr>
            <a:spLocks noGrp="1"/>
          </p:cNvSpPr>
          <p:nvPr>
            <p:ph type="title"/>
          </p:nvPr>
        </p:nvSpPr>
        <p:spPr>
          <a:xfrm>
            <a:off x="1143001" y="86503"/>
            <a:ext cx="9905998" cy="1478570"/>
          </a:xfrm>
        </p:spPr>
        <p:txBody>
          <a:bodyPr/>
          <a:lstStyle/>
          <a:p>
            <a:r>
              <a:rPr lang="en-US" dirty="0"/>
              <a:t>Analysis - histograms</a:t>
            </a:r>
          </a:p>
        </p:txBody>
      </p:sp>
      <p:pic>
        <p:nvPicPr>
          <p:cNvPr id="2050" name="Picture 2">
            <a:extLst>
              <a:ext uri="{FF2B5EF4-FFF2-40B4-BE49-F238E27FC236}">
                <a16:creationId xmlns:a16="http://schemas.microsoft.com/office/drawing/2014/main" id="{B2471D72-6BE4-4F09-A149-56F231C472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6124" y="1404412"/>
            <a:ext cx="7215447" cy="4602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842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FB9F-D318-4552-B812-75A7169D455D}"/>
              </a:ext>
            </a:extLst>
          </p:cNvPr>
          <p:cNvSpPr>
            <a:spLocks noGrp="1"/>
          </p:cNvSpPr>
          <p:nvPr>
            <p:ph type="title"/>
          </p:nvPr>
        </p:nvSpPr>
        <p:spPr>
          <a:xfrm>
            <a:off x="1141413" y="177944"/>
            <a:ext cx="9905998" cy="1478570"/>
          </a:xfrm>
        </p:spPr>
        <p:txBody>
          <a:bodyPr/>
          <a:lstStyle/>
          <a:p>
            <a:r>
              <a:rPr lang="en-US" dirty="0"/>
              <a:t>Histogram conclusions</a:t>
            </a:r>
          </a:p>
        </p:txBody>
      </p:sp>
      <p:sp>
        <p:nvSpPr>
          <p:cNvPr id="3" name="Content Placeholder 2">
            <a:extLst>
              <a:ext uri="{FF2B5EF4-FFF2-40B4-BE49-F238E27FC236}">
                <a16:creationId xmlns:a16="http://schemas.microsoft.com/office/drawing/2014/main" id="{9C8984D2-9B8D-485E-9B85-22B35DE0F897}"/>
              </a:ext>
            </a:extLst>
          </p:cNvPr>
          <p:cNvSpPr>
            <a:spLocks noGrp="1"/>
          </p:cNvSpPr>
          <p:nvPr>
            <p:ph idx="1"/>
          </p:nvPr>
        </p:nvSpPr>
        <p:spPr>
          <a:xfrm>
            <a:off x="1141412" y="1729047"/>
            <a:ext cx="9905999" cy="4062154"/>
          </a:xfrm>
        </p:spPr>
        <p:txBody>
          <a:bodyPr>
            <a:normAutofit fontScale="62500" lnSpcReduction="20000"/>
          </a:bodyPr>
          <a:lstStyle/>
          <a:p>
            <a:r>
              <a:rPr lang="en-US" dirty="0"/>
              <a:t>The age, cholesterol, and resting BP histograms indicated possible outliers on the very extremes.</a:t>
            </a:r>
          </a:p>
          <a:p>
            <a:r>
              <a:rPr lang="en-US" dirty="0"/>
              <a:t>In the age variable there was a 29 year old male who did have CAD.  Resting BP and cholesterol for this data point were 130 and 204 respectively.  These vitals are WNL and since the individual did have proven CAD, I would not consider this an outlier.</a:t>
            </a:r>
          </a:p>
          <a:p>
            <a:r>
              <a:rPr lang="en-US" dirty="0"/>
              <a:t>For the cholesterol variables, there appears to be a wide range and significantly elevated cholesterol levels in the 400s and 500s.  However, this can be due to a genetic condition and would be predictive of CAD so would not discard these as outliers.</a:t>
            </a:r>
          </a:p>
          <a:p>
            <a:r>
              <a:rPr lang="en-US" dirty="0"/>
              <a:t>For the resting BP variables, likewise, there is a wide range of normal.  There were some significantly elevated BPs and lower BPs.  These are outside the normal range but can be commonly seen.  The high BP especially can be seen in acute coronary events and this BP variable was determined upon admission to the hospital.  These would impact the prediction on CAD presence, so once again would not discard these are outliers.</a:t>
            </a:r>
          </a:p>
          <a:p>
            <a:r>
              <a:rPr lang="en-US" dirty="0"/>
              <a:t>The histograms for the categorical variables of CAD presence, EKG findings, and blood sugar results do not appear to have any significant outliers due to the limited categories available.</a:t>
            </a:r>
          </a:p>
          <a:p>
            <a:r>
              <a:rPr lang="en-US" dirty="0"/>
              <a:t>The CAD Presence variable seems to have almost equal numbers which could represent a good sample.</a:t>
            </a:r>
          </a:p>
          <a:p>
            <a:endParaRPr lang="en-US" dirty="0"/>
          </a:p>
        </p:txBody>
      </p:sp>
    </p:spTree>
    <p:extLst>
      <p:ext uri="{BB962C8B-B14F-4D97-AF65-F5344CB8AC3E}">
        <p14:creationId xmlns:p14="http://schemas.microsoft.com/office/powerpoint/2010/main" val="44186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3BF5-32D5-4A7F-A426-61DC97873BA7}"/>
              </a:ext>
            </a:extLst>
          </p:cNvPr>
          <p:cNvSpPr>
            <a:spLocks noGrp="1"/>
          </p:cNvSpPr>
          <p:nvPr>
            <p:ph type="title"/>
          </p:nvPr>
        </p:nvSpPr>
        <p:spPr>
          <a:xfrm>
            <a:off x="1143001" y="415635"/>
            <a:ext cx="9905998" cy="850179"/>
          </a:xfrm>
        </p:spPr>
        <p:txBody>
          <a:bodyPr/>
          <a:lstStyle/>
          <a:p>
            <a:r>
              <a:rPr lang="en-US" dirty="0"/>
              <a:t>DESCRIPTIVE STATISTICS</a:t>
            </a:r>
          </a:p>
        </p:txBody>
      </p:sp>
      <p:sp>
        <p:nvSpPr>
          <p:cNvPr id="3" name="Content Placeholder 2">
            <a:extLst>
              <a:ext uri="{FF2B5EF4-FFF2-40B4-BE49-F238E27FC236}">
                <a16:creationId xmlns:a16="http://schemas.microsoft.com/office/drawing/2014/main" id="{F15D8FD7-1264-4E11-ACBF-6B8DEC13D9D0}"/>
              </a:ext>
            </a:extLst>
          </p:cNvPr>
          <p:cNvSpPr>
            <a:spLocks noGrp="1"/>
          </p:cNvSpPr>
          <p:nvPr>
            <p:ph idx="1"/>
          </p:nvPr>
        </p:nvSpPr>
        <p:spPr>
          <a:xfrm>
            <a:off x="691036" y="1166061"/>
            <a:ext cx="3861261" cy="2457672"/>
          </a:xfrm>
        </p:spPr>
        <p:txBody>
          <a:bodyPr>
            <a:noAutofit/>
          </a:bodyPr>
          <a:lstStyle/>
          <a:p>
            <a:r>
              <a:rPr lang="en-US" sz="1400" dirty="0"/>
              <a:t>Age Variable: </a:t>
            </a:r>
          </a:p>
          <a:p>
            <a:pPr lvl="1"/>
            <a:r>
              <a:rPr lang="en-US" sz="1400" dirty="0"/>
              <a:t>Count: 303</a:t>
            </a:r>
          </a:p>
          <a:p>
            <a:pPr lvl="1"/>
            <a:r>
              <a:rPr lang="en-US" sz="1400" dirty="0"/>
              <a:t>Mean: 54.4 </a:t>
            </a:r>
          </a:p>
          <a:p>
            <a:pPr lvl="1"/>
            <a:r>
              <a:rPr lang="en-US" sz="1400" dirty="0"/>
              <a:t>Std: 9.1 </a:t>
            </a:r>
          </a:p>
          <a:p>
            <a:pPr lvl="1"/>
            <a:r>
              <a:rPr lang="en-US" sz="1400" dirty="0"/>
              <a:t>Min: 29</a:t>
            </a:r>
          </a:p>
          <a:p>
            <a:pPr lvl="1"/>
            <a:r>
              <a:rPr lang="en-US" sz="1400" dirty="0"/>
              <a:t>25%: 47.5</a:t>
            </a:r>
          </a:p>
          <a:p>
            <a:pPr lvl="1"/>
            <a:r>
              <a:rPr lang="en-US" sz="1400" dirty="0"/>
              <a:t>50%: 55</a:t>
            </a:r>
          </a:p>
          <a:p>
            <a:pPr lvl="1"/>
            <a:r>
              <a:rPr lang="en-US" sz="1400" dirty="0"/>
              <a:t>75%: 61</a:t>
            </a:r>
          </a:p>
          <a:p>
            <a:pPr lvl="1"/>
            <a:r>
              <a:rPr lang="en-US" sz="1400" dirty="0"/>
              <a:t>Max: 77</a:t>
            </a:r>
          </a:p>
          <a:p>
            <a:pPr lvl="1"/>
            <a:r>
              <a:rPr lang="en-US" sz="1400" dirty="0"/>
              <a:t>Mode: 58</a:t>
            </a:r>
          </a:p>
        </p:txBody>
      </p:sp>
      <p:sp>
        <p:nvSpPr>
          <p:cNvPr id="4" name="TextBox 3">
            <a:extLst>
              <a:ext uri="{FF2B5EF4-FFF2-40B4-BE49-F238E27FC236}">
                <a16:creationId xmlns:a16="http://schemas.microsoft.com/office/drawing/2014/main" id="{11C57DFE-4F78-4633-8D13-C76F52509FA2}"/>
              </a:ext>
            </a:extLst>
          </p:cNvPr>
          <p:cNvSpPr txBox="1"/>
          <p:nvPr/>
        </p:nvSpPr>
        <p:spPr>
          <a:xfrm>
            <a:off x="3093259" y="1166061"/>
            <a:ext cx="2918076"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Cholesterol Variable</a:t>
            </a:r>
          </a:p>
          <a:p>
            <a:pPr marL="742950" lvl="1" indent="-285750">
              <a:buFont typeface="Arial" panose="020B0604020202020204" pitchFamily="34" charset="0"/>
              <a:buChar char="•"/>
            </a:pPr>
            <a:r>
              <a:rPr lang="en-US" sz="1400" dirty="0"/>
              <a:t>Count: 303 </a:t>
            </a:r>
          </a:p>
          <a:p>
            <a:pPr marL="742950" lvl="1" indent="-285750">
              <a:buFont typeface="Arial" panose="020B0604020202020204" pitchFamily="34" charset="0"/>
              <a:buChar char="•"/>
            </a:pPr>
            <a:r>
              <a:rPr lang="en-US" sz="1400" dirty="0"/>
              <a:t>Mean: 246.2 </a:t>
            </a:r>
          </a:p>
          <a:p>
            <a:pPr marL="742950" lvl="1" indent="-285750">
              <a:buFont typeface="Arial" panose="020B0604020202020204" pitchFamily="34" charset="0"/>
              <a:buChar char="•"/>
            </a:pPr>
            <a:r>
              <a:rPr lang="en-US" sz="1400" dirty="0"/>
              <a:t>Std: 51.8</a:t>
            </a:r>
          </a:p>
          <a:p>
            <a:pPr marL="742950" lvl="1" indent="-285750">
              <a:buFont typeface="Arial" panose="020B0604020202020204" pitchFamily="34" charset="0"/>
              <a:buChar char="•"/>
            </a:pPr>
            <a:r>
              <a:rPr lang="en-US" sz="1400" dirty="0"/>
              <a:t>Min: 126</a:t>
            </a:r>
          </a:p>
          <a:p>
            <a:pPr marL="742950" lvl="1" indent="-285750">
              <a:buFont typeface="Arial" panose="020B0604020202020204" pitchFamily="34" charset="0"/>
              <a:buChar char="•"/>
            </a:pPr>
            <a:r>
              <a:rPr lang="en-US" sz="1400" dirty="0"/>
              <a:t>25%: 211</a:t>
            </a:r>
          </a:p>
          <a:p>
            <a:pPr marL="742950" lvl="1" indent="-285750">
              <a:buFont typeface="Arial" panose="020B0604020202020204" pitchFamily="34" charset="0"/>
              <a:buChar char="•"/>
            </a:pPr>
            <a:r>
              <a:rPr lang="en-US" sz="1400" dirty="0"/>
              <a:t>50%: 240</a:t>
            </a:r>
          </a:p>
          <a:p>
            <a:pPr marL="742950" lvl="1" indent="-285750">
              <a:buFont typeface="Arial" panose="020B0604020202020204" pitchFamily="34" charset="0"/>
              <a:buChar char="•"/>
            </a:pPr>
            <a:r>
              <a:rPr lang="en-US" sz="1400" dirty="0"/>
              <a:t>75%: 274.5</a:t>
            </a:r>
          </a:p>
          <a:p>
            <a:pPr marL="742950" lvl="1" indent="-285750">
              <a:buFont typeface="Arial" panose="020B0604020202020204" pitchFamily="34" charset="0"/>
              <a:buChar char="•"/>
            </a:pPr>
            <a:r>
              <a:rPr lang="en-US" sz="1400" dirty="0"/>
              <a:t>Max: 564. </a:t>
            </a:r>
          </a:p>
          <a:p>
            <a:pPr marL="742950" lvl="1" indent="-285750">
              <a:buFont typeface="Arial" panose="020B0604020202020204" pitchFamily="34" charset="0"/>
              <a:buChar char="•"/>
            </a:pPr>
            <a:r>
              <a:rPr lang="en-US" sz="1400" dirty="0"/>
              <a:t>3 Separate Modes: 197, 204, 234</a:t>
            </a:r>
          </a:p>
        </p:txBody>
      </p:sp>
      <p:sp>
        <p:nvSpPr>
          <p:cNvPr id="5" name="Rectangle 4">
            <a:extLst>
              <a:ext uri="{FF2B5EF4-FFF2-40B4-BE49-F238E27FC236}">
                <a16:creationId xmlns:a16="http://schemas.microsoft.com/office/drawing/2014/main" id="{A9CFE887-FAF1-4941-93A7-B403255E47DA}"/>
              </a:ext>
            </a:extLst>
          </p:cNvPr>
          <p:cNvSpPr/>
          <p:nvPr/>
        </p:nvSpPr>
        <p:spPr>
          <a:xfrm>
            <a:off x="5815139" y="1155255"/>
            <a:ext cx="2598419" cy="2246769"/>
          </a:xfrm>
          <a:prstGeom prst="rect">
            <a:avLst/>
          </a:prstGeom>
        </p:spPr>
        <p:txBody>
          <a:bodyPr wrap="square">
            <a:spAutoFit/>
          </a:bodyPr>
          <a:lstStyle/>
          <a:p>
            <a:pPr marL="285750" indent="-285750">
              <a:buFont typeface="Arial" panose="020B0604020202020204" pitchFamily="34" charset="0"/>
              <a:buChar char="•"/>
            </a:pPr>
            <a:r>
              <a:rPr lang="en-US" sz="1400" dirty="0"/>
              <a:t>Systolic BP Variable: </a:t>
            </a:r>
          </a:p>
          <a:p>
            <a:pPr marL="742950" lvl="1" indent="-285750">
              <a:buFont typeface="Arial" panose="020B0604020202020204" pitchFamily="34" charset="0"/>
              <a:buChar char="•"/>
            </a:pPr>
            <a:r>
              <a:rPr lang="en-US" sz="1400" dirty="0"/>
              <a:t>Count: 303</a:t>
            </a:r>
          </a:p>
          <a:p>
            <a:pPr marL="742950" lvl="1" indent="-285750">
              <a:buFont typeface="Arial" panose="020B0604020202020204" pitchFamily="34" charset="0"/>
              <a:buChar char="•"/>
            </a:pPr>
            <a:r>
              <a:rPr lang="en-US" sz="1400" dirty="0"/>
              <a:t>Mean: 131.6</a:t>
            </a:r>
          </a:p>
          <a:p>
            <a:pPr marL="742950" lvl="1" indent="-285750">
              <a:buFont typeface="Arial" panose="020B0604020202020204" pitchFamily="34" charset="0"/>
              <a:buChar char="•"/>
            </a:pPr>
            <a:r>
              <a:rPr lang="en-US" sz="1400" dirty="0"/>
              <a:t>Std: 17.5</a:t>
            </a:r>
          </a:p>
          <a:p>
            <a:pPr marL="742950" lvl="1" indent="-285750">
              <a:buFont typeface="Arial" panose="020B0604020202020204" pitchFamily="34" charset="0"/>
              <a:buChar char="•"/>
            </a:pPr>
            <a:r>
              <a:rPr lang="en-US" sz="1400" dirty="0"/>
              <a:t>Min: 94</a:t>
            </a:r>
          </a:p>
          <a:p>
            <a:pPr marL="742950" lvl="1" indent="-285750">
              <a:buFont typeface="Arial" panose="020B0604020202020204" pitchFamily="34" charset="0"/>
              <a:buChar char="•"/>
            </a:pPr>
            <a:r>
              <a:rPr lang="en-US" sz="1400" dirty="0"/>
              <a:t>25%: 120 </a:t>
            </a:r>
          </a:p>
          <a:p>
            <a:pPr marL="742950" lvl="1" indent="-285750">
              <a:buFont typeface="Arial" panose="020B0604020202020204" pitchFamily="34" charset="0"/>
              <a:buChar char="•"/>
            </a:pPr>
            <a:r>
              <a:rPr lang="en-US" sz="1400" dirty="0"/>
              <a:t>50%: 130</a:t>
            </a:r>
          </a:p>
          <a:p>
            <a:pPr marL="742950" lvl="1" indent="-285750">
              <a:buFont typeface="Arial" panose="020B0604020202020204" pitchFamily="34" charset="0"/>
              <a:buChar char="•"/>
            </a:pPr>
            <a:r>
              <a:rPr lang="en-US" sz="1400" dirty="0"/>
              <a:t>75%: 140 </a:t>
            </a:r>
          </a:p>
          <a:p>
            <a:pPr marL="742950" lvl="1" indent="-285750">
              <a:buFont typeface="Arial" panose="020B0604020202020204" pitchFamily="34" charset="0"/>
              <a:buChar char="•"/>
            </a:pPr>
            <a:r>
              <a:rPr lang="en-US" sz="1400" dirty="0"/>
              <a:t>Max:  200 </a:t>
            </a:r>
          </a:p>
          <a:p>
            <a:pPr marL="742950" lvl="1" indent="-285750">
              <a:buFont typeface="Arial" panose="020B0604020202020204" pitchFamily="34" charset="0"/>
              <a:buChar char="•"/>
            </a:pPr>
            <a:r>
              <a:rPr lang="en-US" sz="1400" dirty="0"/>
              <a:t>Mode: 120</a:t>
            </a:r>
          </a:p>
        </p:txBody>
      </p:sp>
      <p:sp>
        <p:nvSpPr>
          <p:cNvPr id="6" name="Rectangle 5">
            <a:extLst>
              <a:ext uri="{FF2B5EF4-FFF2-40B4-BE49-F238E27FC236}">
                <a16:creationId xmlns:a16="http://schemas.microsoft.com/office/drawing/2014/main" id="{2355A16D-E993-44AD-9152-417F66FEE002}"/>
              </a:ext>
            </a:extLst>
          </p:cNvPr>
          <p:cNvSpPr/>
          <p:nvPr/>
        </p:nvSpPr>
        <p:spPr>
          <a:xfrm>
            <a:off x="691036" y="4598056"/>
            <a:ext cx="2260600" cy="1169551"/>
          </a:xfrm>
          <a:prstGeom prst="rect">
            <a:avLst/>
          </a:prstGeom>
        </p:spPr>
        <p:txBody>
          <a:bodyPr wrap="square">
            <a:spAutoFit/>
          </a:bodyPr>
          <a:lstStyle/>
          <a:p>
            <a:pPr marL="285750" indent="-285750">
              <a:buFont typeface="Arial" panose="020B0604020202020204" pitchFamily="34" charset="0"/>
              <a:buChar char="•"/>
            </a:pPr>
            <a:r>
              <a:rPr lang="en-US" sz="1400" dirty="0"/>
              <a:t>Blood Sugar Variable: </a:t>
            </a:r>
          </a:p>
          <a:p>
            <a:pPr marL="742950" lvl="1" indent="-285750">
              <a:buFont typeface="Arial" panose="020B0604020202020204" pitchFamily="34" charset="0"/>
              <a:buChar char="•"/>
            </a:pPr>
            <a:r>
              <a:rPr lang="en-US" sz="1400" dirty="0"/>
              <a:t>Count: 303</a:t>
            </a:r>
          </a:p>
          <a:p>
            <a:pPr marL="742950" lvl="1" indent="-285750">
              <a:buFont typeface="Arial" panose="020B0604020202020204" pitchFamily="34" charset="0"/>
              <a:buChar char="•"/>
            </a:pPr>
            <a:r>
              <a:rPr lang="en-US" sz="1400" dirty="0"/>
              <a:t>Unique:  2 Values</a:t>
            </a:r>
          </a:p>
          <a:p>
            <a:pPr marL="742950" lvl="1" indent="-285750">
              <a:buFont typeface="Arial" panose="020B0604020202020204" pitchFamily="34" charset="0"/>
              <a:buChar char="•"/>
            </a:pPr>
            <a:r>
              <a:rPr lang="en-US" sz="1400" dirty="0"/>
              <a:t>Freq:  258</a:t>
            </a:r>
          </a:p>
          <a:p>
            <a:pPr marL="742950" lvl="1" indent="-285750">
              <a:buFont typeface="Arial" panose="020B0604020202020204" pitchFamily="34" charset="0"/>
              <a:buChar char="•"/>
            </a:pPr>
            <a:r>
              <a:rPr lang="en-US" sz="1400" dirty="0"/>
              <a:t>Mode: 0 </a:t>
            </a:r>
          </a:p>
        </p:txBody>
      </p:sp>
      <p:sp>
        <p:nvSpPr>
          <p:cNvPr id="8" name="TextBox 7">
            <a:extLst>
              <a:ext uri="{FF2B5EF4-FFF2-40B4-BE49-F238E27FC236}">
                <a16:creationId xmlns:a16="http://schemas.microsoft.com/office/drawing/2014/main" id="{F75CED2B-07CA-4F9E-BF9F-0D479C20F865}"/>
              </a:ext>
            </a:extLst>
          </p:cNvPr>
          <p:cNvSpPr txBox="1"/>
          <p:nvPr/>
        </p:nvSpPr>
        <p:spPr>
          <a:xfrm>
            <a:off x="3093259" y="4598056"/>
            <a:ext cx="2918076"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Exercised Induced Angina Variable</a:t>
            </a:r>
          </a:p>
          <a:p>
            <a:pPr marL="742950" lvl="1" indent="-285750">
              <a:buFont typeface="Arial" panose="020B0604020202020204" pitchFamily="34" charset="0"/>
              <a:buChar char="•"/>
            </a:pPr>
            <a:r>
              <a:rPr lang="en-US" sz="1400" dirty="0"/>
              <a:t>Count: 303</a:t>
            </a:r>
          </a:p>
          <a:p>
            <a:pPr marL="742950" lvl="1" indent="-285750">
              <a:buFont typeface="Arial" panose="020B0604020202020204" pitchFamily="34" charset="0"/>
              <a:buChar char="•"/>
            </a:pPr>
            <a:r>
              <a:rPr lang="en-US" sz="1400" dirty="0"/>
              <a:t>Mean: 0.32673</a:t>
            </a:r>
          </a:p>
          <a:p>
            <a:pPr marL="742950" lvl="1" indent="-285750">
              <a:buFont typeface="Arial" panose="020B0604020202020204" pitchFamily="34" charset="0"/>
              <a:buChar char="•"/>
            </a:pPr>
            <a:r>
              <a:rPr lang="en-US" sz="1400" dirty="0"/>
              <a:t>STD: 0.469794</a:t>
            </a:r>
          </a:p>
          <a:p>
            <a:pPr marL="742950" lvl="1" indent="-285750">
              <a:buFont typeface="Arial" panose="020B0604020202020204" pitchFamily="34" charset="0"/>
              <a:buChar char="•"/>
            </a:pPr>
            <a:r>
              <a:rPr lang="en-US" sz="1400" dirty="0"/>
              <a:t>Max: 1.0</a:t>
            </a:r>
          </a:p>
          <a:p>
            <a:pPr marL="742950" lvl="1" indent="-285750">
              <a:buFont typeface="Arial" panose="020B0604020202020204" pitchFamily="34" charset="0"/>
              <a:buChar char="•"/>
            </a:pPr>
            <a:r>
              <a:rPr lang="en-US" sz="1400" dirty="0"/>
              <a:t>Mode: 0</a:t>
            </a:r>
          </a:p>
        </p:txBody>
      </p:sp>
      <p:sp>
        <p:nvSpPr>
          <p:cNvPr id="9" name="TextBox 8">
            <a:extLst>
              <a:ext uri="{FF2B5EF4-FFF2-40B4-BE49-F238E27FC236}">
                <a16:creationId xmlns:a16="http://schemas.microsoft.com/office/drawing/2014/main" id="{BDACD85F-5B6F-4DE4-9F0C-35B20BA9C0A3}"/>
              </a:ext>
            </a:extLst>
          </p:cNvPr>
          <p:cNvSpPr txBox="1"/>
          <p:nvPr/>
        </p:nvSpPr>
        <p:spPr>
          <a:xfrm>
            <a:off x="5815139" y="4598055"/>
            <a:ext cx="316653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Number of Vessels Variable</a:t>
            </a:r>
          </a:p>
          <a:p>
            <a:pPr marL="742950" lvl="1" indent="-285750">
              <a:buFont typeface="Arial" panose="020B0604020202020204" pitchFamily="34" charset="0"/>
              <a:buChar char="•"/>
            </a:pPr>
            <a:r>
              <a:rPr lang="en-US" sz="1400" dirty="0"/>
              <a:t>Count: 303</a:t>
            </a:r>
          </a:p>
          <a:p>
            <a:pPr marL="742950" lvl="1" indent="-285750">
              <a:buFont typeface="Arial" panose="020B0604020202020204" pitchFamily="34" charset="0"/>
              <a:buChar char="•"/>
            </a:pPr>
            <a:r>
              <a:rPr lang="en-US" sz="1400" dirty="0"/>
              <a:t>Mean: 0.7293</a:t>
            </a:r>
          </a:p>
          <a:p>
            <a:pPr marL="742950" lvl="1" indent="-285750">
              <a:buFont typeface="Arial" panose="020B0604020202020204" pitchFamily="34" charset="0"/>
              <a:buChar char="•"/>
            </a:pPr>
            <a:r>
              <a:rPr lang="en-US" sz="1400" dirty="0"/>
              <a:t>STD: 1.0226</a:t>
            </a:r>
          </a:p>
          <a:p>
            <a:pPr marL="742950" lvl="1" indent="-285750">
              <a:buFont typeface="Arial" panose="020B0604020202020204" pitchFamily="34" charset="0"/>
              <a:buChar char="•"/>
            </a:pPr>
            <a:r>
              <a:rPr lang="en-US" sz="1400" dirty="0"/>
              <a:t>Max: 4</a:t>
            </a:r>
          </a:p>
          <a:p>
            <a:pPr marL="742950" lvl="1" indent="-285750">
              <a:buFont typeface="Arial" panose="020B0604020202020204" pitchFamily="34" charset="0"/>
              <a:buChar char="•"/>
            </a:pPr>
            <a:r>
              <a:rPr lang="en-US" sz="1400" dirty="0"/>
              <a:t>Mode: 0</a:t>
            </a:r>
          </a:p>
        </p:txBody>
      </p:sp>
      <p:sp>
        <p:nvSpPr>
          <p:cNvPr id="10" name="TextBox 9">
            <a:extLst>
              <a:ext uri="{FF2B5EF4-FFF2-40B4-BE49-F238E27FC236}">
                <a16:creationId xmlns:a16="http://schemas.microsoft.com/office/drawing/2014/main" id="{D2EFB4D6-3A21-43AA-A4A9-0C1F4D496FD3}"/>
              </a:ext>
            </a:extLst>
          </p:cNvPr>
          <p:cNvSpPr txBox="1"/>
          <p:nvPr/>
        </p:nvSpPr>
        <p:spPr>
          <a:xfrm>
            <a:off x="8582888" y="1109088"/>
            <a:ext cx="2918076"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Resting ECG Variable</a:t>
            </a:r>
          </a:p>
          <a:p>
            <a:pPr marL="742950" lvl="1" indent="-285750">
              <a:buFont typeface="Arial" panose="020B0604020202020204" pitchFamily="34" charset="0"/>
              <a:buChar char="•"/>
            </a:pPr>
            <a:r>
              <a:rPr lang="en-US" sz="1400" dirty="0"/>
              <a:t>Count: 303</a:t>
            </a:r>
          </a:p>
          <a:p>
            <a:pPr marL="742950" lvl="1" indent="-285750">
              <a:buFont typeface="Arial" panose="020B0604020202020204" pitchFamily="34" charset="0"/>
              <a:buChar char="•"/>
            </a:pPr>
            <a:r>
              <a:rPr lang="en-US" sz="1400" dirty="0"/>
              <a:t>3 Unique Values</a:t>
            </a:r>
          </a:p>
          <a:p>
            <a:pPr marL="742950" lvl="1" indent="-285750">
              <a:buFont typeface="Arial" panose="020B0604020202020204" pitchFamily="34" charset="0"/>
              <a:buChar char="•"/>
            </a:pPr>
            <a:r>
              <a:rPr lang="en-US" sz="1400" dirty="0"/>
              <a:t>Mode: 1 with Frequency of 152</a:t>
            </a:r>
          </a:p>
        </p:txBody>
      </p:sp>
      <p:sp>
        <p:nvSpPr>
          <p:cNvPr id="11" name="TextBox 10">
            <a:extLst>
              <a:ext uri="{FF2B5EF4-FFF2-40B4-BE49-F238E27FC236}">
                <a16:creationId xmlns:a16="http://schemas.microsoft.com/office/drawing/2014/main" id="{832DEEB7-DCC3-44A3-86D9-130844641339}"/>
              </a:ext>
            </a:extLst>
          </p:cNvPr>
          <p:cNvSpPr txBox="1"/>
          <p:nvPr/>
        </p:nvSpPr>
        <p:spPr>
          <a:xfrm>
            <a:off x="8661400" y="4606018"/>
            <a:ext cx="2598419"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CAD Presence Variable</a:t>
            </a:r>
          </a:p>
          <a:p>
            <a:pPr marL="742950" lvl="1" indent="-285750">
              <a:buFont typeface="Arial" panose="020B0604020202020204" pitchFamily="34" charset="0"/>
              <a:buChar char="•"/>
            </a:pPr>
            <a:r>
              <a:rPr lang="en-US" sz="1400" dirty="0"/>
              <a:t>Count: 303</a:t>
            </a:r>
          </a:p>
          <a:p>
            <a:pPr marL="742950" lvl="1" indent="-285750">
              <a:buFont typeface="Arial" panose="020B0604020202020204" pitchFamily="34" charset="0"/>
              <a:buChar char="•"/>
            </a:pPr>
            <a:r>
              <a:rPr lang="en-US" sz="1400" dirty="0"/>
              <a:t>Top Value: 1 with Frequency of 165</a:t>
            </a:r>
          </a:p>
        </p:txBody>
      </p:sp>
    </p:spTree>
    <p:extLst>
      <p:ext uri="{BB962C8B-B14F-4D97-AF65-F5344CB8AC3E}">
        <p14:creationId xmlns:p14="http://schemas.microsoft.com/office/powerpoint/2010/main" val="3667205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2E83-712A-46F1-90CA-33B6651AD835}"/>
              </a:ext>
            </a:extLst>
          </p:cNvPr>
          <p:cNvSpPr>
            <a:spLocks noGrp="1"/>
          </p:cNvSpPr>
          <p:nvPr>
            <p:ph type="title"/>
          </p:nvPr>
        </p:nvSpPr>
        <p:spPr>
          <a:xfrm>
            <a:off x="1143001" y="482137"/>
            <a:ext cx="9905998" cy="916681"/>
          </a:xfrm>
        </p:spPr>
        <p:txBody>
          <a:bodyPr/>
          <a:lstStyle/>
          <a:p>
            <a:r>
              <a:rPr lang="en-US" dirty="0"/>
              <a:t>Probability mass functions</a:t>
            </a:r>
          </a:p>
        </p:txBody>
      </p:sp>
      <p:sp>
        <p:nvSpPr>
          <p:cNvPr id="3" name="Content Placeholder 2">
            <a:extLst>
              <a:ext uri="{FF2B5EF4-FFF2-40B4-BE49-F238E27FC236}">
                <a16:creationId xmlns:a16="http://schemas.microsoft.com/office/drawing/2014/main" id="{87C04224-A27C-4ECE-82EC-9AAE5FCD8D89}"/>
              </a:ext>
            </a:extLst>
          </p:cNvPr>
          <p:cNvSpPr>
            <a:spLocks noGrp="1"/>
          </p:cNvSpPr>
          <p:nvPr>
            <p:ph idx="1"/>
          </p:nvPr>
        </p:nvSpPr>
        <p:spPr/>
        <p:txBody>
          <a:bodyPr/>
          <a:lstStyle/>
          <a:p>
            <a:r>
              <a:rPr lang="en-US" dirty="0"/>
              <a:t>For our PMF’s, we will compare the probability of being diagnosed with CAD vs. being diagnosed without CAD and their cholesterol values, blood pressure, and age as three separate graphs.</a:t>
            </a:r>
          </a:p>
        </p:txBody>
      </p:sp>
    </p:spTree>
    <p:extLst>
      <p:ext uri="{BB962C8B-B14F-4D97-AF65-F5344CB8AC3E}">
        <p14:creationId xmlns:p14="http://schemas.microsoft.com/office/powerpoint/2010/main" val="2997094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DF0042FB-0F3B-41DD-9E04-C293AA648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271" y="817687"/>
            <a:ext cx="7948324" cy="505637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15C87F9F-C92B-4F99-A83D-AAE753A81F34}"/>
              </a:ext>
            </a:extLst>
          </p:cNvPr>
          <p:cNvSpPr>
            <a:spLocks noGrp="1"/>
          </p:cNvSpPr>
          <p:nvPr>
            <p:ph type="title"/>
          </p:nvPr>
        </p:nvSpPr>
        <p:spPr>
          <a:xfrm>
            <a:off x="1251178" y="0"/>
            <a:ext cx="9905998" cy="916681"/>
          </a:xfrm>
        </p:spPr>
        <p:txBody>
          <a:bodyPr/>
          <a:lstStyle/>
          <a:p>
            <a:r>
              <a:rPr lang="en-US" dirty="0"/>
              <a:t>Probability mass functions</a:t>
            </a:r>
          </a:p>
        </p:txBody>
      </p:sp>
    </p:spTree>
    <p:extLst>
      <p:ext uri="{BB962C8B-B14F-4D97-AF65-F5344CB8AC3E}">
        <p14:creationId xmlns:p14="http://schemas.microsoft.com/office/powerpoint/2010/main" val="238321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ED834F6-2335-457D-9977-2F2E77FD57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2884" y="839587"/>
            <a:ext cx="8015918" cy="496308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428D6E5-70F1-4961-8531-8F1774AA1F1A}"/>
              </a:ext>
            </a:extLst>
          </p:cNvPr>
          <p:cNvSpPr>
            <a:spLocks noGrp="1"/>
          </p:cNvSpPr>
          <p:nvPr>
            <p:ph type="title"/>
          </p:nvPr>
        </p:nvSpPr>
        <p:spPr>
          <a:xfrm>
            <a:off x="1143001" y="66500"/>
            <a:ext cx="9905998" cy="916681"/>
          </a:xfrm>
        </p:spPr>
        <p:txBody>
          <a:bodyPr/>
          <a:lstStyle/>
          <a:p>
            <a:r>
              <a:rPr lang="en-US" dirty="0"/>
              <a:t>Probability mass functions</a:t>
            </a:r>
          </a:p>
        </p:txBody>
      </p:sp>
    </p:spTree>
    <p:extLst>
      <p:ext uri="{BB962C8B-B14F-4D97-AF65-F5344CB8AC3E}">
        <p14:creationId xmlns:p14="http://schemas.microsoft.com/office/powerpoint/2010/main" val="52888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428D6E5-70F1-4961-8531-8F1774AA1F1A}"/>
              </a:ext>
            </a:extLst>
          </p:cNvPr>
          <p:cNvSpPr>
            <a:spLocks noGrp="1"/>
          </p:cNvSpPr>
          <p:nvPr>
            <p:ph type="title"/>
          </p:nvPr>
        </p:nvSpPr>
        <p:spPr>
          <a:xfrm>
            <a:off x="1143001" y="66500"/>
            <a:ext cx="9905998" cy="916681"/>
          </a:xfrm>
        </p:spPr>
        <p:txBody>
          <a:bodyPr/>
          <a:lstStyle/>
          <a:p>
            <a:r>
              <a:rPr lang="en-US" dirty="0"/>
              <a:t>Probability mass functions</a:t>
            </a:r>
          </a:p>
        </p:txBody>
      </p:sp>
      <p:pic>
        <p:nvPicPr>
          <p:cNvPr id="8194" name="Picture 2">
            <a:extLst>
              <a:ext uri="{FF2B5EF4-FFF2-40B4-BE49-F238E27FC236}">
                <a16:creationId xmlns:a16="http://schemas.microsoft.com/office/drawing/2014/main" id="{D61E387A-8D88-439C-91C9-2CCE91353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350" y="837300"/>
            <a:ext cx="7308966" cy="518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0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0C87-9A0C-4C53-B217-90ED6DD8D34D}"/>
              </a:ext>
            </a:extLst>
          </p:cNvPr>
          <p:cNvSpPr>
            <a:spLocks noGrp="1"/>
          </p:cNvSpPr>
          <p:nvPr>
            <p:ph type="title"/>
          </p:nvPr>
        </p:nvSpPr>
        <p:spPr/>
        <p:txBody>
          <a:bodyPr/>
          <a:lstStyle/>
          <a:p>
            <a:r>
              <a:rPr lang="en-US" dirty="0"/>
              <a:t>Description of dataset</a:t>
            </a:r>
          </a:p>
        </p:txBody>
      </p:sp>
      <p:sp>
        <p:nvSpPr>
          <p:cNvPr id="3" name="Content Placeholder 2">
            <a:extLst>
              <a:ext uri="{FF2B5EF4-FFF2-40B4-BE49-F238E27FC236}">
                <a16:creationId xmlns:a16="http://schemas.microsoft.com/office/drawing/2014/main" id="{B9A5499F-D4DF-428F-A3E8-39B4CFCDF21C}"/>
              </a:ext>
            </a:extLst>
          </p:cNvPr>
          <p:cNvSpPr>
            <a:spLocks noGrp="1"/>
          </p:cNvSpPr>
          <p:nvPr>
            <p:ph idx="1"/>
          </p:nvPr>
        </p:nvSpPr>
        <p:spPr/>
        <p:txBody>
          <a:bodyPr>
            <a:normAutofit fontScale="62500" lnSpcReduction="20000"/>
          </a:bodyPr>
          <a:lstStyle/>
          <a:p>
            <a:r>
              <a:rPr lang="en-US" dirty="0"/>
              <a:t>Found at </a:t>
            </a:r>
            <a:r>
              <a:rPr lang="en-US" dirty="0">
                <a:hlinkClick r:id="rId2"/>
              </a:rPr>
              <a:t>https://www.kaggle.com/ronitf/heart-disease-uci</a:t>
            </a:r>
            <a:endParaRPr lang="en-US" dirty="0"/>
          </a:p>
          <a:p>
            <a:r>
              <a:rPr lang="en-US" dirty="0"/>
              <a:t>Collection of data from multiple sources to classify heart disease based on variety of factors.</a:t>
            </a:r>
          </a:p>
          <a:p>
            <a:r>
              <a:rPr lang="en-US" dirty="0"/>
              <a:t>Kaggle user states that the Cleveland Clinic Database has been used solely for machine learning purposes.</a:t>
            </a:r>
          </a:p>
          <a:p>
            <a:r>
              <a:rPr lang="en-US" dirty="0"/>
              <a:t>Dataset created by four different creators listed below.</a:t>
            </a:r>
          </a:p>
          <a:p>
            <a:r>
              <a:rPr lang="en-US" dirty="0"/>
              <a:t>Dummy variables replaced personally identifiable information.</a:t>
            </a:r>
          </a:p>
          <a:p>
            <a:r>
              <a:rPr lang="en-US" dirty="0"/>
              <a:t>Creators:</a:t>
            </a:r>
          </a:p>
          <a:p>
            <a:pPr lvl="1"/>
            <a:r>
              <a:rPr lang="en-US" dirty="0"/>
              <a:t>Hungarian Institute of Cardiology. Budapest: Andras </a:t>
            </a:r>
            <a:r>
              <a:rPr lang="en-US" dirty="0" err="1"/>
              <a:t>Janosi</a:t>
            </a:r>
            <a:r>
              <a:rPr lang="en-US" dirty="0"/>
              <a:t>, M.D.</a:t>
            </a:r>
          </a:p>
          <a:p>
            <a:pPr lvl="1"/>
            <a:r>
              <a:rPr lang="en-US" dirty="0"/>
              <a:t>University Hospital, Zurich, Switzerland: William </a:t>
            </a:r>
            <a:r>
              <a:rPr lang="en-US" dirty="0" err="1"/>
              <a:t>Steinbrunn</a:t>
            </a:r>
            <a:r>
              <a:rPr lang="en-US" dirty="0"/>
              <a:t>, M.D.</a:t>
            </a:r>
          </a:p>
          <a:p>
            <a:pPr lvl="1"/>
            <a:r>
              <a:rPr lang="en-US" dirty="0"/>
              <a:t>University Hospital, Basel, Switzerland: Matthias </a:t>
            </a:r>
            <a:r>
              <a:rPr lang="en-US" dirty="0" err="1"/>
              <a:t>Pfisterer</a:t>
            </a:r>
            <a:r>
              <a:rPr lang="en-US" dirty="0"/>
              <a:t>, M.D.</a:t>
            </a:r>
          </a:p>
          <a:p>
            <a:pPr lvl="1"/>
            <a:r>
              <a:rPr lang="en-US" dirty="0"/>
              <a:t>V.A. Medical Center, Long Beach and Cleveland Clinic Foundation: Robert </a:t>
            </a:r>
            <a:r>
              <a:rPr lang="en-US" dirty="0" err="1"/>
              <a:t>Detrano</a:t>
            </a:r>
            <a:r>
              <a:rPr lang="en-US" dirty="0"/>
              <a:t>, M.D., Ph.D.</a:t>
            </a:r>
            <a:br>
              <a:rPr lang="en-US" dirty="0"/>
            </a:br>
            <a:endParaRPr lang="en-US" dirty="0"/>
          </a:p>
        </p:txBody>
      </p:sp>
    </p:spTree>
    <p:extLst>
      <p:ext uri="{BB962C8B-B14F-4D97-AF65-F5344CB8AC3E}">
        <p14:creationId xmlns:p14="http://schemas.microsoft.com/office/powerpoint/2010/main" val="2998756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296E3A7-07B7-4937-B279-F2B231E228C5}"/>
              </a:ext>
            </a:extLst>
          </p:cNvPr>
          <p:cNvSpPr>
            <a:spLocks noGrp="1"/>
          </p:cNvSpPr>
          <p:nvPr>
            <p:ph idx="1"/>
          </p:nvPr>
        </p:nvSpPr>
        <p:spPr>
          <a:xfrm>
            <a:off x="1141411" y="1024990"/>
            <a:ext cx="9905999" cy="4808020"/>
          </a:xfrm>
        </p:spPr>
        <p:txBody>
          <a:bodyPr>
            <a:normAutofit fontScale="92500" lnSpcReduction="10000"/>
          </a:bodyPr>
          <a:lstStyle/>
          <a:p>
            <a:r>
              <a:rPr lang="en-US" dirty="0"/>
              <a:t>Insights From The Three Separate PMFs:</a:t>
            </a:r>
          </a:p>
          <a:p>
            <a:pPr lvl="1"/>
            <a:r>
              <a:rPr lang="en-US" dirty="0"/>
              <a:t>For Cholesterol, there actually appears to be a more significant proportion of lower cholesterols with CAD identified.  This is opposed to those with higher cholesterols and CAD negative.</a:t>
            </a:r>
          </a:p>
          <a:p>
            <a:pPr lvl="1"/>
            <a:r>
              <a:rPr lang="en-US" dirty="0"/>
              <a:t>For BP, there was a significant proportion of individuals positive for CAD at normal blood pressures.</a:t>
            </a:r>
          </a:p>
          <a:p>
            <a:pPr lvl="1"/>
            <a:r>
              <a:rPr lang="en-US" dirty="0"/>
              <a:t>For Age, there was a significant proportion of individuals negative for CAD at higher age ranges.</a:t>
            </a:r>
          </a:p>
          <a:p>
            <a:pPr lvl="1"/>
            <a:r>
              <a:rPr lang="en-US" dirty="0"/>
              <a:t>Based on these PMFs, the data may not be representative of the population.</a:t>
            </a:r>
          </a:p>
          <a:p>
            <a:pPr lvl="2"/>
            <a:r>
              <a:rPr lang="en-US" dirty="0"/>
              <a:t>As people have higher cholesterol, higher BP, and age, they have an increased likelihood of having CAD.</a:t>
            </a:r>
          </a:p>
          <a:p>
            <a:pPr lvl="2"/>
            <a:r>
              <a:rPr lang="en-US" dirty="0"/>
              <a:t>These graphs indicate the opposite of that based on the probability mass functions meaning that the sample size could have been biased to include those who were more likely to not have CAD.</a:t>
            </a:r>
          </a:p>
        </p:txBody>
      </p:sp>
      <p:sp>
        <p:nvSpPr>
          <p:cNvPr id="6" name="Title 1">
            <a:extLst>
              <a:ext uri="{FF2B5EF4-FFF2-40B4-BE49-F238E27FC236}">
                <a16:creationId xmlns:a16="http://schemas.microsoft.com/office/drawing/2014/main" id="{5E410272-ED99-4022-9403-40AD465A7366}"/>
              </a:ext>
            </a:extLst>
          </p:cNvPr>
          <p:cNvSpPr>
            <a:spLocks noGrp="1"/>
          </p:cNvSpPr>
          <p:nvPr>
            <p:ph type="title"/>
          </p:nvPr>
        </p:nvSpPr>
        <p:spPr>
          <a:xfrm>
            <a:off x="1143001" y="66500"/>
            <a:ext cx="9905998" cy="916681"/>
          </a:xfrm>
        </p:spPr>
        <p:txBody>
          <a:bodyPr/>
          <a:lstStyle/>
          <a:p>
            <a:r>
              <a:rPr lang="en-US" dirty="0"/>
              <a:t>Probability mass functions</a:t>
            </a:r>
          </a:p>
        </p:txBody>
      </p:sp>
    </p:spTree>
    <p:extLst>
      <p:ext uri="{BB962C8B-B14F-4D97-AF65-F5344CB8AC3E}">
        <p14:creationId xmlns:p14="http://schemas.microsoft.com/office/powerpoint/2010/main" val="3108432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8089-FF11-4F29-B765-D6D0FF7103CA}"/>
              </a:ext>
            </a:extLst>
          </p:cNvPr>
          <p:cNvSpPr>
            <a:spLocks noGrp="1"/>
          </p:cNvSpPr>
          <p:nvPr>
            <p:ph type="title"/>
          </p:nvPr>
        </p:nvSpPr>
        <p:spPr>
          <a:xfrm>
            <a:off x="1433683" y="288644"/>
            <a:ext cx="9763017" cy="1438126"/>
          </a:xfrm>
        </p:spPr>
        <p:txBody>
          <a:bodyPr/>
          <a:lstStyle/>
          <a:p>
            <a:r>
              <a:rPr lang="en-US" dirty="0"/>
              <a:t>Cumulative distribution functions</a:t>
            </a:r>
          </a:p>
        </p:txBody>
      </p:sp>
      <p:pic>
        <p:nvPicPr>
          <p:cNvPr id="7172" name="Picture 4">
            <a:extLst>
              <a:ext uri="{FF2B5EF4-FFF2-40B4-BE49-F238E27FC236}">
                <a16:creationId xmlns:a16="http://schemas.microsoft.com/office/drawing/2014/main" id="{E89E5A2D-701A-40FA-B52D-FE2E2351E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669" y="1394695"/>
            <a:ext cx="6665903" cy="480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19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8089-FF11-4F29-B765-D6D0FF7103CA}"/>
              </a:ext>
            </a:extLst>
          </p:cNvPr>
          <p:cNvSpPr>
            <a:spLocks noGrp="1"/>
          </p:cNvSpPr>
          <p:nvPr>
            <p:ph type="title"/>
          </p:nvPr>
        </p:nvSpPr>
        <p:spPr>
          <a:xfrm>
            <a:off x="1433683" y="288644"/>
            <a:ext cx="9763017" cy="1438126"/>
          </a:xfrm>
        </p:spPr>
        <p:txBody>
          <a:bodyPr/>
          <a:lstStyle/>
          <a:p>
            <a:r>
              <a:rPr lang="en-US" dirty="0"/>
              <a:t>Cumulative distribution functions</a:t>
            </a:r>
          </a:p>
        </p:txBody>
      </p:sp>
      <p:pic>
        <p:nvPicPr>
          <p:cNvPr id="8198" name="Picture 6">
            <a:extLst>
              <a:ext uri="{FF2B5EF4-FFF2-40B4-BE49-F238E27FC236}">
                <a16:creationId xmlns:a16="http://schemas.microsoft.com/office/drawing/2014/main" id="{8F9708AE-698F-4700-B626-990F7F58B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1" y="1392252"/>
            <a:ext cx="6167535" cy="4441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531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8089-FF11-4F29-B765-D6D0FF7103CA}"/>
              </a:ext>
            </a:extLst>
          </p:cNvPr>
          <p:cNvSpPr>
            <a:spLocks noGrp="1"/>
          </p:cNvSpPr>
          <p:nvPr>
            <p:ph type="title"/>
          </p:nvPr>
        </p:nvSpPr>
        <p:spPr>
          <a:xfrm>
            <a:off x="1433683" y="288644"/>
            <a:ext cx="9763017" cy="1438126"/>
          </a:xfrm>
        </p:spPr>
        <p:txBody>
          <a:bodyPr/>
          <a:lstStyle/>
          <a:p>
            <a:r>
              <a:rPr lang="en-US" dirty="0"/>
              <a:t>Cumulative distribution functions</a:t>
            </a:r>
          </a:p>
        </p:txBody>
      </p:sp>
      <p:pic>
        <p:nvPicPr>
          <p:cNvPr id="9224" name="Picture 8">
            <a:extLst>
              <a:ext uri="{FF2B5EF4-FFF2-40B4-BE49-F238E27FC236}">
                <a16:creationId xmlns:a16="http://schemas.microsoft.com/office/drawing/2014/main" id="{F6A0CC6E-693C-4534-A58D-CDBD564EA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198" y="1330584"/>
            <a:ext cx="6761778" cy="4869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889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0567-D078-413F-A7A0-B1B11144B5CF}"/>
              </a:ext>
            </a:extLst>
          </p:cNvPr>
          <p:cNvSpPr>
            <a:spLocks noGrp="1"/>
          </p:cNvSpPr>
          <p:nvPr>
            <p:ph type="title"/>
          </p:nvPr>
        </p:nvSpPr>
        <p:spPr>
          <a:xfrm>
            <a:off x="1141413" y="179573"/>
            <a:ext cx="9905998" cy="1478570"/>
          </a:xfrm>
        </p:spPr>
        <p:txBody>
          <a:bodyPr/>
          <a:lstStyle/>
          <a:p>
            <a:r>
              <a:rPr lang="en-US" dirty="0"/>
              <a:t>CDF Interpretation</a:t>
            </a:r>
          </a:p>
        </p:txBody>
      </p:sp>
      <p:sp>
        <p:nvSpPr>
          <p:cNvPr id="3" name="Content Placeholder 2">
            <a:extLst>
              <a:ext uri="{FF2B5EF4-FFF2-40B4-BE49-F238E27FC236}">
                <a16:creationId xmlns:a16="http://schemas.microsoft.com/office/drawing/2014/main" id="{FE755D66-7A6B-4327-93DE-04743175DFD8}"/>
              </a:ext>
            </a:extLst>
          </p:cNvPr>
          <p:cNvSpPr>
            <a:spLocks noGrp="1"/>
          </p:cNvSpPr>
          <p:nvPr>
            <p:ph idx="1"/>
          </p:nvPr>
        </p:nvSpPr>
        <p:spPr>
          <a:xfrm>
            <a:off x="1141412" y="1658143"/>
            <a:ext cx="9905999" cy="3541714"/>
          </a:xfrm>
        </p:spPr>
        <p:txBody>
          <a:bodyPr>
            <a:normAutofit fontScale="92500"/>
          </a:bodyPr>
          <a:lstStyle/>
          <a:p>
            <a:r>
              <a:rPr lang="en-US" dirty="0"/>
              <a:t>For the age variable, the CDF is more or less a straight line with a good distribution of values.  Comparing this with the histogram, this would appear to be a normal distribution.</a:t>
            </a:r>
          </a:p>
          <a:p>
            <a:r>
              <a:rPr lang="en-US" dirty="0"/>
              <a:t>For the cholesterol variable, the middle line of the curve is steeper than the age variable indicating higher frequency of those values.  This would suggest that there are a significant amount of higher values.</a:t>
            </a:r>
          </a:p>
          <a:p>
            <a:pPr lvl="1"/>
            <a:r>
              <a:rPr lang="en-US" dirty="0"/>
              <a:t>This could impact our analysis as it seems that our dataset has higher baseline cholesterol values so there would already be an increased likelihood of having CAD given those levels.</a:t>
            </a:r>
          </a:p>
        </p:txBody>
      </p:sp>
    </p:spTree>
    <p:extLst>
      <p:ext uri="{BB962C8B-B14F-4D97-AF65-F5344CB8AC3E}">
        <p14:creationId xmlns:p14="http://schemas.microsoft.com/office/powerpoint/2010/main" val="2762107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9B49-412D-4A0E-A11D-2579B945E3AB}"/>
              </a:ext>
            </a:extLst>
          </p:cNvPr>
          <p:cNvSpPr>
            <a:spLocks noGrp="1"/>
          </p:cNvSpPr>
          <p:nvPr>
            <p:ph type="title"/>
          </p:nvPr>
        </p:nvSpPr>
        <p:spPr/>
        <p:txBody>
          <a:bodyPr/>
          <a:lstStyle/>
          <a:p>
            <a:r>
              <a:rPr lang="en-US" dirty="0"/>
              <a:t>Analytic and modeling distributions</a:t>
            </a:r>
          </a:p>
        </p:txBody>
      </p:sp>
      <p:sp>
        <p:nvSpPr>
          <p:cNvPr id="3" name="Content Placeholder 2">
            <a:extLst>
              <a:ext uri="{FF2B5EF4-FFF2-40B4-BE49-F238E27FC236}">
                <a16:creationId xmlns:a16="http://schemas.microsoft.com/office/drawing/2014/main" id="{CBC737BA-B4BB-4CC4-8232-73538C748483}"/>
              </a:ext>
            </a:extLst>
          </p:cNvPr>
          <p:cNvSpPr>
            <a:spLocks noGrp="1"/>
          </p:cNvSpPr>
          <p:nvPr>
            <p:ph idx="1"/>
          </p:nvPr>
        </p:nvSpPr>
        <p:spPr>
          <a:xfrm>
            <a:off x="1141412" y="1833851"/>
            <a:ext cx="9905999" cy="3541714"/>
          </a:xfrm>
        </p:spPr>
        <p:txBody>
          <a:bodyPr/>
          <a:lstStyle/>
          <a:p>
            <a:r>
              <a:rPr lang="en-US" dirty="0"/>
              <a:t>Given that much of my data is regarding health-related demographic data, I chose a normal probability plot for my three numeric variables.</a:t>
            </a:r>
          </a:p>
        </p:txBody>
      </p:sp>
    </p:spTree>
    <p:extLst>
      <p:ext uri="{BB962C8B-B14F-4D97-AF65-F5344CB8AC3E}">
        <p14:creationId xmlns:p14="http://schemas.microsoft.com/office/powerpoint/2010/main" val="867307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DE41-7150-46AD-A6D0-4B89658FFB53}"/>
              </a:ext>
            </a:extLst>
          </p:cNvPr>
          <p:cNvSpPr>
            <a:spLocks noGrp="1"/>
          </p:cNvSpPr>
          <p:nvPr>
            <p:ph type="title"/>
          </p:nvPr>
        </p:nvSpPr>
        <p:spPr>
          <a:xfrm>
            <a:off x="1232853" y="319259"/>
            <a:ext cx="9905998" cy="1478570"/>
          </a:xfrm>
        </p:spPr>
        <p:txBody>
          <a:bodyPr/>
          <a:lstStyle/>
          <a:p>
            <a:r>
              <a:rPr lang="en-US" dirty="0"/>
              <a:t>Normal Probability plot</a:t>
            </a:r>
          </a:p>
        </p:txBody>
      </p:sp>
      <p:pic>
        <p:nvPicPr>
          <p:cNvPr id="10242" name="Picture 2">
            <a:extLst>
              <a:ext uri="{FF2B5EF4-FFF2-40B4-BE49-F238E27FC236}">
                <a16:creationId xmlns:a16="http://schemas.microsoft.com/office/drawing/2014/main" id="{9F5F0FC1-645C-4728-A552-4ADC44E360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7194" y="1569274"/>
            <a:ext cx="6068411" cy="441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368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9C51-2E23-4262-B6DC-3224659CA902}"/>
              </a:ext>
            </a:extLst>
          </p:cNvPr>
          <p:cNvSpPr>
            <a:spLocks noGrp="1"/>
          </p:cNvSpPr>
          <p:nvPr>
            <p:ph type="title"/>
          </p:nvPr>
        </p:nvSpPr>
        <p:spPr>
          <a:xfrm>
            <a:off x="1266104" y="86503"/>
            <a:ext cx="9905998" cy="1478570"/>
          </a:xfrm>
        </p:spPr>
        <p:txBody>
          <a:bodyPr/>
          <a:lstStyle/>
          <a:p>
            <a:r>
              <a:rPr lang="en-US" dirty="0"/>
              <a:t>Normal probability plot</a:t>
            </a:r>
          </a:p>
        </p:txBody>
      </p:sp>
      <p:pic>
        <p:nvPicPr>
          <p:cNvPr id="11266" name="Picture 2">
            <a:extLst>
              <a:ext uri="{FF2B5EF4-FFF2-40B4-BE49-F238E27FC236}">
                <a16:creationId xmlns:a16="http://schemas.microsoft.com/office/drawing/2014/main" id="{465AFE6B-2960-4387-90E5-F47DDC46E5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6054" y="1446415"/>
            <a:ext cx="6465681" cy="4705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195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9C51-2E23-4262-B6DC-3224659CA902}"/>
              </a:ext>
            </a:extLst>
          </p:cNvPr>
          <p:cNvSpPr>
            <a:spLocks noGrp="1"/>
          </p:cNvSpPr>
          <p:nvPr>
            <p:ph type="title"/>
          </p:nvPr>
        </p:nvSpPr>
        <p:spPr>
          <a:xfrm>
            <a:off x="1266104" y="86503"/>
            <a:ext cx="9905998" cy="1478570"/>
          </a:xfrm>
        </p:spPr>
        <p:txBody>
          <a:bodyPr/>
          <a:lstStyle/>
          <a:p>
            <a:r>
              <a:rPr lang="en-US" dirty="0"/>
              <a:t>Normal probability plot</a:t>
            </a:r>
          </a:p>
        </p:txBody>
      </p:sp>
      <p:pic>
        <p:nvPicPr>
          <p:cNvPr id="12290" name="Picture 2">
            <a:extLst>
              <a:ext uri="{FF2B5EF4-FFF2-40B4-BE49-F238E27FC236}">
                <a16:creationId xmlns:a16="http://schemas.microsoft.com/office/drawing/2014/main" id="{5036B572-FB79-4282-850B-236C43EB56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6945" y="1295650"/>
            <a:ext cx="6284421" cy="457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586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7721-E86C-4BBE-A685-033CC09FB2E9}"/>
              </a:ext>
            </a:extLst>
          </p:cNvPr>
          <p:cNvSpPr>
            <a:spLocks noGrp="1"/>
          </p:cNvSpPr>
          <p:nvPr>
            <p:ph type="title"/>
          </p:nvPr>
        </p:nvSpPr>
        <p:spPr>
          <a:xfrm>
            <a:off x="1143001" y="551654"/>
            <a:ext cx="9905998" cy="1030289"/>
          </a:xfrm>
        </p:spPr>
        <p:txBody>
          <a:bodyPr/>
          <a:lstStyle/>
          <a:p>
            <a:r>
              <a:rPr lang="en-US" dirty="0"/>
              <a:t>Normal probability plot conclusions</a:t>
            </a:r>
          </a:p>
        </p:txBody>
      </p:sp>
      <p:sp>
        <p:nvSpPr>
          <p:cNvPr id="3" name="Content Placeholder 2">
            <a:extLst>
              <a:ext uri="{FF2B5EF4-FFF2-40B4-BE49-F238E27FC236}">
                <a16:creationId xmlns:a16="http://schemas.microsoft.com/office/drawing/2014/main" id="{44D6745D-868A-4722-BE1C-27BF49475FF2}"/>
              </a:ext>
            </a:extLst>
          </p:cNvPr>
          <p:cNvSpPr>
            <a:spLocks noGrp="1"/>
          </p:cNvSpPr>
          <p:nvPr>
            <p:ph idx="1"/>
          </p:nvPr>
        </p:nvSpPr>
        <p:spPr>
          <a:xfrm>
            <a:off x="1083223" y="1842164"/>
            <a:ext cx="9905999" cy="3541714"/>
          </a:xfrm>
        </p:spPr>
        <p:txBody>
          <a:bodyPr/>
          <a:lstStyle/>
          <a:p>
            <a:r>
              <a:rPr lang="en-US" dirty="0"/>
              <a:t>The three variables of age, systolic blood pressure, and cholesterol all appear to follow a normal distribution.  However, at the extremes of the model, there appears to be significant variability in the tails.</a:t>
            </a:r>
          </a:p>
          <a:p>
            <a:r>
              <a:rPr lang="en-US" dirty="0"/>
              <a:t>I would conclude here that for the middle ranges, our sample dataset appears to follow a normal distribution but for the extreme values in the tails of all three of the different variables, this model may not be entirely appropriate.</a:t>
            </a:r>
          </a:p>
        </p:txBody>
      </p:sp>
    </p:spTree>
    <p:extLst>
      <p:ext uri="{BB962C8B-B14F-4D97-AF65-F5344CB8AC3E}">
        <p14:creationId xmlns:p14="http://schemas.microsoft.com/office/powerpoint/2010/main" val="401017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DED4-EB47-4187-A919-C50C47B75380}"/>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65DCDDDC-5545-42B7-AB8E-E02474863945}"/>
              </a:ext>
            </a:extLst>
          </p:cNvPr>
          <p:cNvSpPr>
            <a:spLocks noGrp="1"/>
          </p:cNvSpPr>
          <p:nvPr>
            <p:ph idx="1"/>
          </p:nvPr>
        </p:nvSpPr>
        <p:spPr>
          <a:xfrm>
            <a:off x="1141412" y="1842163"/>
            <a:ext cx="9905999" cy="3541714"/>
          </a:xfrm>
        </p:spPr>
        <p:txBody>
          <a:bodyPr>
            <a:normAutofit fontScale="85000" lnSpcReduction="10000"/>
          </a:bodyPr>
          <a:lstStyle/>
          <a:p>
            <a:r>
              <a:rPr lang="en-US" dirty="0"/>
              <a:t>Coronary artery disease is the presence of atherosclerotic plaques in the coronary arteries around the heart.</a:t>
            </a:r>
          </a:p>
          <a:p>
            <a:r>
              <a:rPr lang="en-US" dirty="0"/>
              <a:t>More common as someone ages.</a:t>
            </a:r>
          </a:p>
          <a:p>
            <a:r>
              <a:rPr lang="en-US" dirty="0"/>
              <a:t>Risk factors include High Blood Pressure, Diabetes/Pre-Diabetes, High Cholesterol, Age, and Gender to name a few variables.</a:t>
            </a:r>
          </a:p>
          <a:p>
            <a:r>
              <a:rPr lang="en-US" dirty="0"/>
              <a:t>If someone is diagnosed with this based on angiography (pictures to quantify the amount of narrowing in the blood vessel), typically the value would be a stenosis &gt;50%.  At this point, there may be considerations for stenting and/or aggressive lifestyle modifications (i.e. controlling BP, blood sugar, cholesterol levels with medications).</a:t>
            </a:r>
          </a:p>
        </p:txBody>
      </p:sp>
    </p:spTree>
    <p:extLst>
      <p:ext uri="{BB962C8B-B14F-4D97-AF65-F5344CB8AC3E}">
        <p14:creationId xmlns:p14="http://schemas.microsoft.com/office/powerpoint/2010/main" val="371006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C024-59D7-4971-9211-AC261935E1B1}"/>
              </a:ext>
            </a:extLst>
          </p:cNvPr>
          <p:cNvSpPr>
            <a:spLocks noGrp="1"/>
          </p:cNvSpPr>
          <p:nvPr>
            <p:ph type="title"/>
          </p:nvPr>
        </p:nvSpPr>
        <p:spPr>
          <a:xfrm>
            <a:off x="1384009" y="0"/>
            <a:ext cx="9905998" cy="1478570"/>
          </a:xfrm>
        </p:spPr>
        <p:txBody>
          <a:bodyPr/>
          <a:lstStyle/>
          <a:p>
            <a:r>
              <a:rPr lang="en-US" dirty="0"/>
              <a:t>SCATTERPLOTs</a:t>
            </a:r>
          </a:p>
        </p:txBody>
      </p:sp>
      <p:pic>
        <p:nvPicPr>
          <p:cNvPr id="13314" name="Picture 2">
            <a:extLst>
              <a:ext uri="{FF2B5EF4-FFF2-40B4-BE49-F238E27FC236}">
                <a16:creationId xmlns:a16="http://schemas.microsoft.com/office/drawing/2014/main" id="{AE4FBE94-D442-4780-9A33-512DBEDD1C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3689" y="873407"/>
            <a:ext cx="6633689" cy="47407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29E434-9335-45E6-9300-2285D0925EEF}"/>
              </a:ext>
            </a:extLst>
          </p:cNvPr>
          <p:cNvSpPr txBox="1"/>
          <p:nvPr/>
        </p:nvSpPr>
        <p:spPr>
          <a:xfrm>
            <a:off x="1770611" y="5769033"/>
            <a:ext cx="907749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appears to be a fairly weak positive correlation here between age and cholesterol values.</a:t>
            </a:r>
          </a:p>
        </p:txBody>
      </p:sp>
    </p:spTree>
    <p:extLst>
      <p:ext uri="{BB962C8B-B14F-4D97-AF65-F5344CB8AC3E}">
        <p14:creationId xmlns:p14="http://schemas.microsoft.com/office/powerpoint/2010/main" val="3712935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C958-5CEB-48CD-B8C5-2983EE5E58E2}"/>
              </a:ext>
            </a:extLst>
          </p:cNvPr>
          <p:cNvSpPr>
            <a:spLocks noGrp="1"/>
          </p:cNvSpPr>
          <p:nvPr>
            <p:ph type="title"/>
          </p:nvPr>
        </p:nvSpPr>
        <p:spPr>
          <a:xfrm>
            <a:off x="1557050" y="274320"/>
            <a:ext cx="9905998" cy="933306"/>
          </a:xfrm>
        </p:spPr>
        <p:txBody>
          <a:bodyPr/>
          <a:lstStyle/>
          <a:p>
            <a:r>
              <a:rPr lang="en-US" dirty="0"/>
              <a:t>SCATTERPLOTS</a:t>
            </a:r>
          </a:p>
        </p:txBody>
      </p:sp>
      <p:pic>
        <p:nvPicPr>
          <p:cNvPr id="14338" name="Picture 2">
            <a:extLst>
              <a:ext uri="{FF2B5EF4-FFF2-40B4-BE49-F238E27FC236}">
                <a16:creationId xmlns:a16="http://schemas.microsoft.com/office/drawing/2014/main" id="{6A383AEE-1758-4F9B-8307-DF96680C53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5383" y="990380"/>
            <a:ext cx="6591991" cy="47109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DE59F5-0DAD-4FCA-BC8A-22497029F95B}"/>
              </a:ext>
            </a:extLst>
          </p:cNvPr>
          <p:cNvSpPr txBox="1"/>
          <p:nvPr/>
        </p:nvSpPr>
        <p:spPr>
          <a:xfrm>
            <a:off x="1803862" y="5701366"/>
            <a:ext cx="904424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suggest a positive correlation of age and blood pressure.  As one ages, blood pressure increases.</a:t>
            </a:r>
          </a:p>
        </p:txBody>
      </p:sp>
    </p:spTree>
    <p:extLst>
      <p:ext uri="{BB962C8B-B14F-4D97-AF65-F5344CB8AC3E}">
        <p14:creationId xmlns:p14="http://schemas.microsoft.com/office/powerpoint/2010/main" val="762073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C958-5CEB-48CD-B8C5-2983EE5E58E2}"/>
              </a:ext>
            </a:extLst>
          </p:cNvPr>
          <p:cNvSpPr>
            <a:spLocks noGrp="1"/>
          </p:cNvSpPr>
          <p:nvPr>
            <p:ph type="title"/>
          </p:nvPr>
        </p:nvSpPr>
        <p:spPr>
          <a:xfrm>
            <a:off x="1390795" y="186256"/>
            <a:ext cx="9905998" cy="1478570"/>
          </a:xfrm>
        </p:spPr>
        <p:txBody>
          <a:bodyPr/>
          <a:lstStyle/>
          <a:p>
            <a:r>
              <a:rPr lang="en-US" dirty="0"/>
              <a:t>SCATTERPLOTS</a:t>
            </a:r>
          </a:p>
        </p:txBody>
      </p:sp>
      <p:pic>
        <p:nvPicPr>
          <p:cNvPr id="15364" name="Picture 4">
            <a:extLst>
              <a:ext uri="{FF2B5EF4-FFF2-40B4-BE49-F238E27FC236}">
                <a16:creationId xmlns:a16="http://schemas.microsoft.com/office/drawing/2014/main" id="{B3BC3518-E26B-4760-A60B-115FB66053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2625" y="1048902"/>
            <a:ext cx="6660849" cy="47601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262C15-39F9-4829-9087-AE1F5AB21046}"/>
              </a:ext>
            </a:extLst>
          </p:cNvPr>
          <p:cNvSpPr txBox="1"/>
          <p:nvPr/>
        </p:nvSpPr>
        <p:spPr>
          <a:xfrm>
            <a:off x="1753985" y="5809098"/>
            <a:ext cx="86868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does not appear to be a strong correlation between cholesterol and blood pressure.</a:t>
            </a:r>
          </a:p>
        </p:txBody>
      </p:sp>
    </p:spTree>
    <p:extLst>
      <p:ext uri="{BB962C8B-B14F-4D97-AF65-F5344CB8AC3E}">
        <p14:creationId xmlns:p14="http://schemas.microsoft.com/office/powerpoint/2010/main" val="1089899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A2EC20-B945-46E2-80A7-3E086E2465D5}"/>
              </a:ext>
            </a:extLst>
          </p:cNvPr>
          <p:cNvSpPr txBox="1"/>
          <p:nvPr/>
        </p:nvSpPr>
        <p:spPr>
          <a:xfrm>
            <a:off x="1956262" y="5430003"/>
            <a:ext cx="8279476"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This also confirms our initial PMF in that in this distribution and dataset, there seemed to be a higher amount of individuals with CAD at younger ages and a higher amount of individuals without CAD at older ages (opposite what we would logically think).</a:t>
            </a:r>
          </a:p>
        </p:txBody>
      </p:sp>
      <p:sp>
        <p:nvSpPr>
          <p:cNvPr id="6" name="Title 1">
            <a:extLst>
              <a:ext uri="{FF2B5EF4-FFF2-40B4-BE49-F238E27FC236}">
                <a16:creationId xmlns:a16="http://schemas.microsoft.com/office/drawing/2014/main" id="{8550A902-930F-434B-83F4-65039058C5BF}"/>
              </a:ext>
            </a:extLst>
          </p:cNvPr>
          <p:cNvSpPr>
            <a:spLocks noGrp="1"/>
          </p:cNvSpPr>
          <p:nvPr>
            <p:ph type="title"/>
          </p:nvPr>
        </p:nvSpPr>
        <p:spPr>
          <a:xfrm>
            <a:off x="1407421" y="108065"/>
            <a:ext cx="9905998" cy="833553"/>
          </a:xfrm>
        </p:spPr>
        <p:txBody>
          <a:bodyPr/>
          <a:lstStyle/>
          <a:p>
            <a:r>
              <a:rPr lang="en-US" dirty="0"/>
              <a:t>SCATTERPLOTS</a:t>
            </a:r>
          </a:p>
        </p:txBody>
      </p:sp>
      <p:pic>
        <p:nvPicPr>
          <p:cNvPr id="9218" name="Picture 2">
            <a:extLst>
              <a:ext uri="{FF2B5EF4-FFF2-40B4-BE49-F238E27FC236}">
                <a16:creationId xmlns:a16="http://schemas.microsoft.com/office/drawing/2014/main" id="{CFE8D93E-E00F-4D30-B35D-066518536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184" y="857642"/>
            <a:ext cx="6167870" cy="444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06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D401E20-2EA5-4AFC-9E2F-373BE871C4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817" y="951498"/>
            <a:ext cx="5979138" cy="46557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A2EC20-B945-46E2-80A7-3E086E2465D5}"/>
              </a:ext>
            </a:extLst>
          </p:cNvPr>
          <p:cNvSpPr txBox="1"/>
          <p:nvPr/>
        </p:nvSpPr>
        <p:spPr>
          <a:xfrm>
            <a:off x="1873135" y="5607285"/>
            <a:ext cx="8279476" cy="923330"/>
          </a:xfrm>
          <a:prstGeom prst="rect">
            <a:avLst/>
          </a:prstGeom>
          <a:noFill/>
        </p:spPr>
        <p:txBody>
          <a:bodyPr wrap="square" rtlCol="0">
            <a:spAutoFit/>
          </a:bodyPr>
          <a:lstStyle/>
          <a:p>
            <a:pPr marL="285750" indent="-285750">
              <a:buFont typeface="Arial" panose="020B0604020202020204" pitchFamily="34" charset="0"/>
              <a:buChar char="•"/>
            </a:pPr>
            <a:r>
              <a:rPr lang="en-US" dirty="0"/>
              <a:t>Looking at this graph, it actually appears that Max HR on Stress Testing at a HIGHER level seems to be correlated with CAD presence judging by the overlap of values with the value of 1 (CAD Presence).</a:t>
            </a:r>
          </a:p>
        </p:txBody>
      </p:sp>
      <p:sp>
        <p:nvSpPr>
          <p:cNvPr id="6" name="Title 1">
            <a:extLst>
              <a:ext uri="{FF2B5EF4-FFF2-40B4-BE49-F238E27FC236}">
                <a16:creationId xmlns:a16="http://schemas.microsoft.com/office/drawing/2014/main" id="{8550A902-930F-434B-83F4-65039058C5BF}"/>
              </a:ext>
            </a:extLst>
          </p:cNvPr>
          <p:cNvSpPr>
            <a:spLocks noGrp="1"/>
          </p:cNvSpPr>
          <p:nvPr>
            <p:ph type="title"/>
          </p:nvPr>
        </p:nvSpPr>
        <p:spPr>
          <a:xfrm>
            <a:off x="1407421" y="108065"/>
            <a:ext cx="9905998" cy="833553"/>
          </a:xfrm>
        </p:spPr>
        <p:txBody>
          <a:bodyPr/>
          <a:lstStyle/>
          <a:p>
            <a:r>
              <a:rPr lang="en-US" dirty="0"/>
              <a:t>SCATTERPLOTS</a:t>
            </a:r>
          </a:p>
        </p:txBody>
      </p:sp>
    </p:spTree>
    <p:extLst>
      <p:ext uri="{BB962C8B-B14F-4D97-AF65-F5344CB8AC3E}">
        <p14:creationId xmlns:p14="http://schemas.microsoft.com/office/powerpoint/2010/main" val="2466858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4177-9DF9-4BB3-9845-11BAAFF4015C}"/>
              </a:ext>
            </a:extLst>
          </p:cNvPr>
          <p:cNvSpPr>
            <a:spLocks noGrp="1"/>
          </p:cNvSpPr>
          <p:nvPr>
            <p:ph type="title"/>
          </p:nvPr>
        </p:nvSpPr>
        <p:spPr>
          <a:xfrm>
            <a:off x="1141413" y="299257"/>
            <a:ext cx="9905998" cy="1240877"/>
          </a:xfrm>
        </p:spPr>
        <p:txBody>
          <a:bodyPr/>
          <a:lstStyle/>
          <a:p>
            <a:r>
              <a:rPr lang="en-US" dirty="0"/>
              <a:t>Scatterplot interpretations</a:t>
            </a:r>
          </a:p>
        </p:txBody>
      </p:sp>
      <p:sp>
        <p:nvSpPr>
          <p:cNvPr id="3" name="Content Placeholder 2">
            <a:extLst>
              <a:ext uri="{FF2B5EF4-FFF2-40B4-BE49-F238E27FC236}">
                <a16:creationId xmlns:a16="http://schemas.microsoft.com/office/drawing/2014/main" id="{95DFC46A-B232-4AA4-83D4-D7DDA33097B4}"/>
              </a:ext>
            </a:extLst>
          </p:cNvPr>
          <p:cNvSpPr>
            <a:spLocks noGrp="1"/>
          </p:cNvSpPr>
          <p:nvPr>
            <p:ph idx="1"/>
          </p:nvPr>
        </p:nvSpPr>
        <p:spPr>
          <a:xfrm>
            <a:off x="1141413" y="1466950"/>
            <a:ext cx="9905999" cy="4551464"/>
          </a:xfrm>
        </p:spPr>
        <p:txBody>
          <a:bodyPr>
            <a:normAutofit fontScale="85000" lnSpcReduction="20000"/>
          </a:bodyPr>
          <a:lstStyle/>
          <a:p>
            <a:r>
              <a:rPr lang="en-US" dirty="0"/>
              <a:t>I used Spearman Correlation for these three scatterplots since it is more robust in the presence of outliers which we have determined, there are some extreme values (not necessarily outliers) but would not necessarily follow a truly normal distribution.</a:t>
            </a:r>
          </a:p>
          <a:p>
            <a:r>
              <a:rPr lang="en-US" dirty="0"/>
              <a:t>Spearman’s Correlation Results:</a:t>
            </a:r>
          </a:p>
          <a:p>
            <a:pPr lvl="1"/>
            <a:r>
              <a:rPr lang="en-US" dirty="0"/>
              <a:t>Age and Cholesterol = 0.1957</a:t>
            </a:r>
          </a:p>
          <a:p>
            <a:pPr lvl="1"/>
            <a:r>
              <a:rPr lang="en-US" dirty="0"/>
              <a:t>Age and BP = 0.2856</a:t>
            </a:r>
          </a:p>
          <a:p>
            <a:pPr lvl="1"/>
            <a:r>
              <a:rPr lang="en-US" dirty="0"/>
              <a:t>Cholesterol and BP = 0.1265</a:t>
            </a:r>
          </a:p>
          <a:p>
            <a:r>
              <a:rPr lang="en-US" dirty="0"/>
              <a:t>Based on these results, there appears to be a small to moderate positive correlation between all of these variables with the strongest relationship between age and systolic blood pressure.  This would suggest that as age increases both cholesterol and BP increase.  As cholesterol increases, BP increases.</a:t>
            </a:r>
          </a:p>
          <a:p>
            <a:r>
              <a:rPr lang="en-US" dirty="0"/>
              <a:t>This does NOT imply causation merely an association between these variables.  The association is of small to moderate strength.</a:t>
            </a:r>
          </a:p>
          <a:p>
            <a:pPr lvl="1"/>
            <a:endParaRPr lang="en-US" dirty="0"/>
          </a:p>
          <a:p>
            <a:pPr marL="457200" lvl="1" indent="0">
              <a:buNone/>
            </a:pPr>
            <a:endParaRPr lang="en-US" dirty="0"/>
          </a:p>
        </p:txBody>
      </p:sp>
    </p:spTree>
    <p:extLst>
      <p:ext uri="{BB962C8B-B14F-4D97-AF65-F5344CB8AC3E}">
        <p14:creationId xmlns:p14="http://schemas.microsoft.com/office/powerpoint/2010/main" val="2862168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A86165-4284-41F2-9227-0C9B2604D215}"/>
              </a:ext>
            </a:extLst>
          </p:cNvPr>
          <p:cNvSpPr/>
          <p:nvPr/>
        </p:nvSpPr>
        <p:spPr>
          <a:xfrm>
            <a:off x="4564971" y="258737"/>
            <a:ext cx="3062057" cy="646331"/>
          </a:xfrm>
          <a:prstGeom prst="rect">
            <a:avLst/>
          </a:prstGeom>
        </p:spPr>
        <p:txBody>
          <a:bodyPr wrap="none">
            <a:spAutoFit/>
          </a:bodyPr>
          <a:lstStyle/>
          <a:p>
            <a:r>
              <a:rPr lang="en-US" sz="3600" dirty="0"/>
              <a:t>Correlation Plot</a:t>
            </a:r>
          </a:p>
        </p:txBody>
      </p:sp>
      <p:graphicFrame>
        <p:nvGraphicFramePr>
          <p:cNvPr id="8" name="Content Placeholder 7">
            <a:extLst>
              <a:ext uri="{FF2B5EF4-FFF2-40B4-BE49-F238E27FC236}">
                <a16:creationId xmlns:a16="http://schemas.microsoft.com/office/drawing/2014/main" id="{CE61C17C-23B8-4E18-95B7-A5CE8B0DE27D}"/>
              </a:ext>
            </a:extLst>
          </p:cNvPr>
          <p:cNvGraphicFramePr>
            <a:graphicFrameLocks noGrp="1"/>
          </p:cNvGraphicFramePr>
          <p:nvPr>
            <p:ph idx="1"/>
            <p:extLst>
              <p:ext uri="{D42A27DB-BD31-4B8C-83A1-F6EECF244321}">
                <p14:modId xmlns:p14="http://schemas.microsoft.com/office/powerpoint/2010/main" val="797463473"/>
              </p:ext>
            </p:extLst>
          </p:nvPr>
        </p:nvGraphicFramePr>
        <p:xfrm>
          <a:off x="1296955" y="1054359"/>
          <a:ext cx="10291660" cy="4994288"/>
        </p:xfrm>
        <a:graphic>
          <a:graphicData uri="http://schemas.openxmlformats.org/drawingml/2006/table">
            <a:tbl>
              <a:tblPr/>
              <a:tblGrid>
                <a:gridCol w="599026">
                  <a:extLst>
                    <a:ext uri="{9D8B030D-6E8A-4147-A177-3AD203B41FA5}">
                      <a16:colId xmlns:a16="http://schemas.microsoft.com/office/drawing/2014/main" val="477860557"/>
                    </a:ext>
                  </a:extLst>
                </a:gridCol>
                <a:gridCol w="692331">
                  <a:extLst>
                    <a:ext uri="{9D8B030D-6E8A-4147-A177-3AD203B41FA5}">
                      <a16:colId xmlns:a16="http://schemas.microsoft.com/office/drawing/2014/main" val="2192127768"/>
                    </a:ext>
                  </a:extLst>
                </a:gridCol>
                <a:gridCol w="692331">
                  <a:extLst>
                    <a:ext uri="{9D8B030D-6E8A-4147-A177-3AD203B41FA5}">
                      <a16:colId xmlns:a16="http://schemas.microsoft.com/office/drawing/2014/main" val="4081389699"/>
                    </a:ext>
                  </a:extLst>
                </a:gridCol>
                <a:gridCol w="692331">
                  <a:extLst>
                    <a:ext uri="{9D8B030D-6E8A-4147-A177-3AD203B41FA5}">
                      <a16:colId xmlns:a16="http://schemas.microsoft.com/office/drawing/2014/main" val="2138530015"/>
                    </a:ext>
                  </a:extLst>
                </a:gridCol>
                <a:gridCol w="692331">
                  <a:extLst>
                    <a:ext uri="{9D8B030D-6E8A-4147-A177-3AD203B41FA5}">
                      <a16:colId xmlns:a16="http://schemas.microsoft.com/office/drawing/2014/main" val="998088726"/>
                    </a:ext>
                  </a:extLst>
                </a:gridCol>
                <a:gridCol w="692331">
                  <a:extLst>
                    <a:ext uri="{9D8B030D-6E8A-4147-A177-3AD203B41FA5}">
                      <a16:colId xmlns:a16="http://schemas.microsoft.com/office/drawing/2014/main" val="1671436116"/>
                    </a:ext>
                  </a:extLst>
                </a:gridCol>
                <a:gridCol w="692331">
                  <a:extLst>
                    <a:ext uri="{9D8B030D-6E8A-4147-A177-3AD203B41FA5}">
                      <a16:colId xmlns:a16="http://schemas.microsoft.com/office/drawing/2014/main" val="25470065"/>
                    </a:ext>
                  </a:extLst>
                </a:gridCol>
                <a:gridCol w="692331">
                  <a:extLst>
                    <a:ext uri="{9D8B030D-6E8A-4147-A177-3AD203B41FA5}">
                      <a16:colId xmlns:a16="http://schemas.microsoft.com/office/drawing/2014/main" val="2497765627"/>
                    </a:ext>
                  </a:extLst>
                </a:gridCol>
                <a:gridCol w="692331">
                  <a:extLst>
                    <a:ext uri="{9D8B030D-6E8A-4147-A177-3AD203B41FA5}">
                      <a16:colId xmlns:a16="http://schemas.microsoft.com/office/drawing/2014/main" val="493275770"/>
                    </a:ext>
                  </a:extLst>
                </a:gridCol>
                <a:gridCol w="692331">
                  <a:extLst>
                    <a:ext uri="{9D8B030D-6E8A-4147-A177-3AD203B41FA5}">
                      <a16:colId xmlns:a16="http://schemas.microsoft.com/office/drawing/2014/main" val="637447645"/>
                    </a:ext>
                  </a:extLst>
                </a:gridCol>
                <a:gridCol w="692331">
                  <a:extLst>
                    <a:ext uri="{9D8B030D-6E8A-4147-A177-3AD203B41FA5}">
                      <a16:colId xmlns:a16="http://schemas.microsoft.com/office/drawing/2014/main" val="3622541997"/>
                    </a:ext>
                  </a:extLst>
                </a:gridCol>
                <a:gridCol w="692331">
                  <a:extLst>
                    <a:ext uri="{9D8B030D-6E8A-4147-A177-3AD203B41FA5}">
                      <a16:colId xmlns:a16="http://schemas.microsoft.com/office/drawing/2014/main" val="1400485360"/>
                    </a:ext>
                  </a:extLst>
                </a:gridCol>
                <a:gridCol w="692331">
                  <a:extLst>
                    <a:ext uri="{9D8B030D-6E8A-4147-A177-3AD203B41FA5}">
                      <a16:colId xmlns:a16="http://schemas.microsoft.com/office/drawing/2014/main" val="3628897821"/>
                    </a:ext>
                  </a:extLst>
                </a:gridCol>
                <a:gridCol w="692331">
                  <a:extLst>
                    <a:ext uri="{9D8B030D-6E8A-4147-A177-3AD203B41FA5}">
                      <a16:colId xmlns:a16="http://schemas.microsoft.com/office/drawing/2014/main" val="2887166482"/>
                    </a:ext>
                  </a:extLst>
                </a:gridCol>
                <a:gridCol w="692331">
                  <a:extLst>
                    <a:ext uri="{9D8B030D-6E8A-4147-A177-3AD203B41FA5}">
                      <a16:colId xmlns:a16="http://schemas.microsoft.com/office/drawing/2014/main" val="1638313665"/>
                    </a:ext>
                  </a:extLst>
                </a:gridCol>
              </a:tblGrid>
              <a:tr h="183966">
                <a:tc>
                  <a:txBody>
                    <a:bodyPr/>
                    <a:lstStyle/>
                    <a:p>
                      <a:pPr rtl="0"/>
                      <a:endParaRPr lang="en-US" sz="1100" dirty="0"/>
                    </a:p>
                  </a:txBody>
                  <a:tcPr marL="18739" marR="18739" marT="9370" marB="9370" anchor="ctr">
                    <a:lnL>
                      <a:noFill/>
                    </a:lnL>
                    <a:lnR>
                      <a:noFill/>
                    </a:lnR>
                    <a:lnT>
                      <a:noFill/>
                    </a:lnT>
                    <a:lnB>
                      <a:noFill/>
                    </a:lnB>
                  </a:tcPr>
                </a:tc>
                <a:tc>
                  <a:txBody>
                    <a:bodyPr/>
                    <a:lstStyle/>
                    <a:p>
                      <a:pPr rtl="0"/>
                      <a:r>
                        <a:rPr lang="en-US" sz="1100" dirty="0"/>
                        <a:t>age</a:t>
                      </a:r>
                    </a:p>
                  </a:txBody>
                  <a:tcPr marL="18739" marR="18739" marT="9370" marB="9370" anchor="ctr">
                    <a:lnL>
                      <a:noFill/>
                    </a:lnL>
                    <a:lnR>
                      <a:noFill/>
                    </a:lnR>
                    <a:lnT>
                      <a:noFill/>
                    </a:lnT>
                    <a:lnB>
                      <a:noFill/>
                    </a:lnB>
                  </a:tcPr>
                </a:tc>
                <a:tc>
                  <a:txBody>
                    <a:bodyPr/>
                    <a:lstStyle/>
                    <a:p>
                      <a:pPr rtl="0"/>
                      <a:r>
                        <a:rPr lang="en-US" sz="1100" dirty="0"/>
                        <a:t>sex</a:t>
                      </a:r>
                    </a:p>
                  </a:txBody>
                  <a:tcPr marL="18739" marR="18739" marT="9370" marB="9370" anchor="ctr">
                    <a:lnL>
                      <a:noFill/>
                    </a:lnL>
                    <a:lnR>
                      <a:noFill/>
                    </a:lnR>
                    <a:lnT>
                      <a:noFill/>
                    </a:lnT>
                    <a:lnB>
                      <a:noFill/>
                    </a:lnB>
                  </a:tcPr>
                </a:tc>
                <a:tc>
                  <a:txBody>
                    <a:bodyPr/>
                    <a:lstStyle/>
                    <a:p>
                      <a:pPr rtl="0"/>
                      <a:r>
                        <a:rPr lang="en-US" sz="1100" dirty="0"/>
                        <a:t>cp</a:t>
                      </a:r>
                    </a:p>
                  </a:txBody>
                  <a:tcPr marL="18739" marR="18739" marT="9370" marB="9370" anchor="ctr">
                    <a:lnL>
                      <a:noFill/>
                    </a:lnL>
                    <a:lnR>
                      <a:noFill/>
                    </a:lnR>
                    <a:lnT>
                      <a:noFill/>
                    </a:lnT>
                    <a:lnB>
                      <a:noFill/>
                    </a:lnB>
                  </a:tcPr>
                </a:tc>
                <a:tc>
                  <a:txBody>
                    <a:bodyPr/>
                    <a:lstStyle/>
                    <a:p>
                      <a:pPr rtl="0"/>
                      <a:r>
                        <a:rPr lang="en-US" sz="1100" dirty="0" err="1"/>
                        <a:t>Trestbps</a:t>
                      </a:r>
                      <a:endParaRPr lang="en-US" sz="1100" dirty="0"/>
                    </a:p>
                  </a:txBody>
                  <a:tcPr marL="18739" marR="18739" marT="9370" marB="9370" anchor="ctr">
                    <a:lnL>
                      <a:noFill/>
                    </a:lnL>
                    <a:lnR>
                      <a:noFill/>
                    </a:lnR>
                    <a:lnT>
                      <a:noFill/>
                    </a:lnT>
                    <a:lnB>
                      <a:noFill/>
                    </a:lnB>
                  </a:tcPr>
                </a:tc>
                <a:tc>
                  <a:txBody>
                    <a:bodyPr/>
                    <a:lstStyle/>
                    <a:p>
                      <a:pPr rtl="0"/>
                      <a:r>
                        <a:rPr lang="en-US" sz="1100" dirty="0" err="1"/>
                        <a:t>chol</a:t>
                      </a:r>
                      <a:endParaRPr lang="en-US" sz="1100" dirty="0"/>
                    </a:p>
                  </a:txBody>
                  <a:tcPr marL="18739" marR="18739" marT="9370" marB="9370" anchor="ctr">
                    <a:lnL>
                      <a:noFill/>
                    </a:lnL>
                    <a:lnR>
                      <a:noFill/>
                    </a:lnR>
                    <a:lnT>
                      <a:noFill/>
                    </a:lnT>
                    <a:lnB>
                      <a:noFill/>
                    </a:lnB>
                  </a:tcPr>
                </a:tc>
                <a:tc>
                  <a:txBody>
                    <a:bodyPr/>
                    <a:lstStyle/>
                    <a:p>
                      <a:pPr rtl="0"/>
                      <a:r>
                        <a:rPr lang="en-US" sz="1100" dirty="0" err="1"/>
                        <a:t>fbs</a:t>
                      </a:r>
                      <a:endParaRPr lang="en-US" sz="1100" dirty="0"/>
                    </a:p>
                  </a:txBody>
                  <a:tcPr marL="18739" marR="18739" marT="9370" marB="9370" anchor="ctr">
                    <a:lnL>
                      <a:noFill/>
                    </a:lnL>
                    <a:lnR>
                      <a:noFill/>
                    </a:lnR>
                    <a:lnT>
                      <a:noFill/>
                    </a:lnT>
                    <a:lnB>
                      <a:noFill/>
                    </a:lnB>
                  </a:tcPr>
                </a:tc>
                <a:tc>
                  <a:txBody>
                    <a:bodyPr/>
                    <a:lstStyle/>
                    <a:p>
                      <a:pPr rtl="0"/>
                      <a:r>
                        <a:rPr lang="en-US" sz="1100" dirty="0" err="1"/>
                        <a:t>restecg</a:t>
                      </a:r>
                      <a:endParaRPr lang="en-US" sz="1100" dirty="0"/>
                    </a:p>
                  </a:txBody>
                  <a:tcPr marL="18739" marR="18739" marT="9370" marB="9370" anchor="ctr">
                    <a:lnL>
                      <a:noFill/>
                    </a:lnL>
                    <a:lnR>
                      <a:noFill/>
                    </a:lnR>
                    <a:lnT>
                      <a:noFill/>
                    </a:lnT>
                    <a:lnB>
                      <a:noFill/>
                    </a:lnB>
                  </a:tcPr>
                </a:tc>
                <a:tc>
                  <a:txBody>
                    <a:bodyPr/>
                    <a:lstStyle/>
                    <a:p>
                      <a:pPr rtl="0"/>
                      <a:r>
                        <a:rPr lang="en-US" sz="1100" dirty="0" err="1"/>
                        <a:t>thalach</a:t>
                      </a:r>
                      <a:endParaRPr lang="en-US" sz="1100" dirty="0"/>
                    </a:p>
                  </a:txBody>
                  <a:tcPr marL="18739" marR="18739" marT="9370" marB="9370" anchor="ctr">
                    <a:lnL>
                      <a:noFill/>
                    </a:lnL>
                    <a:lnR>
                      <a:noFill/>
                    </a:lnR>
                    <a:lnT>
                      <a:noFill/>
                    </a:lnT>
                    <a:lnB>
                      <a:noFill/>
                    </a:lnB>
                  </a:tcPr>
                </a:tc>
                <a:tc>
                  <a:txBody>
                    <a:bodyPr/>
                    <a:lstStyle/>
                    <a:p>
                      <a:pPr rtl="0"/>
                      <a:r>
                        <a:rPr lang="en-US" sz="1100" dirty="0" err="1"/>
                        <a:t>exang</a:t>
                      </a:r>
                      <a:endParaRPr lang="en-US" sz="1100" dirty="0"/>
                    </a:p>
                  </a:txBody>
                  <a:tcPr marL="18739" marR="18739" marT="9370" marB="9370" anchor="ctr">
                    <a:lnL>
                      <a:noFill/>
                    </a:lnL>
                    <a:lnR>
                      <a:noFill/>
                    </a:lnR>
                    <a:lnT>
                      <a:noFill/>
                    </a:lnT>
                    <a:lnB>
                      <a:noFill/>
                    </a:lnB>
                  </a:tcPr>
                </a:tc>
                <a:tc>
                  <a:txBody>
                    <a:bodyPr/>
                    <a:lstStyle/>
                    <a:p>
                      <a:pPr rtl="0"/>
                      <a:r>
                        <a:rPr lang="en-US" sz="1100" dirty="0" err="1"/>
                        <a:t>oldpeak</a:t>
                      </a:r>
                      <a:endParaRPr lang="en-US" sz="1100" dirty="0"/>
                    </a:p>
                  </a:txBody>
                  <a:tcPr marL="18739" marR="18739" marT="9370" marB="9370" anchor="ctr">
                    <a:lnL>
                      <a:noFill/>
                    </a:lnL>
                    <a:lnR>
                      <a:noFill/>
                    </a:lnR>
                    <a:lnT>
                      <a:noFill/>
                    </a:lnT>
                    <a:lnB>
                      <a:noFill/>
                    </a:lnB>
                  </a:tcPr>
                </a:tc>
                <a:tc>
                  <a:txBody>
                    <a:bodyPr/>
                    <a:lstStyle/>
                    <a:p>
                      <a:pPr rtl="0"/>
                      <a:r>
                        <a:rPr lang="en-US" sz="1100" dirty="0"/>
                        <a:t>slope</a:t>
                      </a:r>
                    </a:p>
                  </a:txBody>
                  <a:tcPr marL="18739" marR="18739" marT="9370" marB="9370" anchor="ctr">
                    <a:lnL>
                      <a:noFill/>
                    </a:lnL>
                    <a:lnR>
                      <a:noFill/>
                    </a:lnR>
                    <a:lnT>
                      <a:noFill/>
                    </a:lnT>
                    <a:lnB>
                      <a:noFill/>
                    </a:lnB>
                  </a:tcPr>
                </a:tc>
                <a:tc>
                  <a:txBody>
                    <a:bodyPr/>
                    <a:lstStyle/>
                    <a:p>
                      <a:pPr rtl="0"/>
                      <a:r>
                        <a:rPr lang="en-US" sz="1100" dirty="0"/>
                        <a:t>ca</a:t>
                      </a:r>
                    </a:p>
                  </a:txBody>
                  <a:tcPr marL="18739" marR="18739" marT="9370" marB="9370" anchor="ctr">
                    <a:lnL>
                      <a:noFill/>
                    </a:lnL>
                    <a:lnR>
                      <a:noFill/>
                    </a:lnR>
                    <a:lnT>
                      <a:noFill/>
                    </a:lnT>
                    <a:lnB>
                      <a:noFill/>
                    </a:lnB>
                  </a:tcPr>
                </a:tc>
                <a:tc>
                  <a:txBody>
                    <a:bodyPr/>
                    <a:lstStyle/>
                    <a:p>
                      <a:pPr rtl="0"/>
                      <a:r>
                        <a:rPr lang="en-US" sz="1100" dirty="0" err="1"/>
                        <a:t>thal</a:t>
                      </a:r>
                      <a:endParaRPr lang="en-US" sz="1100" dirty="0"/>
                    </a:p>
                  </a:txBody>
                  <a:tcPr marL="18739" marR="18739" marT="9370" marB="9370" anchor="ctr">
                    <a:lnL>
                      <a:noFill/>
                    </a:lnL>
                    <a:lnR>
                      <a:noFill/>
                    </a:lnR>
                    <a:lnT>
                      <a:noFill/>
                    </a:lnT>
                    <a:lnB>
                      <a:noFill/>
                    </a:lnB>
                  </a:tcPr>
                </a:tc>
                <a:tc>
                  <a:txBody>
                    <a:bodyPr/>
                    <a:lstStyle/>
                    <a:p>
                      <a:r>
                        <a:rPr lang="en-US" sz="1100" dirty="0"/>
                        <a:t>target</a:t>
                      </a:r>
                    </a:p>
                  </a:txBody>
                  <a:tcPr marL="18739" marR="18739" marT="9370" marB="9370">
                    <a:lnL>
                      <a:noFill/>
                    </a:lnL>
                  </a:tcPr>
                </a:tc>
                <a:extLst>
                  <a:ext uri="{0D108BD9-81ED-4DB2-BD59-A6C34878D82A}">
                    <a16:rowId xmlns:a16="http://schemas.microsoft.com/office/drawing/2014/main" val="3410888053"/>
                  </a:ext>
                </a:extLst>
              </a:tr>
              <a:tr h="343422">
                <a:tc>
                  <a:txBody>
                    <a:bodyPr/>
                    <a:lstStyle/>
                    <a:p>
                      <a:pPr rtl="0"/>
                      <a:r>
                        <a:rPr lang="en-US" sz="1100" dirty="0"/>
                        <a:t>age</a:t>
                      </a:r>
                    </a:p>
                  </a:txBody>
                  <a:tcPr marL="18739" marR="18739" marT="9370" marB="9370" anchor="ctr">
                    <a:lnL>
                      <a:noFill/>
                    </a:lnL>
                    <a:lnR>
                      <a:noFill/>
                    </a:lnR>
                    <a:lnT>
                      <a:noFill/>
                    </a:lnT>
                    <a:lnB>
                      <a:noFill/>
                    </a:lnB>
                  </a:tcPr>
                </a:tc>
                <a:tc>
                  <a:txBody>
                    <a:bodyPr/>
                    <a:lstStyle/>
                    <a:p>
                      <a:pPr rtl="0"/>
                      <a:r>
                        <a:rPr lang="en-US" sz="1100"/>
                        <a:t>1.000000</a:t>
                      </a:r>
                    </a:p>
                  </a:txBody>
                  <a:tcPr marL="18739" marR="18739" marT="9370" marB="9370" anchor="ctr">
                    <a:lnL>
                      <a:noFill/>
                    </a:lnL>
                    <a:lnR>
                      <a:noFill/>
                    </a:lnR>
                    <a:lnT>
                      <a:noFill/>
                    </a:lnT>
                    <a:lnB>
                      <a:noFill/>
                    </a:lnB>
                  </a:tcPr>
                </a:tc>
                <a:tc>
                  <a:txBody>
                    <a:bodyPr/>
                    <a:lstStyle/>
                    <a:p>
                      <a:pPr rtl="0"/>
                      <a:r>
                        <a:rPr lang="en-US" sz="1100"/>
                        <a:t>-0.099131</a:t>
                      </a:r>
                    </a:p>
                  </a:txBody>
                  <a:tcPr marL="18739" marR="18739" marT="9370" marB="9370" anchor="ctr">
                    <a:lnL>
                      <a:noFill/>
                    </a:lnL>
                    <a:lnR>
                      <a:noFill/>
                    </a:lnR>
                    <a:lnT>
                      <a:noFill/>
                    </a:lnT>
                    <a:lnB>
                      <a:noFill/>
                    </a:lnB>
                  </a:tcPr>
                </a:tc>
                <a:tc>
                  <a:txBody>
                    <a:bodyPr/>
                    <a:lstStyle/>
                    <a:p>
                      <a:pPr rtl="0"/>
                      <a:r>
                        <a:rPr lang="en-US" sz="1100"/>
                        <a:t>-0.087494</a:t>
                      </a:r>
                    </a:p>
                  </a:txBody>
                  <a:tcPr marL="18739" marR="18739" marT="9370" marB="9370" anchor="ctr">
                    <a:lnL>
                      <a:noFill/>
                    </a:lnL>
                    <a:lnR>
                      <a:noFill/>
                    </a:lnR>
                    <a:lnT>
                      <a:noFill/>
                    </a:lnT>
                    <a:lnB>
                      <a:noFill/>
                    </a:lnB>
                  </a:tcPr>
                </a:tc>
                <a:tc>
                  <a:txBody>
                    <a:bodyPr/>
                    <a:lstStyle/>
                    <a:p>
                      <a:pPr rtl="0"/>
                      <a:r>
                        <a:rPr lang="en-US" sz="1100"/>
                        <a:t>0.285617</a:t>
                      </a:r>
                    </a:p>
                  </a:txBody>
                  <a:tcPr marL="18739" marR="18739" marT="9370" marB="9370" anchor="ctr">
                    <a:lnL>
                      <a:noFill/>
                    </a:lnL>
                    <a:lnR>
                      <a:noFill/>
                    </a:lnR>
                    <a:lnT>
                      <a:noFill/>
                    </a:lnT>
                    <a:lnB>
                      <a:noFill/>
                    </a:lnB>
                  </a:tcPr>
                </a:tc>
                <a:tc>
                  <a:txBody>
                    <a:bodyPr/>
                    <a:lstStyle/>
                    <a:p>
                      <a:pPr rtl="0"/>
                      <a:r>
                        <a:rPr lang="en-US" sz="1100"/>
                        <a:t>0.195786</a:t>
                      </a:r>
                    </a:p>
                  </a:txBody>
                  <a:tcPr marL="18739" marR="18739" marT="9370" marB="9370" anchor="ctr">
                    <a:lnL>
                      <a:noFill/>
                    </a:lnL>
                    <a:lnR>
                      <a:noFill/>
                    </a:lnR>
                    <a:lnT>
                      <a:noFill/>
                    </a:lnT>
                    <a:lnB>
                      <a:noFill/>
                    </a:lnB>
                  </a:tcPr>
                </a:tc>
                <a:tc>
                  <a:txBody>
                    <a:bodyPr/>
                    <a:lstStyle/>
                    <a:p>
                      <a:pPr rtl="0"/>
                      <a:r>
                        <a:rPr lang="en-US" sz="1100"/>
                        <a:t>0.113978</a:t>
                      </a:r>
                    </a:p>
                  </a:txBody>
                  <a:tcPr marL="18739" marR="18739" marT="9370" marB="9370" anchor="ctr">
                    <a:lnL>
                      <a:noFill/>
                    </a:lnL>
                    <a:lnR>
                      <a:noFill/>
                    </a:lnR>
                    <a:lnT>
                      <a:noFill/>
                    </a:lnT>
                    <a:lnB>
                      <a:noFill/>
                    </a:lnB>
                  </a:tcPr>
                </a:tc>
                <a:tc>
                  <a:txBody>
                    <a:bodyPr/>
                    <a:lstStyle/>
                    <a:p>
                      <a:pPr rtl="0"/>
                      <a:r>
                        <a:rPr lang="en-US" sz="1100"/>
                        <a:t>-0.132769</a:t>
                      </a:r>
                    </a:p>
                  </a:txBody>
                  <a:tcPr marL="18739" marR="18739" marT="9370" marB="9370" anchor="ctr">
                    <a:lnL>
                      <a:noFill/>
                    </a:lnL>
                    <a:lnR>
                      <a:noFill/>
                    </a:lnR>
                    <a:lnT>
                      <a:noFill/>
                    </a:lnT>
                    <a:lnB>
                      <a:noFill/>
                    </a:lnB>
                  </a:tcPr>
                </a:tc>
                <a:tc>
                  <a:txBody>
                    <a:bodyPr/>
                    <a:lstStyle/>
                    <a:p>
                      <a:pPr rtl="0"/>
                      <a:r>
                        <a:rPr lang="en-US" sz="1100"/>
                        <a:t>-0.398052</a:t>
                      </a:r>
                    </a:p>
                  </a:txBody>
                  <a:tcPr marL="18739" marR="18739" marT="9370" marB="9370" anchor="ctr">
                    <a:lnL>
                      <a:noFill/>
                    </a:lnL>
                    <a:lnR>
                      <a:noFill/>
                    </a:lnR>
                    <a:lnT>
                      <a:noFill/>
                    </a:lnT>
                    <a:lnB>
                      <a:noFill/>
                    </a:lnB>
                  </a:tcPr>
                </a:tc>
                <a:tc>
                  <a:txBody>
                    <a:bodyPr/>
                    <a:lstStyle/>
                    <a:p>
                      <a:pPr rtl="0"/>
                      <a:r>
                        <a:rPr lang="en-US" sz="1100"/>
                        <a:t>0.089679</a:t>
                      </a:r>
                    </a:p>
                  </a:txBody>
                  <a:tcPr marL="18739" marR="18739" marT="9370" marB="9370" anchor="ctr">
                    <a:lnL>
                      <a:noFill/>
                    </a:lnL>
                    <a:lnR>
                      <a:noFill/>
                    </a:lnR>
                    <a:lnT>
                      <a:noFill/>
                    </a:lnT>
                    <a:lnB>
                      <a:noFill/>
                    </a:lnB>
                  </a:tcPr>
                </a:tc>
                <a:tc>
                  <a:txBody>
                    <a:bodyPr/>
                    <a:lstStyle/>
                    <a:p>
                      <a:pPr rtl="0"/>
                      <a:r>
                        <a:rPr lang="en-US" sz="1100"/>
                        <a:t>0.268291</a:t>
                      </a:r>
                    </a:p>
                  </a:txBody>
                  <a:tcPr marL="18739" marR="18739" marT="9370" marB="9370" anchor="ctr">
                    <a:lnL>
                      <a:noFill/>
                    </a:lnL>
                    <a:lnR>
                      <a:noFill/>
                    </a:lnR>
                    <a:lnT>
                      <a:noFill/>
                    </a:lnT>
                    <a:lnB>
                      <a:noFill/>
                    </a:lnB>
                  </a:tcPr>
                </a:tc>
                <a:tc>
                  <a:txBody>
                    <a:bodyPr/>
                    <a:lstStyle/>
                    <a:p>
                      <a:pPr rtl="0"/>
                      <a:r>
                        <a:rPr lang="en-US" sz="1100"/>
                        <a:t>-0.184048</a:t>
                      </a:r>
                    </a:p>
                  </a:txBody>
                  <a:tcPr marL="18739" marR="18739" marT="9370" marB="9370" anchor="ctr">
                    <a:lnL>
                      <a:noFill/>
                    </a:lnL>
                    <a:lnR>
                      <a:noFill/>
                    </a:lnR>
                    <a:lnT>
                      <a:noFill/>
                    </a:lnT>
                    <a:lnB>
                      <a:noFill/>
                    </a:lnB>
                  </a:tcPr>
                </a:tc>
                <a:tc>
                  <a:txBody>
                    <a:bodyPr/>
                    <a:lstStyle/>
                    <a:p>
                      <a:pPr rtl="0"/>
                      <a:r>
                        <a:rPr lang="en-US" sz="1100"/>
                        <a:t>0.340955</a:t>
                      </a:r>
                    </a:p>
                  </a:txBody>
                  <a:tcPr marL="18739" marR="18739" marT="9370" marB="9370" anchor="ctr">
                    <a:lnL>
                      <a:noFill/>
                    </a:lnL>
                    <a:lnR>
                      <a:noFill/>
                    </a:lnR>
                    <a:lnT>
                      <a:noFill/>
                    </a:lnT>
                    <a:lnB>
                      <a:noFill/>
                    </a:lnB>
                  </a:tcPr>
                </a:tc>
                <a:tc>
                  <a:txBody>
                    <a:bodyPr/>
                    <a:lstStyle/>
                    <a:p>
                      <a:pPr rtl="0"/>
                      <a:r>
                        <a:rPr lang="en-US" sz="1100"/>
                        <a:t>0.087254</a:t>
                      </a:r>
                    </a:p>
                  </a:txBody>
                  <a:tcPr marL="18739" marR="18739" marT="9370" marB="9370" anchor="ctr">
                    <a:lnL>
                      <a:noFill/>
                    </a:lnL>
                    <a:lnR>
                      <a:noFill/>
                    </a:lnR>
                    <a:lnT>
                      <a:noFill/>
                    </a:lnT>
                    <a:lnB>
                      <a:noFill/>
                    </a:lnB>
                  </a:tcPr>
                </a:tc>
                <a:tc>
                  <a:txBody>
                    <a:bodyPr/>
                    <a:lstStyle/>
                    <a:p>
                      <a:pPr rtl="0"/>
                      <a:r>
                        <a:rPr lang="en-US" sz="1100"/>
                        <a:t>-0.238400</a:t>
                      </a:r>
                    </a:p>
                  </a:txBody>
                  <a:tcPr marL="18739" marR="18739" marT="9370" marB="9370" anchor="ctr">
                    <a:lnL>
                      <a:noFill/>
                    </a:lnL>
                    <a:lnR>
                      <a:noFill/>
                    </a:lnR>
                    <a:lnB>
                      <a:noFill/>
                    </a:lnB>
                  </a:tcPr>
                </a:tc>
                <a:extLst>
                  <a:ext uri="{0D108BD9-81ED-4DB2-BD59-A6C34878D82A}">
                    <a16:rowId xmlns:a16="http://schemas.microsoft.com/office/drawing/2014/main" val="2384408844"/>
                  </a:ext>
                </a:extLst>
              </a:tr>
              <a:tr h="343422">
                <a:tc>
                  <a:txBody>
                    <a:bodyPr/>
                    <a:lstStyle/>
                    <a:p>
                      <a:pPr rtl="0"/>
                      <a:r>
                        <a:rPr lang="en-US" sz="1100"/>
                        <a:t>sex</a:t>
                      </a:r>
                    </a:p>
                  </a:txBody>
                  <a:tcPr marL="18739" marR="18739" marT="9370" marB="9370" anchor="ctr">
                    <a:lnL>
                      <a:noFill/>
                    </a:lnL>
                    <a:lnR>
                      <a:noFill/>
                    </a:lnR>
                    <a:lnT>
                      <a:noFill/>
                    </a:lnT>
                    <a:lnB>
                      <a:noFill/>
                    </a:lnB>
                  </a:tcPr>
                </a:tc>
                <a:tc>
                  <a:txBody>
                    <a:bodyPr/>
                    <a:lstStyle/>
                    <a:p>
                      <a:pPr rtl="0"/>
                      <a:r>
                        <a:rPr lang="en-US" sz="1100"/>
                        <a:t>-0.099131</a:t>
                      </a:r>
                    </a:p>
                  </a:txBody>
                  <a:tcPr marL="18739" marR="18739" marT="9370" marB="9370" anchor="ctr">
                    <a:lnL>
                      <a:noFill/>
                    </a:lnL>
                    <a:lnR>
                      <a:noFill/>
                    </a:lnR>
                    <a:lnT>
                      <a:noFill/>
                    </a:lnT>
                    <a:lnB>
                      <a:noFill/>
                    </a:lnB>
                  </a:tcPr>
                </a:tc>
                <a:tc>
                  <a:txBody>
                    <a:bodyPr/>
                    <a:lstStyle/>
                    <a:p>
                      <a:pPr rtl="0"/>
                      <a:r>
                        <a:rPr lang="en-US" sz="1100"/>
                        <a:t>1.000000</a:t>
                      </a:r>
                    </a:p>
                  </a:txBody>
                  <a:tcPr marL="18739" marR="18739" marT="9370" marB="9370" anchor="ctr">
                    <a:lnL>
                      <a:noFill/>
                    </a:lnL>
                    <a:lnR>
                      <a:noFill/>
                    </a:lnR>
                    <a:lnT>
                      <a:noFill/>
                    </a:lnT>
                    <a:lnB>
                      <a:noFill/>
                    </a:lnB>
                  </a:tcPr>
                </a:tc>
                <a:tc>
                  <a:txBody>
                    <a:bodyPr/>
                    <a:lstStyle/>
                    <a:p>
                      <a:pPr rtl="0"/>
                      <a:r>
                        <a:rPr lang="en-US" sz="1100"/>
                        <a:t>-0.062041</a:t>
                      </a:r>
                    </a:p>
                  </a:txBody>
                  <a:tcPr marL="18739" marR="18739" marT="9370" marB="9370" anchor="ctr">
                    <a:lnL>
                      <a:noFill/>
                    </a:lnL>
                    <a:lnR>
                      <a:noFill/>
                    </a:lnR>
                    <a:lnT>
                      <a:noFill/>
                    </a:lnT>
                    <a:lnB>
                      <a:noFill/>
                    </a:lnB>
                  </a:tcPr>
                </a:tc>
                <a:tc>
                  <a:txBody>
                    <a:bodyPr/>
                    <a:lstStyle/>
                    <a:p>
                      <a:pPr rtl="0"/>
                      <a:r>
                        <a:rPr lang="en-US" sz="1100"/>
                        <a:t>-0.052941</a:t>
                      </a:r>
                    </a:p>
                  </a:txBody>
                  <a:tcPr marL="18739" marR="18739" marT="9370" marB="9370" anchor="ctr">
                    <a:lnL>
                      <a:noFill/>
                    </a:lnL>
                    <a:lnR>
                      <a:noFill/>
                    </a:lnR>
                    <a:lnT>
                      <a:noFill/>
                    </a:lnT>
                    <a:lnB>
                      <a:noFill/>
                    </a:lnB>
                  </a:tcPr>
                </a:tc>
                <a:tc>
                  <a:txBody>
                    <a:bodyPr/>
                    <a:lstStyle/>
                    <a:p>
                      <a:pPr rtl="0"/>
                      <a:r>
                        <a:rPr lang="en-US" sz="1100"/>
                        <a:t>-0.151342</a:t>
                      </a:r>
                    </a:p>
                  </a:txBody>
                  <a:tcPr marL="18739" marR="18739" marT="9370" marB="9370" anchor="ctr">
                    <a:lnL>
                      <a:noFill/>
                    </a:lnL>
                    <a:lnR>
                      <a:noFill/>
                    </a:lnR>
                    <a:lnT>
                      <a:noFill/>
                    </a:lnT>
                    <a:lnB>
                      <a:noFill/>
                    </a:lnB>
                  </a:tcPr>
                </a:tc>
                <a:tc>
                  <a:txBody>
                    <a:bodyPr/>
                    <a:lstStyle/>
                    <a:p>
                      <a:pPr rtl="0"/>
                      <a:r>
                        <a:rPr lang="en-US" sz="1100"/>
                        <a:t>0.045032</a:t>
                      </a:r>
                    </a:p>
                  </a:txBody>
                  <a:tcPr marL="18739" marR="18739" marT="9370" marB="9370" anchor="ctr">
                    <a:lnL>
                      <a:noFill/>
                    </a:lnL>
                    <a:lnR>
                      <a:noFill/>
                    </a:lnR>
                    <a:lnT>
                      <a:noFill/>
                    </a:lnT>
                    <a:lnB>
                      <a:noFill/>
                    </a:lnB>
                  </a:tcPr>
                </a:tc>
                <a:tc>
                  <a:txBody>
                    <a:bodyPr/>
                    <a:lstStyle/>
                    <a:p>
                      <a:pPr rtl="0"/>
                      <a:r>
                        <a:rPr lang="en-US" sz="1100"/>
                        <a:t>-0.048389</a:t>
                      </a:r>
                    </a:p>
                  </a:txBody>
                  <a:tcPr marL="18739" marR="18739" marT="9370" marB="9370" anchor="ctr">
                    <a:lnL>
                      <a:noFill/>
                    </a:lnL>
                    <a:lnR>
                      <a:noFill/>
                    </a:lnR>
                    <a:lnT>
                      <a:noFill/>
                    </a:lnT>
                    <a:lnB>
                      <a:noFill/>
                    </a:lnB>
                  </a:tcPr>
                </a:tc>
                <a:tc>
                  <a:txBody>
                    <a:bodyPr/>
                    <a:lstStyle/>
                    <a:p>
                      <a:pPr rtl="0"/>
                      <a:r>
                        <a:rPr lang="en-US" sz="1100"/>
                        <a:t>-0.039868</a:t>
                      </a:r>
                    </a:p>
                  </a:txBody>
                  <a:tcPr marL="18739" marR="18739" marT="9370" marB="9370" anchor="ctr">
                    <a:lnL>
                      <a:noFill/>
                    </a:lnL>
                    <a:lnR>
                      <a:noFill/>
                    </a:lnR>
                    <a:lnT>
                      <a:noFill/>
                    </a:lnT>
                    <a:lnB>
                      <a:noFill/>
                    </a:lnB>
                  </a:tcPr>
                </a:tc>
                <a:tc>
                  <a:txBody>
                    <a:bodyPr/>
                    <a:lstStyle/>
                    <a:p>
                      <a:pPr rtl="0"/>
                      <a:r>
                        <a:rPr lang="en-US" sz="1100"/>
                        <a:t>0.141664</a:t>
                      </a:r>
                    </a:p>
                  </a:txBody>
                  <a:tcPr marL="18739" marR="18739" marT="9370" marB="9370" anchor="ctr">
                    <a:lnL>
                      <a:noFill/>
                    </a:lnL>
                    <a:lnR>
                      <a:noFill/>
                    </a:lnR>
                    <a:lnT>
                      <a:noFill/>
                    </a:lnT>
                    <a:lnB>
                      <a:noFill/>
                    </a:lnB>
                  </a:tcPr>
                </a:tc>
                <a:tc>
                  <a:txBody>
                    <a:bodyPr/>
                    <a:lstStyle/>
                    <a:p>
                      <a:pPr rtl="0"/>
                      <a:r>
                        <a:rPr lang="en-US" sz="1100"/>
                        <a:t>0.100715</a:t>
                      </a:r>
                    </a:p>
                  </a:txBody>
                  <a:tcPr marL="18739" marR="18739" marT="9370" marB="9370" anchor="ctr">
                    <a:lnL>
                      <a:noFill/>
                    </a:lnL>
                    <a:lnR>
                      <a:noFill/>
                    </a:lnR>
                    <a:lnT>
                      <a:noFill/>
                    </a:lnT>
                    <a:lnB>
                      <a:noFill/>
                    </a:lnB>
                  </a:tcPr>
                </a:tc>
                <a:tc>
                  <a:txBody>
                    <a:bodyPr/>
                    <a:lstStyle/>
                    <a:p>
                      <a:pPr rtl="0"/>
                      <a:r>
                        <a:rPr lang="en-US" sz="1100"/>
                        <a:t>-0.025010</a:t>
                      </a:r>
                    </a:p>
                  </a:txBody>
                  <a:tcPr marL="18739" marR="18739" marT="9370" marB="9370" anchor="ctr">
                    <a:lnL>
                      <a:noFill/>
                    </a:lnL>
                    <a:lnR>
                      <a:noFill/>
                    </a:lnR>
                    <a:lnT>
                      <a:noFill/>
                    </a:lnT>
                    <a:lnB>
                      <a:noFill/>
                    </a:lnB>
                  </a:tcPr>
                </a:tc>
                <a:tc>
                  <a:txBody>
                    <a:bodyPr/>
                    <a:lstStyle/>
                    <a:p>
                      <a:pPr rtl="0"/>
                      <a:r>
                        <a:rPr lang="en-US" sz="1100"/>
                        <a:t>0.119368</a:t>
                      </a:r>
                    </a:p>
                  </a:txBody>
                  <a:tcPr marL="18739" marR="18739" marT="9370" marB="9370" anchor="ctr">
                    <a:lnL>
                      <a:noFill/>
                    </a:lnL>
                    <a:lnR>
                      <a:noFill/>
                    </a:lnR>
                    <a:lnT>
                      <a:noFill/>
                    </a:lnT>
                    <a:lnB>
                      <a:noFill/>
                    </a:lnB>
                  </a:tcPr>
                </a:tc>
                <a:tc>
                  <a:txBody>
                    <a:bodyPr/>
                    <a:lstStyle/>
                    <a:p>
                      <a:pPr rtl="0"/>
                      <a:r>
                        <a:rPr lang="en-US" sz="1100"/>
                        <a:t>0.250821</a:t>
                      </a:r>
                    </a:p>
                  </a:txBody>
                  <a:tcPr marL="18739" marR="18739" marT="9370" marB="9370" anchor="ctr">
                    <a:lnL>
                      <a:noFill/>
                    </a:lnL>
                    <a:lnR>
                      <a:noFill/>
                    </a:lnR>
                    <a:lnT>
                      <a:noFill/>
                    </a:lnT>
                    <a:lnB>
                      <a:noFill/>
                    </a:lnB>
                  </a:tcPr>
                </a:tc>
                <a:tc>
                  <a:txBody>
                    <a:bodyPr/>
                    <a:lstStyle/>
                    <a:p>
                      <a:pPr rtl="0"/>
                      <a:r>
                        <a:rPr lang="en-US" sz="1100"/>
                        <a:t>-0.280937</a:t>
                      </a:r>
                    </a:p>
                  </a:txBody>
                  <a:tcPr marL="18739" marR="18739" marT="9370" marB="9370" anchor="ctr">
                    <a:lnL>
                      <a:noFill/>
                    </a:lnL>
                    <a:lnR>
                      <a:noFill/>
                    </a:lnR>
                    <a:lnT>
                      <a:noFill/>
                    </a:lnT>
                    <a:lnB>
                      <a:noFill/>
                    </a:lnB>
                  </a:tcPr>
                </a:tc>
                <a:extLst>
                  <a:ext uri="{0D108BD9-81ED-4DB2-BD59-A6C34878D82A}">
                    <a16:rowId xmlns:a16="http://schemas.microsoft.com/office/drawing/2014/main" val="1139387586"/>
                  </a:ext>
                </a:extLst>
              </a:tr>
              <a:tr h="343422">
                <a:tc>
                  <a:txBody>
                    <a:bodyPr/>
                    <a:lstStyle/>
                    <a:p>
                      <a:pPr rtl="0"/>
                      <a:r>
                        <a:rPr lang="en-US" sz="1100"/>
                        <a:t>cp</a:t>
                      </a:r>
                    </a:p>
                  </a:txBody>
                  <a:tcPr marL="18739" marR="18739" marT="9370" marB="9370" anchor="ctr">
                    <a:lnL>
                      <a:noFill/>
                    </a:lnL>
                    <a:lnR>
                      <a:noFill/>
                    </a:lnR>
                    <a:lnT>
                      <a:noFill/>
                    </a:lnT>
                    <a:lnB>
                      <a:noFill/>
                    </a:lnB>
                  </a:tcPr>
                </a:tc>
                <a:tc>
                  <a:txBody>
                    <a:bodyPr/>
                    <a:lstStyle/>
                    <a:p>
                      <a:pPr rtl="0"/>
                      <a:r>
                        <a:rPr lang="en-US" sz="1100"/>
                        <a:t>-0.087494</a:t>
                      </a:r>
                    </a:p>
                  </a:txBody>
                  <a:tcPr marL="18739" marR="18739" marT="9370" marB="9370" anchor="ctr">
                    <a:lnL>
                      <a:noFill/>
                    </a:lnL>
                    <a:lnR>
                      <a:noFill/>
                    </a:lnR>
                    <a:lnT>
                      <a:noFill/>
                    </a:lnT>
                    <a:lnB>
                      <a:noFill/>
                    </a:lnB>
                  </a:tcPr>
                </a:tc>
                <a:tc>
                  <a:txBody>
                    <a:bodyPr/>
                    <a:lstStyle/>
                    <a:p>
                      <a:pPr rtl="0"/>
                      <a:r>
                        <a:rPr lang="en-US" sz="1100"/>
                        <a:t>-0.062041</a:t>
                      </a:r>
                    </a:p>
                  </a:txBody>
                  <a:tcPr marL="18739" marR="18739" marT="9370" marB="9370" anchor="ctr">
                    <a:lnL>
                      <a:noFill/>
                    </a:lnL>
                    <a:lnR>
                      <a:noFill/>
                    </a:lnR>
                    <a:lnT>
                      <a:noFill/>
                    </a:lnT>
                    <a:lnB>
                      <a:noFill/>
                    </a:lnB>
                  </a:tcPr>
                </a:tc>
                <a:tc>
                  <a:txBody>
                    <a:bodyPr/>
                    <a:lstStyle/>
                    <a:p>
                      <a:pPr rtl="0"/>
                      <a:r>
                        <a:rPr lang="en-US" sz="1100"/>
                        <a:t>1.000000</a:t>
                      </a:r>
                    </a:p>
                  </a:txBody>
                  <a:tcPr marL="18739" marR="18739" marT="9370" marB="9370" anchor="ctr">
                    <a:lnL>
                      <a:noFill/>
                    </a:lnL>
                    <a:lnR>
                      <a:noFill/>
                    </a:lnR>
                    <a:lnT>
                      <a:noFill/>
                    </a:lnT>
                    <a:lnB>
                      <a:noFill/>
                    </a:lnB>
                  </a:tcPr>
                </a:tc>
                <a:tc>
                  <a:txBody>
                    <a:bodyPr/>
                    <a:lstStyle/>
                    <a:p>
                      <a:pPr rtl="0"/>
                      <a:r>
                        <a:rPr lang="en-US" sz="1100"/>
                        <a:t>0.035413</a:t>
                      </a:r>
                    </a:p>
                  </a:txBody>
                  <a:tcPr marL="18739" marR="18739" marT="9370" marB="9370" anchor="ctr">
                    <a:lnL>
                      <a:noFill/>
                    </a:lnL>
                    <a:lnR>
                      <a:noFill/>
                    </a:lnR>
                    <a:lnT>
                      <a:noFill/>
                    </a:lnT>
                    <a:lnB>
                      <a:noFill/>
                    </a:lnB>
                  </a:tcPr>
                </a:tc>
                <a:tc>
                  <a:txBody>
                    <a:bodyPr/>
                    <a:lstStyle/>
                    <a:p>
                      <a:pPr rtl="0"/>
                      <a:r>
                        <a:rPr lang="en-US" sz="1100"/>
                        <a:t>-0.091721</a:t>
                      </a:r>
                    </a:p>
                  </a:txBody>
                  <a:tcPr marL="18739" marR="18739" marT="9370" marB="9370" anchor="ctr">
                    <a:lnL>
                      <a:noFill/>
                    </a:lnL>
                    <a:lnR>
                      <a:noFill/>
                    </a:lnR>
                    <a:lnT>
                      <a:noFill/>
                    </a:lnT>
                    <a:lnB>
                      <a:noFill/>
                    </a:lnB>
                  </a:tcPr>
                </a:tc>
                <a:tc>
                  <a:txBody>
                    <a:bodyPr/>
                    <a:lstStyle/>
                    <a:p>
                      <a:pPr rtl="0"/>
                      <a:r>
                        <a:rPr lang="en-US" sz="1100"/>
                        <a:t>0.089775</a:t>
                      </a:r>
                    </a:p>
                  </a:txBody>
                  <a:tcPr marL="18739" marR="18739" marT="9370" marB="9370" anchor="ctr">
                    <a:lnL>
                      <a:noFill/>
                    </a:lnL>
                    <a:lnR>
                      <a:noFill/>
                    </a:lnR>
                    <a:lnT>
                      <a:noFill/>
                    </a:lnT>
                    <a:lnB>
                      <a:noFill/>
                    </a:lnB>
                  </a:tcPr>
                </a:tc>
                <a:tc>
                  <a:txBody>
                    <a:bodyPr/>
                    <a:lstStyle/>
                    <a:p>
                      <a:pPr rtl="0"/>
                      <a:r>
                        <a:rPr lang="en-US" sz="1100"/>
                        <a:t>0.065640</a:t>
                      </a:r>
                    </a:p>
                  </a:txBody>
                  <a:tcPr marL="18739" marR="18739" marT="9370" marB="9370" anchor="ctr">
                    <a:lnL>
                      <a:noFill/>
                    </a:lnL>
                    <a:lnR>
                      <a:noFill/>
                    </a:lnR>
                    <a:lnT>
                      <a:noFill/>
                    </a:lnT>
                    <a:lnB>
                      <a:noFill/>
                    </a:lnB>
                  </a:tcPr>
                </a:tc>
                <a:tc>
                  <a:txBody>
                    <a:bodyPr/>
                    <a:lstStyle/>
                    <a:p>
                      <a:pPr rtl="0"/>
                      <a:r>
                        <a:rPr lang="en-US" sz="1100"/>
                        <a:t>0.324013</a:t>
                      </a:r>
                    </a:p>
                  </a:txBody>
                  <a:tcPr marL="18739" marR="18739" marT="9370" marB="9370" anchor="ctr">
                    <a:lnL>
                      <a:noFill/>
                    </a:lnL>
                    <a:lnR>
                      <a:noFill/>
                    </a:lnR>
                    <a:lnT>
                      <a:noFill/>
                    </a:lnT>
                    <a:lnB>
                      <a:noFill/>
                    </a:lnB>
                  </a:tcPr>
                </a:tc>
                <a:tc>
                  <a:txBody>
                    <a:bodyPr/>
                    <a:lstStyle/>
                    <a:p>
                      <a:pPr rtl="0"/>
                      <a:r>
                        <a:rPr lang="en-US" sz="1100"/>
                        <a:t>-0.418256</a:t>
                      </a:r>
                    </a:p>
                  </a:txBody>
                  <a:tcPr marL="18739" marR="18739" marT="9370" marB="9370" anchor="ctr">
                    <a:lnL>
                      <a:noFill/>
                    </a:lnL>
                    <a:lnR>
                      <a:noFill/>
                    </a:lnR>
                    <a:lnT>
                      <a:noFill/>
                    </a:lnT>
                    <a:lnB>
                      <a:noFill/>
                    </a:lnB>
                  </a:tcPr>
                </a:tc>
                <a:tc>
                  <a:txBody>
                    <a:bodyPr/>
                    <a:lstStyle/>
                    <a:p>
                      <a:pPr rtl="0"/>
                      <a:r>
                        <a:rPr lang="en-US" sz="1100"/>
                        <a:t>-0.161449</a:t>
                      </a:r>
                    </a:p>
                  </a:txBody>
                  <a:tcPr marL="18739" marR="18739" marT="9370" marB="9370" anchor="ctr">
                    <a:lnL>
                      <a:noFill/>
                    </a:lnL>
                    <a:lnR>
                      <a:noFill/>
                    </a:lnR>
                    <a:lnT>
                      <a:noFill/>
                    </a:lnT>
                    <a:lnB>
                      <a:noFill/>
                    </a:lnB>
                  </a:tcPr>
                </a:tc>
                <a:tc>
                  <a:txBody>
                    <a:bodyPr/>
                    <a:lstStyle/>
                    <a:p>
                      <a:pPr rtl="0"/>
                      <a:r>
                        <a:rPr lang="en-US" sz="1100"/>
                        <a:t>0.159478</a:t>
                      </a:r>
                    </a:p>
                  </a:txBody>
                  <a:tcPr marL="18739" marR="18739" marT="9370" marB="9370" anchor="ctr">
                    <a:lnL>
                      <a:noFill/>
                    </a:lnL>
                    <a:lnR>
                      <a:noFill/>
                    </a:lnR>
                    <a:lnT>
                      <a:noFill/>
                    </a:lnT>
                    <a:lnB>
                      <a:noFill/>
                    </a:lnB>
                  </a:tcPr>
                </a:tc>
                <a:tc>
                  <a:txBody>
                    <a:bodyPr/>
                    <a:lstStyle/>
                    <a:p>
                      <a:pPr rtl="0"/>
                      <a:r>
                        <a:rPr lang="en-US" sz="1100"/>
                        <a:t>-0.216006</a:t>
                      </a:r>
                    </a:p>
                  </a:txBody>
                  <a:tcPr marL="18739" marR="18739" marT="9370" marB="9370" anchor="ctr">
                    <a:lnL>
                      <a:noFill/>
                    </a:lnL>
                    <a:lnR>
                      <a:noFill/>
                    </a:lnR>
                    <a:lnT>
                      <a:noFill/>
                    </a:lnT>
                    <a:lnB>
                      <a:noFill/>
                    </a:lnB>
                  </a:tcPr>
                </a:tc>
                <a:tc>
                  <a:txBody>
                    <a:bodyPr/>
                    <a:lstStyle/>
                    <a:p>
                      <a:pPr rtl="0"/>
                      <a:r>
                        <a:rPr lang="en-US" sz="1100"/>
                        <a:t>-0.207840</a:t>
                      </a:r>
                    </a:p>
                  </a:txBody>
                  <a:tcPr marL="18739" marR="18739" marT="9370" marB="9370" anchor="ctr">
                    <a:lnL>
                      <a:noFill/>
                    </a:lnL>
                    <a:lnR>
                      <a:noFill/>
                    </a:lnR>
                    <a:lnT>
                      <a:noFill/>
                    </a:lnT>
                    <a:lnB>
                      <a:noFill/>
                    </a:lnB>
                  </a:tcPr>
                </a:tc>
                <a:tc>
                  <a:txBody>
                    <a:bodyPr/>
                    <a:lstStyle/>
                    <a:p>
                      <a:pPr rtl="0"/>
                      <a:r>
                        <a:rPr lang="en-US" sz="1100"/>
                        <a:t>0.460860</a:t>
                      </a:r>
                    </a:p>
                  </a:txBody>
                  <a:tcPr marL="18739" marR="18739" marT="9370" marB="9370" anchor="ctr">
                    <a:lnL>
                      <a:noFill/>
                    </a:lnL>
                    <a:lnR>
                      <a:noFill/>
                    </a:lnR>
                    <a:lnT>
                      <a:noFill/>
                    </a:lnT>
                    <a:lnB>
                      <a:noFill/>
                    </a:lnB>
                  </a:tcPr>
                </a:tc>
                <a:extLst>
                  <a:ext uri="{0D108BD9-81ED-4DB2-BD59-A6C34878D82A}">
                    <a16:rowId xmlns:a16="http://schemas.microsoft.com/office/drawing/2014/main" val="4232353759"/>
                  </a:ext>
                </a:extLst>
              </a:tr>
              <a:tr h="343422">
                <a:tc>
                  <a:txBody>
                    <a:bodyPr/>
                    <a:lstStyle/>
                    <a:p>
                      <a:pPr rtl="0"/>
                      <a:r>
                        <a:rPr lang="en-US" sz="1100"/>
                        <a:t>trestbps</a:t>
                      </a:r>
                    </a:p>
                  </a:txBody>
                  <a:tcPr marL="18739" marR="18739" marT="9370" marB="9370" anchor="ctr">
                    <a:lnL>
                      <a:noFill/>
                    </a:lnL>
                    <a:lnR>
                      <a:noFill/>
                    </a:lnR>
                    <a:lnT>
                      <a:noFill/>
                    </a:lnT>
                    <a:lnB>
                      <a:noFill/>
                    </a:lnB>
                  </a:tcPr>
                </a:tc>
                <a:tc>
                  <a:txBody>
                    <a:bodyPr/>
                    <a:lstStyle/>
                    <a:p>
                      <a:pPr rtl="0"/>
                      <a:r>
                        <a:rPr lang="en-US" sz="1100"/>
                        <a:t>0.285617</a:t>
                      </a:r>
                    </a:p>
                  </a:txBody>
                  <a:tcPr marL="18739" marR="18739" marT="9370" marB="9370" anchor="ctr">
                    <a:lnL>
                      <a:noFill/>
                    </a:lnL>
                    <a:lnR>
                      <a:noFill/>
                    </a:lnR>
                    <a:lnT>
                      <a:noFill/>
                    </a:lnT>
                    <a:lnB>
                      <a:noFill/>
                    </a:lnB>
                  </a:tcPr>
                </a:tc>
                <a:tc>
                  <a:txBody>
                    <a:bodyPr/>
                    <a:lstStyle/>
                    <a:p>
                      <a:pPr rtl="0"/>
                      <a:r>
                        <a:rPr lang="en-US" sz="1100"/>
                        <a:t>-0.052941</a:t>
                      </a:r>
                    </a:p>
                  </a:txBody>
                  <a:tcPr marL="18739" marR="18739" marT="9370" marB="9370" anchor="ctr">
                    <a:lnL>
                      <a:noFill/>
                    </a:lnL>
                    <a:lnR>
                      <a:noFill/>
                    </a:lnR>
                    <a:lnT>
                      <a:noFill/>
                    </a:lnT>
                    <a:lnB>
                      <a:noFill/>
                    </a:lnB>
                  </a:tcPr>
                </a:tc>
                <a:tc>
                  <a:txBody>
                    <a:bodyPr/>
                    <a:lstStyle/>
                    <a:p>
                      <a:pPr rtl="0"/>
                      <a:r>
                        <a:rPr lang="en-US" sz="1100"/>
                        <a:t>0.035413</a:t>
                      </a:r>
                    </a:p>
                  </a:txBody>
                  <a:tcPr marL="18739" marR="18739" marT="9370" marB="9370" anchor="ctr">
                    <a:lnL>
                      <a:noFill/>
                    </a:lnL>
                    <a:lnR>
                      <a:noFill/>
                    </a:lnR>
                    <a:lnT>
                      <a:noFill/>
                    </a:lnT>
                    <a:lnB>
                      <a:noFill/>
                    </a:lnB>
                  </a:tcPr>
                </a:tc>
                <a:tc>
                  <a:txBody>
                    <a:bodyPr/>
                    <a:lstStyle/>
                    <a:p>
                      <a:pPr rtl="0"/>
                      <a:r>
                        <a:rPr lang="en-US" sz="1100"/>
                        <a:t>1.000000</a:t>
                      </a:r>
                    </a:p>
                  </a:txBody>
                  <a:tcPr marL="18739" marR="18739" marT="9370" marB="9370" anchor="ctr">
                    <a:lnL>
                      <a:noFill/>
                    </a:lnL>
                    <a:lnR>
                      <a:noFill/>
                    </a:lnR>
                    <a:lnT>
                      <a:noFill/>
                    </a:lnT>
                    <a:lnB>
                      <a:noFill/>
                    </a:lnB>
                  </a:tcPr>
                </a:tc>
                <a:tc>
                  <a:txBody>
                    <a:bodyPr/>
                    <a:lstStyle/>
                    <a:p>
                      <a:pPr rtl="0"/>
                      <a:r>
                        <a:rPr lang="en-US" sz="1100"/>
                        <a:t>0.126562</a:t>
                      </a:r>
                    </a:p>
                  </a:txBody>
                  <a:tcPr marL="18739" marR="18739" marT="9370" marB="9370" anchor="ctr">
                    <a:lnL>
                      <a:noFill/>
                    </a:lnL>
                    <a:lnR>
                      <a:noFill/>
                    </a:lnR>
                    <a:lnT>
                      <a:noFill/>
                    </a:lnT>
                    <a:lnB>
                      <a:noFill/>
                    </a:lnB>
                  </a:tcPr>
                </a:tc>
                <a:tc>
                  <a:txBody>
                    <a:bodyPr/>
                    <a:lstStyle/>
                    <a:p>
                      <a:pPr rtl="0"/>
                      <a:r>
                        <a:rPr lang="en-US" sz="1100"/>
                        <a:t>0.151984</a:t>
                      </a:r>
                    </a:p>
                  </a:txBody>
                  <a:tcPr marL="18739" marR="18739" marT="9370" marB="9370" anchor="ctr">
                    <a:lnL>
                      <a:noFill/>
                    </a:lnL>
                    <a:lnR>
                      <a:noFill/>
                    </a:lnR>
                    <a:lnT>
                      <a:noFill/>
                    </a:lnT>
                    <a:lnB>
                      <a:noFill/>
                    </a:lnB>
                  </a:tcPr>
                </a:tc>
                <a:tc>
                  <a:txBody>
                    <a:bodyPr/>
                    <a:lstStyle/>
                    <a:p>
                      <a:pPr rtl="0"/>
                      <a:r>
                        <a:rPr lang="en-US" sz="1100"/>
                        <a:t>-0.125841</a:t>
                      </a:r>
                    </a:p>
                  </a:txBody>
                  <a:tcPr marL="18739" marR="18739" marT="9370" marB="9370" anchor="ctr">
                    <a:lnL>
                      <a:noFill/>
                    </a:lnL>
                    <a:lnR>
                      <a:noFill/>
                    </a:lnR>
                    <a:lnT>
                      <a:noFill/>
                    </a:lnT>
                    <a:lnB>
                      <a:noFill/>
                    </a:lnB>
                  </a:tcPr>
                </a:tc>
                <a:tc>
                  <a:txBody>
                    <a:bodyPr/>
                    <a:lstStyle/>
                    <a:p>
                      <a:pPr rtl="0"/>
                      <a:r>
                        <a:rPr lang="en-US" sz="1100"/>
                        <a:t>-0.040407</a:t>
                      </a:r>
                    </a:p>
                  </a:txBody>
                  <a:tcPr marL="18739" marR="18739" marT="9370" marB="9370" anchor="ctr">
                    <a:lnL>
                      <a:noFill/>
                    </a:lnL>
                    <a:lnR>
                      <a:noFill/>
                    </a:lnR>
                    <a:lnT>
                      <a:noFill/>
                    </a:lnT>
                    <a:lnB>
                      <a:noFill/>
                    </a:lnB>
                  </a:tcPr>
                </a:tc>
                <a:tc>
                  <a:txBody>
                    <a:bodyPr/>
                    <a:lstStyle/>
                    <a:p>
                      <a:pPr rtl="0"/>
                      <a:r>
                        <a:rPr lang="en-US" sz="1100"/>
                        <a:t>0.052918</a:t>
                      </a:r>
                    </a:p>
                  </a:txBody>
                  <a:tcPr marL="18739" marR="18739" marT="9370" marB="9370" anchor="ctr">
                    <a:lnL>
                      <a:noFill/>
                    </a:lnL>
                    <a:lnR>
                      <a:noFill/>
                    </a:lnR>
                    <a:lnT>
                      <a:noFill/>
                    </a:lnT>
                    <a:lnB>
                      <a:noFill/>
                    </a:lnB>
                  </a:tcPr>
                </a:tc>
                <a:tc>
                  <a:txBody>
                    <a:bodyPr/>
                    <a:lstStyle/>
                    <a:p>
                      <a:pPr rtl="0"/>
                      <a:r>
                        <a:rPr lang="en-US" sz="1100"/>
                        <a:t>0.154267</a:t>
                      </a:r>
                    </a:p>
                  </a:txBody>
                  <a:tcPr marL="18739" marR="18739" marT="9370" marB="9370" anchor="ctr">
                    <a:lnL>
                      <a:noFill/>
                    </a:lnL>
                    <a:lnR>
                      <a:noFill/>
                    </a:lnR>
                    <a:lnT>
                      <a:noFill/>
                    </a:lnT>
                    <a:lnB>
                      <a:noFill/>
                    </a:lnB>
                  </a:tcPr>
                </a:tc>
                <a:tc>
                  <a:txBody>
                    <a:bodyPr/>
                    <a:lstStyle/>
                    <a:p>
                      <a:pPr rtl="0"/>
                      <a:r>
                        <a:rPr lang="en-US" sz="1100"/>
                        <a:t>-0.086570</a:t>
                      </a:r>
                    </a:p>
                  </a:txBody>
                  <a:tcPr marL="18739" marR="18739" marT="9370" marB="9370" anchor="ctr">
                    <a:lnL>
                      <a:noFill/>
                    </a:lnL>
                    <a:lnR>
                      <a:noFill/>
                    </a:lnR>
                    <a:lnT>
                      <a:noFill/>
                    </a:lnT>
                    <a:lnB>
                      <a:noFill/>
                    </a:lnB>
                  </a:tcPr>
                </a:tc>
                <a:tc>
                  <a:txBody>
                    <a:bodyPr/>
                    <a:lstStyle/>
                    <a:p>
                      <a:pPr rtl="0"/>
                      <a:r>
                        <a:rPr lang="en-US" sz="1100"/>
                        <a:t>0.090140</a:t>
                      </a:r>
                    </a:p>
                  </a:txBody>
                  <a:tcPr marL="18739" marR="18739" marT="9370" marB="9370" anchor="ctr">
                    <a:lnL>
                      <a:noFill/>
                    </a:lnL>
                    <a:lnR>
                      <a:noFill/>
                    </a:lnR>
                    <a:lnT>
                      <a:noFill/>
                    </a:lnT>
                    <a:lnB>
                      <a:noFill/>
                    </a:lnB>
                  </a:tcPr>
                </a:tc>
                <a:tc>
                  <a:txBody>
                    <a:bodyPr/>
                    <a:lstStyle/>
                    <a:p>
                      <a:pPr rtl="0"/>
                      <a:r>
                        <a:rPr lang="en-US" sz="1100"/>
                        <a:t>0.059673</a:t>
                      </a:r>
                    </a:p>
                  </a:txBody>
                  <a:tcPr marL="18739" marR="18739" marT="9370" marB="9370" anchor="ctr">
                    <a:lnL>
                      <a:noFill/>
                    </a:lnL>
                    <a:lnR>
                      <a:noFill/>
                    </a:lnR>
                    <a:lnT>
                      <a:noFill/>
                    </a:lnT>
                    <a:lnB>
                      <a:noFill/>
                    </a:lnB>
                  </a:tcPr>
                </a:tc>
                <a:tc>
                  <a:txBody>
                    <a:bodyPr/>
                    <a:lstStyle/>
                    <a:p>
                      <a:pPr rtl="0"/>
                      <a:r>
                        <a:rPr lang="en-US" sz="1100"/>
                        <a:t>-0.121593</a:t>
                      </a:r>
                    </a:p>
                  </a:txBody>
                  <a:tcPr marL="18739" marR="18739" marT="9370" marB="9370" anchor="ctr">
                    <a:lnL>
                      <a:noFill/>
                    </a:lnL>
                    <a:lnR>
                      <a:noFill/>
                    </a:lnR>
                    <a:lnT>
                      <a:noFill/>
                    </a:lnT>
                    <a:lnB>
                      <a:noFill/>
                    </a:lnB>
                  </a:tcPr>
                </a:tc>
                <a:extLst>
                  <a:ext uri="{0D108BD9-81ED-4DB2-BD59-A6C34878D82A}">
                    <a16:rowId xmlns:a16="http://schemas.microsoft.com/office/drawing/2014/main" val="2315742541"/>
                  </a:ext>
                </a:extLst>
              </a:tr>
              <a:tr h="343422">
                <a:tc>
                  <a:txBody>
                    <a:bodyPr/>
                    <a:lstStyle/>
                    <a:p>
                      <a:pPr rtl="0"/>
                      <a:r>
                        <a:rPr lang="en-US" sz="1100"/>
                        <a:t>chol</a:t>
                      </a:r>
                    </a:p>
                  </a:txBody>
                  <a:tcPr marL="18739" marR="18739" marT="9370" marB="9370" anchor="ctr">
                    <a:lnL>
                      <a:noFill/>
                    </a:lnL>
                    <a:lnR>
                      <a:noFill/>
                    </a:lnR>
                    <a:lnT>
                      <a:noFill/>
                    </a:lnT>
                    <a:lnB>
                      <a:noFill/>
                    </a:lnB>
                  </a:tcPr>
                </a:tc>
                <a:tc>
                  <a:txBody>
                    <a:bodyPr/>
                    <a:lstStyle/>
                    <a:p>
                      <a:pPr rtl="0"/>
                      <a:r>
                        <a:rPr lang="en-US" sz="1100"/>
                        <a:t>0.195786</a:t>
                      </a:r>
                    </a:p>
                  </a:txBody>
                  <a:tcPr marL="18739" marR="18739" marT="9370" marB="9370" anchor="ctr">
                    <a:lnL>
                      <a:noFill/>
                    </a:lnL>
                    <a:lnR>
                      <a:noFill/>
                    </a:lnR>
                    <a:lnT>
                      <a:noFill/>
                    </a:lnT>
                    <a:lnB>
                      <a:noFill/>
                    </a:lnB>
                  </a:tcPr>
                </a:tc>
                <a:tc>
                  <a:txBody>
                    <a:bodyPr/>
                    <a:lstStyle/>
                    <a:p>
                      <a:pPr rtl="0"/>
                      <a:r>
                        <a:rPr lang="en-US" sz="1100"/>
                        <a:t>-0.151342</a:t>
                      </a:r>
                    </a:p>
                  </a:txBody>
                  <a:tcPr marL="18739" marR="18739" marT="9370" marB="9370" anchor="ctr">
                    <a:lnL>
                      <a:noFill/>
                    </a:lnL>
                    <a:lnR>
                      <a:noFill/>
                    </a:lnR>
                    <a:lnT>
                      <a:noFill/>
                    </a:lnT>
                    <a:lnB>
                      <a:noFill/>
                    </a:lnB>
                  </a:tcPr>
                </a:tc>
                <a:tc>
                  <a:txBody>
                    <a:bodyPr/>
                    <a:lstStyle/>
                    <a:p>
                      <a:pPr rtl="0"/>
                      <a:r>
                        <a:rPr lang="en-US" sz="1100"/>
                        <a:t>-0.091721</a:t>
                      </a:r>
                    </a:p>
                  </a:txBody>
                  <a:tcPr marL="18739" marR="18739" marT="9370" marB="9370" anchor="ctr">
                    <a:lnL>
                      <a:noFill/>
                    </a:lnL>
                    <a:lnR>
                      <a:noFill/>
                    </a:lnR>
                    <a:lnT>
                      <a:noFill/>
                    </a:lnT>
                    <a:lnB>
                      <a:noFill/>
                    </a:lnB>
                  </a:tcPr>
                </a:tc>
                <a:tc>
                  <a:txBody>
                    <a:bodyPr/>
                    <a:lstStyle/>
                    <a:p>
                      <a:pPr rtl="0"/>
                      <a:r>
                        <a:rPr lang="en-US" sz="1100"/>
                        <a:t>0.126562</a:t>
                      </a:r>
                    </a:p>
                  </a:txBody>
                  <a:tcPr marL="18739" marR="18739" marT="9370" marB="9370" anchor="ctr">
                    <a:lnL>
                      <a:noFill/>
                    </a:lnL>
                    <a:lnR>
                      <a:noFill/>
                    </a:lnR>
                    <a:lnT>
                      <a:noFill/>
                    </a:lnT>
                    <a:lnB>
                      <a:noFill/>
                    </a:lnB>
                  </a:tcPr>
                </a:tc>
                <a:tc>
                  <a:txBody>
                    <a:bodyPr/>
                    <a:lstStyle/>
                    <a:p>
                      <a:pPr rtl="0"/>
                      <a:r>
                        <a:rPr lang="en-US" sz="1100"/>
                        <a:t>1.000000</a:t>
                      </a:r>
                    </a:p>
                  </a:txBody>
                  <a:tcPr marL="18739" marR="18739" marT="9370" marB="9370" anchor="ctr">
                    <a:lnL>
                      <a:noFill/>
                    </a:lnL>
                    <a:lnR>
                      <a:noFill/>
                    </a:lnR>
                    <a:lnT>
                      <a:noFill/>
                    </a:lnT>
                    <a:lnB>
                      <a:noFill/>
                    </a:lnB>
                  </a:tcPr>
                </a:tc>
                <a:tc>
                  <a:txBody>
                    <a:bodyPr/>
                    <a:lstStyle/>
                    <a:p>
                      <a:pPr rtl="0"/>
                      <a:r>
                        <a:rPr lang="en-US" sz="1100"/>
                        <a:t>0.018463</a:t>
                      </a:r>
                    </a:p>
                  </a:txBody>
                  <a:tcPr marL="18739" marR="18739" marT="9370" marB="9370" anchor="ctr">
                    <a:lnL>
                      <a:noFill/>
                    </a:lnL>
                    <a:lnR>
                      <a:noFill/>
                    </a:lnR>
                    <a:lnT>
                      <a:noFill/>
                    </a:lnT>
                    <a:lnB>
                      <a:noFill/>
                    </a:lnB>
                  </a:tcPr>
                </a:tc>
                <a:tc>
                  <a:txBody>
                    <a:bodyPr/>
                    <a:lstStyle/>
                    <a:p>
                      <a:pPr rtl="0"/>
                      <a:r>
                        <a:rPr lang="en-US" sz="1100"/>
                        <a:t>-0.161933</a:t>
                      </a:r>
                    </a:p>
                  </a:txBody>
                  <a:tcPr marL="18739" marR="18739" marT="9370" marB="9370" anchor="ctr">
                    <a:lnL>
                      <a:noFill/>
                    </a:lnL>
                    <a:lnR>
                      <a:noFill/>
                    </a:lnR>
                    <a:lnT>
                      <a:noFill/>
                    </a:lnT>
                    <a:lnB>
                      <a:noFill/>
                    </a:lnB>
                  </a:tcPr>
                </a:tc>
                <a:tc>
                  <a:txBody>
                    <a:bodyPr/>
                    <a:lstStyle/>
                    <a:p>
                      <a:pPr rtl="0"/>
                      <a:r>
                        <a:rPr lang="en-US" sz="1100"/>
                        <a:t>-0.046766</a:t>
                      </a:r>
                    </a:p>
                  </a:txBody>
                  <a:tcPr marL="18739" marR="18739" marT="9370" marB="9370" anchor="ctr">
                    <a:lnL>
                      <a:noFill/>
                    </a:lnL>
                    <a:lnR>
                      <a:noFill/>
                    </a:lnR>
                    <a:lnT>
                      <a:noFill/>
                    </a:lnT>
                    <a:lnB>
                      <a:noFill/>
                    </a:lnB>
                  </a:tcPr>
                </a:tc>
                <a:tc>
                  <a:txBody>
                    <a:bodyPr/>
                    <a:lstStyle/>
                    <a:p>
                      <a:pPr rtl="0"/>
                      <a:r>
                        <a:rPr lang="en-US" sz="1100"/>
                        <a:t>0.091514</a:t>
                      </a:r>
                    </a:p>
                  </a:txBody>
                  <a:tcPr marL="18739" marR="18739" marT="9370" marB="9370" anchor="ctr">
                    <a:lnL>
                      <a:noFill/>
                    </a:lnL>
                    <a:lnR>
                      <a:noFill/>
                    </a:lnR>
                    <a:lnT>
                      <a:noFill/>
                    </a:lnT>
                    <a:lnB>
                      <a:noFill/>
                    </a:lnB>
                  </a:tcPr>
                </a:tc>
                <a:tc>
                  <a:txBody>
                    <a:bodyPr/>
                    <a:lstStyle/>
                    <a:p>
                      <a:pPr rtl="0"/>
                      <a:r>
                        <a:rPr lang="en-US" sz="1100"/>
                        <a:t>0.045260</a:t>
                      </a:r>
                    </a:p>
                  </a:txBody>
                  <a:tcPr marL="18739" marR="18739" marT="9370" marB="9370" anchor="ctr">
                    <a:lnL>
                      <a:noFill/>
                    </a:lnL>
                    <a:lnR>
                      <a:noFill/>
                    </a:lnR>
                    <a:lnT>
                      <a:noFill/>
                    </a:lnT>
                    <a:lnB>
                      <a:noFill/>
                    </a:lnB>
                  </a:tcPr>
                </a:tc>
                <a:tc>
                  <a:txBody>
                    <a:bodyPr/>
                    <a:lstStyle/>
                    <a:p>
                      <a:pPr rtl="0"/>
                      <a:r>
                        <a:rPr lang="en-US" sz="1100"/>
                        <a:t>-0.012551</a:t>
                      </a:r>
                    </a:p>
                  </a:txBody>
                  <a:tcPr marL="18739" marR="18739" marT="9370" marB="9370" anchor="ctr">
                    <a:lnL>
                      <a:noFill/>
                    </a:lnL>
                    <a:lnR>
                      <a:noFill/>
                    </a:lnR>
                    <a:lnT>
                      <a:noFill/>
                    </a:lnT>
                    <a:lnB>
                      <a:noFill/>
                    </a:lnB>
                  </a:tcPr>
                </a:tc>
                <a:tc>
                  <a:txBody>
                    <a:bodyPr/>
                    <a:lstStyle/>
                    <a:p>
                      <a:pPr rtl="0"/>
                      <a:r>
                        <a:rPr lang="en-US" sz="1100"/>
                        <a:t>0.111981</a:t>
                      </a:r>
                    </a:p>
                  </a:txBody>
                  <a:tcPr marL="18739" marR="18739" marT="9370" marB="9370" anchor="ctr">
                    <a:lnL>
                      <a:noFill/>
                    </a:lnL>
                    <a:lnR>
                      <a:noFill/>
                    </a:lnR>
                    <a:lnT>
                      <a:noFill/>
                    </a:lnT>
                    <a:lnB>
                      <a:noFill/>
                    </a:lnB>
                  </a:tcPr>
                </a:tc>
                <a:tc>
                  <a:txBody>
                    <a:bodyPr/>
                    <a:lstStyle/>
                    <a:p>
                      <a:pPr rtl="0"/>
                      <a:r>
                        <a:rPr lang="en-US" sz="1100"/>
                        <a:t>0.083628</a:t>
                      </a:r>
                    </a:p>
                  </a:txBody>
                  <a:tcPr marL="18739" marR="18739" marT="9370" marB="9370" anchor="ctr">
                    <a:lnL>
                      <a:noFill/>
                    </a:lnL>
                    <a:lnR>
                      <a:noFill/>
                    </a:lnR>
                    <a:lnT>
                      <a:noFill/>
                    </a:lnT>
                    <a:lnB>
                      <a:noFill/>
                    </a:lnB>
                  </a:tcPr>
                </a:tc>
                <a:tc>
                  <a:txBody>
                    <a:bodyPr/>
                    <a:lstStyle/>
                    <a:p>
                      <a:pPr rtl="0"/>
                      <a:r>
                        <a:rPr lang="en-US" sz="1100"/>
                        <a:t>-0.120888</a:t>
                      </a:r>
                    </a:p>
                  </a:txBody>
                  <a:tcPr marL="18739" marR="18739" marT="9370" marB="9370" anchor="ctr">
                    <a:lnL>
                      <a:noFill/>
                    </a:lnL>
                    <a:lnR>
                      <a:noFill/>
                    </a:lnR>
                    <a:lnT>
                      <a:noFill/>
                    </a:lnT>
                    <a:lnB>
                      <a:noFill/>
                    </a:lnB>
                  </a:tcPr>
                </a:tc>
                <a:extLst>
                  <a:ext uri="{0D108BD9-81ED-4DB2-BD59-A6C34878D82A}">
                    <a16:rowId xmlns:a16="http://schemas.microsoft.com/office/drawing/2014/main" val="1011346831"/>
                  </a:ext>
                </a:extLst>
              </a:tr>
              <a:tr h="343422">
                <a:tc>
                  <a:txBody>
                    <a:bodyPr/>
                    <a:lstStyle/>
                    <a:p>
                      <a:pPr rtl="0"/>
                      <a:r>
                        <a:rPr lang="en-US" sz="1100"/>
                        <a:t>fbs</a:t>
                      </a:r>
                    </a:p>
                  </a:txBody>
                  <a:tcPr marL="18739" marR="18739" marT="9370" marB="9370" anchor="ctr">
                    <a:lnL>
                      <a:noFill/>
                    </a:lnL>
                    <a:lnR>
                      <a:noFill/>
                    </a:lnR>
                    <a:lnT>
                      <a:noFill/>
                    </a:lnT>
                    <a:lnB>
                      <a:noFill/>
                    </a:lnB>
                  </a:tcPr>
                </a:tc>
                <a:tc>
                  <a:txBody>
                    <a:bodyPr/>
                    <a:lstStyle/>
                    <a:p>
                      <a:pPr rtl="0"/>
                      <a:r>
                        <a:rPr lang="en-US" sz="1100"/>
                        <a:t>0.113978</a:t>
                      </a:r>
                    </a:p>
                  </a:txBody>
                  <a:tcPr marL="18739" marR="18739" marT="9370" marB="9370" anchor="ctr">
                    <a:lnL>
                      <a:noFill/>
                    </a:lnL>
                    <a:lnR>
                      <a:noFill/>
                    </a:lnR>
                    <a:lnT>
                      <a:noFill/>
                    </a:lnT>
                    <a:lnB>
                      <a:noFill/>
                    </a:lnB>
                  </a:tcPr>
                </a:tc>
                <a:tc>
                  <a:txBody>
                    <a:bodyPr/>
                    <a:lstStyle/>
                    <a:p>
                      <a:pPr rtl="0"/>
                      <a:r>
                        <a:rPr lang="en-US" sz="1100"/>
                        <a:t>0.045032</a:t>
                      </a:r>
                    </a:p>
                  </a:txBody>
                  <a:tcPr marL="18739" marR="18739" marT="9370" marB="9370" anchor="ctr">
                    <a:lnL>
                      <a:noFill/>
                    </a:lnL>
                    <a:lnR>
                      <a:noFill/>
                    </a:lnR>
                    <a:lnT>
                      <a:noFill/>
                    </a:lnT>
                    <a:lnB>
                      <a:noFill/>
                    </a:lnB>
                  </a:tcPr>
                </a:tc>
                <a:tc>
                  <a:txBody>
                    <a:bodyPr/>
                    <a:lstStyle/>
                    <a:p>
                      <a:pPr rtl="0"/>
                      <a:r>
                        <a:rPr lang="en-US" sz="1100"/>
                        <a:t>0.089775</a:t>
                      </a:r>
                    </a:p>
                  </a:txBody>
                  <a:tcPr marL="18739" marR="18739" marT="9370" marB="9370" anchor="ctr">
                    <a:lnL>
                      <a:noFill/>
                    </a:lnL>
                    <a:lnR>
                      <a:noFill/>
                    </a:lnR>
                    <a:lnT>
                      <a:noFill/>
                    </a:lnT>
                    <a:lnB>
                      <a:noFill/>
                    </a:lnB>
                  </a:tcPr>
                </a:tc>
                <a:tc>
                  <a:txBody>
                    <a:bodyPr/>
                    <a:lstStyle/>
                    <a:p>
                      <a:pPr rtl="0"/>
                      <a:r>
                        <a:rPr lang="en-US" sz="1100"/>
                        <a:t>0.151984</a:t>
                      </a:r>
                    </a:p>
                  </a:txBody>
                  <a:tcPr marL="18739" marR="18739" marT="9370" marB="9370" anchor="ctr">
                    <a:lnL>
                      <a:noFill/>
                    </a:lnL>
                    <a:lnR>
                      <a:noFill/>
                    </a:lnR>
                    <a:lnT>
                      <a:noFill/>
                    </a:lnT>
                    <a:lnB>
                      <a:noFill/>
                    </a:lnB>
                  </a:tcPr>
                </a:tc>
                <a:tc>
                  <a:txBody>
                    <a:bodyPr/>
                    <a:lstStyle/>
                    <a:p>
                      <a:pPr rtl="0"/>
                      <a:r>
                        <a:rPr lang="en-US" sz="1100"/>
                        <a:t>0.018463</a:t>
                      </a:r>
                    </a:p>
                  </a:txBody>
                  <a:tcPr marL="18739" marR="18739" marT="9370" marB="9370" anchor="ctr">
                    <a:lnL>
                      <a:noFill/>
                    </a:lnL>
                    <a:lnR>
                      <a:noFill/>
                    </a:lnR>
                    <a:lnT>
                      <a:noFill/>
                    </a:lnT>
                    <a:lnB>
                      <a:noFill/>
                    </a:lnB>
                  </a:tcPr>
                </a:tc>
                <a:tc>
                  <a:txBody>
                    <a:bodyPr/>
                    <a:lstStyle/>
                    <a:p>
                      <a:pPr rtl="0"/>
                      <a:r>
                        <a:rPr lang="en-US" sz="1100"/>
                        <a:t>1.000000</a:t>
                      </a:r>
                    </a:p>
                  </a:txBody>
                  <a:tcPr marL="18739" marR="18739" marT="9370" marB="9370" anchor="ctr">
                    <a:lnL>
                      <a:noFill/>
                    </a:lnL>
                    <a:lnR>
                      <a:noFill/>
                    </a:lnR>
                    <a:lnT>
                      <a:noFill/>
                    </a:lnT>
                    <a:lnB>
                      <a:noFill/>
                    </a:lnB>
                  </a:tcPr>
                </a:tc>
                <a:tc>
                  <a:txBody>
                    <a:bodyPr/>
                    <a:lstStyle/>
                    <a:p>
                      <a:pPr rtl="0"/>
                      <a:r>
                        <a:rPr lang="en-US" sz="1100"/>
                        <a:t>-0.081508</a:t>
                      </a:r>
                    </a:p>
                  </a:txBody>
                  <a:tcPr marL="18739" marR="18739" marT="9370" marB="9370" anchor="ctr">
                    <a:lnL>
                      <a:noFill/>
                    </a:lnL>
                    <a:lnR>
                      <a:noFill/>
                    </a:lnR>
                    <a:lnT>
                      <a:noFill/>
                    </a:lnT>
                    <a:lnB>
                      <a:noFill/>
                    </a:lnB>
                  </a:tcPr>
                </a:tc>
                <a:tc>
                  <a:txBody>
                    <a:bodyPr/>
                    <a:lstStyle/>
                    <a:p>
                      <a:pPr rtl="0"/>
                      <a:r>
                        <a:rPr lang="en-US" sz="1100"/>
                        <a:t>-0.014273</a:t>
                      </a:r>
                    </a:p>
                  </a:txBody>
                  <a:tcPr marL="18739" marR="18739" marT="9370" marB="9370" anchor="ctr">
                    <a:lnL>
                      <a:noFill/>
                    </a:lnL>
                    <a:lnR>
                      <a:noFill/>
                    </a:lnR>
                    <a:lnT>
                      <a:noFill/>
                    </a:lnT>
                    <a:lnB>
                      <a:noFill/>
                    </a:lnB>
                  </a:tcPr>
                </a:tc>
                <a:tc>
                  <a:txBody>
                    <a:bodyPr/>
                    <a:lstStyle/>
                    <a:p>
                      <a:pPr rtl="0"/>
                      <a:r>
                        <a:rPr lang="en-US" sz="1100"/>
                        <a:t>0.025665</a:t>
                      </a:r>
                    </a:p>
                  </a:txBody>
                  <a:tcPr marL="18739" marR="18739" marT="9370" marB="9370" anchor="ctr">
                    <a:lnL>
                      <a:noFill/>
                    </a:lnL>
                    <a:lnR>
                      <a:noFill/>
                    </a:lnR>
                    <a:lnT>
                      <a:noFill/>
                    </a:lnT>
                    <a:lnB>
                      <a:noFill/>
                    </a:lnB>
                  </a:tcPr>
                </a:tc>
                <a:tc>
                  <a:txBody>
                    <a:bodyPr/>
                    <a:lstStyle/>
                    <a:p>
                      <a:pPr rtl="0"/>
                      <a:r>
                        <a:rPr lang="en-US" sz="1100"/>
                        <a:t>0.028363</a:t>
                      </a:r>
                    </a:p>
                  </a:txBody>
                  <a:tcPr marL="18739" marR="18739" marT="9370" marB="9370" anchor="ctr">
                    <a:lnL>
                      <a:noFill/>
                    </a:lnL>
                    <a:lnR>
                      <a:noFill/>
                    </a:lnR>
                    <a:lnT>
                      <a:noFill/>
                    </a:lnT>
                    <a:lnB>
                      <a:noFill/>
                    </a:lnB>
                  </a:tcPr>
                </a:tc>
                <a:tc>
                  <a:txBody>
                    <a:bodyPr/>
                    <a:lstStyle/>
                    <a:p>
                      <a:pPr rtl="0"/>
                      <a:r>
                        <a:rPr lang="en-US" sz="1100"/>
                        <a:t>-0.045786</a:t>
                      </a:r>
                    </a:p>
                  </a:txBody>
                  <a:tcPr marL="18739" marR="18739" marT="9370" marB="9370" anchor="ctr">
                    <a:lnL>
                      <a:noFill/>
                    </a:lnL>
                    <a:lnR>
                      <a:noFill/>
                    </a:lnR>
                    <a:lnT>
                      <a:noFill/>
                    </a:lnT>
                    <a:lnB>
                      <a:noFill/>
                    </a:lnB>
                  </a:tcPr>
                </a:tc>
                <a:tc>
                  <a:txBody>
                    <a:bodyPr/>
                    <a:lstStyle/>
                    <a:p>
                      <a:pPr rtl="0"/>
                      <a:r>
                        <a:rPr lang="en-US" sz="1100"/>
                        <a:t>0.134513</a:t>
                      </a:r>
                    </a:p>
                  </a:txBody>
                  <a:tcPr marL="18739" marR="18739" marT="9370" marB="9370" anchor="ctr">
                    <a:lnL>
                      <a:noFill/>
                    </a:lnL>
                    <a:lnR>
                      <a:noFill/>
                    </a:lnR>
                    <a:lnT>
                      <a:noFill/>
                    </a:lnT>
                    <a:lnB>
                      <a:noFill/>
                    </a:lnB>
                  </a:tcPr>
                </a:tc>
                <a:tc>
                  <a:txBody>
                    <a:bodyPr/>
                    <a:lstStyle/>
                    <a:p>
                      <a:pPr rtl="0"/>
                      <a:r>
                        <a:rPr lang="en-US" sz="1100"/>
                        <a:t>-0.006737</a:t>
                      </a:r>
                    </a:p>
                  </a:txBody>
                  <a:tcPr marL="18739" marR="18739" marT="9370" marB="9370" anchor="ctr">
                    <a:lnL>
                      <a:noFill/>
                    </a:lnL>
                    <a:lnR>
                      <a:noFill/>
                    </a:lnR>
                    <a:lnT>
                      <a:noFill/>
                    </a:lnT>
                    <a:lnB>
                      <a:noFill/>
                    </a:lnB>
                  </a:tcPr>
                </a:tc>
                <a:tc>
                  <a:txBody>
                    <a:bodyPr/>
                    <a:lstStyle/>
                    <a:p>
                      <a:pPr rtl="0"/>
                      <a:r>
                        <a:rPr lang="en-US" sz="1100"/>
                        <a:t>-0.028046</a:t>
                      </a:r>
                    </a:p>
                  </a:txBody>
                  <a:tcPr marL="18739" marR="18739" marT="9370" marB="9370" anchor="ctr">
                    <a:lnL>
                      <a:noFill/>
                    </a:lnL>
                    <a:lnR>
                      <a:noFill/>
                    </a:lnR>
                    <a:lnT>
                      <a:noFill/>
                    </a:lnT>
                    <a:lnB>
                      <a:noFill/>
                    </a:lnB>
                  </a:tcPr>
                </a:tc>
                <a:extLst>
                  <a:ext uri="{0D108BD9-81ED-4DB2-BD59-A6C34878D82A}">
                    <a16:rowId xmlns:a16="http://schemas.microsoft.com/office/drawing/2014/main" val="677811856"/>
                  </a:ext>
                </a:extLst>
              </a:tr>
              <a:tr h="343422">
                <a:tc>
                  <a:txBody>
                    <a:bodyPr/>
                    <a:lstStyle/>
                    <a:p>
                      <a:pPr rtl="0"/>
                      <a:r>
                        <a:rPr lang="en-US" sz="1100"/>
                        <a:t>restecg</a:t>
                      </a:r>
                    </a:p>
                  </a:txBody>
                  <a:tcPr marL="18739" marR="18739" marT="9370" marB="9370" anchor="ctr">
                    <a:lnL>
                      <a:noFill/>
                    </a:lnL>
                    <a:lnR>
                      <a:noFill/>
                    </a:lnR>
                    <a:lnT>
                      <a:noFill/>
                    </a:lnT>
                    <a:lnB>
                      <a:noFill/>
                    </a:lnB>
                  </a:tcPr>
                </a:tc>
                <a:tc>
                  <a:txBody>
                    <a:bodyPr/>
                    <a:lstStyle/>
                    <a:p>
                      <a:pPr rtl="0"/>
                      <a:r>
                        <a:rPr lang="en-US" sz="1100"/>
                        <a:t>-0.132769</a:t>
                      </a:r>
                    </a:p>
                  </a:txBody>
                  <a:tcPr marL="18739" marR="18739" marT="9370" marB="9370" anchor="ctr">
                    <a:lnL>
                      <a:noFill/>
                    </a:lnL>
                    <a:lnR>
                      <a:noFill/>
                    </a:lnR>
                    <a:lnT>
                      <a:noFill/>
                    </a:lnT>
                    <a:lnB>
                      <a:noFill/>
                    </a:lnB>
                  </a:tcPr>
                </a:tc>
                <a:tc>
                  <a:txBody>
                    <a:bodyPr/>
                    <a:lstStyle/>
                    <a:p>
                      <a:pPr rtl="0"/>
                      <a:r>
                        <a:rPr lang="en-US" sz="1100"/>
                        <a:t>-0.048389</a:t>
                      </a:r>
                    </a:p>
                  </a:txBody>
                  <a:tcPr marL="18739" marR="18739" marT="9370" marB="9370" anchor="ctr">
                    <a:lnL>
                      <a:noFill/>
                    </a:lnL>
                    <a:lnR>
                      <a:noFill/>
                    </a:lnR>
                    <a:lnT>
                      <a:noFill/>
                    </a:lnT>
                    <a:lnB>
                      <a:noFill/>
                    </a:lnB>
                  </a:tcPr>
                </a:tc>
                <a:tc>
                  <a:txBody>
                    <a:bodyPr/>
                    <a:lstStyle/>
                    <a:p>
                      <a:pPr rtl="0"/>
                      <a:r>
                        <a:rPr lang="en-US" sz="1100"/>
                        <a:t>0.065640</a:t>
                      </a:r>
                    </a:p>
                  </a:txBody>
                  <a:tcPr marL="18739" marR="18739" marT="9370" marB="9370" anchor="ctr">
                    <a:lnL>
                      <a:noFill/>
                    </a:lnL>
                    <a:lnR>
                      <a:noFill/>
                    </a:lnR>
                    <a:lnT>
                      <a:noFill/>
                    </a:lnT>
                    <a:lnB>
                      <a:noFill/>
                    </a:lnB>
                  </a:tcPr>
                </a:tc>
                <a:tc>
                  <a:txBody>
                    <a:bodyPr/>
                    <a:lstStyle/>
                    <a:p>
                      <a:pPr rtl="0"/>
                      <a:r>
                        <a:rPr lang="en-US" sz="1100"/>
                        <a:t>-0.125841</a:t>
                      </a:r>
                    </a:p>
                  </a:txBody>
                  <a:tcPr marL="18739" marR="18739" marT="9370" marB="9370" anchor="ctr">
                    <a:lnL>
                      <a:noFill/>
                    </a:lnL>
                    <a:lnR>
                      <a:noFill/>
                    </a:lnR>
                    <a:lnT>
                      <a:noFill/>
                    </a:lnT>
                    <a:lnB>
                      <a:noFill/>
                    </a:lnB>
                  </a:tcPr>
                </a:tc>
                <a:tc>
                  <a:txBody>
                    <a:bodyPr/>
                    <a:lstStyle/>
                    <a:p>
                      <a:pPr rtl="0"/>
                      <a:r>
                        <a:rPr lang="en-US" sz="1100"/>
                        <a:t>-0.161933</a:t>
                      </a:r>
                    </a:p>
                  </a:txBody>
                  <a:tcPr marL="18739" marR="18739" marT="9370" marB="9370" anchor="ctr">
                    <a:lnL>
                      <a:noFill/>
                    </a:lnL>
                    <a:lnR>
                      <a:noFill/>
                    </a:lnR>
                    <a:lnT>
                      <a:noFill/>
                    </a:lnT>
                    <a:lnB>
                      <a:noFill/>
                    </a:lnB>
                  </a:tcPr>
                </a:tc>
                <a:tc>
                  <a:txBody>
                    <a:bodyPr/>
                    <a:lstStyle/>
                    <a:p>
                      <a:pPr rtl="0"/>
                      <a:r>
                        <a:rPr lang="en-US" sz="1100"/>
                        <a:t>-0.081508</a:t>
                      </a:r>
                    </a:p>
                  </a:txBody>
                  <a:tcPr marL="18739" marR="18739" marT="9370" marB="9370" anchor="ctr">
                    <a:lnL>
                      <a:noFill/>
                    </a:lnL>
                    <a:lnR>
                      <a:noFill/>
                    </a:lnR>
                    <a:lnT>
                      <a:noFill/>
                    </a:lnT>
                    <a:lnB>
                      <a:noFill/>
                    </a:lnB>
                  </a:tcPr>
                </a:tc>
                <a:tc>
                  <a:txBody>
                    <a:bodyPr/>
                    <a:lstStyle/>
                    <a:p>
                      <a:pPr rtl="0"/>
                      <a:r>
                        <a:rPr lang="en-US" sz="1100"/>
                        <a:t>1.000000</a:t>
                      </a:r>
                    </a:p>
                  </a:txBody>
                  <a:tcPr marL="18739" marR="18739" marT="9370" marB="9370" anchor="ctr">
                    <a:lnL>
                      <a:noFill/>
                    </a:lnL>
                    <a:lnR>
                      <a:noFill/>
                    </a:lnR>
                    <a:lnT>
                      <a:noFill/>
                    </a:lnT>
                    <a:lnB>
                      <a:noFill/>
                    </a:lnB>
                  </a:tcPr>
                </a:tc>
                <a:tc>
                  <a:txBody>
                    <a:bodyPr/>
                    <a:lstStyle/>
                    <a:p>
                      <a:pPr rtl="0"/>
                      <a:r>
                        <a:rPr lang="en-US" sz="1100"/>
                        <a:t>0.087863</a:t>
                      </a:r>
                    </a:p>
                  </a:txBody>
                  <a:tcPr marL="18739" marR="18739" marT="9370" marB="9370" anchor="ctr">
                    <a:lnL>
                      <a:noFill/>
                    </a:lnL>
                    <a:lnR>
                      <a:noFill/>
                    </a:lnR>
                    <a:lnT>
                      <a:noFill/>
                    </a:lnT>
                    <a:lnB>
                      <a:noFill/>
                    </a:lnB>
                  </a:tcPr>
                </a:tc>
                <a:tc>
                  <a:txBody>
                    <a:bodyPr/>
                    <a:lstStyle/>
                    <a:p>
                      <a:pPr rtl="0"/>
                      <a:r>
                        <a:rPr lang="en-US" sz="1100"/>
                        <a:t>-0.077399</a:t>
                      </a:r>
                    </a:p>
                  </a:txBody>
                  <a:tcPr marL="18739" marR="18739" marT="9370" marB="9370" anchor="ctr">
                    <a:lnL>
                      <a:noFill/>
                    </a:lnL>
                    <a:lnR>
                      <a:noFill/>
                    </a:lnR>
                    <a:lnT>
                      <a:noFill/>
                    </a:lnT>
                    <a:lnB>
                      <a:noFill/>
                    </a:lnB>
                  </a:tcPr>
                </a:tc>
                <a:tc>
                  <a:txBody>
                    <a:bodyPr/>
                    <a:lstStyle/>
                    <a:p>
                      <a:pPr rtl="0"/>
                      <a:r>
                        <a:rPr lang="en-US" sz="1100"/>
                        <a:t>-0.077372</a:t>
                      </a:r>
                    </a:p>
                  </a:txBody>
                  <a:tcPr marL="18739" marR="18739" marT="9370" marB="9370" anchor="ctr">
                    <a:lnL>
                      <a:noFill/>
                    </a:lnL>
                    <a:lnR>
                      <a:noFill/>
                    </a:lnR>
                    <a:lnT>
                      <a:noFill/>
                    </a:lnT>
                    <a:lnB>
                      <a:noFill/>
                    </a:lnB>
                  </a:tcPr>
                </a:tc>
                <a:tc>
                  <a:txBody>
                    <a:bodyPr/>
                    <a:lstStyle/>
                    <a:p>
                      <a:pPr rtl="0"/>
                      <a:r>
                        <a:rPr lang="en-US" sz="1100"/>
                        <a:t>0.113661</a:t>
                      </a:r>
                    </a:p>
                  </a:txBody>
                  <a:tcPr marL="18739" marR="18739" marT="9370" marB="9370" anchor="ctr">
                    <a:lnL>
                      <a:noFill/>
                    </a:lnL>
                    <a:lnR>
                      <a:noFill/>
                    </a:lnR>
                    <a:lnT>
                      <a:noFill/>
                    </a:lnT>
                    <a:lnB>
                      <a:noFill/>
                    </a:lnB>
                  </a:tcPr>
                </a:tc>
                <a:tc>
                  <a:txBody>
                    <a:bodyPr/>
                    <a:lstStyle/>
                    <a:p>
                      <a:pPr rtl="0"/>
                      <a:r>
                        <a:rPr lang="en-US" sz="1100"/>
                        <a:t>-0.097862</a:t>
                      </a:r>
                    </a:p>
                  </a:txBody>
                  <a:tcPr marL="18739" marR="18739" marT="9370" marB="9370" anchor="ctr">
                    <a:lnL>
                      <a:noFill/>
                    </a:lnL>
                    <a:lnR>
                      <a:noFill/>
                    </a:lnR>
                    <a:lnT>
                      <a:noFill/>
                    </a:lnT>
                    <a:lnB>
                      <a:noFill/>
                    </a:lnB>
                  </a:tcPr>
                </a:tc>
                <a:tc>
                  <a:txBody>
                    <a:bodyPr/>
                    <a:lstStyle/>
                    <a:p>
                      <a:pPr rtl="0"/>
                      <a:r>
                        <a:rPr lang="en-US" sz="1100"/>
                        <a:t>-0.010982</a:t>
                      </a:r>
                    </a:p>
                  </a:txBody>
                  <a:tcPr marL="18739" marR="18739" marT="9370" marB="9370" anchor="ctr">
                    <a:lnL>
                      <a:noFill/>
                    </a:lnL>
                    <a:lnR>
                      <a:noFill/>
                    </a:lnR>
                    <a:lnT>
                      <a:noFill/>
                    </a:lnT>
                    <a:lnB>
                      <a:noFill/>
                    </a:lnB>
                  </a:tcPr>
                </a:tc>
                <a:tc>
                  <a:txBody>
                    <a:bodyPr/>
                    <a:lstStyle/>
                    <a:p>
                      <a:pPr rtl="0"/>
                      <a:r>
                        <a:rPr lang="en-US" sz="1100"/>
                        <a:t>0.148612</a:t>
                      </a:r>
                    </a:p>
                  </a:txBody>
                  <a:tcPr marL="18739" marR="18739" marT="9370" marB="9370" anchor="ctr">
                    <a:lnL>
                      <a:noFill/>
                    </a:lnL>
                    <a:lnR>
                      <a:noFill/>
                    </a:lnR>
                    <a:lnT>
                      <a:noFill/>
                    </a:lnT>
                    <a:lnB>
                      <a:noFill/>
                    </a:lnB>
                  </a:tcPr>
                </a:tc>
                <a:extLst>
                  <a:ext uri="{0D108BD9-81ED-4DB2-BD59-A6C34878D82A}">
                    <a16:rowId xmlns:a16="http://schemas.microsoft.com/office/drawing/2014/main" val="2311273511"/>
                  </a:ext>
                </a:extLst>
              </a:tr>
              <a:tr h="343422">
                <a:tc>
                  <a:txBody>
                    <a:bodyPr/>
                    <a:lstStyle/>
                    <a:p>
                      <a:pPr rtl="0"/>
                      <a:r>
                        <a:rPr lang="en-US" sz="1100"/>
                        <a:t>thalach</a:t>
                      </a:r>
                    </a:p>
                  </a:txBody>
                  <a:tcPr marL="18739" marR="18739" marT="9370" marB="9370" anchor="ctr">
                    <a:lnL>
                      <a:noFill/>
                    </a:lnL>
                    <a:lnR>
                      <a:noFill/>
                    </a:lnR>
                    <a:lnT>
                      <a:noFill/>
                    </a:lnT>
                    <a:lnB>
                      <a:noFill/>
                    </a:lnB>
                  </a:tcPr>
                </a:tc>
                <a:tc>
                  <a:txBody>
                    <a:bodyPr/>
                    <a:lstStyle/>
                    <a:p>
                      <a:pPr rtl="0"/>
                      <a:r>
                        <a:rPr lang="en-US" sz="1100"/>
                        <a:t>-0.398052</a:t>
                      </a:r>
                    </a:p>
                  </a:txBody>
                  <a:tcPr marL="18739" marR="18739" marT="9370" marB="9370" anchor="ctr">
                    <a:lnL>
                      <a:noFill/>
                    </a:lnL>
                    <a:lnR>
                      <a:noFill/>
                    </a:lnR>
                    <a:lnT>
                      <a:noFill/>
                    </a:lnT>
                    <a:lnB>
                      <a:noFill/>
                    </a:lnB>
                  </a:tcPr>
                </a:tc>
                <a:tc>
                  <a:txBody>
                    <a:bodyPr/>
                    <a:lstStyle/>
                    <a:p>
                      <a:pPr rtl="0"/>
                      <a:r>
                        <a:rPr lang="en-US" sz="1100"/>
                        <a:t>-0.039868</a:t>
                      </a:r>
                    </a:p>
                  </a:txBody>
                  <a:tcPr marL="18739" marR="18739" marT="9370" marB="9370" anchor="ctr">
                    <a:lnL>
                      <a:noFill/>
                    </a:lnL>
                    <a:lnR>
                      <a:noFill/>
                    </a:lnR>
                    <a:lnT>
                      <a:noFill/>
                    </a:lnT>
                    <a:lnB>
                      <a:noFill/>
                    </a:lnB>
                  </a:tcPr>
                </a:tc>
                <a:tc>
                  <a:txBody>
                    <a:bodyPr/>
                    <a:lstStyle/>
                    <a:p>
                      <a:pPr rtl="0"/>
                      <a:r>
                        <a:rPr lang="en-US" sz="1100"/>
                        <a:t>0.324013</a:t>
                      </a:r>
                    </a:p>
                  </a:txBody>
                  <a:tcPr marL="18739" marR="18739" marT="9370" marB="9370" anchor="ctr">
                    <a:lnL>
                      <a:noFill/>
                    </a:lnL>
                    <a:lnR>
                      <a:noFill/>
                    </a:lnR>
                    <a:lnT>
                      <a:noFill/>
                    </a:lnT>
                    <a:lnB>
                      <a:noFill/>
                    </a:lnB>
                  </a:tcPr>
                </a:tc>
                <a:tc>
                  <a:txBody>
                    <a:bodyPr/>
                    <a:lstStyle/>
                    <a:p>
                      <a:pPr rtl="0"/>
                      <a:r>
                        <a:rPr lang="en-US" sz="1100"/>
                        <a:t>-0.040407</a:t>
                      </a:r>
                    </a:p>
                  </a:txBody>
                  <a:tcPr marL="18739" marR="18739" marT="9370" marB="9370" anchor="ctr">
                    <a:lnL>
                      <a:noFill/>
                    </a:lnL>
                    <a:lnR>
                      <a:noFill/>
                    </a:lnR>
                    <a:lnT>
                      <a:noFill/>
                    </a:lnT>
                    <a:lnB>
                      <a:noFill/>
                    </a:lnB>
                  </a:tcPr>
                </a:tc>
                <a:tc>
                  <a:txBody>
                    <a:bodyPr/>
                    <a:lstStyle/>
                    <a:p>
                      <a:pPr rtl="0"/>
                      <a:r>
                        <a:rPr lang="en-US" sz="1100"/>
                        <a:t>-0.046766</a:t>
                      </a:r>
                    </a:p>
                  </a:txBody>
                  <a:tcPr marL="18739" marR="18739" marT="9370" marB="9370" anchor="ctr">
                    <a:lnL>
                      <a:noFill/>
                    </a:lnL>
                    <a:lnR>
                      <a:noFill/>
                    </a:lnR>
                    <a:lnT>
                      <a:noFill/>
                    </a:lnT>
                    <a:lnB>
                      <a:noFill/>
                    </a:lnB>
                  </a:tcPr>
                </a:tc>
                <a:tc>
                  <a:txBody>
                    <a:bodyPr/>
                    <a:lstStyle/>
                    <a:p>
                      <a:pPr rtl="0"/>
                      <a:r>
                        <a:rPr lang="en-US" sz="1100"/>
                        <a:t>-0.014273</a:t>
                      </a:r>
                    </a:p>
                  </a:txBody>
                  <a:tcPr marL="18739" marR="18739" marT="9370" marB="9370" anchor="ctr">
                    <a:lnL>
                      <a:noFill/>
                    </a:lnL>
                    <a:lnR>
                      <a:noFill/>
                    </a:lnR>
                    <a:lnT>
                      <a:noFill/>
                    </a:lnT>
                    <a:lnB>
                      <a:noFill/>
                    </a:lnB>
                  </a:tcPr>
                </a:tc>
                <a:tc>
                  <a:txBody>
                    <a:bodyPr/>
                    <a:lstStyle/>
                    <a:p>
                      <a:pPr rtl="0"/>
                      <a:r>
                        <a:rPr lang="en-US" sz="1100"/>
                        <a:t>0.087863</a:t>
                      </a:r>
                    </a:p>
                  </a:txBody>
                  <a:tcPr marL="18739" marR="18739" marT="9370" marB="9370" anchor="ctr">
                    <a:lnL>
                      <a:noFill/>
                    </a:lnL>
                    <a:lnR>
                      <a:noFill/>
                    </a:lnR>
                    <a:lnT>
                      <a:noFill/>
                    </a:lnT>
                    <a:lnB>
                      <a:noFill/>
                    </a:lnB>
                  </a:tcPr>
                </a:tc>
                <a:tc>
                  <a:txBody>
                    <a:bodyPr/>
                    <a:lstStyle/>
                    <a:p>
                      <a:pPr rtl="0"/>
                      <a:r>
                        <a:rPr lang="en-US" sz="1100"/>
                        <a:t>1.000000</a:t>
                      </a:r>
                    </a:p>
                  </a:txBody>
                  <a:tcPr marL="18739" marR="18739" marT="9370" marB="9370" anchor="ctr">
                    <a:lnL>
                      <a:noFill/>
                    </a:lnL>
                    <a:lnR>
                      <a:noFill/>
                    </a:lnR>
                    <a:lnT>
                      <a:noFill/>
                    </a:lnT>
                    <a:lnB>
                      <a:noFill/>
                    </a:lnB>
                  </a:tcPr>
                </a:tc>
                <a:tc>
                  <a:txBody>
                    <a:bodyPr/>
                    <a:lstStyle/>
                    <a:p>
                      <a:pPr rtl="0"/>
                      <a:r>
                        <a:rPr lang="en-US" sz="1100"/>
                        <a:t>-0.400860</a:t>
                      </a:r>
                    </a:p>
                  </a:txBody>
                  <a:tcPr marL="18739" marR="18739" marT="9370" marB="9370" anchor="ctr">
                    <a:lnL>
                      <a:noFill/>
                    </a:lnL>
                    <a:lnR>
                      <a:noFill/>
                    </a:lnR>
                    <a:lnT>
                      <a:noFill/>
                    </a:lnT>
                    <a:lnB>
                      <a:noFill/>
                    </a:lnB>
                  </a:tcPr>
                </a:tc>
                <a:tc>
                  <a:txBody>
                    <a:bodyPr/>
                    <a:lstStyle/>
                    <a:p>
                      <a:pPr rtl="0"/>
                      <a:r>
                        <a:rPr lang="en-US" sz="1100"/>
                        <a:t>-0.433241</a:t>
                      </a:r>
                    </a:p>
                  </a:txBody>
                  <a:tcPr marL="18739" marR="18739" marT="9370" marB="9370" anchor="ctr">
                    <a:lnL>
                      <a:noFill/>
                    </a:lnL>
                    <a:lnR>
                      <a:noFill/>
                    </a:lnR>
                    <a:lnT>
                      <a:noFill/>
                    </a:lnT>
                    <a:lnB>
                      <a:noFill/>
                    </a:lnB>
                  </a:tcPr>
                </a:tc>
                <a:tc>
                  <a:txBody>
                    <a:bodyPr/>
                    <a:lstStyle/>
                    <a:p>
                      <a:pPr rtl="0"/>
                      <a:r>
                        <a:rPr lang="en-US" sz="1100"/>
                        <a:t>0.436968</a:t>
                      </a:r>
                    </a:p>
                  </a:txBody>
                  <a:tcPr marL="18739" marR="18739" marT="9370" marB="9370" anchor="ctr">
                    <a:lnL>
                      <a:noFill/>
                    </a:lnL>
                    <a:lnR>
                      <a:noFill/>
                    </a:lnR>
                    <a:lnT>
                      <a:noFill/>
                    </a:lnT>
                    <a:lnB>
                      <a:noFill/>
                    </a:lnB>
                  </a:tcPr>
                </a:tc>
                <a:tc>
                  <a:txBody>
                    <a:bodyPr/>
                    <a:lstStyle/>
                    <a:p>
                      <a:pPr rtl="0"/>
                      <a:r>
                        <a:rPr lang="en-US" sz="1100"/>
                        <a:t>-0.257347</a:t>
                      </a:r>
                    </a:p>
                  </a:txBody>
                  <a:tcPr marL="18739" marR="18739" marT="9370" marB="9370" anchor="ctr">
                    <a:lnL>
                      <a:noFill/>
                    </a:lnL>
                    <a:lnR>
                      <a:noFill/>
                    </a:lnR>
                    <a:lnT>
                      <a:noFill/>
                    </a:lnT>
                    <a:lnB>
                      <a:noFill/>
                    </a:lnB>
                  </a:tcPr>
                </a:tc>
                <a:tc>
                  <a:txBody>
                    <a:bodyPr/>
                    <a:lstStyle/>
                    <a:p>
                      <a:pPr rtl="0"/>
                      <a:r>
                        <a:rPr lang="en-US" sz="1100"/>
                        <a:t>-0.160581</a:t>
                      </a:r>
                    </a:p>
                  </a:txBody>
                  <a:tcPr marL="18739" marR="18739" marT="9370" marB="9370" anchor="ctr">
                    <a:lnL>
                      <a:noFill/>
                    </a:lnL>
                    <a:lnR>
                      <a:noFill/>
                    </a:lnR>
                    <a:lnT>
                      <a:noFill/>
                    </a:lnT>
                    <a:lnB>
                      <a:noFill/>
                    </a:lnB>
                  </a:tcPr>
                </a:tc>
                <a:tc>
                  <a:txBody>
                    <a:bodyPr/>
                    <a:lstStyle/>
                    <a:p>
                      <a:pPr rtl="0"/>
                      <a:r>
                        <a:rPr lang="en-US" sz="1100"/>
                        <a:t>0.428370</a:t>
                      </a:r>
                    </a:p>
                  </a:txBody>
                  <a:tcPr marL="18739" marR="18739" marT="9370" marB="9370" anchor="ctr">
                    <a:lnL>
                      <a:noFill/>
                    </a:lnL>
                    <a:lnR>
                      <a:noFill/>
                    </a:lnR>
                    <a:lnT>
                      <a:noFill/>
                    </a:lnT>
                    <a:lnB>
                      <a:noFill/>
                    </a:lnB>
                  </a:tcPr>
                </a:tc>
                <a:extLst>
                  <a:ext uri="{0D108BD9-81ED-4DB2-BD59-A6C34878D82A}">
                    <a16:rowId xmlns:a16="http://schemas.microsoft.com/office/drawing/2014/main" val="2567252092"/>
                  </a:ext>
                </a:extLst>
              </a:tr>
              <a:tr h="343422">
                <a:tc>
                  <a:txBody>
                    <a:bodyPr/>
                    <a:lstStyle/>
                    <a:p>
                      <a:pPr rtl="0"/>
                      <a:r>
                        <a:rPr lang="en-US" sz="1100"/>
                        <a:t>exang</a:t>
                      </a:r>
                    </a:p>
                  </a:txBody>
                  <a:tcPr marL="18739" marR="18739" marT="9370" marB="9370" anchor="ctr">
                    <a:lnL>
                      <a:noFill/>
                    </a:lnL>
                    <a:lnR>
                      <a:noFill/>
                    </a:lnR>
                    <a:lnT>
                      <a:noFill/>
                    </a:lnT>
                    <a:lnB>
                      <a:noFill/>
                    </a:lnB>
                  </a:tcPr>
                </a:tc>
                <a:tc>
                  <a:txBody>
                    <a:bodyPr/>
                    <a:lstStyle/>
                    <a:p>
                      <a:pPr rtl="0"/>
                      <a:r>
                        <a:rPr lang="en-US" sz="1100"/>
                        <a:t>0.089679</a:t>
                      </a:r>
                    </a:p>
                  </a:txBody>
                  <a:tcPr marL="18739" marR="18739" marT="9370" marB="9370" anchor="ctr">
                    <a:lnL>
                      <a:noFill/>
                    </a:lnL>
                    <a:lnR>
                      <a:noFill/>
                    </a:lnR>
                    <a:lnT>
                      <a:noFill/>
                    </a:lnT>
                    <a:lnB>
                      <a:noFill/>
                    </a:lnB>
                  </a:tcPr>
                </a:tc>
                <a:tc>
                  <a:txBody>
                    <a:bodyPr/>
                    <a:lstStyle/>
                    <a:p>
                      <a:pPr rtl="0"/>
                      <a:r>
                        <a:rPr lang="en-US" sz="1100"/>
                        <a:t>0.141664</a:t>
                      </a:r>
                    </a:p>
                  </a:txBody>
                  <a:tcPr marL="18739" marR="18739" marT="9370" marB="9370" anchor="ctr">
                    <a:lnL>
                      <a:noFill/>
                    </a:lnL>
                    <a:lnR>
                      <a:noFill/>
                    </a:lnR>
                    <a:lnT>
                      <a:noFill/>
                    </a:lnT>
                    <a:lnB>
                      <a:noFill/>
                    </a:lnB>
                  </a:tcPr>
                </a:tc>
                <a:tc>
                  <a:txBody>
                    <a:bodyPr/>
                    <a:lstStyle/>
                    <a:p>
                      <a:pPr rtl="0"/>
                      <a:r>
                        <a:rPr lang="en-US" sz="1100"/>
                        <a:t>-0.418256</a:t>
                      </a:r>
                    </a:p>
                  </a:txBody>
                  <a:tcPr marL="18739" marR="18739" marT="9370" marB="9370" anchor="ctr">
                    <a:lnL>
                      <a:noFill/>
                    </a:lnL>
                    <a:lnR>
                      <a:noFill/>
                    </a:lnR>
                    <a:lnT>
                      <a:noFill/>
                    </a:lnT>
                    <a:lnB>
                      <a:noFill/>
                    </a:lnB>
                  </a:tcPr>
                </a:tc>
                <a:tc>
                  <a:txBody>
                    <a:bodyPr/>
                    <a:lstStyle/>
                    <a:p>
                      <a:pPr rtl="0"/>
                      <a:r>
                        <a:rPr lang="en-US" sz="1100"/>
                        <a:t>0.052918</a:t>
                      </a:r>
                    </a:p>
                  </a:txBody>
                  <a:tcPr marL="18739" marR="18739" marT="9370" marB="9370" anchor="ctr">
                    <a:lnL>
                      <a:noFill/>
                    </a:lnL>
                    <a:lnR>
                      <a:noFill/>
                    </a:lnR>
                    <a:lnT>
                      <a:noFill/>
                    </a:lnT>
                    <a:lnB>
                      <a:noFill/>
                    </a:lnB>
                  </a:tcPr>
                </a:tc>
                <a:tc>
                  <a:txBody>
                    <a:bodyPr/>
                    <a:lstStyle/>
                    <a:p>
                      <a:pPr rtl="0"/>
                      <a:r>
                        <a:rPr lang="en-US" sz="1100"/>
                        <a:t>0.091514</a:t>
                      </a:r>
                    </a:p>
                  </a:txBody>
                  <a:tcPr marL="18739" marR="18739" marT="9370" marB="9370" anchor="ctr">
                    <a:lnL>
                      <a:noFill/>
                    </a:lnL>
                    <a:lnR>
                      <a:noFill/>
                    </a:lnR>
                    <a:lnT>
                      <a:noFill/>
                    </a:lnT>
                    <a:lnB>
                      <a:noFill/>
                    </a:lnB>
                  </a:tcPr>
                </a:tc>
                <a:tc>
                  <a:txBody>
                    <a:bodyPr/>
                    <a:lstStyle/>
                    <a:p>
                      <a:pPr rtl="0"/>
                      <a:r>
                        <a:rPr lang="en-US" sz="1100"/>
                        <a:t>0.025665</a:t>
                      </a:r>
                    </a:p>
                  </a:txBody>
                  <a:tcPr marL="18739" marR="18739" marT="9370" marB="9370" anchor="ctr">
                    <a:lnL>
                      <a:noFill/>
                    </a:lnL>
                    <a:lnR>
                      <a:noFill/>
                    </a:lnR>
                    <a:lnT>
                      <a:noFill/>
                    </a:lnT>
                    <a:lnB>
                      <a:noFill/>
                    </a:lnB>
                  </a:tcPr>
                </a:tc>
                <a:tc>
                  <a:txBody>
                    <a:bodyPr/>
                    <a:lstStyle/>
                    <a:p>
                      <a:pPr rtl="0"/>
                      <a:r>
                        <a:rPr lang="en-US" sz="1100"/>
                        <a:t>-0.077399</a:t>
                      </a:r>
                    </a:p>
                  </a:txBody>
                  <a:tcPr marL="18739" marR="18739" marT="9370" marB="9370" anchor="ctr">
                    <a:lnL>
                      <a:noFill/>
                    </a:lnL>
                    <a:lnR>
                      <a:noFill/>
                    </a:lnR>
                    <a:lnT>
                      <a:noFill/>
                    </a:lnT>
                    <a:lnB>
                      <a:noFill/>
                    </a:lnB>
                  </a:tcPr>
                </a:tc>
                <a:tc>
                  <a:txBody>
                    <a:bodyPr/>
                    <a:lstStyle/>
                    <a:p>
                      <a:pPr rtl="0"/>
                      <a:r>
                        <a:rPr lang="en-US" sz="1100"/>
                        <a:t>-0.400860</a:t>
                      </a:r>
                    </a:p>
                  </a:txBody>
                  <a:tcPr marL="18739" marR="18739" marT="9370" marB="9370" anchor="ctr">
                    <a:lnL>
                      <a:noFill/>
                    </a:lnL>
                    <a:lnR>
                      <a:noFill/>
                    </a:lnR>
                    <a:lnT>
                      <a:noFill/>
                    </a:lnT>
                    <a:lnB>
                      <a:noFill/>
                    </a:lnB>
                  </a:tcPr>
                </a:tc>
                <a:tc>
                  <a:txBody>
                    <a:bodyPr/>
                    <a:lstStyle/>
                    <a:p>
                      <a:pPr rtl="0"/>
                      <a:r>
                        <a:rPr lang="en-US" sz="1100"/>
                        <a:t>1.000000</a:t>
                      </a:r>
                    </a:p>
                  </a:txBody>
                  <a:tcPr marL="18739" marR="18739" marT="9370" marB="9370" anchor="ctr">
                    <a:lnL>
                      <a:noFill/>
                    </a:lnL>
                    <a:lnR>
                      <a:noFill/>
                    </a:lnR>
                    <a:lnT>
                      <a:noFill/>
                    </a:lnT>
                    <a:lnB>
                      <a:noFill/>
                    </a:lnB>
                  </a:tcPr>
                </a:tc>
                <a:tc>
                  <a:txBody>
                    <a:bodyPr/>
                    <a:lstStyle/>
                    <a:p>
                      <a:pPr rtl="0"/>
                      <a:r>
                        <a:rPr lang="en-US" sz="1100"/>
                        <a:t>0.297173</a:t>
                      </a:r>
                    </a:p>
                  </a:txBody>
                  <a:tcPr marL="18739" marR="18739" marT="9370" marB="9370" anchor="ctr">
                    <a:lnL>
                      <a:noFill/>
                    </a:lnL>
                    <a:lnR>
                      <a:noFill/>
                    </a:lnR>
                    <a:lnT>
                      <a:noFill/>
                    </a:lnT>
                    <a:lnB>
                      <a:noFill/>
                    </a:lnB>
                  </a:tcPr>
                </a:tc>
                <a:tc>
                  <a:txBody>
                    <a:bodyPr/>
                    <a:lstStyle/>
                    <a:p>
                      <a:pPr rtl="0"/>
                      <a:r>
                        <a:rPr lang="en-US" sz="1100"/>
                        <a:t>-0.274475</a:t>
                      </a:r>
                    </a:p>
                  </a:txBody>
                  <a:tcPr marL="18739" marR="18739" marT="9370" marB="9370" anchor="ctr">
                    <a:lnL>
                      <a:noFill/>
                    </a:lnL>
                    <a:lnR>
                      <a:noFill/>
                    </a:lnR>
                    <a:lnT>
                      <a:noFill/>
                    </a:lnT>
                    <a:lnB>
                      <a:noFill/>
                    </a:lnB>
                  </a:tcPr>
                </a:tc>
                <a:tc>
                  <a:txBody>
                    <a:bodyPr/>
                    <a:lstStyle/>
                    <a:p>
                      <a:pPr rtl="0"/>
                      <a:r>
                        <a:rPr lang="en-US" sz="1100"/>
                        <a:t>0.162025</a:t>
                      </a:r>
                    </a:p>
                  </a:txBody>
                  <a:tcPr marL="18739" marR="18739" marT="9370" marB="9370" anchor="ctr">
                    <a:lnL>
                      <a:noFill/>
                    </a:lnL>
                    <a:lnR>
                      <a:noFill/>
                    </a:lnR>
                    <a:lnT>
                      <a:noFill/>
                    </a:lnT>
                    <a:lnB>
                      <a:noFill/>
                    </a:lnB>
                  </a:tcPr>
                </a:tc>
                <a:tc>
                  <a:txBody>
                    <a:bodyPr/>
                    <a:lstStyle/>
                    <a:p>
                      <a:pPr rtl="0"/>
                      <a:r>
                        <a:rPr lang="en-US" sz="1100"/>
                        <a:t>0.247113</a:t>
                      </a:r>
                    </a:p>
                  </a:txBody>
                  <a:tcPr marL="18739" marR="18739" marT="9370" marB="9370" anchor="ctr">
                    <a:lnL>
                      <a:noFill/>
                    </a:lnL>
                    <a:lnR>
                      <a:noFill/>
                    </a:lnR>
                    <a:lnT>
                      <a:noFill/>
                    </a:lnT>
                    <a:lnB>
                      <a:noFill/>
                    </a:lnB>
                  </a:tcPr>
                </a:tc>
                <a:tc>
                  <a:txBody>
                    <a:bodyPr/>
                    <a:lstStyle/>
                    <a:p>
                      <a:pPr rtl="0"/>
                      <a:r>
                        <a:rPr lang="en-US" sz="1100"/>
                        <a:t>-0.436757</a:t>
                      </a:r>
                    </a:p>
                  </a:txBody>
                  <a:tcPr marL="18739" marR="18739" marT="9370" marB="9370" anchor="ctr">
                    <a:lnL>
                      <a:noFill/>
                    </a:lnL>
                    <a:lnR>
                      <a:noFill/>
                    </a:lnR>
                    <a:lnT>
                      <a:noFill/>
                    </a:lnT>
                    <a:lnB>
                      <a:noFill/>
                    </a:lnB>
                  </a:tcPr>
                </a:tc>
                <a:extLst>
                  <a:ext uri="{0D108BD9-81ED-4DB2-BD59-A6C34878D82A}">
                    <a16:rowId xmlns:a16="http://schemas.microsoft.com/office/drawing/2014/main" val="1356157918"/>
                  </a:ext>
                </a:extLst>
              </a:tr>
              <a:tr h="343422">
                <a:tc>
                  <a:txBody>
                    <a:bodyPr/>
                    <a:lstStyle/>
                    <a:p>
                      <a:pPr rtl="0"/>
                      <a:r>
                        <a:rPr lang="en-US" sz="1100"/>
                        <a:t>oldpeak</a:t>
                      </a:r>
                    </a:p>
                  </a:txBody>
                  <a:tcPr marL="18739" marR="18739" marT="9370" marB="9370" anchor="ctr">
                    <a:lnL>
                      <a:noFill/>
                    </a:lnL>
                    <a:lnR>
                      <a:noFill/>
                    </a:lnR>
                    <a:lnT>
                      <a:noFill/>
                    </a:lnT>
                    <a:lnB>
                      <a:noFill/>
                    </a:lnB>
                  </a:tcPr>
                </a:tc>
                <a:tc>
                  <a:txBody>
                    <a:bodyPr/>
                    <a:lstStyle/>
                    <a:p>
                      <a:pPr rtl="0"/>
                      <a:r>
                        <a:rPr lang="en-US" sz="1100"/>
                        <a:t>0.268291</a:t>
                      </a:r>
                    </a:p>
                  </a:txBody>
                  <a:tcPr marL="18739" marR="18739" marT="9370" marB="9370" anchor="ctr">
                    <a:lnL>
                      <a:noFill/>
                    </a:lnL>
                    <a:lnR>
                      <a:noFill/>
                    </a:lnR>
                    <a:lnT>
                      <a:noFill/>
                    </a:lnT>
                    <a:lnB>
                      <a:noFill/>
                    </a:lnB>
                  </a:tcPr>
                </a:tc>
                <a:tc>
                  <a:txBody>
                    <a:bodyPr/>
                    <a:lstStyle/>
                    <a:p>
                      <a:pPr rtl="0"/>
                      <a:r>
                        <a:rPr lang="en-US" sz="1100"/>
                        <a:t>0.100715</a:t>
                      </a:r>
                    </a:p>
                  </a:txBody>
                  <a:tcPr marL="18739" marR="18739" marT="9370" marB="9370" anchor="ctr">
                    <a:lnL>
                      <a:noFill/>
                    </a:lnL>
                    <a:lnR>
                      <a:noFill/>
                    </a:lnR>
                    <a:lnT>
                      <a:noFill/>
                    </a:lnT>
                    <a:lnB>
                      <a:noFill/>
                    </a:lnB>
                  </a:tcPr>
                </a:tc>
                <a:tc>
                  <a:txBody>
                    <a:bodyPr/>
                    <a:lstStyle/>
                    <a:p>
                      <a:pPr rtl="0"/>
                      <a:r>
                        <a:rPr lang="en-US" sz="1100"/>
                        <a:t>-0.161449</a:t>
                      </a:r>
                    </a:p>
                  </a:txBody>
                  <a:tcPr marL="18739" marR="18739" marT="9370" marB="9370" anchor="ctr">
                    <a:lnL>
                      <a:noFill/>
                    </a:lnL>
                    <a:lnR>
                      <a:noFill/>
                    </a:lnR>
                    <a:lnT>
                      <a:noFill/>
                    </a:lnT>
                    <a:lnB>
                      <a:noFill/>
                    </a:lnB>
                  </a:tcPr>
                </a:tc>
                <a:tc>
                  <a:txBody>
                    <a:bodyPr/>
                    <a:lstStyle/>
                    <a:p>
                      <a:pPr rtl="0"/>
                      <a:r>
                        <a:rPr lang="en-US" sz="1100"/>
                        <a:t>0.154267</a:t>
                      </a:r>
                    </a:p>
                  </a:txBody>
                  <a:tcPr marL="18739" marR="18739" marT="9370" marB="9370" anchor="ctr">
                    <a:lnL>
                      <a:noFill/>
                    </a:lnL>
                    <a:lnR>
                      <a:noFill/>
                    </a:lnR>
                    <a:lnT>
                      <a:noFill/>
                    </a:lnT>
                    <a:lnB>
                      <a:noFill/>
                    </a:lnB>
                  </a:tcPr>
                </a:tc>
                <a:tc>
                  <a:txBody>
                    <a:bodyPr/>
                    <a:lstStyle/>
                    <a:p>
                      <a:pPr rtl="0"/>
                      <a:r>
                        <a:rPr lang="en-US" sz="1100"/>
                        <a:t>0.045260</a:t>
                      </a:r>
                    </a:p>
                  </a:txBody>
                  <a:tcPr marL="18739" marR="18739" marT="9370" marB="9370" anchor="ctr">
                    <a:lnL>
                      <a:noFill/>
                    </a:lnL>
                    <a:lnR>
                      <a:noFill/>
                    </a:lnR>
                    <a:lnT>
                      <a:noFill/>
                    </a:lnT>
                    <a:lnB>
                      <a:noFill/>
                    </a:lnB>
                  </a:tcPr>
                </a:tc>
                <a:tc>
                  <a:txBody>
                    <a:bodyPr/>
                    <a:lstStyle/>
                    <a:p>
                      <a:pPr rtl="0"/>
                      <a:r>
                        <a:rPr lang="en-US" sz="1100"/>
                        <a:t>0.028363</a:t>
                      </a:r>
                    </a:p>
                  </a:txBody>
                  <a:tcPr marL="18739" marR="18739" marT="9370" marB="9370" anchor="ctr">
                    <a:lnL>
                      <a:noFill/>
                    </a:lnL>
                    <a:lnR>
                      <a:noFill/>
                    </a:lnR>
                    <a:lnT>
                      <a:noFill/>
                    </a:lnT>
                    <a:lnB>
                      <a:noFill/>
                    </a:lnB>
                  </a:tcPr>
                </a:tc>
                <a:tc>
                  <a:txBody>
                    <a:bodyPr/>
                    <a:lstStyle/>
                    <a:p>
                      <a:pPr rtl="0"/>
                      <a:r>
                        <a:rPr lang="en-US" sz="1100"/>
                        <a:t>-0.077372</a:t>
                      </a:r>
                    </a:p>
                  </a:txBody>
                  <a:tcPr marL="18739" marR="18739" marT="9370" marB="9370" anchor="ctr">
                    <a:lnL>
                      <a:noFill/>
                    </a:lnL>
                    <a:lnR>
                      <a:noFill/>
                    </a:lnR>
                    <a:lnT>
                      <a:noFill/>
                    </a:lnT>
                    <a:lnB>
                      <a:noFill/>
                    </a:lnB>
                  </a:tcPr>
                </a:tc>
                <a:tc>
                  <a:txBody>
                    <a:bodyPr/>
                    <a:lstStyle/>
                    <a:p>
                      <a:pPr rtl="0"/>
                      <a:r>
                        <a:rPr lang="en-US" sz="1100"/>
                        <a:t>-0.433241</a:t>
                      </a:r>
                    </a:p>
                  </a:txBody>
                  <a:tcPr marL="18739" marR="18739" marT="9370" marB="9370" anchor="ctr">
                    <a:lnL>
                      <a:noFill/>
                    </a:lnL>
                    <a:lnR>
                      <a:noFill/>
                    </a:lnR>
                    <a:lnT>
                      <a:noFill/>
                    </a:lnT>
                    <a:lnB>
                      <a:noFill/>
                    </a:lnB>
                  </a:tcPr>
                </a:tc>
                <a:tc>
                  <a:txBody>
                    <a:bodyPr/>
                    <a:lstStyle/>
                    <a:p>
                      <a:pPr rtl="0"/>
                      <a:r>
                        <a:rPr lang="en-US" sz="1100"/>
                        <a:t>0.297173</a:t>
                      </a:r>
                    </a:p>
                  </a:txBody>
                  <a:tcPr marL="18739" marR="18739" marT="9370" marB="9370" anchor="ctr">
                    <a:lnL>
                      <a:noFill/>
                    </a:lnL>
                    <a:lnR>
                      <a:noFill/>
                    </a:lnR>
                    <a:lnT>
                      <a:noFill/>
                    </a:lnT>
                    <a:lnB>
                      <a:noFill/>
                    </a:lnB>
                  </a:tcPr>
                </a:tc>
                <a:tc>
                  <a:txBody>
                    <a:bodyPr/>
                    <a:lstStyle/>
                    <a:p>
                      <a:pPr rtl="0"/>
                      <a:r>
                        <a:rPr lang="en-US" sz="1100"/>
                        <a:t>1.000000</a:t>
                      </a:r>
                    </a:p>
                  </a:txBody>
                  <a:tcPr marL="18739" marR="18739" marT="9370" marB="9370" anchor="ctr">
                    <a:lnL>
                      <a:noFill/>
                    </a:lnL>
                    <a:lnR>
                      <a:noFill/>
                    </a:lnR>
                    <a:lnT>
                      <a:noFill/>
                    </a:lnT>
                    <a:lnB>
                      <a:noFill/>
                    </a:lnB>
                  </a:tcPr>
                </a:tc>
                <a:tc>
                  <a:txBody>
                    <a:bodyPr/>
                    <a:lstStyle/>
                    <a:p>
                      <a:pPr rtl="0"/>
                      <a:r>
                        <a:rPr lang="en-US" sz="1100"/>
                        <a:t>-0.594847</a:t>
                      </a:r>
                    </a:p>
                  </a:txBody>
                  <a:tcPr marL="18739" marR="18739" marT="9370" marB="9370" anchor="ctr">
                    <a:lnL>
                      <a:noFill/>
                    </a:lnL>
                    <a:lnR>
                      <a:noFill/>
                    </a:lnR>
                    <a:lnT>
                      <a:noFill/>
                    </a:lnT>
                    <a:lnB>
                      <a:noFill/>
                    </a:lnB>
                  </a:tcPr>
                </a:tc>
                <a:tc>
                  <a:txBody>
                    <a:bodyPr/>
                    <a:lstStyle/>
                    <a:p>
                      <a:pPr rtl="0"/>
                      <a:r>
                        <a:rPr lang="en-US" sz="1100"/>
                        <a:t>0.224895</a:t>
                      </a:r>
                    </a:p>
                  </a:txBody>
                  <a:tcPr marL="18739" marR="18739" marT="9370" marB="9370" anchor="ctr">
                    <a:lnL>
                      <a:noFill/>
                    </a:lnL>
                    <a:lnR>
                      <a:noFill/>
                    </a:lnR>
                    <a:lnT>
                      <a:noFill/>
                    </a:lnT>
                    <a:lnB>
                      <a:noFill/>
                    </a:lnB>
                  </a:tcPr>
                </a:tc>
                <a:tc>
                  <a:txBody>
                    <a:bodyPr/>
                    <a:lstStyle/>
                    <a:p>
                      <a:pPr rtl="0"/>
                      <a:r>
                        <a:rPr lang="en-US" sz="1100"/>
                        <a:t>0.255026</a:t>
                      </a:r>
                    </a:p>
                  </a:txBody>
                  <a:tcPr marL="18739" marR="18739" marT="9370" marB="9370" anchor="ctr">
                    <a:lnL>
                      <a:noFill/>
                    </a:lnL>
                    <a:lnR>
                      <a:noFill/>
                    </a:lnR>
                    <a:lnT>
                      <a:noFill/>
                    </a:lnT>
                    <a:lnB>
                      <a:noFill/>
                    </a:lnB>
                  </a:tcPr>
                </a:tc>
                <a:tc>
                  <a:txBody>
                    <a:bodyPr/>
                    <a:lstStyle/>
                    <a:p>
                      <a:pPr rtl="0"/>
                      <a:r>
                        <a:rPr lang="en-US" sz="1100"/>
                        <a:t>-0.421487</a:t>
                      </a:r>
                    </a:p>
                  </a:txBody>
                  <a:tcPr marL="18739" marR="18739" marT="9370" marB="9370" anchor="ctr">
                    <a:lnL>
                      <a:noFill/>
                    </a:lnL>
                    <a:lnR>
                      <a:noFill/>
                    </a:lnR>
                    <a:lnT>
                      <a:noFill/>
                    </a:lnT>
                    <a:lnB>
                      <a:noFill/>
                    </a:lnB>
                  </a:tcPr>
                </a:tc>
                <a:extLst>
                  <a:ext uri="{0D108BD9-81ED-4DB2-BD59-A6C34878D82A}">
                    <a16:rowId xmlns:a16="http://schemas.microsoft.com/office/drawing/2014/main" val="2620628484"/>
                  </a:ext>
                </a:extLst>
              </a:tr>
              <a:tr h="343422">
                <a:tc>
                  <a:txBody>
                    <a:bodyPr/>
                    <a:lstStyle/>
                    <a:p>
                      <a:pPr rtl="0"/>
                      <a:r>
                        <a:rPr lang="en-US" sz="1100"/>
                        <a:t>slope</a:t>
                      </a:r>
                    </a:p>
                  </a:txBody>
                  <a:tcPr marL="18739" marR="18739" marT="9370" marB="9370" anchor="ctr">
                    <a:lnL>
                      <a:noFill/>
                    </a:lnL>
                    <a:lnR>
                      <a:noFill/>
                    </a:lnR>
                    <a:lnT>
                      <a:noFill/>
                    </a:lnT>
                    <a:lnB>
                      <a:noFill/>
                    </a:lnB>
                  </a:tcPr>
                </a:tc>
                <a:tc>
                  <a:txBody>
                    <a:bodyPr/>
                    <a:lstStyle/>
                    <a:p>
                      <a:pPr rtl="0"/>
                      <a:r>
                        <a:rPr lang="en-US" sz="1100"/>
                        <a:t>-0.184048</a:t>
                      </a:r>
                    </a:p>
                  </a:txBody>
                  <a:tcPr marL="18739" marR="18739" marT="9370" marB="9370" anchor="ctr">
                    <a:lnL>
                      <a:noFill/>
                    </a:lnL>
                    <a:lnR>
                      <a:noFill/>
                    </a:lnR>
                    <a:lnT>
                      <a:noFill/>
                    </a:lnT>
                    <a:lnB>
                      <a:noFill/>
                    </a:lnB>
                  </a:tcPr>
                </a:tc>
                <a:tc>
                  <a:txBody>
                    <a:bodyPr/>
                    <a:lstStyle/>
                    <a:p>
                      <a:pPr rtl="0"/>
                      <a:r>
                        <a:rPr lang="en-US" sz="1100"/>
                        <a:t>-0.025010</a:t>
                      </a:r>
                    </a:p>
                  </a:txBody>
                  <a:tcPr marL="18739" marR="18739" marT="9370" marB="9370" anchor="ctr">
                    <a:lnL>
                      <a:noFill/>
                    </a:lnL>
                    <a:lnR>
                      <a:noFill/>
                    </a:lnR>
                    <a:lnT>
                      <a:noFill/>
                    </a:lnT>
                    <a:lnB>
                      <a:noFill/>
                    </a:lnB>
                  </a:tcPr>
                </a:tc>
                <a:tc>
                  <a:txBody>
                    <a:bodyPr/>
                    <a:lstStyle/>
                    <a:p>
                      <a:pPr rtl="0"/>
                      <a:r>
                        <a:rPr lang="en-US" sz="1100"/>
                        <a:t>0.159478</a:t>
                      </a:r>
                    </a:p>
                  </a:txBody>
                  <a:tcPr marL="18739" marR="18739" marT="9370" marB="9370" anchor="ctr">
                    <a:lnL>
                      <a:noFill/>
                    </a:lnL>
                    <a:lnR>
                      <a:noFill/>
                    </a:lnR>
                    <a:lnT>
                      <a:noFill/>
                    </a:lnT>
                    <a:lnB>
                      <a:noFill/>
                    </a:lnB>
                  </a:tcPr>
                </a:tc>
                <a:tc>
                  <a:txBody>
                    <a:bodyPr/>
                    <a:lstStyle/>
                    <a:p>
                      <a:pPr rtl="0"/>
                      <a:r>
                        <a:rPr lang="en-US" sz="1100"/>
                        <a:t>-0.086570</a:t>
                      </a:r>
                    </a:p>
                  </a:txBody>
                  <a:tcPr marL="18739" marR="18739" marT="9370" marB="9370" anchor="ctr">
                    <a:lnL>
                      <a:noFill/>
                    </a:lnL>
                    <a:lnR>
                      <a:noFill/>
                    </a:lnR>
                    <a:lnT>
                      <a:noFill/>
                    </a:lnT>
                    <a:lnB>
                      <a:noFill/>
                    </a:lnB>
                  </a:tcPr>
                </a:tc>
                <a:tc>
                  <a:txBody>
                    <a:bodyPr/>
                    <a:lstStyle/>
                    <a:p>
                      <a:pPr rtl="0"/>
                      <a:r>
                        <a:rPr lang="en-US" sz="1100"/>
                        <a:t>-0.012551</a:t>
                      </a:r>
                    </a:p>
                  </a:txBody>
                  <a:tcPr marL="18739" marR="18739" marT="9370" marB="9370" anchor="ctr">
                    <a:lnL>
                      <a:noFill/>
                    </a:lnL>
                    <a:lnR>
                      <a:noFill/>
                    </a:lnR>
                    <a:lnT>
                      <a:noFill/>
                    </a:lnT>
                    <a:lnB>
                      <a:noFill/>
                    </a:lnB>
                  </a:tcPr>
                </a:tc>
                <a:tc>
                  <a:txBody>
                    <a:bodyPr/>
                    <a:lstStyle/>
                    <a:p>
                      <a:pPr rtl="0"/>
                      <a:r>
                        <a:rPr lang="en-US" sz="1100"/>
                        <a:t>-0.045786</a:t>
                      </a:r>
                    </a:p>
                  </a:txBody>
                  <a:tcPr marL="18739" marR="18739" marT="9370" marB="9370" anchor="ctr">
                    <a:lnL>
                      <a:noFill/>
                    </a:lnL>
                    <a:lnR>
                      <a:noFill/>
                    </a:lnR>
                    <a:lnT>
                      <a:noFill/>
                    </a:lnT>
                    <a:lnB>
                      <a:noFill/>
                    </a:lnB>
                  </a:tcPr>
                </a:tc>
                <a:tc>
                  <a:txBody>
                    <a:bodyPr/>
                    <a:lstStyle/>
                    <a:p>
                      <a:pPr rtl="0"/>
                      <a:r>
                        <a:rPr lang="en-US" sz="1100"/>
                        <a:t>0.113661</a:t>
                      </a:r>
                    </a:p>
                  </a:txBody>
                  <a:tcPr marL="18739" marR="18739" marT="9370" marB="9370" anchor="ctr">
                    <a:lnL>
                      <a:noFill/>
                    </a:lnL>
                    <a:lnR>
                      <a:noFill/>
                    </a:lnR>
                    <a:lnT>
                      <a:noFill/>
                    </a:lnT>
                    <a:lnB>
                      <a:noFill/>
                    </a:lnB>
                  </a:tcPr>
                </a:tc>
                <a:tc>
                  <a:txBody>
                    <a:bodyPr/>
                    <a:lstStyle/>
                    <a:p>
                      <a:pPr rtl="0"/>
                      <a:r>
                        <a:rPr lang="en-US" sz="1100"/>
                        <a:t>0.436968</a:t>
                      </a:r>
                    </a:p>
                  </a:txBody>
                  <a:tcPr marL="18739" marR="18739" marT="9370" marB="9370" anchor="ctr">
                    <a:lnL>
                      <a:noFill/>
                    </a:lnL>
                    <a:lnR>
                      <a:noFill/>
                    </a:lnR>
                    <a:lnT>
                      <a:noFill/>
                    </a:lnT>
                    <a:lnB>
                      <a:noFill/>
                    </a:lnB>
                  </a:tcPr>
                </a:tc>
                <a:tc>
                  <a:txBody>
                    <a:bodyPr/>
                    <a:lstStyle/>
                    <a:p>
                      <a:pPr rtl="0"/>
                      <a:r>
                        <a:rPr lang="en-US" sz="1100"/>
                        <a:t>-0.274475</a:t>
                      </a:r>
                    </a:p>
                  </a:txBody>
                  <a:tcPr marL="18739" marR="18739" marT="9370" marB="9370" anchor="ctr">
                    <a:lnL>
                      <a:noFill/>
                    </a:lnL>
                    <a:lnR>
                      <a:noFill/>
                    </a:lnR>
                    <a:lnT>
                      <a:noFill/>
                    </a:lnT>
                    <a:lnB>
                      <a:noFill/>
                    </a:lnB>
                  </a:tcPr>
                </a:tc>
                <a:tc>
                  <a:txBody>
                    <a:bodyPr/>
                    <a:lstStyle/>
                    <a:p>
                      <a:pPr rtl="0"/>
                      <a:r>
                        <a:rPr lang="en-US" sz="1100"/>
                        <a:t>-0.594847</a:t>
                      </a:r>
                    </a:p>
                  </a:txBody>
                  <a:tcPr marL="18739" marR="18739" marT="9370" marB="9370" anchor="ctr">
                    <a:lnL>
                      <a:noFill/>
                    </a:lnL>
                    <a:lnR>
                      <a:noFill/>
                    </a:lnR>
                    <a:lnT>
                      <a:noFill/>
                    </a:lnT>
                    <a:lnB>
                      <a:noFill/>
                    </a:lnB>
                  </a:tcPr>
                </a:tc>
                <a:tc>
                  <a:txBody>
                    <a:bodyPr/>
                    <a:lstStyle/>
                    <a:p>
                      <a:pPr rtl="0"/>
                      <a:r>
                        <a:rPr lang="en-US" sz="1100"/>
                        <a:t>1.000000</a:t>
                      </a:r>
                    </a:p>
                  </a:txBody>
                  <a:tcPr marL="18739" marR="18739" marT="9370" marB="9370" anchor="ctr">
                    <a:lnL>
                      <a:noFill/>
                    </a:lnL>
                    <a:lnR>
                      <a:noFill/>
                    </a:lnR>
                    <a:lnT>
                      <a:noFill/>
                    </a:lnT>
                    <a:lnB>
                      <a:noFill/>
                    </a:lnB>
                  </a:tcPr>
                </a:tc>
                <a:tc>
                  <a:txBody>
                    <a:bodyPr/>
                    <a:lstStyle/>
                    <a:p>
                      <a:pPr rtl="0"/>
                      <a:r>
                        <a:rPr lang="en-US" sz="1100"/>
                        <a:t>-0.099901</a:t>
                      </a:r>
                    </a:p>
                  </a:txBody>
                  <a:tcPr marL="18739" marR="18739" marT="9370" marB="9370" anchor="ctr">
                    <a:lnL>
                      <a:noFill/>
                    </a:lnL>
                    <a:lnR>
                      <a:noFill/>
                    </a:lnR>
                    <a:lnT>
                      <a:noFill/>
                    </a:lnT>
                    <a:lnB>
                      <a:noFill/>
                    </a:lnB>
                  </a:tcPr>
                </a:tc>
                <a:tc>
                  <a:txBody>
                    <a:bodyPr/>
                    <a:lstStyle/>
                    <a:p>
                      <a:pPr rtl="0"/>
                      <a:r>
                        <a:rPr lang="en-US" sz="1100"/>
                        <a:t>-0.154886</a:t>
                      </a:r>
                    </a:p>
                  </a:txBody>
                  <a:tcPr marL="18739" marR="18739" marT="9370" marB="9370" anchor="ctr">
                    <a:lnL>
                      <a:noFill/>
                    </a:lnL>
                    <a:lnR>
                      <a:noFill/>
                    </a:lnR>
                    <a:lnT>
                      <a:noFill/>
                    </a:lnT>
                    <a:lnB>
                      <a:noFill/>
                    </a:lnB>
                  </a:tcPr>
                </a:tc>
                <a:tc>
                  <a:txBody>
                    <a:bodyPr/>
                    <a:lstStyle/>
                    <a:p>
                      <a:pPr rtl="0"/>
                      <a:r>
                        <a:rPr lang="en-US" sz="1100"/>
                        <a:t>0.371460</a:t>
                      </a:r>
                    </a:p>
                  </a:txBody>
                  <a:tcPr marL="18739" marR="18739" marT="9370" marB="9370" anchor="ctr">
                    <a:lnL>
                      <a:noFill/>
                    </a:lnL>
                    <a:lnR>
                      <a:noFill/>
                    </a:lnR>
                    <a:lnT>
                      <a:noFill/>
                    </a:lnT>
                    <a:lnB>
                      <a:noFill/>
                    </a:lnB>
                  </a:tcPr>
                </a:tc>
                <a:extLst>
                  <a:ext uri="{0D108BD9-81ED-4DB2-BD59-A6C34878D82A}">
                    <a16:rowId xmlns:a16="http://schemas.microsoft.com/office/drawing/2014/main" val="1078999530"/>
                  </a:ext>
                </a:extLst>
              </a:tr>
              <a:tr h="343422">
                <a:tc>
                  <a:txBody>
                    <a:bodyPr/>
                    <a:lstStyle/>
                    <a:p>
                      <a:pPr rtl="0"/>
                      <a:r>
                        <a:rPr lang="en-US" sz="1100"/>
                        <a:t>ca</a:t>
                      </a:r>
                    </a:p>
                  </a:txBody>
                  <a:tcPr marL="18739" marR="18739" marT="9370" marB="9370" anchor="ctr">
                    <a:lnL>
                      <a:noFill/>
                    </a:lnL>
                    <a:lnR>
                      <a:noFill/>
                    </a:lnR>
                    <a:lnT>
                      <a:noFill/>
                    </a:lnT>
                    <a:lnB>
                      <a:noFill/>
                    </a:lnB>
                  </a:tcPr>
                </a:tc>
                <a:tc>
                  <a:txBody>
                    <a:bodyPr/>
                    <a:lstStyle/>
                    <a:p>
                      <a:pPr rtl="0"/>
                      <a:r>
                        <a:rPr lang="en-US" sz="1100"/>
                        <a:t>0.340955</a:t>
                      </a:r>
                    </a:p>
                  </a:txBody>
                  <a:tcPr marL="18739" marR="18739" marT="9370" marB="9370" anchor="ctr">
                    <a:lnL>
                      <a:noFill/>
                    </a:lnL>
                    <a:lnR>
                      <a:noFill/>
                    </a:lnR>
                    <a:lnT>
                      <a:noFill/>
                    </a:lnT>
                    <a:lnB>
                      <a:noFill/>
                    </a:lnB>
                  </a:tcPr>
                </a:tc>
                <a:tc>
                  <a:txBody>
                    <a:bodyPr/>
                    <a:lstStyle/>
                    <a:p>
                      <a:pPr rtl="0"/>
                      <a:r>
                        <a:rPr lang="en-US" sz="1100"/>
                        <a:t>0.119368</a:t>
                      </a:r>
                    </a:p>
                  </a:txBody>
                  <a:tcPr marL="18739" marR="18739" marT="9370" marB="9370" anchor="ctr">
                    <a:lnL>
                      <a:noFill/>
                    </a:lnL>
                    <a:lnR>
                      <a:noFill/>
                    </a:lnR>
                    <a:lnT>
                      <a:noFill/>
                    </a:lnT>
                    <a:lnB>
                      <a:noFill/>
                    </a:lnB>
                  </a:tcPr>
                </a:tc>
                <a:tc>
                  <a:txBody>
                    <a:bodyPr/>
                    <a:lstStyle/>
                    <a:p>
                      <a:pPr rtl="0"/>
                      <a:r>
                        <a:rPr lang="en-US" sz="1100"/>
                        <a:t>-0.216006</a:t>
                      </a:r>
                    </a:p>
                  </a:txBody>
                  <a:tcPr marL="18739" marR="18739" marT="9370" marB="9370" anchor="ctr">
                    <a:lnL>
                      <a:noFill/>
                    </a:lnL>
                    <a:lnR>
                      <a:noFill/>
                    </a:lnR>
                    <a:lnT>
                      <a:noFill/>
                    </a:lnT>
                    <a:lnB>
                      <a:noFill/>
                    </a:lnB>
                  </a:tcPr>
                </a:tc>
                <a:tc>
                  <a:txBody>
                    <a:bodyPr/>
                    <a:lstStyle/>
                    <a:p>
                      <a:pPr rtl="0"/>
                      <a:r>
                        <a:rPr lang="en-US" sz="1100"/>
                        <a:t>0.090140</a:t>
                      </a:r>
                    </a:p>
                  </a:txBody>
                  <a:tcPr marL="18739" marR="18739" marT="9370" marB="9370" anchor="ctr">
                    <a:lnL>
                      <a:noFill/>
                    </a:lnL>
                    <a:lnR>
                      <a:noFill/>
                    </a:lnR>
                    <a:lnT>
                      <a:noFill/>
                    </a:lnT>
                    <a:lnB>
                      <a:noFill/>
                    </a:lnB>
                  </a:tcPr>
                </a:tc>
                <a:tc>
                  <a:txBody>
                    <a:bodyPr/>
                    <a:lstStyle/>
                    <a:p>
                      <a:pPr rtl="0"/>
                      <a:r>
                        <a:rPr lang="en-US" sz="1100"/>
                        <a:t>0.111981</a:t>
                      </a:r>
                    </a:p>
                  </a:txBody>
                  <a:tcPr marL="18739" marR="18739" marT="9370" marB="9370" anchor="ctr">
                    <a:lnL>
                      <a:noFill/>
                    </a:lnL>
                    <a:lnR>
                      <a:noFill/>
                    </a:lnR>
                    <a:lnT>
                      <a:noFill/>
                    </a:lnT>
                    <a:lnB>
                      <a:noFill/>
                    </a:lnB>
                  </a:tcPr>
                </a:tc>
                <a:tc>
                  <a:txBody>
                    <a:bodyPr/>
                    <a:lstStyle/>
                    <a:p>
                      <a:pPr rtl="0"/>
                      <a:r>
                        <a:rPr lang="en-US" sz="1100"/>
                        <a:t>0.134513</a:t>
                      </a:r>
                    </a:p>
                  </a:txBody>
                  <a:tcPr marL="18739" marR="18739" marT="9370" marB="9370" anchor="ctr">
                    <a:lnL>
                      <a:noFill/>
                    </a:lnL>
                    <a:lnR>
                      <a:noFill/>
                    </a:lnR>
                    <a:lnT>
                      <a:noFill/>
                    </a:lnT>
                    <a:lnB>
                      <a:noFill/>
                    </a:lnB>
                  </a:tcPr>
                </a:tc>
                <a:tc>
                  <a:txBody>
                    <a:bodyPr/>
                    <a:lstStyle/>
                    <a:p>
                      <a:pPr rtl="0"/>
                      <a:r>
                        <a:rPr lang="en-US" sz="1100"/>
                        <a:t>-0.097862</a:t>
                      </a:r>
                    </a:p>
                  </a:txBody>
                  <a:tcPr marL="18739" marR="18739" marT="9370" marB="9370" anchor="ctr">
                    <a:lnL>
                      <a:noFill/>
                    </a:lnL>
                    <a:lnR>
                      <a:noFill/>
                    </a:lnR>
                    <a:lnT>
                      <a:noFill/>
                    </a:lnT>
                    <a:lnB>
                      <a:noFill/>
                    </a:lnB>
                  </a:tcPr>
                </a:tc>
                <a:tc>
                  <a:txBody>
                    <a:bodyPr/>
                    <a:lstStyle/>
                    <a:p>
                      <a:pPr rtl="0"/>
                      <a:r>
                        <a:rPr lang="en-US" sz="1100"/>
                        <a:t>-0.257347</a:t>
                      </a:r>
                    </a:p>
                  </a:txBody>
                  <a:tcPr marL="18739" marR="18739" marT="9370" marB="9370" anchor="ctr">
                    <a:lnL>
                      <a:noFill/>
                    </a:lnL>
                    <a:lnR>
                      <a:noFill/>
                    </a:lnR>
                    <a:lnT>
                      <a:noFill/>
                    </a:lnT>
                    <a:lnB>
                      <a:noFill/>
                    </a:lnB>
                  </a:tcPr>
                </a:tc>
                <a:tc>
                  <a:txBody>
                    <a:bodyPr/>
                    <a:lstStyle/>
                    <a:p>
                      <a:pPr rtl="0"/>
                      <a:r>
                        <a:rPr lang="en-US" sz="1100"/>
                        <a:t>0.162025</a:t>
                      </a:r>
                    </a:p>
                  </a:txBody>
                  <a:tcPr marL="18739" marR="18739" marT="9370" marB="9370" anchor="ctr">
                    <a:lnL>
                      <a:noFill/>
                    </a:lnL>
                    <a:lnR>
                      <a:noFill/>
                    </a:lnR>
                    <a:lnT>
                      <a:noFill/>
                    </a:lnT>
                    <a:lnB>
                      <a:noFill/>
                    </a:lnB>
                  </a:tcPr>
                </a:tc>
                <a:tc>
                  <a:txBody>
                    <a:bodyPr/>
                    <a:lstStyle/>
                    <a:p>
                      <a:pPr rtl="0"/>
                      <a:r>
                        <a:rPr lang="en-US" sz="1100"/>
                        <a:t>0.224895</a:t>
                      </a:r>
                    </a:p>
                  </a:txBody>
                  <a:tcPr marL="18739" marR="18739" marT="9370" marB="9370" anchor="ctr">
                    <a:lnL>
                      <a:noFill/>
                    </a:lnL>
                    <a:lnR>
                      <a:noFill/>
                    </a:lnR>
                    <a:lnT>
                      <a:noFill/>
                    </a:lnT>
                    <a:lnB>
                      <a:noFill/>
                    </a:lnB>
                  </a:tcPr>
                </a:tc>
                <a:tc>
                  <a:txBody>
                    <a:bodyPr/>
                    <a:lstStyle/>
                    <a:p>
                      <a:pPr rtl="0"/>
                      <a:r>
                        <a:rPr lang="en-US" sz="1100"/>
                        <a:t>-0.099901</a:t>
                      </a:r>
                    </a:p>
                  </a:txBody>
                  <a:tcPr marL="18739" marR="18739" marT="9370" marB="9370" anchor="ctr">
                    <a:lnL>
                      <a:noFill/>
                    </a:lnL>
                    <a:lnR>
                      <a:noFill/>
                    </a:lnR>
                    <a:lnT>
                      <a:noFill/>
                    </a:lnT>
                    <a:lnB>
                      <a:noFill/>
                    </a:lnB>
                  </a:tcPr>
                </a:tc>
                <a:tc>
                  <a:txBody>
                    <a:bodyPr/>
                    <a:lstStyle/>
                    <a:p>
                      <a:pPr rtl="0"/>
                      <a:r>
                        <a:rPr lang="en-US" sz="1100"/>
                        <a:t>1.000000</a:t>
                      </a:r>
                    </a:p>
                  </a:txBody>
                  <a:tcPr marL="18739" marR="18739" marT="9370" marB="9370" anchor="ctr">
                    <a:lnL>
                      <a:noFill/>
                    </a:lnL>
                    <a:lnR>
                      <a:noFill/>
                    </a:lnR>
                    <a:lnT>
                      <a:noFill/>
                    </a:lnT>
                    <a:lnB>
                      <a:noFill/>
                    </a:lnB>
                  </a:tcPr>
                </a:tc>
                <a:tc>
                  <a:txBody>
                    <a:bodyPr/>
                    <a:lstStyle/>
                    <a:p>
                      <a:pPr rtl="0"/>
                      <a:r>
                        <a:rPr lang="en-US" sz="1100"/>
                        <a:t>0.189103</a:t>
                      </a:r>
                    </a:p>
                  </a:txBody>
                  <a:tcPr marL="18739" marR="18739" marT="9370" marB="9370" anchor="ctr">
                    <a:lnL>
                      <a:noFill/>
                    </a:lnL>
                    <a:lnR>
                      <a:noFill/>
                    </a:lnR>
                    <a:lnT>
                      <a:noFill/>
                    </a:lnT>
                    <a:lnB>
                      <a:noFill/>
                    </a:lnB>
                  </a:tcPr>
                </a:tc>
                <a:tc>
                  <a:txBody>
                    <a:bodyPr/>
                    <a:lstStyle/>
                    <a:p>
                      <a:pPr rtl="0"/>
                      <a:r>
                        <a:rPr lang="en-US" sz="1100"/>
                        <a:t>-0.457607</a:t>
                      </a:r>
                    </a:p>
                  </a:txBody>
                  <a:tcPr marL="18739" marR="18739" marT="9370" marB="9370" anchor="ctr">
                    <a:lnL>
                      <a:noFill/>
                    </a:lnL>
                    <a:lnR>
                      <a:noFill/>
                    </a:lnR>
                    <a:lnT>
                      <a:noFill/>
                    </a:lnT>
                    <a:lnB>
                      <a:noFill/>
                    </a:lnB>
                  </a:tcPr>
                </a:tc>
                <a:extLst>
                  <a:ext uri="{0D108BD9-81ED-4DB2-BD59-A6C34878D82A}">
                    <a16:rowId xmlns:a16="http://schemas.microsoft.com/office/drawing/2014/main" val="2720604866"/>
                  </a:ext>
                </a:extLst>
              </a:tr>
              <a:tr h="343422">
                <a:tc>
                  <a:txBody>
                    <a:bodyPr/>
                    <a:lstStyle/>
                    <a:p>
                      <a:pPr rtl="0"/>
                      <a:r>
                        <a:rPr lang="en-US" sz="1100"/>
                        <a:t>thal</a:t>
                      </a:r>
                    </a:p>
                  </a:txBody>
                  <a:tcPr marL="18739" marR="18739" marT="9370" marB="9370" anchor="ctr">
                    <a:lnL>
                      <a:noFill/>
                    </a:lnL>
                    <a:lnR>
                      <a:noFill/>
                    </a:lnR>
                    <a:lnT>
                      <a:noFill/>
                    </a:lnT>
                    <a:lnB>
                      <a:noFill/>
                    </a:lnB>
                  </a:tcPr>
                </a:tc>
                <a:tc>
                  <a:txBody>
                    <a:bodyPr/>
                    <a:lstStyle/>
                    <a:p>
                      <a:pPr rtl="0"/>
                      <a:r>
                        <a:rPr lang="en-US" sz="1100"/>
                        <a:t>0.087254</a:t>
                      </a:r>
                    </a:p>
                  </a:txBody>
                  <a:tcPr marL="18739" marR="18739" marT="9370" marB="9370" anchor="ctr">
                    <a:lnL>
                      <a:noFill/>
                    </a:lnL>
                    <a:lnR>
                      <a:noFill/>
                    </a:lnR>
                    <a:lnT>
                      <a:noFill/>
                    </a:lnT>
                    <a:lnB>
                      <a:noFill/>
                    </a:lnB>
                  </a:tcPr>
                </a:tc>
                <a:tc>
                  <a:txBody>
                    <a:bodyPr/>
                    <a:lstStyle/>
                    <a:p>
                      <a:pPr rtl="0"/>
                      <a:r>
                        <a:rPr lang="en-US" sz="1100"/>
                        <a:t>0.250821</a:t>
                      </a:r>
                    </a:p>
                  </a:txBody>
                  <a:tcPr marL="18739" marR="18739" marT="9370" marB="9370" anchor="ctr">
                    <a:lnL>
                      <a:noFill/>
                    </a:lnL>
                    <a:lnR>
                      <a:noFill/>
                    </a:lnR>
                    <a:lnT>
                      <a:noFill/>
                    </a:lnT>
                    <a:lnB>
                      <a:noFill/>
                    </a:lnB>
                  </a:tcPr>
                </a:tc>
                <a:tc>
                  <a:txBody>
                    <a:bodyPr/>
                    <a:lstStyle/>
                    <a:p>
                      <a:pPr rtl="0"/>
                      <a:r>
                        <a:rPr lang="en-US" sz="1100"/>
                        <a:t>-0.207840</a:t>
                      </a:r>
                    </a:p>
                  </a:txBody>
                  <a:tcPr marL="18739" marR="18739" marT="9370" marB="9370" anchor="ctr">
                    <a:lnL>
                      <a:noFill/>
                    </a:lnL>
                    <a:lnR>
                      <a:noFill/>
                    </a:lnR>
                    <a:lnT>
                      <a:noFill/>
                    </a:lnT>
                    <a:lnB>
                      <a:noFill/>
                    </a:lnB>
                  </a:tcPr>
                </a:tc>
                <a:tc>
                  <a:txBody>
                    <a:bodyPr/>
                    <a:lstStyle/>
                    <a:p>
                      <a:pPr rtl="0"/>
                      <a:r>
                        <a:rPr lang="en-US" sz="1100"/>
                        <a:t>0.059673</a:t>
                      </a:r>
                    </a:p>
                  </a:txBody>
                  <a:tcPr marL="18739" marR="18739" marT="9370" marB="9370" anchor="ctr">
                    <a:lnL>
                      <a:noFill/>
                    </a:lnL>
                    <a:lnR>
                      <a:noFill/>
                    </a:lnR>
                    <a:lnT>
                      <a:noFill/>
                    </a:lnT>
                    <a:lnB>
                      <a:noFill/>
                    </a:lnB>
                  </a:tcPr>
                </a:tc>
                <a:tc>
                  <a:txBody>
                    <a:bodyPr/>
                    <a:lstStyle/>
                    <a:p>
                      <a:pPr rtl="0"/>
                      <a:r>
                        <a:rPr lang="en-US" sz="1100"/>
                        <a:t>0.083628</a:t>
                      </a:r>
                    </a:p>
                  </a:txBody>
                  <a:tcPr marL="18739" marR="18739" marT="9370" marB="9370" anchor="ctr">
                    <a:lnL>
                      <a:noFill/>
                    </a:lnL>
                    <a:lnR>
                      <a:noFill/>
                    </a:lnR>
                    <a:lnT>
                      <a:noFill/>
                    </a:lnT>
                    <a:lnB>
                      <a:noFill/>
                    </a:lnB>
                  </a:tcPr>
                </a:tc>
                <a:tc>
                  <a:txBody>
                    <a:bodyPr/>
                    <a:lstStyle/>
                    <a:p>
                      <a:pPr rtl="0"/>
                      <a:r>
                        <a:rPr lang="en-US" sz="1100"/>
                        <a:t>-0.006737</a:t>
                      </a:r>
                    </a:p>
                  </a:txBody>
                  <a:tcPr marL="18739" marR="18739" marT="9370" marB="9370" anchor="ctr">
                    <a:lnL>
                      <a:noFill/>
                    </a:lnL>
                    <a:lnR>
                      <a:noFill/>
                    </a:lnR>
                    <a:lnT>
                      <a:noFill/>
                    </a:lnT>
                    <a:lnB>
                      <a:noFill/>
                    </a:lnB>
                  </a:tcPr>
                </a:tc>
                <a:tc>
                  <a:txBody>
                    <a:bodyPr/>
                    <a:lstStyle/>
                    <a:p>
                      <a:pPr rtl="0"/>
                      <a:r>
                        <a:rPr lang="en-US" sz="1100"/>
                        <a:t>-0.010982</a:t>
                      </a:r>
                    </a:p>
                  </a:txBody>
                  <a:tcPr marL="18739" marR="18739" marT="9370" marB="9370" anchor="ctr">
                    <a:lnL>
                      <a:noFill/>
                    </a:lnL>
                    <a:lnR>
                      <a:noFill/>
                    </a:lnR>
                    <a:lnT>
                      <a:noFill/>
                    </a:lnT>
                    <a:lnB>
                      <a:noFill/>
                    </a:lnB>
                  </a:tcPr>
                </a:tc>
                <a:tc>
                  <a:txBody>
                    <a:bodyPr/>
                    <a:lstStyle/>
                    <a:p>
                      <a:pPr rtl="0"/>
                      <a:r>
                        <a:rPr lang="en-US" sz="1100"/>
                        <a:t>-0.160581</a:t>
                      </a:r>
                    </a:p>
                  </a:txBody>
                  <a:tcPr marL="18739" marR="18739" marT="9370" marB="9370" anchor="ctr">
                    <a:lnL>
                      <a:noFill/>
                    </a:lnL>
                    <a:lnR>
                      <a:noFill/>
                    </a:lnR>
                    <a:lnT>
                      <a:noFill/>
                    </a:lnT>
                    <a:lnB>
                      <a:noFill/>
                    </a:lnB>
                  </a:tcPr>
                </a:tc>
                <a:tc>
                  <a:txBody>
                    <a:bodyPr/>
                    <a:lstStyle/>
                    <a:p>
                      <a:pPr rtl="0"/>
                      <a:r>
                        <a:rPr lang="en-US" sz="1100"/>
                        <a:t>0.247113</a:t>
                      </a:r>
                    </a:p>
                  </a:txBody>
                  <a:tcPr marL="18739" marR="18739" marT="9370" marB="9370" anchor="ctr">
                    <a:lnL>
                      <a:noFill/>
                    </a:lnL>
                    <a:lnR>
                      <a:noFill/>
                    </a:lnR>
                    <a:lnT>
                      <a:noFill/>
                    </a:lnT>
                    <a:lnB>
                      <a:noFill/>
                    </a:lnB>
                  </a:tcPr>
                </a:tc>
                <a:tc>
                  <a:txBody>
                    <a:bodyPr/>
                    <a:lstStyle/>
                    <a:p>
                      <a:pPr rtl="0"/>
                      <a:r>
                        <a:rPr lang="en-US" sz="1100"/>
                        <a:t>0.255026</a:t>
                      </a:r>
                    </a:p>
                  </a:txBody>
                  <a:tcPr marL="18739" marR="18739" marT="9370" marB="9370" anchor="ctr">
                    <a:lnL>
                      <a:noFill/>
                    </a:lnL>
                    <a:lnR>
                      <a:noFill/>
                    </a:lnR>
                    <a:lnT>
                      <a:noFill/>
                    </a:lnT>
                    <a:lnB>
                      <a:noFill/>
                    </a:lnB>
                  </a:tcPr>
                </a:tc>
                <a:tc>
                  <a:txBody>
                    <a:bodyPr/>
                    <a:lstStyle/>
                    <a:p>
                      <a:pPr rtl="0"/>
                      <a:r>
                        <a:rPr lang="en-US" sz="1100"/>
                        <a:t>-0.154886</a:t>
                      </a:r>
                    </a:p>
                  </a:txBody>
                  <a:tcPr marL="18739" marR="18739" marT="9370" marB="9370" anchor="ctr">
                    <a:lnL>
                      <a:noFill/>
                    </a:lnL>
                    <a:lnR>
                      <a:noFill/>
                    </a:lnR>
                    <a:lnT>
                      <a:noFill/>
                    </a:lnT>
                    <a:lnB>
                      <a:noFill/>
                    </a:lnB>
                  </a:tcPr>
                </a:tc>
                <a:tc>
                  <a:txBody>
                    <a:bodyPr/>
                    <a:lstStyle/>
                    <a:p>
                      <a:pPr rtl="0"/>
                      <a:r>
                        <a:rPr lang="en-US" sz="1100"/>
                        <a:t>0.189103</a:t>
                      </a:r>
                    </a:p>
                  </a:txBody>
                  <a:tcPr marL="18739" marR="18739" marT="9370" marB="9370" anchor="ctr">
                    <a:lnL>
                      <a:noFill/>
                    </a:lnL>
                    <a:lnR>
                      <a:noFill/>
                    </a:lnR>
                    <a:lnT>
                      <a:noFill/>
                    </a:lnT>
                    <a:lnB>
                      <a:noFill/>
                    </a:lnB>
                  </a:tcPr>
                </a:tc>
                <a:tc>
                  <a:txBody>
                    <a:bodyPr/>
                    <a:lstStyle/>
                    <a:p>
                      <a:pPr rtl="0"/>
                      <a:r>
                        <a:rPr lang="en-US" sz="1100"/>
                        <a:t>1.000000</a:t>
                      </a:r>
                    </a:p>
                  </a:txBody>
                  <a:tcPr marL="18739" marR="18739" marT="9370" marB="9370" anchor="ctr">
                    <a:lnL>
                      <a:noFill/>
                    </a:lnL>
                    <a:lnR>
                      <a:noFill/>
                    </a:lnR>
                    <a:lnT>
                      <a:noFill/>
                    </a:lnT>
                    <a:lnB>
                      <a:noFill/>
                    </a:lnB>
                  </a:tcPr>
                </a:tc>
                <a:tc>
                  <a:txBody>
                    <a:bodyPr/>
                    <a:lstStyle/>
                    <a:p>
                      <a:pPr rtl="0"/>
                      <a:r>
                        <a:rPr lang="en-US" sz="1100"/>
                        <a:t>-0.403299</a:t>
                      </a:r>
                    </a:p>
                  </a:txBody>
                  <a:tcPr marL="18739" marR="18739" marT="9370" marB="9370" anchor="ctr">
                    <a:lnL>
                      <a:noFill/>
                    </a:lnL>
                    <a:lnR>
                      <a:noFill/>
                    </a:lnR>
                    <a:lnT>
                      <a:noFill/>
                    </a:lnT>
                    <a:lnB>
                      <a:noFill/>
                    </a:lnB>
                  </a:tcPr>
                </a:tc>
                <a:extLst>
                  <a:ext uri="{0D108BD9-81ED-4DB2-BD59-A6C34878D82A}">
                    <a16:rowId xmlns:a16="http://schemas.microsoft.com/office/drawing/2014/main" val="2182752502"/>
                  </a:ext>
                </a:extLst>
              </a:tr>
              <a:tr h="343422">
                <a:tc>
                  <a:txBody>
                    <a:bodyPr/>
                    <a:lstStyle/>
                    <a:p>
                      <a:pPr rtl="0"/>
                      <a:r>
                        <a:rPr lang="en-US" sz="1100"/>
                        <a:t>target</a:t>
                      </a:r>
                    </a:p>
                  </a:txBody>
                  <a:tcPr marL="18739" marR="18739" marT="9370" marB="9370" anchor="ctr">
                    <a:lnL>
                      <a:noFill/>
                    </a:lnL>
                    <a:lnR>
                      <a:noFill/>
                    </a:lnR>
                    <a:lnT>
                      <a:noFill/>
                    </a:lnT>
                    <a:lnB>
                      <a:noFill/>
                    </a:lnB>
                  </a:tcPr>
                </a:tc>
                <a:tc>
                  <a:txBody>
                    <a:bodyPr/>
                    <a:lstStyle/>
                    <a:p>
                      <a:pPr rtl="0"/>
                      <a:r>
                        <a:rPr lang="en-US" sz="1100"/>
                        <a:t>-0.238400</a:t>
                      </a:r>
                    </a:p>
                  </a:txBody>
                  <a:tcPr marL="18739" marR="18739" marT="9370" marB="9370" anchor="ctr">
                    <a:lnL>
                      <a:noFill/>
                    </a:lnL>
                    <a:lnR>
                      <a:noFill/>
                    </a:lnR>
                    <a:lnT>
                      <a:noFill/>
                    </a:lnT>
                    <a:lnB>
                      <a:noFill/>
                    </a:lnB>
                  </a:tcPr>
                </a:tc>
                <a:tc>
                  <a:txBody>
                    <a:bodyPr/>
                    <a:lstStyle/>
                    <a:p>
                      <a:pPr rtl="0"/>
                      <a:r>
                        <a:rPr lang="en-US" sz="1100"/>
                        <a:t>-0.280937</a:t>
                      </a:r>
                    </a:p>
                  </a:txBody>
                  <a:tcPr marL="18739" marR="18739" marT="9370" marB="9370" anchor="ctr">
                    <a:lnL>
                      <a:noFill/>
                    </a:lnL>
                    <a:lnR>
                      <a:noFill/>
                    </a:lnR>
                    <a:lnT>
                      <a:noFill/>
                    </a:lnT>
                    <a:lnB>
                      <a:noFill/>
                    </a:lnB>
                  </a:tcPr>
                </a:tc>
                <a:tc>
                  <a:txBody>
                    <a:bodyPr/>
                    <a:lstStyle/>
                    <a:p>
                      <a:pPr rtl="0"/>
                      <a:r>
                        <a:rPr lang="en-US" sz="1100"/>
                        <a:t>0.460860</a:t>
                      </a:r>
                    </a:p>
                  </a:txBody>
                  <a:tcPr marL="18739" marR="18739" marT="9370" marB="9370" anchor="ctr">
                    <a:lnL>
                      <a:noFill/>
                    </a:lnL>
                    <a:lnR>
                      <a:noFill/>
                    </a:lnR>
                    <a:lnT>
                      <a:noFill/>
                    </a:lnT>
                    <a:lnB>
                      <a:noFill/>
                    </a:lnB>
                  </a:tcPr>
                </a:tc>
                <a:tc>
                  <a:txBody>
                    <a:bodyPr/>
                    <a:lstStyle/>
                    <a:p>
                      <a:pPr rtl="0"/>
                      <a:r>
                        <a:rPr lang="en-US" sz="1100"/>
                        <a:t>-0.121593</a:t>
                      </a:r>
                    </a:p>
                  </a:txBody>
                  <a:tcPr marL="18739" marR="18739" marT="9370" marB="9370" anchor="ctr">
                    <a:lnL>
                      <a:noFill/>
                    </a:lnL>
                    <a:lnR>
                      <a:noFill/>
                    </a:lnR>
                    <a:lnT>
                      <a:noFill/>
                    </a:lnT>
                    <a:lnB>
                      <a:noFill/>
                    </a:lnB>
                  </a:tcPr>
                </a:tc>
                <a:tc>
                  <a:txBody>
                    <a:bodyPr/>
                    <a:lstStyle/>
                    <a:p>
                      <a:pPr rtl="0"/>
                      <a:r>
                        <a:rPr lang="en-US" sz="1100"/>
                        <a:t>-0.120888</a:t>
                      </a:r>
                    </a:p>
                  </a:txBody>
                  <a:tcPr marL="18739" marR="18739" marT="9370" marB="9370" anchor="ctr">
                    <a:lnL>
                      <a:noFill/>
                    </a:lnL>
                    <a:lnR>
                      <a:noFill/>
                    </a:lnR>
                    <a:lnT>
                      <a:noFill/>
                    </a:lnT>
                    <a:lnB>
                      <a:noFill/>
                    </a:lnB>
                  </a:tcPr>
                </a:tc>
                <a:tc>
                  <a:txBody>
                    <a:bodyPr/>
                    <a:lstStyle/>
                    <a:p>
                      <a:pPr rtl="0"/>
                      <a:r>
                        <a:rPr lang="en-US" sz="1100"/>
                        <a:t>-0.028046</a:t>
                      </a:r>
                    </a:p>
                  </a:txBody>
                  <a:tcPr marL="18739" marR="18739" marT="9370" marB="9370" anchor="ctr">
                    <a:lnL>
                      <a:noFill/>
                    </a:lnL>
                    <a:lnR>
                      <a:noFill/>
                    </a:lnR>
                    <a:lnT>
                      <a:noFill/>
                    </a:lnT>
                    <a:lnB>
                      <a:noFill/>
                    </a:lnB>
                  </a:tcPr>
                </a:tc>
                <a:tc>
                  <a:txBody>
                    <a:bodyPr/>
                    <a:lstStyle/>
                    <a:p>
                      <a:pPr rtl="0"/>
                      <a:r>
                        <a:rPr lang="en-US" sz="1100"/>
                        <a:t>0.148612</a:t>
                      </a:r>
                    </a:p>
                  </a:txBody>
                  <a:tcPr marL="18739" marR="18739" marT="9370" marB="9370" anchor="ctr">
                    <a:lnL>
                      <a:noFill/>
                    </a:lnL>
                    <a:lnR>
                      <a:noFill/>
                    </a:lnR>
                    <a:lnT>
                      <a:noFill/>
                    </a:lnT>
                    <a:lnB>
                      <a:noFill/>
                    </a:lnB>
                  </a:tcPr>
                </a:tc>
                <a:tc>
                  <a:txBody>
                    <a:bodyPr/>
                    <a:lstStyle/>
                    <a:p>
                      <a:pPr rtl="0"/>
                      <a:r>
                        <a:rPr lang="en-US" sz="1100"/>
                        <a:t>0.428370</a:t>
                      </a:r>
                    </a:p>
                  </a:txBody>
                  <a:tcPr marL="18739" marR="18739" marT="9370" marB="9370" anchor="ctr">
                    <a:lnL>
                      <a:noFill/>
                    </a:lnL>
                    <a:lnR>
                      <a:noFill/>
                    </a:lnR>
                    <a:lnT>
                      <a:noFill/>
                    </a:lnT>
                    <a:lnB>
                      <a:noFill/>
                    </a:lnB>
                  </a:tcPr>
                </a:tc>
                <a:tc>
                  <a:txBody>
                    <a:bodyPr/>
                    <a:lstStyle/>
                    <a:p>
                      <a:pPr rtl="0"/>
                      <a:r>
                        <a:rPr lang="en-US" sz="1100"/>
                        <a:t>-0.436757</a:t>
                      </a:r>
                    </a:p>
                  </a:txBody>
                  <a:tcPr marL="18739" marR="18739" marT="9370" marB="9370" anchor="ctr">
                    <a:lnL>
                      <a:noFill/>
                    </a:lnL>
                    <a:lnR>
                      <a:noFill/>
                    </a:lnR>
                    <a:lnT>
                      <a:noFill/>
                    </a:lnT>
                    <a:lnB>
                      <a:noFill/>
                    </a:lnB>
                  </a:tcPr>
                </a:tc>
                <a:tc>
                  <a:txBody>
                    <a:bodyPr/>
                    <a:lstStyle/>
                    <a:p>
                      <a:pPr rtl="0"/>
                      <a:r>
                        <a:rPr lang="en-US" sz="1100"/>
                        <a:t>-0.421487</a:t>
                      </a:r>
                    </a:p>
                  </a:txBody>
                  <a:tcPr marL="18739" marR="18739" marT="9370" marB="9370" anchor="ctr">
                    <a:lnL>
                      <a:noFill/>
                    </a:lnL>
                    <a:lnR>
                      <a:noFill/>
                    </a:lnR>
                    <a:lnT>
                      <a:noFill/>
                    </a:lnT>
                    <a:lnB>
                      <a:noFill/>
                    </a:lnB>
                  </a:tcPr>
                </a:tc>
                <a:tc>
                  <a:txBody>
                    <a:bodyPr/>
                    <a:lstStyle/>
                    <a:p>
                      <a:pPr rtl="0"/>
                      <a:r>
                        <a:rPr lang="en-US" sz="1100"/>
                        <a:t>0.371460</a:t>
                      </a:r>
                    </a:p>
                  </a:txBody>
                  <a:tcPr marL="18739" marR="18739" marT="9370" marB="9370" anchor="ctr">
                    <a:lnL>
                      <a:noFill/>
                    </a:lnL>
                    <a:lnR>
                      <a:noFill/>
                    </a:lnR>
                    <a:lnT>
                      <a:noFill/>
                    </a:lnT>
                    <a:lnB>
                      <a:noFill/>
                    </a:lnB>
                  </a:tcPr>
                </a:tc>
                <a:tc>
                  <a:txBody>
                    <a:bodyPr/>
                    <a:lstStyle/>
                    <a:p>
                      <a:pPr rtl="0"/>
                      <a:r>
                        <a:rPr lang="en-US" sz="1100"/>
                        <a:t>-0.457607</a:t>
                      </a:r>
                    </a:p>
                  </a:txBody>
                  <a:tcPr marL="18739" marR="18739" marT="9370" marB="9370" anchor="ctr">
                    <a:lnL>
                      <a:noFill/>
                    </a:lnL>
                    <a:lnR>
                      <a:noFill/>
                    </a:lnR>
                    <a:lnT>
                      <a:noFill/>
                    </a:lnT>
                    <a:lnB>
                      <a:noFill/>
                    </a:lnB>
                  </a:tcPr>
                </a:tc>
                <a:tc>
                  <a:txBody>
                    <a:bodyPr/>
                    <a:lstStyle/>
                    <a:p>
                      <a:pPr rtl="0"/>
                      <a:r>
                        <a:rPr lang="en-US" sz="1100"/>
                        <a:t>-0.403299</a:t>
                      </a:r>
                    </a:p>
                  </a:txBody>
                  <a:tcPr marL="18739" marR="18739" marT="9370" marB="9370" anchor="ctr">
                    <a:lnL>
                      <a:noFill/>
                    </a:lnL>
                    <a:lnR>
                      <a:noFill/>
                    </a:lnR>
                    <a:lnT>
                      <a:noFill/>
                    </a:lnT>
                    <a:lnB>
                      <a:noFill/>
                    </a:lnB>
                  </a:tcPr>
                </a:tc>
                <a:tc>
                  <a:txBody>
                    <a:bodyPr/>
                    <a:lstStyle/>
                    <a:p>
                      <a:pPr rtl="0"/>
                      <a:r>
                        <a:rPr lang="en-US" sz="1100" dirty="0"/>
                        <a:t>1.000000</a:t>
                      </a:r>
                    </a:p>
                  </a:txBody>
                  <a:tcPr marL="18739" marR="18739" marT="9370" marB="9370" anchor="ctr">
                    <a:lnL>
                      <a:noFill/>
                    </a:lnL>
                    <a:lnR>
                      <a:noFill/>
                    </a:lnR>
                    <a:lnT>
                      <a:noFill/>
                    </a:lnT>
                    <a:lnB>
                      <a:noFill/>
                    </a:lnB>
                  </a:tcPr>
                </a:tc>
                <a:extLst>
                  <a:ext uri="{0D108BD9-81ED-4DB2-BD59-A6C34878D82A}">
                    <a16:rowId xmlns:a16="http://schemas.microsoft.com/office/drawing/2014/main" val="867696889"/>
                  </a:ext>
                </a:extLst>
              </a:tr>
            </a:tbl>
          </a:graphicData>
        </a:graphic>
      </p:graphicFrame>
    </p:spTree>
    <p:extLst>
      <p:ext uri="{BB962C8B-B14F-4D97-AF65-F5344CB8AC3E}">
        <p14:creationId xmlns:p14="http://schemas.microsoft.com/office/powerpoint/2010/main" val="1925049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7A69-3C75-4F72-BAEE-6B947083D14E}"/>
              </a:ext>
            </a:extLst>
          </p:cNvPr>
          <p:cNvSpPr>
            <a:spLocks noGrp="1"/>
          </p:cNvSpPr>
          <p:nvPr>
            <p:ph type="title"/>
          </p:nvPr>
        </p:nvSpPr>
        <p:spPr>
          <a:xfrm>
            <a:off x="1141412" y="282633"/>
            <a:ext cx="9905998" cy="683924"/>
          </a:xfrm>
        </p:spPr>
        <p:txBody>
          <a:bodyPr/>
          <a:lstStyle/>
          <a:p>
            <a:r>
              <a:rPr lang="en-US" dirty="0"/>
              <a:t>Correlation insights</a:t>
            </a:r>
          </a:p>
        </p:txBody>
      </p:sp>
      <p:sp>
        <p:nvSpPr>
          <p:cNvPr id="3" name="Content Placeholder 2">
            <a:extLst>
              <a:ext uri="{FF2B5EF4-FFF2-40B4-BE49-F238E27FC236}">
                <a16:creationId xmlns:a16="http://schemas.microsoft.com/office/drawing/2014/main" id="{E468848F-47C9-41FA-B558-231827375F8D}"/>
              </a:ext>
            </a:extLst>
          </p:cNvPr>
          <p:cNvSpPr>
            <a:spLocks noGrp="1"/>
          </p:cNvSpPr>
          <p:nvPr>
            <p:ph idx="1"/>
          </p:nvPr>
        </p:nvSpPr>
        <p:spPr>
          <a:xfrm>
            <a:off x="1141411" y="1310148"/>
            <a:ext cx="9905999" cy="4450571"/>
          </a:xfrm>
        </p:spPr>
        <p:txBody>
          <a:bodyPr>
            <a:normAutofit fontScale="70000" lnSpcReduction="20000"/>
          </a:bodyPr>
          <a:lstStyle/>
          <a:p>
            <a:r>
              <a:rPr lang="en-US" dirty="0"/>
              <a:t>Age and CAD Presence: -0.238 with P-value: 2.74e-5</a:t>
            </a:r>
          </a:p>
          <a:p>
            <a:r>
              <a:rPr lang="en-US" dirty="0"/>
              <a:t>Cholesterol and CAD Presence: -0.120 with P-value: 0.035</a:t>
            </a:r>
          </a:p>
          <a:p>
            <a:r>
              <a:rPr lang="en-US" dirty="0"/>
              <a:t>BP and CAD Presence: -0.1215 with P-value: 0.034</a:t>
            </a:r>
          </a:p>
          <a:p>
            <a:r>
              <a:rPr lang="en-US" dirty="0"/>
              <a:t>Exercise Induced Angina and CAD Presence: -0.4367 with P-value: 1.5 e-15</a:t>
            </a:r>
          </a:p>
          <a:p>
            <a:r>
              <a:rPr lang="en-US" dirty="0"/>
              <a:t>Resting EKG Changes and CAD Presence: 0.1486 with P-value: 0.009</a:t>
            </a:r>
          </a:p>
          <a:p>
            <a:endParaRPr lang="en-US" dirty="0"/>
          </a:p>
          <a:p>
            <a:r>
              <a:rPr lang="en-US" dirty="0"/>
              <a:t>There is a negative correlation between Age, Cholesterol, BP, Exercise Induced Angina Presence with CAD Presence.  All of these are statistically significant with a P value of &lt;0.05.</a:t>
            </a:r>
          </a:p>
          <a:p>
            <a:r>
              <a:rPr lang="en-US" dirty="0"/>
              <a:t>The strongest correlation is the r value of -0.43 for Exercise Induced Angina and CAD Presence which is opposite from our hypothesis.  The next strongest correlation is the r of -0.238 for age and CAD presence. </a:t>
            </a:r>
          </a:p>
          <a:p>
            <a:r>
              <a:rPr lang="en-US" dirty="0"/>
              <a:t>All of these values are opposite my initial hypotheses.</a:t>
            </a:r>
          </a:p>
        </p:txBody>
      </p:sp>
    </p:spTree>
    <p:extLst>
      <p:ext uri="{BB962C8B-B14F-4D97-AF65-F5344CB8AC3E}">
        <p14:creationId xmlns:p14="http://schemas.microsoft.com/office/powerpoint/2010/main" val="1366672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D8DE-C22B-4312-931E-6E3AD49AD44A}"/>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63891B21-82C2-494A-AA63-AF5A2579EFCD}"/>
              </a:ext>
            </a:extLst>
          </p:cNvPr>
          <p:cNvSpPr>
            <a:spLocks noGrp="1"/>
          </p:cNvSpPr>
          <p:nvPr>
            <p:ph idx="1"/>
          </p:nvPr>
        </p:nvSpPr>
        <p:spPr/>
        <p:txBody>
          <a:bodyPr/>
          <a:lstStyle/>
          <a:p>
            <a:r>
              <a:rPr lang="en-US" dirty="0"/>
              <a:t>After running Hypothesis Testing between Age and Cholesterol, Age and BP, and Cholesterol and BP, all got significant P values of 0.002, 0.0, and 0.0 respectively.</a:t>
            </a:r>
          </a:p>
          <a:p>
            <a:r>
              <a:rPr lang="en-US" dirty="0"/>
              <a:t>This indicates that a statistically significant relationship based on these correlations is likely and unlikely to have occurred by chance.</a:t>
            </a:r>
          </a:p>
        </p:txBody>
      </p:sp>
    </p:spTree>
    <p:extLst>
      <p:ext uri="{BB962C8B-B14F-4D97-AF65-F5344CB8AC3E}">
        <p14:creationId xmlns:p14="http://schemas.microsoft.com/office/powerpoint/2010/main" val="2883018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804F-D0AB-4EC1-9195-97FEB166D5F7}"/>
              </a:ext>
            </a:extLst>
          </p:cNvPr>
          <p:cNvSpPr>
            <a:spLocks noGrp="1"/>
          </p:cNvSpPr>
          <p:nvPr>
            <p:ph type="title"/>
          </p:nvPr>
        </p:nvSpPr>
        <p:spPr/>
        <p:txBody>
          <a:bodyPr/>
          <a:lstStyle/>
          <a:p>
            <a:r>
              <a:rPr lang="en-US" dirty="0"/>
              <a:t>Regression analyses</a:t>
            </a:r>
          </a:p>
        </p:txBody>
      </p:sp>
      <p:sp>
        <p:nvSpPr>
          <p:cNvPr id="3" name="Content Placeholder 2">
            <a:extLst>
              <a:ext uri="{FF2B5EF4-FFF2-40B4-BE49-F238E27FC236}">
                <a16:creationId xmlns:a16="http://schemas.microsoft.com/office/drawing/2014/main" id="{D50AB8A1-F2AF-4C4D-8795-DCC089ABF39C}"/>
              </a:ext>
            </a:extLst>
          </p:cNvPr>
          <p:cNvSpPr>
            <a:spLocks noGrp="1"/>
          </p:cNvSpPr>
          <p:nvPr>
            <p:ph idx="1"/>
          </p:nvPr>
        </p:nvSpPr>
        <p:spPr/>
        <p:txBody>
          <a:bodyPr/>
          <a:lstStyle/>
          <a:p>
            <a:r>
              <a:rPr lang="en-US" dirty="0"/>
              <a:t>I chose logistical regression analyses since the CAD Presence or Absence variable is categorical (0 being Absent, 1 being Present) and logistical regression is good for predicting binary outcomes.</a:t>
            </a:r>
          </a:p>
        </p:txBody>
      </p:sp>
    </p:spTree>
    <p:extLst>
      <p:ext uri="{BB962C8B-B14F-4D97-AF65-F5344CB8AC3E}">
        <p14:creationId xmlns:p14="http://schemas.microsoft.com/office/powerpoint/2010/main" val="28199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F09E-26CA-42BA-8D9D-9C8A5726D33D}"/>
              </a:ext>
            </a:extLst>
          </p:cNvPr>
          <p:cNvSpPr>
            <a:spLocks noGrp="1"/>
          </p:cNvSpPr>
          <p:nvPr>
            <p:ph type="title"/>
          </p:nvPr>
        </p:nvSpPr>
        <p:spPr>
          <a:xfrm>
            <a:off x="1141413" y="177941"/>
            <a:ext cx="9905998" cy="1478570"/>
          </a:xfrm>
        </p:spPr>
        <p:txBody>
          <a:bodyPr/>
          <a:lstStyle/>
          <a:p>
            <a:r>
              <a:rPr lang="en-US" dirty="0"/>
              <a:t>Dataset background</a:t>
            </a:r>
          </a:p>
        </p:txBody>
      </p:sp>
      <p:sp>
        <p:nvSpPr>
          <p:cNvPr id="3" name="Content Placeholder 2">
            <a:extLst>
              <a:ext uri="{FF2B5EF4-FFF2-40B4-BE49-F238E27FC236}">
                <a16:creationId xmlns:a16="http://schemas.microsoft.com/office/drawing/2014/main" id="{C380E82D-343E-4485-83F6-FC1BEDC69965}"/>
              </a:ext>
            </a:extLst>
          </p:cNvPr>
          <p:cNvSpPr>
            <a:spLocks noGrp="1"/>
          </p:cNvSpPr>
          <p:nvPr>
            <p:ph idx="1"/>
          </p:nvPr>
        </p:nvSpPr>
        <p:spPr>
          <a:xfrm>
            <a:off x="1141412" y="1393274"/>
            <a:ext cx="9905999" cy="3541714"/>
          </a:xfrm>
        </p:spPr>
        <p:txBody>
          <a:bodyPr>
            <a:normAutofit fontScale="25000" lnSpcReduction="20000"/>
          </a:bodyPr>
          <a:lstStyle/>
          <a:p>
            <a:r>
              <a:rPr lang="en-US" sz="4400" dirty="0"/>
              <a:t>CAD is more common as individuals age.</a:t>
            </a:r>
          </a:p>
          <a:p>
            <a:r>
              <a:rPr lang="en-US" sz="4400" dirty="0"/>
              <a:t>The Target Variable is CAD Presence or Absence</a:t>
            </a:r>
          </a:p>
          <a:p>
            <a:pPr lvl="1"/>
            <a:r>
              <a:rPr lang="en-US" sz="4400" dirty="0"/>
              <a:t>0 = Absence (&lt;50% Angiographic Narrowing)</a:t>
            </a:r>
          </a:p>
          <a:p>
            <a:pPr lvl="1"/>
            <a:r>
              <a:rPr lang="en-US" sz="4400" dirty="0"/>
              <a:t>1 = Presence (&gt;50% Angiographic Narrowing)</a:t>
            </a:r>
          </a:p>
          <a:p>
            <a:r>
              <a:rPr lang="en-US" sz="4400" dirty="0"/>
              <a:t>The variables in question as potential predictors of CAD in this dataset I plan to use are:</a:t>
            </a:r>
          </a:p>
          <a:p>
            <a:pPr lvl="1"/>
            <a:r>
              <a:rPr lang="en-US" sz="4400" dirty="0"/>
              <a:t>Age</a:t>
            </a:r>
          </a:p>
          <a:p>
            <a:pPr lvl="1"/>
            <a:r>
              <a:rPr lang="en-US" sz="4400" dirty="0"/>
              <a:t>Cholesterol Level (mg/dL)</a:t>
            </a:r>
          </a:p>
          <a:p>
            <a:pPr lvl="1"/>
            <a:r>
              <a:rPr lang="en-US" sz="4400" dirty="0"/>
              <a:t>Resting Systolic BP (mmHg) On Admission to Hospital</a:t>
            </a:r>
          </a:p>
          <a:p>
            <a:pPr lvl="1"/>
            <a:r>
              <a:rPr lang="en-US" sz="4400" dirty="0"/>
              <a:t>Fasting Blood Sugar (Coded Categorically – 0 = &lt;120 and 1 = &gt;120)</a:t>
            </a:r>
          </a:p>
          <a:p>
            <a:pPr lvl="1"/>
            <a:r>
              <a:rPr lang="en-US" sz="4400" dirty="0"/>
              <a:t>Resting EKG Findings (Coded Categorically)</a:t>
            </a:r>
          </a:p>
          <a:p>
            <a:pPr lvl="2"/>
            <a:r>
              <a:rPr lang="en-US" sz="4400" dirty="0"/>
              <a:t>0 = Normal</a:t>
            </a:r>
          </a:p>
          <a:p>
            <a:pPr lvl="2"/>
            <a:r>
              <a:rPr lang="en-US" sz="4400" dirty="0"/>
              <a:t>1 = ST/T-wave abnormalities (T wave inversions or ST elevation/depression)</a:t>
            </a:r>
          </a:p>
          <a:p>
            <a:pPr lvl="2"/>
            <a:r>
              <a:rPr lang="en-US" sz="4400" dirty="0"/>
              <a:t>2 = Showing probable or definite LVH</a:t>
            </a:r>
          </a:p>
          <a:p>
            <a:pPr lvl="1"/>
            <a:r>
              <a:rPr lang="en-US" sz="4400" dirty="0"/>
              <a:t>Number of Vessels Fluoroscopically Identified</a:t>
            </a:r>
          </a:p>
          <a:p>
            <a:pPr lvl="1"/>
            <a:r>
              <a:rPr lang="en-US" sz="4400" dirty="0"/>
              <a:t>Presence of Exercise Induced Angina</a:t>
            </a:r>
          </a:p>
          <a:p>
            <a:pPr lvl="1"/>
            <a:r>
              <a:rPr lang="en-US" sz="4400" dirty="0"/>
              <a:t>Type of Chest Pain Experiences</a:t>
            </a:r>
          </a:p>
          <a:p>
            <a:pPr lvl="2"/>
            <a:r>
              <a:rPr lang="en-US" sz="4200" dirty="0"/>
              <a:t>0 = Asymptomatic</a:t>
            </a:r>
          </a:p>
          <a:p>
            <a:pPr lvl="2"/>
            <a:r>
              <a:rPr lang="en-US" sz="4200" dirty="0"/>
              <a:t>1 = Typical Angina</a:t>
            </a:r>
          </a:p>
          <a:p>
            <a:pPr lvl="2"/>
            <a:r>
              <a:rPr lang="en-US" sz="4200" dirty="0"/>
              <a:t>2 = Atypical Angina</a:t>
            </a:r>
          </a:p>
          <a:p>
            <a:pPr lvl="2"/>
            <a:r>
              <a:rPr lang="en-US" sz="4200" dirty="0"/>
              <a:t>3 = Non-Anginal Pain </a:t>
            </a:r>
          </a:p>
        </p:txBody>
      </p:sp>
    </p:spTree>
    <p:extLst>
      <p:ext uri="{BB962C8B-B14F-4D97-AF65-F5344CB8AC3E}">
        <p14:creationId xmlns:p14="http://schemas.microsoft.com/office/powerpoint/2010/main" val="597562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BA54-4E23-4FB5-9A51-191ABCA4B040}"/>
              </a:ext>
            </a:extLst>
          </p:cNvPr>
          <p:cNvSpPr>
            <a:spLocks noGrp="1"/>
          </p:cNvSpPr>
          <p:nvPr>
            <p:ph type="title"/>
          </p:nvPr>
        </p:nvSpPr>
        <p:spPr>
          <a:xfrm>
            <a:off x="1290703" y="-120767"/>
            <a:ext cx="9905998" cy="1478570"/>
          </a:xfrm>
        </p:spPr>
        <p:txBody>
          <a:bodyPr/>
          <a:lstStyle/>
          <a:p>
            <a:r>
              <a:rPr lang="en-US" dirty="0"/>
              <a:t>Regression analysis FOR AGE/CHOL/BP</a:t>
            </a:r>
          </a:p>
        </p:txBody>
      </p:sp>
      <p:pic>
        <p:nvPicPr>
          <p:cNvPr id="5" name="Picture 4">
            <a:extLst>
              <a:ext uri="{FF2B5EF4-FFF2-40B4-BE49-F238E27FC236}">
                <a16:creationId xmlns:a16="http://schemas.microsoft.com/office/drawing/2014/main" id="{1EE7981F-0BCC-438F-A271-7C95EBB9B51E}"/>
              </a:ext>
            </a:extLst>
          </p:cNvPr>
          <p:cNvPicPr>
            <a:picLocks noChangeAspect="1"/>
          </p:cNvPicPr>
          <p:nvPr/>
        </p:nvPicPr>
        <p:blipFill>
          <a:blip r:embed="rId2"/>
          <a:stretch>
            <a:fillRect/>
          </a:stretch>
        </p:blipFill>
        <p:spPr>
          <a:xfrm>
            <a:off x="2821052" y="908595"/>
            <a:ext cx="6223702" cy="4145805"/>
          </a:xfrm>
          <a:prstGeom prst="rect">
            <a:avLst/>
          </a:prstGeom>
        </p:spPr>
      </p:pic>
      <p:pic>
        <p:nvPicPr>
          <p:cNvPr id="7" name="Picture 6">
            <a:extLst>
              <a:ext uri="{FF2B5EF4-FFF2-40B4-BE49-F238E27FC236}">
                <a16:creationId xmlns:a16="http://schemas.microsoft.com/office/drawing/2014/main" id="{C163F3AB-CDB4-48AC-9297-D05FD82D2A2D}"/>
              </a:ext>
            </a:extLst>
          </p:cNvPr>
          <p:cNvPicPr>
            <a:picLocks noChangeAspect="1"/>
          </p:cNvPicPr>
          <p:nvPr/>
        </p:nvPicPr>
        <p:blipFill>
          <a:blip r:embed="rId3"/>
          <a:stretch>
            <a:fillRect/>
          </a:stretch>
        </p:blipFill>
        <p:spPr>
          <a:xfrm>
            <a:off x="4803807" y="5200567"/>
            <a:ext cx="1819275" cy="676275"/>
          </a:xfrm>
          <a:prstGeom prst="rect">
            <a:avLst/>
          </a:prstGeom>
        </p:spPr>
      </p:pic>
      <p:sp>
        <p:nvSpPr>
          <p:cNvPr id="8" name="TextBox 7">
            <a:extLst>
              <a:ext uri="{FF2B5EF4-FFF2-40B4-BE49-F238E27FC236}">
                <a16:creationId xmlns:a16="http://schemas.microsoft.com/office/drawing/2014/main" id="{6C26AB19-CBF3-43CF-8341-BB0A492C9750}"/>
              </a:ext>
            </a:extLst>
          </p:cNvPr>
          <p:cNvSpPr txBox="1"/>
          <p:nvPr/>
        </p:nvSpPr>
        <p:spPr>
          <a:xfrm>
            <a:off x="3077704" y="5274519"/>
            <a:ext cx="7090756" cy="369332"/>
          </a:xfrm>
          <a:prstGeom prst="rect">
            <a:avLst/>
          </a:prstGeom>
          <a:noFill/>
        </p:spPr>
        <p:txBody>
          <a:bodyPr wrap="square" rtlCol="0">
            <a:spAutoFit/>
          </a:bodyPr>
          <a:lstStyle/>
          <a:p>
            <a:r>
              <a:rPr lang="en-US" dirty="0"/>
              <a:t>ODDS Ratios:</a:t>
            </a:r>
          </a:p>
        </p:txBody>
      </p:sp>
      <p:sp>
        <p:nvSpPr>
          <p:cNvPr id="9" name="TextBox 8">
            <a:extLst>
              <a:ext uri="{FF2B5EF4-FFF2-40B4-BE49-F238E27FC236}">
                <a16:creationId xmlns:a16="http://schemas.microsoft.com/office/drawing/2014/main" id="{EC2639F6-8798-40DC-BA4E-D18A15E5A234}"/>
              </a:ext>
            </a:extLst>
          </p:cNvPr>
          <p:cNvSpPr txBox="1"/>
          <p:nvPr/>
        </p:nvSpPr>
        <p:spPr>
          <a:xfrm>
            <a:off x="1727200" y="6023009"/>
            <a:ext cx="8728364" cy="646331"/>
          </a:xfrm>
          <a:prstGeom prst="rect">
            <a:avLst/>
          </a:prstGeom>
          <a:noFill/>
        </p:spPr>
        <p:txBody>
          <a:bodyPr wrap="square" rtlCol="0">
            <a:spAutoFit/>
          </a:bodyPr>
          <a:lstStyle/>
          <a:p>
            <a:r>
              <a:rPr lang="en-US" dirty="0"/>
              <a:t>Here, age, cholesterol, and BP are negatively correlated with CAD Presence and the Odds Ratios are all less than 1.</a:t>
            </a:r>
          </a:p>
        </p:txBody>
      </p:sp>
    </p:spTree>
    <p:extLst>
      <p:ext uri="{BB962C8B-B14F-4D97-AF65-F5344CB8AC3E}">
        <p14:creationId xmlns:p14="http://schemas.microsoft.com/office/powerpoint/2010/main" val="2950542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BA54-4E23-4FB5-9A51-191ABCA4B040}"/>
              </a:ext>
            </a:extLst>
          </p:cNvPr>
          <p:cNvSpPr>
            <a:spLocks noGrp="1"/>
          </p:cNvSpPr>
          <p:nvPr>
            <p:ph type="title"/>
          </p:nvPr>
        </p:nvSpPr>
        <p:spPr>
          <a:xfrm>
            <a:off x="1290703" y="-120767"/>
            <a:ext cx="9905998" cy="1478570"/>
          </a:xfrm>
        </p:spPr>
        <p:txBody>
          <a:bodyPr/>
          <a:lstStyle/>
          <a:p>
            <a:r>
              <a:rPr lang="en-US" dirty="0"/>
              <a:t>Regression analysis FOR AGE</a:t>
            </a:r>
          </a:p>
        </p:txBody>
      </p:sp>
      <p:pic>
        <p:nvPicPr>
          <p:cNvPr id="3" name="Picture 2">
            <a:extLst>
              <a:ext uri="{FF2B5EF4-FFF2-40B4-BE49-F238E27FC236}">
                <a16:creationId xmlns:a16="http://schemas.microsoft.com/office/drawing/2014/main" id="{F43DECBE-9A03-4F99-BFE3-3DDE7DF92FF7}"/>
              </a:ext>
            </a:extLst>
          </p:cNvPr>
          <p:cNvPicPr>
            <a:picLocks noChangeAspect="1"/>
          </p:cNvPicPr>
          <p:nvPr/>
        </p:nvPicPr>
        <p:blipFill>
          <a:blip r:embed="rId2"/>
          <a:stretch>
            <a:fillRect/>
          </a:stretch>
        </p:blipFill>
        <p:spPr>
          <a:xfrm>
            <a:off x="2654882" y="989805"/>
            <a:ext cx="6706744" cy="4693661"/>
          </a:xfrm>
          <a:prstGeom prst="rect">
            <a:avLst/>
          </a:prstGeom>
        </p:spPr>
      </p:pic>
      <p:sp>
        <p:nvSpPr>
          <p:cNvPr id="4" name="TextBox 3">
            <a:extLst>
              <a:ext uri="{FF2B5EF4-FFF2-40B4-BE49-F238E27FC236}">
                <a16:creationId xmlns:a16="http://schemas.microsoft.com/office/drawing/2014/main" id="{BE0D8A42-E665-4115-B001-C7163B9CBDDD}"/>
              </a:ext>
            </a:extLst>
          </p:cNvPr>
          <p:cNvSpPr txBox="1"/>
          <p:nvPr/>
        </p:nvSpPr>
        <p:spPr>
          <a:xfrm>
            <a:off x="1828799" y="5868195"/>
            <a:ext cx="8358909" cy="923330"/>
          </a:xfrm>
          <a:prstGeom prst="rect">
            <a:avLst/>
          </a:prstGeom>
          <a:noFill/>
        </p:spPr>
        <p:txBody>
          <a:bodyPr wrap="square" rtlCol="0">
            <a:spAutoFit/>
          </a:bodyPr>
          <a:lstStyle/>
          <a:p>
            <a:r>
              <a:rPr lang="en-US" dirty="0"/>
              <a:t>There is a statistically significant negative correlation between age and CAD presence with an odds ratio &lt;1 indicating increasing age is less likely to be associated with CAD presence.</a:t>
            </a:r>
          </a:p>
        </p:txBody>
      </p:sp>
    </p:spTree>
    <p:extLst>
      <p:ext uri="{BB962C8B-B14F-4D97-AF65-F5344CB8AC3E}">
        <p14:creationId xmlns:p14="http://schemas.microsoft.com/office/powerpoint/2010/main" val="3966354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BA54-4E23-4FB5-9A51-191ABCA4B040}"/>
              </a:ext>
            </a:extLst>
          </p:cNvPr>
          <p:cNvSpPr>
            <a:spLocks noGrp="1"/>
          </p:cNvSpPr>
          <p:nvPr>
            <p:ph type="title"/>
          </p:nvPr>
        </p:nvSpPr>
        <p:spPr>
          <a:xfrm>
            <a:off x="1290703" y="-120767"/>
            <a:ext cx="9905998" cy="1478570"/>
          </a:xfrm>
        </p:spPr>
        <p:txBody>
          <a:bodyPr/>
          <a:lstStyle/>
          <a:p>
            <a:r>
              <a:rPr lang="en-US" dirty="0"/>
              <a:t>Regression analysis FOR cholesterol</a:t>
            </a:r>
          </a:p>
        </p:txBody>
      </p:sp>
      <p:pic>
        <p:nvPicPr>
          <p:cNvPr id="4" name="Picture 3">
            <a:extLst>
              <a:ext uri="{FF2B5EF4-FFF2-40B4-BE49-F238E27FC236}">
                <a16:creationId xmlns:a16="http://schemas.microsoft.com/office/drawing/2014/main" id="{AC6CC1AA-476C-4946-884E-820389FC92E9}"/>
              </a:ext>
            </a:extLst>
          </p:cNvPr>
          <p:cNvPicPr>
            <a:picLocks noChangeAspect="1"/>
          </p:cNvPicPr>
          <p:nvPr/>
        </p:nvPicPr>
        <p:blipFill>
          <a:blip r:embed="rId2"/>
          <a:stretch>
            <a:fillRect/>
          </a:stretch>
        </p:blipFill>
        <p:spPr>
          <a:xfrm>
            <a:off x="2586182" y="852134"/>
            <a:ext cx="6865360" cy="4839696"/>
          </a:xfrm>
          <a:prstGeom prst="rect">
            <a:avLst/>
          </a:prstGeom>
        </p:spPr>
      </p:pic>
      <p:sp>
        <p:nvSpPr>
          <p:cNvPr id="5" name="TextBox 4">
            <a:extLst>
              <a:ext uri="{FF2B5EF4-FFF2-40B4-BE49-F238E27FC236}">
                <a16:creationId xmlns:a16="http://schemas.microsoft.com/office/drawing/2014/main" id="{96500617-5750-4893-94FF-4D32B14E6E19}"/>
              </a:ext>
            </a:extLst>
          </p:cNvPr>
          <p:cNvSpPr txBox="1"/>
          <p:nvPr/>
        </p:nvSpPr>
        <p:spPr>
          <a:xfrm>
            <a:off x="1916545" y="5741401"/>
            <a:ext cx="8358909" cy="923330"/>
          </a:xfrm>
          <a:prstGeom prst="rect">
            <a:avLst/>
          </a:prstGeom>
          <a:noFill/>
        </p:spPr>
        <p:txBody>
          <a:bodyPr wrap="square" rtlCol="0">
            <a:spAutoFit/>
          </a:bodyPr>
          <a:lstStyle/>
          <a:p>
            <a:r>
              <a:rPr lang="en-US" dirty="0"/>
              <a:t>There is a very small negative correlation between cholesterol and CAD presence with an odds ratio &lt;1 indicating increasing cholesterol is less likely to be associated with CAD presence.  It is not statistically significant.</a:t>
            </a:r>
          </a:p>
        </p:txBody>
      </p:sp>
    </p:spTree>
    <p:extLst>
      <p:ext uri="{BB962C8B-B14F-4D97-AF65-F5344CB8AC3E}">
        <p14:creationId xmlns:p14="http://schemas.microsoft.com/office/powerpoint/2010/main" val="781374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BA54-4E23-4FB5-9A51-191ABCA4B040}"/>
              </a:ext>
            </a:extLst>
          </p:cNvPr>
          <p:cNvSpPr>
            <a:spLocks noGrp="1"/>
          </p:cNvSpPr>
          <p:nvPr>
            <p:ph type="title"/>
          </p:nvPr>
        </p:nvSpPr>
        <p:spPr>
          <a:xfrm>
            <a:off x="1290703" y="-120767"/>
            <a:ext cx="9905998" cy="1478570"/>
          </a:xfrm>
        </p:spPr>
        <p:txBody>
          <a:bodyPr/>
          <a:lstStyle/>
          <a:p>
            <a:r>
              <a:rPr lang="en-US" dirty="0"/>
              <a:t>Regression analysis FOR BP</a:t>
            </a:r>
          </a:p>
        </p:txBody>
      </p:sp>
      <p:pic>
        <p:nvPicPr>
          <p:cNvPr id="3" name="Picture 2">
            <a:extLst>
              <a:ext uri="{FF2B5EF4-FFF2-40B4-BE49-F238E27FC236}">
                <a16:creationId xmlns:a16="http://schemas.microsoft.com/office/drawing/2014/main" id="{04DC18C7-A78E-49F1-A662-87CB3ADA27F2}"/>
              </a:ext>
            </a:extLst>
          </p:cNvPr>
          <p:cNvPicPr>
            <a:picLocks noChangeAspect="1"/>
          </p:cNvPicPr>
          <p:nvPr/>
        </p:nvPicPr>
        <p:blipFill>
          <a:blip r:embed="rId2"/>
          <a:stretch>
            <a:fillRect/>
          </a:stretch>
        </p:blipFill>
        <p:spPr>
          <a:xfrm>
            <a:off x="2578100" y="954232"/>
            <a:ext cx="6658264" cy="4635500"/>
          </a:xfrm>
          <a:prstGeom prst="rect">
            <a:avLst/>
          </a:prstGeom>
        </p:spPr>
      </p:pic>
      <p:sp>
        <p:nvSpPr>
          <p:cNvPr id="5" name="TextBox 4">
            <a:extLst>
              <a:ext uri="{FF2B5EF4-FFF2-40B4-BE49-F238E27FC236}">
                <a16:creationId xmlns:a16="http://schemas.microsoft.com/office/drawing/2014/main" id="{E475B751-888E-4758-BC22-34D2C4F764DB}"/>
              </a:ext>
            </a:extLst>
          </p:cNvPr>
          <p:cNvSpPr txBox="1"/>
          <p:nvPr/>
        </p:nvSpPr>
        <p:spPr>
          <a:xfrm>
            <a:off x="1916545" y="5741401"/>
            <a:ext cx="8358909" cy="923330"/>
          </a:xfrm>
          <a:prstGeom prst="rect">
            <a:avLst/>
          </a:prstGeom>
          <a:noFill/>
        </p:spPr>
        <p:txBody>
          <a:bodyPr wrap="square" rtlCol="0">
            <a:spAutoFit/>
          </a:bodyPr>
          <a:lstStyle/>
          <a:p>
            <a:r>
              <a:rPr lang="en-US" dirty="0"/>
              <a:t>There is a small statistically significant negative correlation between BP and CAD presence with an odds ratio &lt;1 indicating increasing BP is less likely to be associated with CAD presence.</a:t>
            </a:r>
          </a:p>
        </p:txBody>
      </p:sp>
    </p:spTree>
    <p:extLst>
      <p:ext uri="{BB962C8B-B14F-4D97-AF65-F5344CB8AC3E}">
        <p14:creationId xmlns:p14="http://schemas.microsoft.com/office/powerpoint/2010/main" val="3898015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BA54-4E23-4FB5-9A51-191ABCA4B040}"/>
              </a:ext>
            </a:extLst>
          </p:cNvPr>
          <p:cNvSpPr>
            <a:spLocks noGrp="1"/>
          </p:cNvSpPr>
          <p:nvPr>
            <p:ph type="title"/>
          </p:nvPr>
        </p:nvSpPr>
        <p:spPr>
          <a:xfrm>
            <a:off x="1290703" y="-120767"/>
            <a:ext cx="9905998" cy="1478570"/>
          </a:xfrm>
        </p:spPr>
        <p:txBody>
          <a:bodyPr/>
          <a:lstStyle/>
          <a:p>
            <a:r>
              <a:rPr lang="en-US" dirty="0"/>
              <a:t>Regression analysis FOR RESTING EKG CHANGES</a:t>
            </a:r>
          </a:p>
        </p:txBody>
      </p:sp>
      <p:pic>
        <p:nvPicPr>
          <p:cNvPr id="4" name="Picture 3">
            <a:extLst>
              <a:ext uri="{FF2B5EF4-FFF2-40B4-BE49-F238E27FC236}">
                <a16:creationId xmlns:a16="http://schemas.microsoft.com/office/drawing/2014/main" id="{29D333AC-2A19-478E-881E-C2275317DFD7}"/>
              </a:ext>
            </a:extLst>
          </p:cNvPr>
          <p:cNvPicPr>
            <a:picLocks noChangeAspect="1"/>
          </p:cNvPicPr>
          <p:nvPr/>
        </p:nvPicPr>
        <p:blipFill>
          <a:blip r:embed="rId2"/>
          <a:stretch>
            <a:fillRect/>
          </a:stretch>
        </p:blipFill>
        <p:spPr>
          <a:xfrm>
            <a:off x="2693698" y="1194088"/>
            <a:ext cx="6621594" cy="4680239"/>
          </a:xfrm>
          <a:prstGeom prst="rect">
            <a:avLst/>
          </a:prstGeom>
        </p:spPr>
      </p:pic>
      <p:sp>
        <p:nvSpPr>
          <p:cNvPr id="5" name="TextBox 4">
            <a:extLst>
              <a:ext uri="{FF2B5EF4-FFF2-40B4-BE49-F238E27FC236}">
                <a16:creationId xmlns:a16="http://schemas.microsoft.com/office/drawing/2014/main" id="{72491342-7A19-4E5B-96AC-2FA48B1BAF45}"/>
              </a:ext>
            </a:extLst>
          </p:cNvPr>
          <p:cNvSpPr txBox="1"/>
          <p:nvPr/>
        </p:nvSpPr>
        <p:spPr>
          <a:xfrm>
            <a:off x="1496291" y="6022109"/>
            <a:ext cx="9190182" cy="646331"/>
          </a:xfrm>
          <a:prstGeom prst="rect">
            <a:avLst/>
          </a:prstGeom>
          <a:noFill/>
        </p:spPr>
        <p:txBody>
          <a:bodyPr wrap="square" rtlCol="0">
            <a:spAutoFit/>
          </a:bodyPr>
          <a:lstStyle/>
          <a:p>
            <a:r>
              <a:rPr lang="en-US" dirty="0"/>
              <a:t>There is a positive statistically significant relationship between resting EKG changes and CAD Presence.</a:t>
            </a:r>
          </a:p>
        </p:txBody>
      </p:sp>
    </p:spTree>
    <p:extLst>
      <p:ext uri="{BB962C8B-B14F-4D97-AF65-F5344CB8AC3E}">
        <p14:creationId xmlns:p14="http://schemas.microsoft.com/office/powerpoint/2010/main" val="1616666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4C36-9963-4BCB-BCD2-00817151FC07}"/>
              </a:ext>
            </a:extLst>
          </p:cNvPr>
          <p:cNvSpPr>
            <a:spLocks noGrp="1"/>
          </p:cNvSpPr>
          <p:nvPr>
            <p:ph type="title"/>
          </p:nvPr>
        </p:nvSpPr>
        <p:spPr>
          <a:xfrm>
            <a:off x="1143001" y="252151"/>
            <a:ext cx="9905998" cy="1069573"/>
          </a:xfrm>
        </p:spPr>
        <p:txBody>
          <a:bodyPr>
            <a:normAutofit/>
          </a:bodyPr>
          <a:lstStyle/>
          <a:p>
            <a:r>
              <a:rPr lang="en-US" dirty="0"/>
              <a:t>Regression analysis FOR number of vessels</a:t>
            </a:r>
          </a:p>
        </p:txBody>
      </p:sp>
      <p:pic>
        <p:nvPicPr>
          <p:cNvPr id="4" name="Picture 3">
            <a:extLst>
              <a:ext uri="{FF2B5EF4-FFF2-40B4-BE49-F238E27FC236}">
                <a16:creationId xmlns:a16="http://schemas.microsoft.com/office/drawing/2014/main" id="{351CB3FF-38FD-473C-AFA0-488100AF55E1}"/>
              </a:ext>
            </a:extLst>
          </p:cNvPr>
          <p:cNvPicPr>
            <a:picLocks noChangeAspect="1"/>
          </p:cNvPicPr>
          <p:nvPr/>
        </p:nvPicPr>
        <p:blipFill>
          <a:blip r:embed="rId2"/>
          <a:stretch>
            <a:fillRect/>
          </a:stretch>
        </p:blipFill>
        <p:spPr>
          <a:xfrm>
            <a:off x="2722502" y="1207439"/>
            <a:ext cx="6743818" cy="4820136"/>
          </a:xfrm>
          <a:prstGeom prst="rect">
            <a:avLst/>
          </a:prstGeom>
        </p:spPr>
      </p:pic>
      <p:sp>
        <p:nvSpPr>
          <p:cNvPr id="5" name="TextBox 4">
            <a:extLst>
              <a:ext uri="{FF2B5EF4-FFF2-40B4-BE49-F238E27FC236}">
                <a16:creationId xmlns:a16="http://schemas.microsoft.com/office/drawing/2014/main" id="{6B792E6E-141B-45E5-BF39-F04452A41519}"/>
              </a:ext>
            </a:extLst>
          </p:cNvPr>
          <p:cNvSpPr txBox="1"/>
          <p:nvPr/>
        </p:nvSpPr>
        <p:spPr>
          <a:xfrm>
            <a:off x="1660849" y="6111551"/>
            <a:ext cx="8500188" cy="646331"/>
          </a:xfrm>
          <a:prstGeom prst="rect">
            <a:avLst/>
          </a:prstGeom>
          <a:noFill/>
        </p:spPr>
        <p:txBody>
          <a:bodyPr wrap="square" rtlCol="0">
            <a:spAutoFit/>
          </a:bodyPr>
          <a:lstStyle/>
          <a:p>
            <a:r>
              <a:rPr lang="en-US" dirty="0"/>
              <a:t>Number of vessels has a lower likelihood ratio of 0.40 indicating CAD presence less likely as number of vessels increased.</a:t>
            </a:r>
          </a:p>
        </p:txBody>
      </p:sp>
    </p:spTree>
    <p:extLst>
      <p:ext uri="{BB962C8B-B14F-4D97-AF65-F5344CB8AC3E}">
        <p14:creationId xmlns:p14="http://schemas.microsoft.com/office/powerpoint/2010/main" val="3485803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BA54-4E23-4FB5-9A51-191ABCA4B040}"/>
              </a:ext>
            </a:extLst>
          </p:cNvPr>
          <p:cNvSpPr>
            <a:spLocks noGrp="1"/>
          </p:cNvSpPr>
          <p:nvPr>
            <p:ph type="title"/>
          </p:nvPr>
        </p:nvSpPr>
        <p:spPr>
          <a:xfrm>
            <a:off x="1290703" y="-120767"/>
            <a:ext cx="9905998" cy="1478570"/>
          </a:xfrm>
        </p:spPr>
        <p:txBody>
          <a:bodyPr/>
          <a:lstStyle/>
          <a:p>
            <a:r>
              <a:rPr lang="en-US" dirty="0"/>
              <a:t>Regression analysis FOR Blood sugar and exercise induced angina</a:t>
            </a:r>
          </a:p>
        </p:txBody>
      </p:sp>
      <p:sp>
        <p:nvSpPr>
          <p:cNvPr id="5" name="TextBox 4">
            <a:extLst>
              <a:ext uri="{FF2B5EF4-FFF2-40B4-BE49-F238E27FC236}">
                <a16:creationId xmlns:a16="http://schemas.microsoft.com/office/drawing/2014/main" id="{72491342-7A19-4E5B-96AC-2FA48B1BAF45}"/>
              </a:ext>
            </a:extLst>
          </p:cNvPr>
          <p:cNvSpPr txBox="1"/>
          <p:nvPr/>
        </p:nvSpPr>
        <p:spPr>
          <a:xfrm>
            <a:off x="1648611" y="5809673"/>
            <a:ext cx="9190182" cy="923330"/>
          </a:xfrm>
          <a:prstGeom prst="rect">
            <a:avLst/>
          </a:prstGeom>
          <a:noFill/>
        </p:spPr>
        <p:txBody>
          <a:bodyPr wrap="square" rtlCol="0">
            <a:spAutoFit/>
          </a:bodyPr>
          <a:lstStyle/>
          <a:p>
            <a:r>
              <a:rPr lang="en-US" dirty="0"/>
              <a:t>There statistically significant negative relationship between exercise induced angina when controlled for blood sugar with a low odds ratio indicating absence of exercise induced angina is more likely to be associated with CAD presence.</a:t>
            </a:r>
          </a:p>
        </p:txBody>
      </p:sp>
      <p:pic>
        <p:nvPicPr>
          <p:cNvPr id="3" name="Picture 2">
            <a:extLst>
              <a:ext uri="{FF2B5EF4-FFF2-40B4-BE49-F238E27FC236}">
                <a16:creationId xmlns:a16="http://schemas.microsoft.com/office/drawing/2014/main" id="{286DAEFC-775E-4F08-81B3-D852555630A3}"/>
              </a:ext>
            </a:extLst>
          </p:cNvPr>
          <p:cNvPicPr>
            <a:picLocks noChangeAspect="1"/>
          </p:cNvPicPr>
          <p:nvPr/>
        </p:nvPicPr>
        <p:blipFill>
          <a:blip r:embed="rId2"/>
          <a:stretch>
            <a:fillRect/>
          </a:stretch>
        </p:blipFill>
        <p:spPr>
          <a:xfrm>
            <a:off x="3027073" y="1147762"/>
            <a:ext cx="5953125" cy="4562475"/>
          </a:xfrm>
          <a:prstGeom prst="rect">
            <a:avLst/>
          </a:prstGeom>
        </p:spPr>
      </p:pic>
    </p:spTree>
    <p:extLst>
      <p:ext uri="{BB962C8B-B14F-4D97-AF65-F5344CB8AC3E}">
        <p14:creationId xmlns:p14="http://schemas.microsoft.com/office/powerpoint/2010/main" val="3122431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92B1-0BE5-4A5B-9F54-B42A1B6C7EF1}"/>
              </a:ext>
            </a:extLst>
          </p:cNvPr>
          <p:cNvSpPr>
            <a:spLocks noGrp="1"/>
          </p:cNvSpPr>
          <p:nvPr>
            <p:ph type="title"/>
          </p:nvPr>
        </p:nvSpPr>
        <p:spPr>
          <a:xfrm>
            <a:off x="1143001" y="336693"/>
            <a:ext cx="9905998" cy="730106"/>
          </a:xfrm>
        </p:spPr>
        <p:txBody>
          <a:bodyPr/>
          <a:lstStyle/>
          <a:p>
            <a:r>
              <a:rPr lang="en-US" dirty="0"/>
              <a:t>Final conclusions</a:t>
            </a:r>
          </a:p>
        </p:txBody>
      </p:sp>
      <p:sp>
        <p:nvSpPr>
          <p:cNvPr id="3" name="Content Placeholder 2">
            <a:extLst>
              <a:ext uri="{FF2B5EF4-FFF2-40B4-BE49-F238E27FC236}">
                <a16:creationId xmlns:a16="http://schemas.microsoft.com/office/drawing/2014/main" id="{0DE9DBFE-9FDB-4CC1-99EA-E5E1130AA315}"/>
              </a:ext>
            </a:extLst>
          </p:cNvPr>
          <p:cNvSpPr>
            <a:spLocks noGrp="1"/>
          </p:cNvSpPr>
          <p:nvPr>
            <p:ph idx="1"/>
          </p:nvPr>
        </p:nvSpPr>
        <p:spPr>
          <a:xfrm>
            <a:off x="1141412" y="1066799"/>
            <a:ext cx="9905999" cy="4724402"/>
          </a:xfrm>
        </p:spPr>
        <p:txBody>
          <a:bodyPr>
            <a:normAutofit fontScale="85000" lnSpcReduction="20000"/>
          </a:bodyPr>
          <a:lstStyle/>
          <a:p>
            <a:r>
              <a:rPr lang="en-US" dirty="0"/>
              <a:t>Logically, many of the findings here disproved my hypotheses.</a:t>
            </a:r>
          </a:p>
          <a:p>
            <a:r>
              <a:rPr lang="en-US" dirty="0"/>
              <a:t>In general, as one ages, has higher cholesterol, and higher BP, one is more likely to have CAD (these are CAD risk factors).</a:t>
            </a:r>
          </a:p>
          <a:p>
            <a:r>
              <a:rPr lang="en-US" dirty="0"/>
              <a:t>The results indicate the opposite and the inverse of this relationship.</a:t>
            </a:r>
          </a:p>
          <a:p>
            <a:r>
              <a:rPr lang="en-US" dirty="0"/>
              <a:t>EKG findings are associated with CAD presence (Odds Ratio 1.7), though since this variable was categorical, unsure how to interpret whether this is accounting for ST changes of LVH on EKGs.</a:t>
            </a:r>
          </a:p>
          <a:p>
            <a:r>
              <a:rPr lang="en-US" dirty="0"/>
              <a:t>Possible Reason:  Sample was not evenly distributed and skewed towards a population with early CAD at young ages.</a:t>
            </a:r>
          </a:p>
          <a:p>
            <a:r>
              <a:rPr lang="en-US" dirty="0"/>
              <a:t>Specific hypotheses regarding the type of symptoms and correlation with cholesterol, BP, and age and the association between typical angina/fasting blood sugars &gt;120 are unable to be evaluated at this time due to lack of knowledge of how to segment the dataset and to get appropriate regression or machine learning analysis.</a:t>
            </a:r>
          </a:p>
        </p:txBody>
      </p:sp>
    </p:spTree>
    <p:extLst>
      <p:ext uri="{BB962C8B-B14F-4D97-AF65-F5344CB8AC3E}">
        <p14:creationId xmlns:p14="http://schemas.microsoft.com/office/powerpoint/2010/main" val="3414567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3873-67D4-45AE-A85D-804B4F5347FF}"/>
              </a:ext>
            </a:extLst>
          </p:cNvPr>
          <p:cNvSpPr>
            <a:spLocks noGrp="1"/>
          </p:cNvSpPr>
          <p:nvPr>
            <p:ph type="title"/>
          </p:nvPr>
        </p:nvSpPr>
        <p:spPr>
          <a:xfrm>
            <a:off x="1141413" y="103128"/>
            <a:ext cx="9905998" cy="1478570"/>
          </a:xfrm>
        </p:spPr>
        <p:txBody>
          <a:bodyPr/>
          <a:lstStyle/>
          <a:p>
            <a:r>
              <a:rPr lang="en-US" dirty="0"/>
              <a:t>Questions to address</a:t>
            </a:r>
          </a:p>
        </p:txBody>
      </p:sp>
      <p:sp>
        <p:nvSpPr>
          <p:cNvPr id="3" name="Content Placeholder 2">
            <a:extLst>
              <a:ext uri="{FF2B5EF4-FFF2-40B4-BE49-F238E27FC236}">
                <a16:creationId xmlns:a16="http://schemas.microsoft.com/office/drawing/2014/main" id="{EA6CE16C-9B6A-4DFE-8617-4866334AFBFB}"/>
              </a:ext>
            </a:extLst>
          </p:cNvPr>
          <p:cNvSpPr>
            <a:spLocks noGrp="1"/>
          </p:cNvSpPr>
          <p:nvPr>
            <p:ph idx="1"/>
          </p:nvPr>
        </p:nvSpPr>
        <p:spPr>
          <a:xfrm>
            <a:off x="1141412" y="1717473"/>
            <a:ext cx="9905999" cy="3541714"/>
          </a:xfrm>
        </p:spPr>
        <p:txBody>
          <a:bodyPr>
            <a:normAutofit fontScale="62500" lnSpcReduction="20000"/>
          </a:bodyPr>
          <a:lstStyle/>
          <a:p>
            <a:r>
              <a:rPr lang="en-US" dirty="0"/>
              <a:t>Hypothesis:  The presence of coronary artery disease can be reliably predicted using combination of age, cholesterol, systolic resting blood pressure, whether fasting blood sugar is in pre-diabetic or diabetic range, findings on EKGs, and angina type.</a:t>
            </a:r>
          </a:p>
          <a:p>
            <a:r>
              <a:rPr lang="en-US" dirty="0"/>
              <a:t>Predictions:</a:t>
            </a:r>
          </a:p>
          <a:p>
            <a:pPr lvl="1"/>
            <a:r>
              <a:rPr lang="en-US" dirty="0"/>
              <a:t>As the number of vessels imaged angiographically increase, there will be a positive correlation with CAD presence.</a:t>
            </a:r>
          </a:p>
          <a:p>
            <a:pPr lvl="1"/>
            <a:r>
              <a:rPr lang="en-US" dirty="0"/>
              <a:t>The greater the age, cholesterol level, and resting BP will have a positive correlation with the presence of CAD and will be a stronger association than variables individually.</a:t>
            </a:r>
          </a:p>
          <a:p>
            <a:pPr lvl="1"/>
            <a:r>
              <a:rPr lang="en-US" dirty="0"/>
              <a:t>Those with fasting blood sugar &gt;120 and those with typical angina will have a significant positive correlation predictive of CAD.</a:t>
            </a:r>
          </a:p>
          <a:p>
            <a:pPr lvl="1"/>
            <a:r>
              <a:rPr lang="en-US" dirty="0"/>
              <a:t>The presence of exercise-induced angina coupled with higher cholesterol, resting BP, and fasting blood sugar will have a positive correlation.</a:t>
            </a:r>
          </a:p>
          <a:p>
            <a:pPr lvl="1"/>
            <a:r>
              <a:rPr lang="en-US" dirty="0"/>
              <a:t>As the number of angiographically identified vessels, increase, this will correlate positively with the presence of CAD.</a:t>
            </a:r>
          </a:p>
          <a:p>
            <a:pPr lvl="1"/>
            <a:r>
              <a:rPr lang="en-US" dirty="0"/>
              <a:t>For EKG findings, those who have EKG findings consistent with possible ischemia, those individuals will have a stronger associated with CAD than those who have LVH criteria (those with enlarged hearts) on their EKG.</a:t>
            </a:r>
          </a:p>
        </p:txBody>
      </p:sp>
    </p:spTree>
    <p:extLst>
      <p:ext uri="{BB962C8B-B14F-4D97-AF65-F5344CB8AC3E}">
        <p14:creationId xmlns:p14="http://schemas.microsoft.com/office/powerpoint/2010/main" val="90093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9B10-46ED-4EC7-BA78-919A7385837B}"/>
              </a:ext>
            </a:extLst>
          </p:cNvPr>
          <p:cNvSpPr>
            <a:spLocks noGrp="1"/>
          </p:cNvSpPr>
          <p:nvPr>
            <p:ph type="title"/>
          </p:nvPr>
        </p:nvSpPr>
        <p:spPr>
          <a:xfrm>
            <a:off x="1225388" y="-90609"/>
            <a:ext cx="9905998" cy="1478570"/>
          </a:xfrm>
        </p:spPr>
        <p:txBody>
          <a:bodyPr/>
          <a:lstStyle/>
          <a:p>
            <a:r>
              <a:rPr lang="en-US" dirty="0"/>
              <a:t>Analysis - HISTOGRAMS</a:t>
            </a:r>
          </a:p>
        </p:txBody>
      </p:sp>
      <p:pic>
        <p:nvPicPr>
          <p:cNvPr id="1026" name="Picture 2">
            <a:extLst>
              <a:ext uri="{FF2B5EF4-FFF2-40B4-BE49-F238E27FC236}">
                <a16:creationId xmlns:a16="http://schemas.microsoft.com/office/drawing/2014/main" id="{758211B8-AF14-4FCE-85B5-6248A72D53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3361" y="1257333"/>
            <a:ext cx="7072605" cy="5015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9B10-46ED-4EC7-BA78-919A7385837B}"/>
              </a:ext>
            </a:extLst>
          </p:cNvPr>
          <p:cNvSpPr>
            <a:spLocks noGrp="1"/>
          </p:cNvSpPr>
          <p:nvPr>
            <p:ph type="title"/>
          </p:nvPr>
        </p:nvSpPr>
        <p:spPr>
          <a:xfrm>
            <a:off x="1225388" y="-90609"/>
            <a:ext cx="9905998" cy="1478570"/>
          </a:xfrm>
        </p:spPr>
        <p:txBody>
          <a:bodyPr/>
          <a:lstStyle/>
          <a:p>
            <a:r>
              <a:rPr lang="en-US" dirty="0"/>
              <a:t>Analysis - HISTOGRAMS</a:t>
            </a:r>
          </a:p>
        </p:txBody>
      </p:sp>
      <p:pic>
        <p:nvPicPr>
          <p:cNvPr id="3074" name="Picture 2">
            <a:extLst>
              <a:ext uri="{FF2B5EF4-FFF2-40B4-BE49-F238E27FC236}">
                <a16:creationId xmlns:a16="http://schemas.microsoft.com/office/drawing/2014/main" id="{5C80C1CC-38B6-4F25-9ED2-AFB4B37A4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290" y="1066799"/>
            <a:ext cx="6727372" cy="497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14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9B10-46ED-4EC7-BA78-919A7385837B}"/>
              </a:ext>
            </a:extLst>
          </p:cNvPr>
          <p:cNvSpPr>
            <a:spLocks noGrp="1"/>
          </p:cNvSpPr>
          <p:nvPr>
            <p:ph type="title"/>
          </p:nvPr>
        </p:nvSpPr>
        <p:spPr>
          <a:xfrm>
            <a:off x="1225388" y="-90609"/>
            <a:ext cx="9905998" cy="1478570"/>
          </a:xfrm>
        </p:spPr>
        <p:txBody>
          <a:bodyPr/>
          <a:lstStyle/>
          <a:p>
            <a:r>
              <a:rPr lang="en-US" dirty="0"/>
              <a:t>Analysis - HISTOGRAMS</a:t>
            </a:r>
          </a:p>
        </p:txBody>
      </p:sp>
      <p:pic>
        <p:nvPicPr>
          <p:cNvPr id="2050" name="Picture 2">
            <a:extLst>
              <a:ext uri="{FF2B5EF4-FFF2-40B4-BE49-F238E27FC236}">
                <a16:creationId xmlns:a16="http://schemas.microsoft.com/office/drawing/2014/main" id="{0BE84A3A-904B-4F81-94AA-039642EB9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437" y="983826"/>
            <a:ext cx="7379361" cy="537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98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9B10-46ED-4EC7-BA78-919A7385837B}"/>
              </a:ext>
            </a:extLst>
          </p:cNvPr>
          <p:cNvSpPr>
            <a:spLocks noGrp="1"/>
          </p:cNvSpPr>
          <p:nvPr>
            <p:ph type="title"/>
          </p:nvPr>
        </p:nvSpPr>
        <p:spPr>
          <a:xfrm>
            <a:off x="1225388" y="-90609"/>
            <a:ext cx="9905998" cy="1478570"/>
          </a:xfrm>
        </p:spPr>
        <p:txBody>
          <a:bodyPr/>
          <a:lstStyle/>
          <a:p>
            <a:r>
              <a:rPr lang="en-US" dirty="0"/>
              <a:t>Analysis - HISTOGRAMS</a:t>
            </a:r>
          </a:p>
        </p:txBody>
      </p:sp>
      <p:pic>
        <p:nvPicPr>
          <p:cNvPr id="4104" name="Picture 8">
            <a:extLst>
              <a:ext uri="{FF2B5EF4-FFF2-40B4-BE49-F238E27FC236}">
                <a16:creationId xmlns:a16="http://schemas.microsoft.com/office/drawing/2014/main" id="{1BB06753-7732-4E9E-B5A8-AE40451BE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661" y="977521"/>
            <a:ext cx="7072604" cy="507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624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899</TotalTime>
  <Words>2743</Words>
  <Application>Microsoft Office PowerPoint</Application>
  <PresentationFormat>Widescreen</PresentationFormat>
  <Paragraphs>427</Paragraphs>
  <Slides>47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Tw Cen MT</vt:lpstr>
      <vt:lpstr>Circuit</vt:lpstr>
      <vt:lpstr>Heart disease dataset: data exploration and analysis</vt:lpstr>
      <vt:lpstr>Description of dataset</vt:lpstr>
      <vt:lpstr>Background information</vt:lpstr>
      <vt:lpstr>Dataset background</vt:lpstr>
      <vt:lpstr>Questions to address</vt:lpstr>
      <vt:lpstr>Analysis - HISTOGRAMS</vt:lpstr>
      <vt:lpstr>Analysis - HISTOGRAMS</vt:lpstr>
      <vt:lpstr>Analysis - HISTOGRAMS</vt:lpstr>
      <vt:lpstr>Analysis - HISTOGRAMS</vt:lpstr>
      <vt:lpstr>Analysis - histograms</vt:lpstr>
      <vt:lpstr>Analysis - HISTOGRAMS</vt:lpstr>
      <vt:lpstr>Analysis - HISTOGRAMS</vt:lpstr>
      <vt:lpstr>Analysis - histograms</vt:lpstr>
      <vt:lpstr>Histogram conclusions</vt:lpstr>
      <vt:lpstr>DESCRIPTIVE STATISTICS</vt:lpstr>
      <vt:lpstr>Probability mass functions</vt:lpstr>
      <vt:lpstr>Probability mass functions</vt:lpstr>
      <vt:lpstr>Probability mass functions</vt:lpstr>
      <vt:lpstr>Probability mass functions</vt:lpstr>
      <vt:lpstr>Probability mass functions</vt:lpstr>
      <vt:lpstr>Cumulative distribution functions</vt:lpstr>
      <vt:lpstr>Cumulative distribution functions</vt:lpstr>
      <vt:lpstr>Cumulative distribution functions</vt:lpstr>
      <vt:lpstr>CDF Interpretation</vt:lpstr>
      <vt:lpstr>Analytic and modeling distributions</vt:lpstr>
      <vt:lpstr>Normal Probability plot</vt:lpstr>
      <vt:lpstr>Normal probability plot</vt:lpstr>
      <vt:lpstr>Normal probability plot</vt:lpstr>
      <vt:lpstr>Normal probability plot conclusions</vt:lpstr>
      <vt:lpstr>SCATTERPLOTs</vt:lpstr>
      <vt:lpstr>SCATTERPLOTS</vt:lpstr>
      <vt:lpstr>SCATTERPLOTS</vt:lpstr>
      <vt:lpstr>SCATTERPLOTS</vt:lpstr>
      <vt:lpstr>SCATTERPLOTS</vt:lpstr>
      <vt:lpstr>Scatterplot interpretations</vt:lpstr>
      <vt:lpstr>PowerPoint Presentation</vt:lpstr>
      <vt:lpstr>Correlation insights</vt:lpstr>
      <vt:lpstr>Hypothesis testing</vt:lpstr>
      <vt:lpstr>Regression analyses</vt:lpstr>
      <vt:lpstr>Regression analysis FOR AGE/CHOL/BP</vt:lpstr>
      <vt:lpstr>Regression analysis FOR AGE</vt:lpstr>
      <vt:lpstr>Regression analysis FOR cholesterol</vt:lpstr>
      <vt:lpstr>Regression analysis FOR BP</vt:lpstr>
      <vt:lpstr>Regression analysis FOR RESTING EKG CHANGES</vt:lpstr>
      <vt:lpstr>Regression analysis FOR number of vessels</vt:lpstr>
      <vt:lpstr>Regression analysis FOR Blood sugar and exercise induced angina</vt:lpstr>
      <vt:lpstr>Final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dataset: data exploration and analysis</dc:title>
  <dc:creator>Brandon May</dc:creator>
  <cp:lastModifiedBy>Brandon May</cp:lastModifiedBy>
  <cp:revision>51</cp:revision>
  <dcterms:created xsi:type="dcterms:W3CDTF">2020-02-16T16:20:25Z</dcterms:created>
  <dcterms:modified xsi:type="dcterms:W3CDTF">2020-02-24T23:32:43Z</dcterms:modified>
</cp:coreProperties>
</file>