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3" r:id="rId8"/>
    <p:sldId id="260" r:id="rId9"/>
    <p:sldId id="264" r:id="rId10"/>
    <p:sldId id="262" r:id="rId11"/>
    <p:sldId id="266" r:id="rId12"/>
    <p:sldId id="267" r:id="rId13"/>
    <p:sldId id="268" r:id="rId14"/>
    <p:sldId id="273" r:id="rId15"/>
    <p:sldId id="269" r:id="rId16"/>
    <p:sldId id="274" r:id="rId17"/>
    <p:sldId id="275" r:id="rId18"/>
    <p:sldId id="276" r:id="rId19"/>
    <p:sldId id="277" r:id="rId20"/>
    <p:sldId id="270" r:id="rId21"/>
    <p:sldId id="280" r:id="rId22"/>
    <p:sldId id="27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resultad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resultado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P2-SO\resultado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P2-SO\resultado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resultad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P2-SO\resultad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resultad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P2-SO\resultad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P2-SO\resultad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resultad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resultad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P2-SO\resultado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Média</a:t>
            </a:r>
            <a:r>
              <a:rPr lang="en-US" sz="1800" baseline="0" dirty="0"/>
              <a:t> de Tempo de </a:t>
            </a:r>
            <a:r>
              <a:rPr lang="en-US" sz="1800" baseline="0" dirty="0" err="1"/>
              <a:t>Execução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Planilha1!$U$1</c:f>
              <c:strCache>
                <c:ptCount val="1"/>
                <c:pt idx="0">
                  <c:v>Média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Planilha1!$S$5</c:f>
                <c:numCache>
                  <c:formatCode>General</c:formatCode>
                  <c:ptCount val="1"/>
                  <c:pt idx="0">
                    <c:v>2.9313260908652854</c:v>
                  </c:pt>
                </c:numCache>
              </c:numRef>
            </c:plus>
            <c:minus>
              <c:numRef>
                <c:f>Planilha1!$S$5</c:f>
                <c:numCache>
                  <c:formatCode>General</c:formatCode>
                  <c:ptCount val="1"/>
                  <c:pt idx="0">
                    <c:v>2.9313260908652854</c:v>
                  </c:pt>
                </c:numCache>
              </c:numRef>
            </c:minus>
            <c:spPr>
              <a:noFill/>
              <a:ln w="9525" cap="flat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Planilha1!$V$1</c:f>
              <c:numCache>
                <c:formatCode>General</c:formatCode>
                <c:ptCount val="1"/>
                <c:pt idx="0">
                  <c:v>152.86670000000001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C8-415C-A37E-AB1A01901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72419215"/>
        <c:axId val="1877041599"/>
      </c:barChart>
      <c:catAx>
        <c:axId val="1872419215"/>
        <c:scaling>
          <c:orientation val="minMax"/>
        </c:scaling>
        <c:delete val="1"/>
        <c:axPos val="b"/>
        <c:majorTickMark val="none"/>
        <c:minorTickMark val="none"/>
        <c:tickLblPos val="nextTo"/>
        <c:crossAx val="1877041599"/>
        <c:crosses val="autoZero"/>
        <c:auto val="1"/>
        <c:lblAlgn val="ctr"/>
        <c:lblOffset val="100"/>
        <c:noMultiLvlLbl val="0"/>
      </c:catAx>
      <c:valAx>
        <c:axId val="1877041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 dirty="0" err="1"/>
                  <a:t>SEGUndos</a:t>
                </a:r>
                <a:endParaRPr lang="pt-B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72419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Memória</a:t>
            </a:r>
            <a:r>
              <a:rPr lang="en-US" sz="1800" baseline="0" dirty="0"/>
              <a:t> </a:t>
            </a:r>
            <a:r>
              <a:rPr lang="en-US" sz="1800" baseline="0" dirty="0" err="1"/>
              <a:t>Utilizada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Planilha1!$U$2</c:f>
              <c:strCache>
                <c:ptCount val="1"/>
                <c:pt idx="0">
                  <c:v>Média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val>
            <c:numRef>
              <c:f>Planilha1!$V$2</c:f>
              <c:numCache>
                <c:formatCode>General</c:formatCode>
                <c:ptCount val="1"/>
                <c:pt idx="0">
                  <c:v>8244000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43-45F6-B871-E731AB450F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93931455"/>
        <c:axId val="1763991727"/>
      </c:barChart>
      <c:catAx>
        <c:axId val="19939314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763991727"/>
        <c:crosses val="autoZero"/>
        <c:auto val="1"/>
        <c:lblAlgn val="ctr"/>
        <c:lblOffset val="100"/>
        <c:noMultiLvlLbl val="0"/>
      </c:catAx>
      <c:valAx>
        <c:axId val="176399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/>
                  <a:t>KILObytes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93931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Memória Utilizada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Planilha1!$U$55</c:f>
              <c:strCache>
                <c:ptCount val="1"/>
                <c:pt idx="0">
                  <c:v>Média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val>
            <c:numRef>
              <c:f>Planilha1!$V$55</c:f>
              <c:numCache>
                <c:formatCode>General</c:formatCode>
                <c:ptCount val="1"/>
                <c:pt idx="0">
                  <c:v>20531000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C5-41FE-A625-7CF4B3A316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32865136"/>
        <c:axId val="1934142480"/>
      </c:barChart>
      <c:catAx>
        <c:axId val="19328651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934142480"/>
        <c:crosses val="autoZero"/>
        <c:auto val="1"/>
        <c:lblAlgn val="ctr"/>
        <c:lblOffset val="100"/>
        <c:noMultiLvlLbl val="0"/>
      </c:catAx>
      <c:valAx>
        <c:axId val="193414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/>
                  <a:t>kilobytes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32865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Média de Tempo de Execução</a:t>
            </a:r>
            <a:endParaRPr lang="pt-B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Planilha1!$U$54</c:f>
              <c:strCache>
                <c:ptCount val="1"/>
                <c:pt idx="0">
                  <c:v>Média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Planilha1!$S$58</c:f>
                <c:numCache>
                  <c:formatCode>General</c:formatCode>
                  <c:ptCount val="1"/>
                  <c:pt idx="0">
                    <c:v>271.77845525527141</c:v>
                  </c:pt>
                </c:numCache>
              </c:numRef>
            </c:plus>
            <c:minus>
              <c:numRef>
                <c:f>Planilha1!$S$58</c:f>
                <c:numCache>
                  <c:formatCode>General</c:formatCode>
                  <c:ptCount val="1"/>
                  <c:pt idx="0">
                    <c:v>271.77845525527141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Planilha1!$V$54</c:f>
              <c:numCache>
                <c:formatCode>General</c:formatCode>
                <c:ptCount val="1"/>
                <c:pt idx="0">
                  <c:v>2413.5329999999999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34-4E58-BC4E-21B59C272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81605616"/>
        <c:axId val="533331776"/>
      </c:barChart>
      <c:catAx>
        <c:axId val="481605616"/>
        <c:scaling>
          <c:orientation val="minMax"/>
        </c:scaling>
        <c:delete val="1"/>
        <c:axPos val="b"/>
        <c:majorTickMark val="none"/>
        <c:minorTickMark val="none"/>
        <c:tickLblPos val="nextTo"/>
        <c:crossAx val="533331776"/>
        <c:crosses val="autoZero"/>
        <c:auto val="1"/>
        <c:lblAlgn val="ctr"/>
        <c:lblOffset val="100"/>
        <c:noMultiLvlLbl val="0"/>
      </c:catAx>
      <c:valAx>
        <c:axId val="53333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/>
                  <a:t>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160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Memória</a:t>
            </a:r>
            <a:r>
              <a:rPr lang="en-US" sz="1800" baseline="0" dirty="0"/>
              <a:t> </a:t>
            </a:r>
            <a:r>
              <a:rPr lang="en-US" sz="1800" baseline="0" dirty="0" err="1"/>
              <a:t>Utilizada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Planilha1!$U$2</c:f>
              <c:strCache>
                <c:ptCount val="1"/>
                <c:pt idx="0">
                  <c:v>Média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val>
            <c:numRef>
              <c:f>Planilha1!$V$2</c:f>
              <c:numCache>
                <c:formatCode>General</c:formatCode>
                <c:ptCount val="1"/>
                <c:pt idx="0">
                  <c:v>8244000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F-4B99-B662-160CC6AE6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93931455"/>
        <c:axId val="1763991727"/>
      </c:barChart>
      <c:catAx>
        <c:axId val="19939314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763991727"/>
        <c:crosses val="autoZero"/>
        <c:auto val="1"/>
        <c:lblAlgn val="ctr"/>
        <c:lblOffset val="100"/>
        <c:noMultiLvlLbl val="0"/>
      </c:catAx>
      <c:valAx>
        <c:axId val="176399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/>
                  <a:t>KILObytes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93931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Média</a:t>
            </a:r>
            <a:r>
              <a:rPr lang="en-US" sz="1800" dirty="0"/>
              <a:t> de Tempo de </a:t>
            </a:r>
            <a:r>
              <a:rPr lang="en-US" sz="1800" dirty="0" err="1"/>
              <a:t>Execução</a:t>
            </a:r>
            <a:endParaRPr lang="pt-BR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Planilha1!$U$10</c:f>
              <c:strCache>
                <c:ptCount val="1"/>
                <c:pt idx="0">
                  <c:v>Média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Planilha1!$S$14</c:f>
                <c:numCache>
                  <c:formatCode>General</c:formatCode>
                  <c:ptCount val="1"/>
                  <c:pt idx="0">
                    <c:v>7.353110091898909</c:v>
                  </c:pt>
                </c:numCache>
              </c:numRef>
            </c:plus>
            <c:minus>
              <c:numRef>
                <c:f>Planilha1!$S$14</c:f>
                <c:numCache>
                  <c:formatCode>General</c:formatCode>
                  <c:ptCount val="1"/>
                  <c:pt idx="0">
                    <c:v>7.353110091898909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Planilha1!$V$10</c:f>
              <c:numCache>
                <c:formatCode>General</c:formatCode>
                <c:ptCount val="1"/>
                <c:pt idx="0">
                  <c:v>224.86670000000001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2D-4AFB-AEE9-3A7304F3B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8812288"/>
        <c:axId val="98640816"/>
      </c:barChart>
      <c:catAx>
        <c:axId val="158812288"/>
        <c:scaling>
          <c:orientation val="minMax"/>
        </c:scaling>
        <c:delete val="1"/>
        <c:axPos val="b"/>
        <c:majorTickMark val="none"/>
        <c:minorTickMark val="none"/>
        <c:tickLblPos val="nextTo"/>
        <c:crossAx val="98640816"/>
        <c:crosses val="autoZero"/>
        <c:auto val="1"/>
        <c:lblAlgn val="ctr"/>
        <c:lblOffset val="100"/>
        <c:noMultiLvlLbl val="0"/>
      </c:catAx>
      <c:valAx>
        <c:axId val="986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/>
                  <a:t>segundos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81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Memória</a:t>
            </a:r>
            <a:r>
              <a:rPr lang="en-US" sz="1800" baseline="0" dirty="0"/>
              <a:t> </a:t>
            </a:r>
            <a:r>
              <a:rPr lang="en-US" sz="1800" baseline="0" dirty="0" err="1"/>
              <a:t>Utilizada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Planilha1!$U$2</c:f>
              <c:strCache>
                <c:ptCount val="1"/>
                <c:pt idx="0">
                  <c:v>Média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val>
            <c:numRef>
              <c:f>Planilha1!$V$2</c:f>
              <c:numCache>
                <c:formatCode>General</c:formatCode>
                <c:ptCount val="1"/>
                <c:pt idx="0">
                  <c:v>8244000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43-45F6-B871-E731AB450F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93931455"/>
        <c:axId val="1763991727"/>
      </c:barChart>
      <c:catAx>
        <c:axId val="19939314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763991727"/>
        <c:crosses val="autoZero"/>
        <c:auto val="1"/>
        <c:lblAlgn val="ctr"/>
        <c:lblOffset val="100"/>
        <c:noMultiLvlLbl val="0"/>
      </c:catAx>
      <c:valAx>
        <c:axId val="176399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/>
                  <a:t>KILObytes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93931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err="1">
                <a:effectLst/>
              </a:rPr>
              <a:t>Média</a:t>
            </a:r>
            <a:r>
              <a:rPr lang="en-US" sz="1800" b="0" i="0" baseline="0" dirty="0">
                <a:effectLst/>
              </a:rPr>
              <a:t> de Tempo de </a:t>
            </a:r>
            <a:r>
              <a:rPr lang="en-US" sz="1800" b="0" i="0" baseline="0" dirty="0" err="1">
                <a:effectLst/>
              </a:rPr>
              <a:t>Execução</a:t>
            </a:r>
            <a:endParaRPr lang="pt-B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Planilha1!$U$10</c:f>
              <c:strCache>
                <c:ptCount val="1"/>
                <c:pt idx="0">
                  <c:v>Média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Planilha1!$S$14</c:f>
                <c:numCache>
                  <c:formatCode>General</c:formatCode>
                  <c:ptCount val="1"/>
                  <c:pt idx="0">
                    <c:v>6.6475703122333671</c:v>
                  </c:pt>
                </c:numCache>
              </c:numRef>
            </c:plus>
            <c:minus>
              <c:numRef>
                <c:f>Planilha1!$S$14</c:f>
                <c:numCache>
                  <c:formatCode>General</c:formatCode>
                  <c:ptCount val="1"/>
                  <c:pt idx="0">
                    <c:v>6.6475703122333671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Planilha1!$V$10</c:f>
              <c:numCache>
                <c:formatCode>General</c:formatCode>
                <c:ptCount val="1"/>
                <c:pt idx="0">
                  <c:v>295.5333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49-4784-A882-8D77D2D99F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77547536"/>
        <c:axId val="2110532864"/>
      </c:barChart>
      <c:catAx>
        <c:axId val="1777547536"/>
        <c:scaling>
          <c:orientation val="minMax"/>
        </c:scaling>
        <c:delete val="1"/>
        <c:axPos val="b"/>
        <c:majorTickMark val="none"/>
        <c:minorTickMark val="none"/>
        <c:tickLblPos val="nextTo"/>
        <c:crossAx val="2110532864"/>
        <c:crosses val="autoZero"/>
        <c:auto val="1"/>
        <c:lblAlgn val="ctr"/>
        <c:lblOffset val="100"/>
        <c:noMultiLvlLbl val="0"/>
      </c:catAx>
      <c:valAx>
        <c:axId val="211053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/>
                  <a:t>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754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err="1">
                <a:effectLst/>
              </a:rPr>
              <a:t>Memória</a:t>
            </a:r>
            <a:r>
              <a:rPr lang="en-US" sz="1800" b="0" i="0" baseline="0" dirty="0">
                <a:effectLst/>
              </a:rPr>
              <a:t> </a:t>
            </a:r>
            <a:r>
              <a:rPr lang="en-US" sz="1800" b="0" i="0" baseline="0" dirty="0" err="1">
                <a:effectLst/>
              </a:rPr>
              <a:t>Utilizada</a:t>
            </a:r>
            <a:endParaRPr lang="pt-B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Planilha1!$U$20</c:f>
              <c:strCache>
                <c:ptCount val="1"/>
                <c:pt idx="0">
                  <c:v>Média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val>
            <c:numRef>
              <c:f>Planilha1!$V$20</c:f>
              <c:numCache>
                <c:formatCode>General</c:formatCode>
                <c:ptCount val="1"/>
                <c:pt idx="0">
                  <c:v>8245000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8D-4E94-A80F-CEE8332A9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56500016"/>
        <c:axId val="88344784"/>
      </c:barChart>
      <c:catAx>
        <c:axId val="2056500016"/>
        <c:scaling>
          <c:orientation val="minMax"/>
        </c:scaling>
        <c:delete val="1"/>
        <c:axPos val="b"/>
        <c:majorTickMark val="none"/>
        <c:minorTickMark val="none"/>
        <c:tickLblPos val="nextTo"/>
        <c:crossAx val="88344784"/>
        <c:crosses val="autoZero"/>
        <c:auto val="1"/>
        <c:lblAlgn val="ctr"/>
        <c:lblOffset val="100"/>
        <c:noMultiLvlLbl val="0"/>
      </c:catAx>
      <c:valAx>
        <c:axId val="8834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/>
                  <a:t>KILObytes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5650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Média</a:t>
            </a:r>
            <a:r>
              <a:rPr lang="en-US" sz="1800" dirty="0"/>
              <a:t> de Tempo de </a:t>
            </a:r>
            <a:r>
              <a:rPr lang="en-US" sz="1800" dirty="0" err="1"/>
              <a:t>Execução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2209492563429571"/>
          <c:y val="0.17171296296296298"/>
          <c:w val="0.84734951881014875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Planilha1!$U$36</c:f>
              <c:strCache>
                <c:ptCount val="1"/>
                <c:pt idx="0">
                  <c:v>Média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Planilha1!$S$40</c:f>
                <c:numCache>
                  <c:formatCode>General</c:formatCode>
                  <c:ptCount val="1"/>
                  <c:pt idx="0">
                    <c:v>1.6834912985093069</c:v>
                  </c:pt>
                </c:numCache>
              </c:numRef>
            </c:plus>
            <c:minus>
              <c:numRef>
                <c:f>Planilha1!$S$40</c:f>
                <c:numCache>
                  <c:formatCode>General</c:formatCode>
                  <c:ptCount val="1"/>
                  <c:pt idx="0">
                    <c:v>1.6834912985093069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Planilha1!$V$36</c:f>
              <c:numCache>
                <c:formatCode>General</c:formatCode>
                <c:ptCount val="1"/>
                <c:pt idx="0">
                  <c:v>52.066670000000002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00-426A-A23D-0D935A209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60377567"/>
        <c:axId val="1877037439"/>
      </c:barChart>
      <c:catAx>
        <c:axId val="1660377567"/>
        <c:scaling>
          <c:orientation val="minMax"/>
        </c:scaling>
        <c:delete val="1"/>
        <c:axPos val="b"/>
        <c:majorTickMark val="none"/>
        <c:minorTickMark val="none"/>
        <c:tickLblPos val="nextTo"/>
        <c:crossAx val="1877037439"/>
        <c:crosses val="autoZero"/>
        <c:auto val="1"/>
        <c:lblAlgn val="ctr"/>
        <c:lblOffset val="100"/>
        <c:noMultiLvlLbl val="0"/>
      </c:catAx>
      <c:valAx>
        <c:axId val="187703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60377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Memória</a:t>
            </a:r>
            <a:r>
              <a:rPr lang="en-US" sz="1800" dirty="0"/>
              <a:t> </a:t>
            </a:r>
            <a:r>
              <a:rPr lang="en-US" sz="1800" dirty="0" err="1"/>
              <a:t>Utilizada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Planilha1!$U$37</c:f>
              <c:strCache>
                <c:ptCount val="1"/>
                <c:pt idx="0">
                  <c:v>Média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val>
            <c:numRef>
              <c:f>Planilha1!$V$37</c:f>
              <c:numCache>
                <c:formatCode>General</c:formatCode>
                <c:ptCount val="1"/>
                <c:pt idx="0">
                  <c:v>3763000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9-42BC-8CDF-477240674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84736047"/>
        <c:axId val="1877034527"/>
      </c:barChart>
      <c:catAx>
        <c:axId val="1884736047"/>
        <c:scaling>
          <c:orientation val="minMax"/>
        </c:scaling>
        <c:delete val="1"/>
        <c:axPos val="b"/>
        <c:majorTickMark val="none"/>
        <c:minorTickMark val="none"/>
        <c:tickLblPos val="nextTo"/>
        <c:crossAx val="1877034527"/>
        <c:crosses val="autoZero"/>
        <c:auto val="1"/>
        <c:lblAlgn val="ctr"/>
        <c:lblOffset val="100"/>
        <c:noMultiLvlLbl val="0"/>
      </c:catAx>
      <c:valAx>
        <c:axId val="1877034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/>
                  <a:t>Kilobytes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473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Média de Tempo de Execução</a:t>
            </a:r>
            <a:endParaRPr lang="pt-BR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Planilha1!$U$10</c:f>
              <c:strCache>
                <c:ptCount val="1"/>
                <c:pt idx="0">
                  <c:v>Média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Planilha1!$S$14</c:f>
                <c:numCache>
                  <c:formatCode>General</c:formatCode>
                  <c:ptCount val="1"/>
                  <c:pt idx="0">
                    <c:v>7.353110091898909</c:v>
                  </c:pt>
                </c:numCache>
              </c:numRef>
            </c:plus>
            <c:minus>
              <c:numRef>
                <c:f>Planilha1!$S$14</c:f>
                <c:numCache>
                  <c:formatCode>General</c:formatCode>
                  <c:ptCount val="1"/>
                  <c:pt idx="0">
                    <c:v>7.353110091898909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Planilha1!$V$10</c:f>
              <c:numCache>
                <c:formatCode>General</c:formatCode>
                <c:ptCount val="1"/>
                <c:pt idx="0">
                  <c:v>224.86670000000001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2D-4AFB-AEE9-3A7304F3B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8812288"/>
        <c:axId val="98640816"/>
      </c:barChart>
      <c:catAx>
        <c:axId val="158812288"/>
        <c:scaling>
          <c:orientation val="minMax"/>
        </c:scaling>
        <c:delete val="1"/>
        <c:axPos val="b"/>
        <c:majorTickMark val="none"/>
        <c:minorTickMark val="none"/>
        <c:tickLblPos val="nextTo"/>
        <c:crossAx val="98640816"/>
        <c:crosses val="autoZero"/>
        <c:auto val="1"/>
        <c:lblAlgn val="ctr"/>
        <c:lblOffset val="100"/>
        <c:noMultiLvlLbl val="0"/>
      </c:catAx>
      <c:valAx>
        <c:axId val="986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/>
                  <a:t>segundos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81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16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45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32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7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3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76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08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36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1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D5A7C1-5C0B-46C0-8BC5-066B58C3E61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42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5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D5A7C1-5C0B-46C0-8BC5-066B58C3E61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4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DA149-96B9-41F9-AB5F-A30DF8847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latin typeface="+mn-lt"/>
              </a:rPr>
              <a:t>EP2 – MAC0422</a:t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SISTEMAS OPERACIONAIS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651207-B9B4-4368-830F-E15537042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165712" cy="1865281"/>
          </a:xfrm>
        </p:spPr>
        <p:txBody>
          <a:bodyPr/>
          <a:lstStyle/>
          <a:p>
            <a:r>
              <a:rPr lang="pt-BR" dirty="0"/>
              <a:t>Integrantes / NUSP:</a:t>
            </a:r>
          </a:p>
          <a:p>
            <a:r>
              <a:rPr lang="pt-BR" dirty="0"/>
              <a:t>	bruno </a:t>
            </a:r>
            <a:r>
              <a:rPr lang="pt-BR" dirty="0" err="1"/>
              <a:t>mazetti</a:t>
            </a:r>
            <a:r>
              <a:rPr lang="pt-BR" dirty="0"/>
              <a:t> </a:t>
            </a:r>
            <a:r>
              <a:rPr lang="pt-BR" dirty="0" err="1"/>
              <a:t>saito</a:t>
            </a:r>
            <a:r>
              <a:rPr lang="pt-BR" dirty="0"/>
              <a:t>     | 11221838</a:t>
            </a:r>
          </a:p>
          <a:p>
            <a:r>
              <a:rPr lang="pt-BR" dirty="0"/>
              <a:t>	Willian Hiroshi </a:t>
            </a:r>
            <a:r>
              <a:rPr lang="pt-BR" dirty="0" err="1"/>
              <a:t>takihi</a:t>
            </a:r>
            <a:r>
              <a:rPr lang="pt-BR" dirty="0"/>
              <a:t>   | 11221755</a:t>
            </a:r>
          </a:p>
        </p:txBody>
      </p:sp>
    </p:spTree>
    <p:extLst>
      <p:ext uri="{BB962C8B-B14F-4D97-AF65-F5344CB8AC3E}">
        <p14:creationId xmlns:p14="http://schemas.microsoft.com/office/powerpoint/2010/main" val="2266171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0E9D0-F071-4A04-B50A-26A0A717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Reorganização da Pista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458F5-96FE-400C-951C-94C0FD11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 cada volta realizada, a pista é reorganizada da seguinte maneira: os ciclistas são colocados nas faixas mais internas de modo a deixar pelo menos um espaço livre em cada faixa da pista;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56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70F3B-DB30-485D-A282-4E898C81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Barreira de Sincronização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27950-3405-4A6A-801B-3C8CD280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 programa ocorre em turnos, alternando entre o coordenador e as </a:t>
            </a:r>
            <a:r>
              <a:rPr lang="pt-BR" i="1" dirty="0"/>
              <a:t>threads</a:t>
            </a:r>
            <a:r>
              <a:rPr lang="pt-BR" dirty="0"/>
              <a:t> dos ciclistas.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 coordenador utiliza um vetor de estados chamado </a:t>
            </a:r>
            <a:r>
              <a:rPr lang="pt-BR" i="1" dirty="0" err="1"/>
              <a:t>arrive</a:t>
            </a:r>
            <a:r>
              <a:rPr lang="pt-BR" dirty="0"/>
              <a:t> para esperar a execução das </a:t>
            </a:r>
            <a:r>
              <a:rPr lang="pt-BR" i="1" dirty="0"/>
              <a:t>threads</a:t>
            </a:r>
            <a:r>
              <a:rPr lang="pt-BR" dirty="0"/>
              <a:t>, para que em seguida ele possa realizar suas funções</a:t>
            </a:r>
            <a:r>
              <a:rPr lang="pt-BR" i="1" dirty="0"/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 </a:t>
            </a:r>
            <a:r>
              <a:rPr lang="pt-BR" dirty="0"/>
              <a:t>O coordenador retoma a execução das </a:t>
            </a:r>
            <a:r>
              <a:rPr lang="pt-BR" i="1" dirty="0"/>
              <a:t>threads </a:t>
            </a:r>
            <a:r>
              <a:rPr lang="pt-BR" dirty="0"/>
              <a:t>com outro vetor de estados denominado </a:t>
            </a:r>
            <a:r>
              <a:rPr lang="pt-BR" i="1" dirty="0"/>
              <a:t>continuar.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 </a:t>
            </a:r>
            <a:r>
              <a:rPr lang="pt-BR" dirty="0"/>
              <a:t>As checagens dos vetores de estado são feitas em intervalos de tempo de 1 milissegundo.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09909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D5F28-9873-4ADA-AA77-DBECFFC0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de Eliminação dos Ciclistas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A4D19-8191-453C-8214-63DF0DFC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 cada volta par completada, o coordenador utiliza o vetor de listas ligadas de colocações para retirar o ciclista que completou a volta em último.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 cada volta múltiplo de 6 completada por um ciclista, ele próprio decide se quebrará ou não e se retira da corrida caso necessário.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Caso um ciclista se apresente em uma volta posterior à volta em que deveria ter sido eliminado, por conta de retardatários, e venha a quebrar, o coordenador não elimina nenhum ciclista. Pois, é suposto que ele deveria ter sido eliminado por estar em último.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Caso dois ciclistas ou mais terminem uma volta por último ao mesmo tempo, cabe ao escalonador decidir quem será eliminado.</a:t>
            </a:r>
          </a:p>
        </p:txBody>
      </p:sp>
    </p:spTree>
    <p:extLst>
      <p:ext uri="{BB962C8B-B14F-4D97-AF65-F5344CB8AC3E}">
        <p14:creationId xmlns:p14="http://schemas.microsoft.com/office/powerpoint/2010/main" val="64069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0196F-AC73-4953-9F27-89CB07C1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de Ultrapassagem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BE121-8457-4A1E-9CCB-94879E5D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Cada </a:t>
            </a:r>
            <a:r>
              <a:rPr lang="pt-BR" i="1" dirty="0"/>
              <a:t>thread</a:t>
            </a:r>
            <a:r>
              <a:rPr lang="pt-BR" dirty="0"/>
              <a:t> ciclista espera, ou a posição imediatamente à frente estar vazia, ou o ciclista à frente executar para poder realizar uma ultrapassagem ou andar.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Os ciclistas realizam ultrapassagens para faixas mais externas da pista, de modo a deixar pelo menos um espaço vazio em cada faixa. Isso para evitar casos de </a:t>
            </a:r>
            <a:r>
              <a:rPr lang="pt-BR" i="1" dirty="0"/>
              <a:t>deadlock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No programa, é permitido que ciclistas de mesma velocidade ultrapassem.</a:t>
            </a:r>
          </a:p>
        </p:txBody>
      </p:sp>
    </p:spTree>
    <p:extLst>
      <p:ext uri="{BB962C8B-B14F-4D97-AF65-F5344CB8AC3E}">
        <p14:creationId xmlns:p14="http://schemas.microsoft.com/office/powerpoint/2010/main" val="323812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D3A45-CCE7-431E-A8DE-21178442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Últimas Duas Voltas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AB4F4C-2DFA-462E-8AF8-7E52F083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Como ciclistas podem quebrar no meio da corrida, não é possível saber quais são as duas últimas voltas.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Apenas quando há 5 ciclistas e não podem ocorrer mais quebras, podemos determinar em qual volta a corrida acabará.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Em casos em que o primeiro colocado já completou ou está correndo as últimas duas voltas, a mudança de velocidade para 90km/h é ignorada.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Caso ainda venham a completar as duas últimas voltas, um dos dois primeiros colocados pode ser sorteado para correr a 90km/h.</a:t>
            </a:r>
          </a:p>
        </p:txBody>
      </p:sp>
    </p:spTree>
    <p:extLst>
      <p:ext uri="{BB962C8B-B14F-4D97-AF65-F5344CB8AC3E}">
        <p14:creationId xmlns:p14="http://schemas.microsoft.com/office/powerpoint/2010/main" val="247055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CC455-E09C-495A-B761-A5A7B9C3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F4F2B8-1D70-45E9-93A9-A76C04AD9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Os testes foram feitos com os seguintes valores de D (comprimento da pista) e N (número de ciclistas):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Valores de 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Pequeno:	250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Médio:     	400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Grande:    	500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Valores de 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Pequeno:	50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Médio:	500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Grande:	2000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Nos testes, foram registrados o uso de memória e o tempo de execução </a:t>
            </a:r>
            <a:r>
              <a:rPr lang="pt-BR" i="1" dirty="0"/>
              <a:t>(</a:t>
            </a:r>
            <a:r>
              <a:rPr lang="pt-BR" i="1" dirty="0" err="1"/>
              <a:t>wall-clock</a:t>
            </a:r>
            <a:r>
              <a:rPr lang="pt-BR" i="1" dirty="0"/>
              <a:t> time).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 </a:t>
            </a:r>
            <a:r>
              <a:rPr lang="pt-BR" dirty="0"/>
              <a:t>Para testar em relação à mudança de D, foi utilizado o número médio de ciclistas.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 </a:t>
            </a:r>
            <a:r>
              <a:rPr lang="pt-BR" dirty="0"/>
              <a:t>Para testar em relação à mudança de N, foi utilizado o comprimento médio de pista.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06830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D2630-61A1-4F7E-A6D7-505A71BF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8D7A28-DEEC-43A9-AA20-6A78B165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Para cálculo do uso de memória, foi utilizado o comando: </a:t>
            </a:r>
            <a:r>
              <a:rPr lang="pt-BR" dirty="0" err="1"/>
              <a:t>pmap</a:t>
            </a:r>
            <a:r>
              <a:rPr lang="pt-BR" dirty="0"/>
              <a:t> &lt;PID_DO_PROCESSO&gt;.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Para cálculo do tempo, foi utilizado o comando: time ./ep2 &lt;D&gt; &lt;N&gt;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Foram realizados 30 testes de cada uma das configurações.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Os testes foram realizados em duas máquinas diferentes, consequentemente, é possível que os resultados apresentem diferenças maiores entre si.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Observação: Baseado na escolha dos valores de D e N realizadas nos testes, os gráficos 2 e 5 acabaram por ser iguais. Mantivemos ambos para facilitar a visualização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114234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B6CAF-6C0F-44FE-BB57-1801FFF1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1 – D = 250 e N = 500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7A8A359-1DC3-429D-8631-B33E4E7FE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883692"/>
              </p:ext>
            </p:extLst>
          </p:nvPr>
        </p:nvGraphicFramePr>
        <p:xfrm>
          <a:off x="6192000" y="1980000"/>
          <a:ext cx="4572000" cy="41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DCDE8118-B58C-46CD-B75B-D46F58710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249486"/>
              </p:ext>
            </p:extLst>
          </p:nvPr>
        </p:nvGraphicFramePr>
        <p:xfrm>
          <a:off x="1008000" y="1980000"/>
          <a:ext cx="4572000" cy="41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20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AFE5B-70A9-4A7B-917F-E5F48A26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2 – D = 400 e N = 500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D826F477-D682-4E97-898B-0A3CC134C9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777548"/>
              </p:ext>
            </p:extLst>
          </p:nvPr>
        </p:nvGraphicFramePr>
        <p:xfrm>
          <a:off x="6192000" y="1980000"/>
          <a:ext cx="4572000" cy="41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89AA4C8-25D5-483C-A61C-6A1E40B89E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151300"/>
              </p:ext>
            </p:extLst>
          </p:nvPr>
        </p:nvGraphicFramePr>
        <p:xfrm>
          <a:off x="1008000" y="1980000"/>
          <a:ext cx="4572000" cy="41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456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823ADBE-4360-41F0-B5DF-8D6AAD0F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Gráficos 3 – D = 500 e N = 500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997388D2-CBF5-48D4-BBD4-8D26279AA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784736"/>
              </p:ext>
            </p:extLst>
          </p:nvPr>
        </p:nvGraphicFramePr>
        <p:xfrm>
          <a:off x="6192000" y="1980000"/>
          <a:ext cx="4572000" cy="41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1A09749-CAE5-4182-A627-2F36B8A32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535988"/>
              </p:ext>
            </p:extLst>
          </p:nvPr>
        </p:nvGraphicFramePr>
        <p:xfrm>
          <a:off x="1008000" y="1980000"/>
          <a:ext cx="4572000" cy="41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12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245A0-D304-45D7-9214-4DE48DA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DB34CE-D070-4C5E-94D1-EB6D9364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 Decisões de Projeto;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 Testes;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 Gráficos;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 Resultados e Conclusão.</a:t>
            </a:r>
          </a:p>
        </p:txBody>
      </p:sp>
    </p:spTree>
    <p:extLst>
      <p:ext uri="{BB962C8B-B14F-4D97-AF65-F5344CB8AC3E}">
        <p14:creationId xmlns:p14="http://schemas.microsoft.com/office/powerpoint/2010/main" val="941453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39BBE-ACF9-4B0E-910F-932AD916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4 – D = 400 e N = 50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7FC3F29D-3B1D-4E4E-80F0-20326E60A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255266"/>
              </p:ext>
            </p:extLst>
          </p:nvPr>
        </p:nvGraphicFramePr>
        <p:xfrm>
          <a:off x="6192000" y="1980000"/>
          <a:ext cx="4572000" cy="41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5043722-D1BB-4AFC-A46C-80D5D7F6F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736633"/>
              </p:ext>
            </p:extLst>
          </p:nvPr>
        </p:nvGraphicFramePr>
        <p:xfrm>
          <a:off x="1008000" y="1980000"/>
          <a:ext cx="4572000" cy="41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7344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AFE5B-70A9-4A7B-917F-E5F48A26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5 – D = 400 e N = 500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D826F477-D682-4E97-898B-0A3CC134C9B3}"/>
              </a:ext>
            </a:extLst>
          </p:cNvPr>
          <p:cNvGraphicFramePr>
            <a:graphicFrameLocks/>
          </p:cNvGraphicFramePr>
          <p:nvPr/>
        </p:nvGraphicFramePr>
        <p:xfrm>
          <a:off x="6192000" y="1980000"/>
          <a:ext cx="4572000" cy="41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89AA4C8-25D5-483C-A61C-6A1E40B89E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118634"/>
              </p:ext>
            </p:extLst>
          </p:nvPr>
        </p:nvGraphicFramePr>
        <p:xfrm>
          <a:off x="1008000" y="1980000"/>
          <a:ext cx="4572000" cy="41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34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F586E24-7B1C-45EB-8013-C4A6E49E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Gráficos 6 – D = 400 e N = 2000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B4710052-802C-4163-87ED-443344AB62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917127"/>
              </p:ext>
            </p:extLst>
          </p:nvPr>
        </p:nvGraphicFramePr>
        <p:xfrm>
          <a:off x="1008000" y="1980000"/>
          <a:ext cx="4572000" cy="41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E22E4D9-A7B1-42F2-8A0C-5A6BD95FB8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791795"/>
              </p:ext>
            </p:extLst>
          </p:nvPr>
        </p:nvGraphicFramePr>
        <p:xfrm>
          <a:off x="6192000" y="1980000"/>
          <a:ext cx="4572000" cy="41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7080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D5898-AE5F-4023-AFCE-252EC335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28F58B-4A9B-4C87-80E8-51B3417E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 resultado esperado do programa é: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 tempo de execução é diretamente proporcional ao comprimento da pista, haja vista que é necessário executar mais iterações para completar as voltas e, eventualmente, retirar os ciclistas da corrida.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 uso de memória é diretamente proporcional ao número de ciclistas, pois é necessário criar mais variáveis e </a:t>
            </a:r>
            <a:r>
              <a:rPr lang="pt-BR" i="1" dirty="0"/>
              <a:t>threads</a:t>
            </a:r>
            <a:r>
              <a:rPr lang="pt-BR" dirty="0"/>
              <a:t> para representação de cada ciclista.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Podemos observar esses dois fenômenos nos testes realizados: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 medida que o comprimento da pista aumenta, o uso de memória cresce de maneira pouco perceptível, mas o aumento no tempo de execução é significante.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 aumento do número de ciclistas resultou em mais consumo de memória e tempo de execução.</a:t>
            </a:r>
          </a:p>
        </p:txBody>
      </p:sp>
    </p:spTree>
    <p:extLst>
      <p:ext uri="{BB962C8B-B14F-4D97-AF65-F5344CB8AC3E}">
        <p14:creationId xmlns:p14="http://schemas.microsoft.com/office/powerpoint/2010/main" val="403836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E89A-DBEA-4DA5-93C1-B2FAECE3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Decisões de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3F5FF-AA62-4972-8B1F-AB3AB73F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Tratamento de </a:t>
            </a:r>
            <a:r>
              <a:rPr lang="pt-BR" sz="2400" i="1" dirty="0"/>
              <a:t>Deadlock</a:t>
            </a:r>
            <a:r>
              <a:rPr lang="pt-BR" sz="24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Disposição Inicial dos Ciclistas;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</a:t>
            </a:r>
            <a:r>
              <a:rPr lang="pt-BR" sz="2400" i="1" dirty="0"/>
              <a:t>Threads</a:t>
            </a:r>
            <a:r>
              <a:rPr lang="pt-BR" sz="2400" dirty="0"/>
              <a:t> do Programa;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Seção Crítica;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Biblioteca Adicional;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Reorganização da Pista;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Barreira de Sincronização;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Modo de Eliminação dos Ciclistas.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Modo de Ultrapassagem.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Últimas Duas Voltas</a:t>
            </a:r>
          </a:p>
        </p:txBody>
      </p:sp>
    </p:spTree>
    <p:extLst>
      <p:ext uri="{BB962C8B-B14F-4D97-AF65-F5344CB8AC3E}">
        <p14:creationId xmlns:p14="http://schemas.microsoft.com/office/powerpoint/2010/main" val="101383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FB942-ACFE-49CE-866A-E201EA00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 </a:t>
            </a:r>
            <a:r>
              <a:rPr lang="pt-BR" i="1" dirty="0"/>
              <a:t>Deadlock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DBBC6D-6F0B-4500-BFA7-B2954E01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 programa exige que, em cada faixa da pista, exista pelo menos um espaço livre para que os ciclistas possam andar de maneira adequada.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 disposição inicial dos ciclistas escolhida no EP é feita para prevenir que toda uma faixa na pista esteja cheia.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 modo de ultrapassagem também previne que esse tipo de situação aconteça durante a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113662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A4DD8-5D90-422A-9B4E-A5EE232C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Disposição Inicial dos Ciclistas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51C86-93B2-477C-BA53-DD41D076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No início da corrida os ciclistas são colocados na pista com a ordem aleatória, seguindo o seguinte padrão: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Os números representam cada um dos ciclistas;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 corrida ocorre da esquerda para direita.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9BC0F65-5040-4FEA-8CD2-11868A94D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63557"/>
              </p:ext>
            </p:extLst>
          </p:nvPr>
        </p:nvGraphicFramePr>
        <p:xfrm>
          <a:off x="4297680" y="3144914"/>
          <a:ext cx="365760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738012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476058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44976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092233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87789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8288689"/>
                    </a:ext>
                  </a:extLst>
                </a:gridCol>
              </a:tblGrid>
              <a:tr h="18288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REPRESENTAÇÃO DA PISTA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738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0891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44934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24479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79199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76223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4265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830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56585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37784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9730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77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D628C-9461-4681-8C23-E0E7F23F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Threads</a:t>
            </a:r>
            <a:r>
              <a:rPr lang="pt-BR" dirty="0"/>
              <a:t>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D8ED7-56E4-44FE-8C57-2F87819B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186239" cy="47256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 EP consiste das seguintes </a:t>
            </a:r>
            <a:r>
              <a:rPr lang="pt-BR" i="1" dirty="0"/>
              <a:t>threads </a:t>
            </a:r>
            <a:r>
              <a:rPr lang="pt-BR" dirty="0"/>
              <a:t>principais: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Coordenador;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“</a:t>
            </a:r>
            <a:r>
              <a:rPr lang="pt-BR" i="1" dirty="0" err="1"/>
              <a:t>workCiclista</a:t>
            </a:r>
            <a:r>
              <a:rPr lang="pt-BR" dirty="0"/>
              <a:t>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 coordenador é encarregado de: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sincronizar as </a:t>
            </a:r>
            <a:r>
              <a:rPr lang="pt-BR" i="1" dirty="0"/>
              <a:t>threads </a:t>
            </a:r>
            <a:r>
              <a:rPr lang="pt-BR" dirty="0"/>
              <a:t>de cada um dos ciclistas;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eliminar os últimos ciclistas de cada volta;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reorganizar a pista a cada volta;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organizar a matriz de semáforos para controle das seções críticas do programa.</a:t>
            </a:r>
          </a:p>
        </p:txBody>
      </p:sp>
    </p:spTree>
    <p:extLst>
      <p:ext uri="{BB962C8B-B14F-4D97-AF65-F5344CB8AC3E}">
        <p14:creationId xmlns:p14="http://schemas.microsoft.com/office/powerpoint/2010/main" val="328176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4545D-C56D-4C97-AABA-E137856C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Threads</a:t>
            </a:r>
            <a:r>
              <a:rPr lang="pt-BR" dirty="0"/>
              <a:t>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ABF14-4FF4-465A-B996-945F3C4B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 “</a:t>
            </a:r>
            <a:r>
              <a:rPr lang="pt-BR" i="1" dirty="0" err="1"/>
              <a:t>workCiclista</a:t>
            </a:r>
            <a:r>
              <a:rPr lang="pt-BR" dirty="0"/>
              <a:t>” representa cada um dos ciclistas, desempenhando as funções 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andar na pista;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atualizar a sua velocidade quando necessário;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verificar e quebrar o ciclista;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colocá-lo no vetor de listas ligadas de colocações de cada volta.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7838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60FBF-07F2-4B38-9087-770A5C2D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Seção Crítica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0E5FF2-3A8D-4602-8CCE-713B627F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As seções críticas do EP consistem em duas partes: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pista de ciclistas.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vetor de listas ligadas de colocações de cada volta;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Na pista de ciclistas, foi utilizado uma matriz de semáforos de tamanho idêntico ao da pista. Cada semáforo é utilizado para alterar as posições da pista de maneira atômica. Assim, nenhum ciclista disputará pelo mesmo espaço.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É necessário um semáforo adicional para incluir no vetor de listas ligada para que não ocorra condição de corrida entre ciclistas. </a:t>
            </a:r>
          </a:p>
        </p:txBody>
      </p:sp>
    </p:spTree>
    <p:extLst>
      <p:ext uri="{BB962C8B-B14F-4D97-AF65-F5344CB8AC3E}">
        <p14:creationId xmlns:p14="http://schemas.microsoft.com/office/powerpoint/2010/main" val="371672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71BC0-FBB3-4447-B9B0-D8BB3B57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 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21BB7C-E738-4F0A-A2BB-4AB7C6215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 biblioteca </a:t>
            </a:r>
            <a:r>
              <a:rPr lang="pt-BR" i="1" dirty="0"/>
              <a:t>lista </a:t>
            </a:r>
            <a:r>
              <a:rPr lang="pt-BR" dirty="0"/>
              <a:t>foi criada para manejar as listas ligadas presentes no vetor de listas ligadas de colocações de cada volta.</a:t>
            </a:r>
          </a:p>
        </p:txBody>
      </p:sp>
    </p:spTree>
    <p:extLst>
      <p:ext uri="{BB962C8B-B14F-4D97-AF65-F5344CB8AC3E}">
        <p14:creationId xmlns:p14="http://schemas.microsoft.com/office/powerpoint/2010/main" val="17612624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1447</TotalTime>
  <Words>1357</Words>
  <Application>Microsoft Office PowerPoint</Application>
  <PresentationFormat>Widescreen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Retrospectiva</vt:lpstr>
      <vt:lpstr>EP2 – MAC0422 SISTEMAS OPERACIONAIS</vt:lpstr>
      <vt:lpstr>ROTEIRO</vt:lpstr>
      <vt:lpstr>Decisões de Projeto</vt:lpstr>
      <vt:lpstr>Tratamento do Deadlock</vt:lpstr>
      <vt:lpstr>Disposição Inicial dos Ciclistas</vt:lpstr>
      <vt:lpstr>Threads do Programa</vt:lpstr>
      <vt:lpstr>Threads do Programa</vt:lpstr>
      <vt:lpstr>Seção Crítica</vt:lpstr>
      <vt:lpstr>Biblioteca Adicional</vt:lpstr>
      <vt:lpstr>Reorganização da Pista</vt:lpstr>
      <vt:lpstr>Barreira de Sincronização</vt:lpstr>
      <vt:lpstr>Modo de Eliminação dos Ciclistas</vt:lpstr>
      <vt:lpstr>Modo de Ultrapassagem</vt:lpstr>
      <vt:lpstr>Últimas Duas Voltas</vt:lpstr>
      <vt:lpstr>Testes</vt:lpstr>
      <vt:lpstr>Testes</vt:lpstr>
      <vt:lpstr>Gráficos 1 – D = 250 e N = 500</vt:lpstr>
      <vt:lpstr>Gráficos 2 – D = 400 e N = 500</vt:lpstr>
      <vt:lpstr>Gráficos 3 – D = 500 e N = 500</vt:lpstr>
      <vt:lpstr>Gráficos 4 – D = 400 e N = 50</vt:lpstr>
      <vt:lpstr>Gráficos 5 – D = 400 e N = 500</vt:lpstr>
      <vt:lpstr>Gráficos 6 – D = 400 e N = 2000</vt:lpstr>
      <vt:lpstr>Resultados e 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EP2 – MAC0422 SISTEMAS OPERACIONAIS</dc:title>
  <dc:creator>Willian Hiroshi</dc:creator>
  <cp:lastModifiedBy>Willian Hiroshi</cp:lastModifiedBy>
  <cp:revision>83</cp:revision>
  <dcterms:created xsi:type="dcterms:W3CDTF">2020-10-30T18:26:28Z</dcterms:created>
  <dcterms:modified xsi:type="dcterms:W3CDTF">2020-11-02T22:25:41Z</dcterms:modified>
</cp:coreProperties>
</file>