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h\Desktop\EP3-SO\test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Planilha1!$J$29</c:f>
              <c:strCache>
                <c:ptCount val="1"/>
                <c:pt idx="0">
                  <c:v>CÓPIA 1MB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Planilha1!$M$6</c:f>
                <c:numCache>
                  <c:formatCode>General</c:formatCode>
                  <c:ptCount val="1"/>
                  <c:pt idx="0">
                    <c:v>0.6345792745485439</c:v>
                  </c:pt>
                </c:numCache>
              </c:numRef>
            </c:plus>
            <c:minus>
              <c:numRef>
                <c:f>Planilha1!$M$6</c:f>
                <c:numCache>
                  <c:formatCode>General</c:formatCode>
                  <c:ptCount val="1"/>
                  <c:pt idx="0">
                    <c:v>0.6345792745485439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Planilha1!$K$29</c:f>
              <c:numCache>
                <c:formatCode>General</c:formatCode>
                <c:ptCount val="1"/>
                <c:pt idx="0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3-44FC-9C04-AC00973CD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3302048"/>
        <c:axId val="518625600"/>
      </c:barChart>
      <c:catAx>
        <c:axId val="443302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25600"/>
        <c:crosses val="autoZero"/>
        <c:auto val="1"/>
        <c:lblAlgn val="ctr"/>
        <c:lblOffset val="100"/>
        <c:noMultiLvlLbl val="0"/>
      </c:catAx>
      <c:valAx>
        <c:axId val="518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 dirty="0"/>
                  <a:t>milissegundos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3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Planilha2!$J$30</c:f>
              <c:strCache>
                <c:ptCount val="1"/>
                <c:pt idx="0">
                  <c:v>REMOÇÃO 1MB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Planilha2!$R$6</c:f>
                <c:numCache>
                  <c:formatCode>General</c:formatCode>
                  <c:ptCount val="1"/>
                  <c:pt idx="0">
                    <c:v>17.686905421029586</c:v>
                  </c:pt>
                </c:numCache>
              </c:numRef>
            </c:plus>
            <c:minus>
              <c:numRef>
                <c:f>Planilha2!$R$6</c:f>
                <c:numCache>
                  <c:formatCode>General</c:formatCode>
                  <c:ptCount val="1"/>
                  <c:pt idx="0">
                    <c:v>17.686905421029586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Planilha2!$K$30</c:f>
              <c:numCache>
                <c:formatCode>General</c:formatCode>
                <c:ptCount val="1"/>
                <c:pt idx="0">
                  <c:v>88.266670000000005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C-451A-B6AF-7D96457CC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Planilha2!$M$29</c:f>
              <c:strCache>
                <c:ptCount val="1"/>
                <c:pt idx="0">
                  <c:v>CÓPIA 10MB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Planilha2!$M$15</c:f>
                <c:numCache>
                  <c:formatCode>General</c:formatCode>
                  <c:ptCount val="1"/>
                  <c:pt idx="0">
                    <c:v>20.176806712934646</c:v>
                  </c:pt>
                </c:numCache>
              </c:numRef>
            </c:plus>
            <c:minus>
              <c:numRef>
                <c:f>Planilha2!$M$15</c:f>
                <c:numCache>
                  <c:formatCode>General</c:formatCode>
                  <c:ptCount val="1"/>
                  <c:pt idx="0">
                    <c:v>20.176806712934646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Planilha2!$N$29</c:f>
              <c:numCache>
                <c:formatCode>General</c:formatCode>
                <c:ptCount val="1"/>
                <c:pt idx="0">
                  <c:v>1553.567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7-449D-BD50-E30DA2A26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Planilha2!$M$30</c:f>
              <c:strCache>
                <c:ptCount val="1"/>
                <c:pt idx="0">
                  <c:v>REMOÇÃO 10MB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Planilha2!$R$15</c:f>
                <c:numCache>
                  <c:formatCode>General</c:formatCode>
                  <c:ptCount val="1"/>
                  <c:pt idx="0">
                    <c:v>15.072629797766254</c:v>
                  </c:pt>
                </c:numCache>
              </c:numRef>
            </c:plus>
            <c:minus>
              <c:numRef>
                <c:f>Planilha2!$R$15</c:f>
                <c:numCache>
                  <c:formatCode>General</c:formatCode>
                  <c:ptCount val="1"/>
                  <c:pt idx="0">
                    <c:v>15.072629797766254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Planilha2!$N$30</c:f>
              <c:numCache>
                <c:formatCode>General</c:formatCode>
                <c:ptCount val="1"/>
                <c:pt idx="0">
                  <c:v>136.9333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2-43F5-86AD-B21B4897A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Planilha2!$P$29</c:f>
              <c:strCache>
                <c:ptCount val="1"/>
                <c:pt idx="0">
                  <c:v>CÓPIA 30MB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Planilha2!$M$24</c:f>
                <c:numCache>
                  <c:formatCode>General</c:formatCode>
                  <c:ptCount val="1"/>
                  <c:pt idx="0">
                    <c:v>192.29728968495829</c:v>
                  </c:pt>
                </c:numCache>
              </c:numRef>
            </c:plus>
            <c:minus>
              <c:numRef>
                <c:f>Planilha2!$M$24</c:f>
                <c:numCache>
                  <c:formatCode>General</c:formatCode>
                  <c:ptCount val="1"/>
                  <c:pt idx="0">
                    <c:v>192.29728968495829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Planilha2!$Q$29</c:f>
              <c:numCache>
                <c:formatCode>General</c:formatCode>
                <c:ptCount val="1"/>
                <c:pt idx="0">
                  <c:v>25805.33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A-47B5-86C6-A57C1689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Planilha2!$P$30</c:f>
              <c:strCache>
                <c:ptCount val="1"/>
                <c:pt idx="0">
                  <c:v>REMOÇÃO 30MB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Planilha2!$R$24</c:f>
                <c:numCache>
                  <c:formatCode>General</c:formatCode>
                  <c:ptCount val="1"/>
                  <c:pt idx="0">
                    <c:v>33.640702421403518</c:v>
                  </c:pt>
                </c:numCache>
              </c:numRef>
            </c:plus>
            <c:minus>
              <c:numRef>
                <c:f>Planilha2!$R$24</c:f>
                <c:numCache>
                  <c:formatCode>General</c:formatCode>
                  <c:ptCount val="1"/>
                  <c:pt idx="0">
                    <c:v>33.640702421403518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Planilha2!$Q$30</c:f>
              <c:numCache>
                <c:formatCode>General</c:formatCode>
                <c:ptCount val="1"/>
                <c:pt idx="0">
                  <c:v>187.9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6-4B40-9BFE-91239845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Planilha2!$S$29</c:f>
              <c:strCache>
                <c:ptCount val="1"/>
                <c:pt idx="0">
                  <c:v>TESTE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Planilha2!$W$6</c:f>
                <c:numCache>
                  <c:formatCode>General</c:formatCode>
                  <c:ptCount val="1"/>
                  <c:pt idx="0">
                    <c:v>14.616585514135386</c:v>
                  </c:pt>
                </c:numCache>
              </c:numRef>
            </c:plus>
            <c:minus>
              <c:numRef>
                <c:f>Planilha2!$W$6</c:f>
                <c:numCache>
                  <c:formatCode>General</c:formatCode>
                  <c:ptCount val="1"/>
                  <c:pt idx="0">
                    <c:v>14.616585514135386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Planilha2!$T$29</c:f>
              <c:numCache>
                <c:formatCode>General</c:formatCode>
                <c:ptCount val="1"/>
                <c:pt idx="0">
                  <c:v>148.4667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7-419D-BBE1-CB578413E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Planilha2!$S$30</c:f>
              <c:strCache>
                <c:ptCount val="1"/>
                <c:pt idx="0">
                  <c:v>TESTE 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Planilha2!$W$15</c:f>
                <c:numCache>
                  <c:formatCode>General</c:formatCode>
                  <c:ptCount val="1"/>
                  <c:pt idx="0">
                    <c:v>6.4259540815497864</c:v>
                  </c:pt>
                </c:numCache>
              </c:numRef>
            </c:plus>
            <c:minus>
              <c:numRef>
                <c:f>Planilha2!$W$15</c:f>
                <c:numCache>
                  <c:formatCode>General</c:formatCode>
                  <c:ptCount val="1"/>
                  <c:pt idx="0">
                    <c:v>6.4259540815497864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Planilha2!$T$30</c:f>
              <c:numCache>
                <c:formatCode>General</c:formatCode>
                <c:ptCount val="1"/>
                <c:pt idx="0">
                  <c:v>162.73330000000001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0-4810-843F-A98309385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Planilha3!$J$29</c:f>
              <c:strCache>
                <c:ptCount val="1"/>
                <c:pt idx="0">
                  <c:v>CÓPIA 1MB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Planilha3!$M$6</c:f>
                <c:numCache>
                  <c:formatCode>General</c:formatCode>
                  <c:ptCount val="1"/>
                  <c:pt idx="0">
                    <c:v>57.836803433835023</c:v>
                  </c:pt>
                </c:numCache>
              </c:numRef>
            </c:plus>
            <c:minus>
              <c:numRef>
                <c:f>Planilha3!$M$6</c:f>
                <c:numCache>
                  <c:formatCode>General</c:formatCode>
                  <c:ptCount val="1"/>
                  <c:pt idx="0">
                    <c:v>57.836803433835023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Planilha3!$K$29</c:f>
              <c:numCache>
                <c:formatCode>General</c:formatCode>
                <c:ptCount val="1"/>
                <c:pt idx="0">
                  <c:v>131.83330000000001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B-4B9D-9E0E-963A3FED2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Planilha3!$J$30</c:f>
              <c:strCache>
                <c:ptCount val="1"/>
                <c:pt idx="0">
                  <c:v>REMOÇÃO 1MB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Planilha3!$R$6</c:f>
                <c:numCache>
                  <c:formatCode>General</c:formatCode>
                  <c:ptCount val="1"/>
                  <c:pt idx="0">
                    <c:v>56.846217234697178</c:v>
                  </c:pt>
                </c:numCache>
              </c:numRef>
            </c:plus>
            <c:minus>
              <c:numRef>
                <c:f>Planilha3!$R$6</c:f>
                <c:numCache>
                  <c:formatCode>General</c:formatCode>
                  <c:ptCount val="1"/>
                  <c:pt idx="0">
                    <c:v>56.846217234697178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Planilha3!$K$30</c:f>
              <c:numCache>
                <c:formatCode>General</c:formatCode>
                <c:ptCount val="1"/>
                <c:pt idx="0">
                  <c:v>88.266670000000005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9-4A2B-8051-6C8BF1DE7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Planilha3!$M$29</c:f>
              <c:strCache>
                <c:ptCount val="1"/>
                <c:pt idx="0">
                  <c:v>CÓPIA 10MB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Planilha3!$M$15</c:f>
                <c:numCache>
                  <c:formatCode>General</c:formatCode>
                  <c:ptCount val="1"/>
                  <c:pt idx="0">
                    <c:v>55.380125651122739</c:v>
                  </c:pt>
                </c:numCache>
              </c:numRef>
            </c:plus>
            <c:minus>
              <c:numRef>
                <c:f>Planilha3!$M$15</c:f>
                <c:numCache>
                  <c:formatCode>General</c:formatCode>
                  <c:ptCount val="1"/>
                  <c:pt idx="0">
                    <c:v>55.380125651122739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Planilha3!$N$29</c:f>
              <c:numCache>
                <c:formatCode>General</c:formatCode>
                <c:ptCount val="1"/>
                <c:pt idx="0">
                  <c:v>1553.567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5-44FF-A698-F8FD29715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Planilha1!$J$30</c:f>
              <c:strCache>
                <c:ptCount val="1"/>
                <c:pt idx="0">
                  <c:v>REMOÇÃO 1MB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Planilha1!$R$6</c:f>
                <c:numCache>
                  <c:formatCode>General</c:formatCode>
                  <c:ptCount val="1"/>
                  <c:pt idx="0">
                    <c:v>1.3577402869997983</c:v>
                  </c:pt>
                </c:numCache>
              </c:numRef>
            </c:plus>
            <c:minus>
              <c:numRef>
                <c:f>Planilha1!$R$6</c:f>
                <c:numCache>
                  <c:formatCode>General</c:formatCode>
                  <c:ptCount val="1"/>
                  <c:pt idx="0">
                    <c:v>1.3577402869997983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Planilha1!$K$30</c:f>
              <c:numCache>
                <c:formatCode>General</c:formatCode>
                <c:ptCount val="1"/>
                <c:pt idx="0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7-4033-81FB-47EE1A61D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328864"/>
        <c:axId val="337867616"/>
      </c:barChart>
      <c:catAx>
        <c:axId val="347328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337867616"/>
        <c:crosses val="autoZero"/>
        <c:auto val="1"/>
        <c:lblAlgn val="ctr"/>
        <c:lblOffset val="100"/>
        <c:noMultiLvlLbl val="0"/>
      </c:catAx>
      <c:valAx>
        <c:axId val="33786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732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Planilha3!$M$30</c:f>
              <c:strCache>
                <c:ptCount val="1"/>
                <c:pt idx="0">
                  <c:v>REMOÇÃO 10MB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Planilha3!$R$15</c:f>
                <c:numCache>
                  <c:formatCode>General</c:formatCode>
                  <c:ptCount val="1"/>
                  <c:pt idx="0">
                    <c:v>41.652605390423183</c:v>
                  </c:pt>
                </c:numCache>
              </c:numRef>
            </c:plus>
            <c:minus>
              <c:numRef>
                <c:f>Planilha3!$R$15</c:f>
                <c:numCache>
                  <c:formatCode>General</c:formatCode>
                  <c:ptCount val="1"/>
                  <c:pt idx="0">
                    <c:v>41.652605390423183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Planilha3!$N$30</c:f>
              <c:numCache>
                <c:formatCode>General</c:formatCode>
                <c:ptCount val="1"/>
                <c:pt idx="0">
                  <c:v>136.9333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E-4403-BAFD-BEC5313C7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Planilha3!$P$29</c:f>
              <c:strCache>
                <c:ptCount val="1"/>
                <c:pt idx="0">
                  <c:v>CÓPIA 30MB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Planilha3!$M$24</c:f>
                <c:numCache>
                  <c:formatCode>General</c:formatCode>
                  <c:ptCount val="1"/>
                  <c:pt idx="0">
                    <c:v>275.82568146803999</c:v>
                  </c:pt>
                </c:numCache>
              </c:numRef>
            </c:plus>
            <c:minus>
              <c:numRef>
                <c:f>Planilha3!$M$24</c:f>
                <c:numCache>
                  <c:formatCode>General</c:formatCode>
                  <c:ptCount val="1"/>
                  <c:pt idx="0">
                    <c:v>275.82568146803999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Planilha3!$Q$29</c:f>
              <c:numCache>
                <c:formatCode>General</c:formatCode>
                <c:ptCount val="1"/>
                <c:pt idx="0">
                  <c:v>25805.33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A-479A-B20B-39897CBDF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Planilha3!$P$30</c:f>
              <c:strCache>
                <c:ptCount val="1"/>
                <c:pt idx="0">
                  <c:v>REMOÇÃO 30MB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Planilha3!$R$24</c:f>
                <c:numCache>
                  <c:formatCode>General</c:formatCode>
                  <c:ptCount val="1"/>
                  <c:pt idx="0">
                    <c:v>30.940946476127674</c:v>
                  </c:pt>
                </c:numCache>
              </c:numRef>
            </c:plus>
            <c:minus>
              <c:numRef>
                <c:f>Planilha3!$R$24</c:f>
                <c:numCache>
                  <c:formatCode>General</c:formatCode>
                  <c:ptCount val="1"/>
                  <c:pt idx="0">
                    <c:v>30.940946476127674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Planilha3!$Q$30</c:f>
              <c:numCache>
                <c:formatCode>General</c:formatCode>
                <c:ptCount val="1"/>
                <c:pt idx="0">
                  <c:v>187.9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7-42BC-9F41-CDACDFC6A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Planilha3!$S$29</c:f>
              <c:strCache>
                <c:ptCount val="1"/>
                <c:pt idx="0">
                  <c:v>TESTE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Planilha3!$W$6</c:f>
                <c:numCache>
                  <c:formatCode>General</c:formatCode>
                  <c:ptCount val="1"/>
                  <c:pt idx="0">
                    <c:v>70.106694408193917</c:v>
                  </c:pt>
                </c:numCache>
              </c:numRef>
            </c:plus>
            <c:minus>
              <c:numRef>
                <c:f>Planilha3!$W$6</c:f>
                <c:numCache>
                  <c:formatCode>General</c:formatCode>
                  <c:ptCount val="1"/>
                  <c:pt idx="0">
                    <c:v>70.106694408193917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Planilha3!$T$29</c:f>
              <c:numCache>
                <c:formatCode>General</c:formatCode>
                <c:ptCount val="1"/>
                <c:pt idx="0">
                  <c:v>148.4667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6-4E43-932D-8C9AE4ABA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Planilha3!$S$30</c:f>
              <c:strCache>
                <c:ptCount val="1"/>
                <c:pt idx="0">
                  <c:v>TESTE 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Planilha3!$W$15</c:f>
                <c:numCache>
                  <c:formatCode>General</c:formatCode>
                  <c:ptCount val="1"/>
                  <c:pt idx="0">
                    <c:v>76.552750889637366</c:v>
                  </c:pt>
                </c:numCache>
              </c:numRef>
            </c:plus>
            <c:minus>
              <c:numRef>
                <c:f>Planilha3!$W$15</c:f>
                <c:numCache>
                  <c:formatCode>General</c:formatCode>
                  <c:ptCount val="1"/>
                  <c:pt idx="0">
                    <c:v>76.552750889637366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Planilha3!$T$30</c:f>
              <c:numCache>
                <c:formatCode>General</c:formatCode>
                <c:ptCount val="1"/>
                <c:pt idx="0">
                  <c:v>162.73330000000001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E-4069-8C17-1FB2B09CA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9920"/>
        <c:axId val="345849616"/>
      </c:barChart>
      <c:catAx>
        <c:axId val="513429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849616"/>
        <c:crosses val="autoZero"/>
        <c:auto val="1"/>
        <c:lblAlgn val="ctr"/>
        <c:lblOffset val="100"/>
        <c:noMultiLvlLbl val="0"/>
      </c:catAx>
      <c:valAx>
        <c:axId val="34584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CÓPIA 10MB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Planilha1!$M$29</c:f>
              <c:strCache>
                <c:ptCount val="1"/>
                <c:pt idx="0">
                  <c:v>Cópia 10MB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Planilha1!$M$15</c:f>
                <c:numCache>
                  <c:formatCode>General</c:formatCode>
                  <c:ptCount val="1"/>
                  <c:pt idx="0">
                    <c:v>7.0694993319344359</c:v>
                  </c:pt>
                </c:numCache>
              </c:numRef>
            </c:plus>
            <c:minus>
              <c:numRef>
                <c:f>Planilha1!$M$15</c:f>
                <c:numCache>
                  <c:formatCode>General</c:formatCode>
                  <c:ptCount val="1"/>
                  <c:pt idx="0">
                    <c:v>7.0694993319344359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Planilha1!$N$29</c:f>
              <c:numCache>
                <c:formatCode>General</c:formatCode>
                <c:ptCount val="1"/>
                <c:pt idx="0">
                  <c:v>1314.2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D-4EF3-B3E1-D74F596DD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3621600"/>
        <c:axId val="518618944"/>
      </c:barChart>
      <c:catAx>
        <c:axId val="2936216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18944"/>
        <c:crosses val="autoZero"/>
        <c:auto val="1"/>
        <c:lblAlgn val="ctr"/>
        <c:lblOffset val="100"/>
        <c:noMultiLvlLbl val="0"/>
      </c:catAx>
      <c:valAx>
        <c:axId val="51861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6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REMOÇÃO 10MB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Planilha1!$M$30</c:f>
              <c:strCache>
                <c:ptCount val="1"/>
                <c:pt idx="0">
                  <c:v>Remoção 10MB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Planilha1!$R$15</c:f>
                <c:numCache>
                  <c:formatCode>General</c:formatCode>
                  <c:ptCount val="1"/>
                  <c:pt idx="0">
                    <c:v>4.4967370889957836</c:v>
                  </c:pt>
                </c:numCache>
              </c:numRef>
            </c:plus>
            <c:minus>
              <c:numRef>
                <c:f>Planilha1!$R$15</c:f>
                <c:numCache>
                  <c:formatCode>General</c:formatCode>
                  <c:ptCount val="1"/>
                  <c:pt idx="0">
                    <c:v>4.4967370889957836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Planilha1!$N$30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A-4A9D-A1BA-08E031D0A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5506000"/>
        <c:axId val="518623936"/>
      </c:barChart>
      <c:catAx>
        <c:axId val="5155060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23936"/>
        <c:crosses val="autoZero"/>
        <c:auto val="1"/>
        <c:lblAlgn val="ctr"/>
        <c:lblOffset val="100"/>
        <c:noMultiLvlLbl val="0"/>
      </c:catAx>
      <c:valAx>
        <c:axId val="5186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550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Planilha1!$P$29</c:f>
              <c:strCache>
                <c:ptCount val="1"/>
                <c:pt idx="0">
                  <c:v>CÓPIA 30MB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Planilha1!$M$24</c:f>
                <c:numCache>
                  <c:formatCode>General</c:formatCode>
                  <c:ptCount val="1"/>
                  <c:pt idx="0">
                    <c:v>36.710254349622062</c:v>
                  </c:pt>
                </c:numCache>
              </c:numRef>
            </c:plus>
            <c:minus>
              <c:numRef>
                <c:f>Planilha1!$M$24</c:f>
                <c:numCache>
                  <c:formatCode>General</c:formatCode>
                  <c:ptCount val="1"/>
                  <c:pt idx="0">
                    <c:v>36.710254349622062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Planilha1!$Q$29</c:f>
              <c:numCache>
                <c:formatCode>General</c:formatCode>
                <c:ptCount val="1"/>
                <c:pt idx="0">
                  <c:v>14262.23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2-4BEC-A9F9-18CE16A41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5493600"/>
        <c:axId val="518617280"/>
      </c:barChart>
      <c:catAx>
        <c:axId val="5154936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17280"/>
        <c:crosses val="autoZero"/>
        <c:auto val="1"/>
        <c:lblAlgn val="ctr"/>
        <c:lblOffset val="100"/>
        <c:noMultiLvlLbl val="0"/>
      </c:catAx>
      <c:valAx>
        <c:axId val="5186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549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Planilha1!$P$30</c:f>
              <c:strCache>
                <c:ptCount val="1"/>
                <c:pt idx="0">
                  <c:v>REMOÇÃO 30MB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Planilha1!$R$24</c:f>
                <c:numCache>
                  <c:formatCode>General</c:formatCode>
                  <c:ptCount val="1"/>
                  <c:pt idx="0">
                    <c:v>0.50387450794669075</c:v>
                  </c:pt>
                </c:numCache>
              </c:numRef>
            </c:plus>
            <c:minus>
              <c:numRef>
                <c:f>Planilha1!$R$24</c:f>
                <c:numCache>
                  <c:formatCode>General</c:formatCode>
                  <c:ptCount val="1"/>
                  <c:pt idx="0">
                    <c:v>0.50387450794669075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Planilha1!$Q$30</c:f>
              <c:numCache>
                <c:formatCode>General</c:formatCode>
                <c:ptCount val="1"/>
                <c:pt idx="0">
                  <c:v>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3-4B70-8410-FB5F23BE2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31920"/>
        <c:axId val="337848480"/>
      </c:barChart>
      <c:catAx>
        <c:axId val="513431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37848480"/>
        <c:crosses val="autoZero"/>
        <c:auto val="1"/>
        <c:lblAlgn val="ctr"/>
        <c:lblOffset val="100"/>
        <c:noMultiLvlLbl val="0"/>
      </c:catAx>
      <c:valAx>
        <c:axId val="3378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TESTE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Planilha1!$S$29</c:f>
              <c:strCache>
                <c:ptCount val="1"/>
                <c:pt idx="0">
                  <c:v>TESTE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Planilha1!$W$6</c:f>
                <c:numCache>
                  <c:formatCode>General</c:formatCode>
                  <c:ptCount val="1"/>
                  <c:pt idx="0">
                    <c:v>1.0161846433342099</c:v>
                  </c:pt>
                </c:numCache>
              </c:numRef>
            </c:plus>
            <c:minus>
              <c:numRef>
                <c:f>Planilha1!$W$6</c:f>
                <c:numCache>
                  <c:formatCode>General</c:formatCode>
                  <c:ptCount val="1"/>
                  <c:pt idx="0">
                    <c:v>1.0161846433342099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Planilha1!$T$29</c:f>
              <c:numCache>
                <c:formatCode>General</c:formatCode>
                <c:ptCount val="1"/>
                <c:pt idx="0">
                  <c:v>10.93333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9-4494-9F39-CEF132892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5496400"/>
        <c:axId val="518618112"/>
      </c:barChart>
      <c:catAx>
        <c:axId val="5154964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18112"/>
        <c:crosses val="autoZero"/>
        <c:auto val="1"/>
        <c:lblAlgn val="ctr"/>
        <c:lblOffset val="100"/>
        <c:noMultiLvlLbl val="0"/>
      </c:catAx>
      <c:valAx>
        <c:axId val="51861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549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TESTE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Planilha1!$S$30</c:f>
              <c:strCache>
                <c:ptCount val="1"/>
                <c:pt idx="0">
                  <c:v>TESTE 8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Planilha1!$W$15</c:f>
                <c:numCache>
                  <c:formatCode>General</c:formatCode>
                  <c:ptCount val="1"/>
                  <c:pt idx="0">
                    <c:v>1.4600646807555455</c:v>
                  </c:pt>
                </c:numCache>
              </c:numRef>
            </c:plus>
            <c:minus>
              <c:numRef>
                <c:f>Planilha1!$W$15</c:f>
                <c:numCache>
                  <c:formatCode>General</c:formatCode>
                  <c:ptCount val="1"/>
                  <c:pt idx="0">
                    <c:v>1.4600646807555455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Planilha1!$T$30</c:f>
              <c:numCache>
                <c:formatCode>General</c:formatCode>
                <c:ptCount val="1"/>
                <c:pt idx="0">
                  <c:v>24.8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2-495D-A4BE-D4D41E0DE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5496400"/>
        <c:axId val="518618112"/>
      </c:barChart>
      <c:catAx>
        <c:axId val="5154964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8618112"/>
        <c:crosses val="autoZero"/>
        <c:auto val="1"/>
        <c:lblAlgn val="ctr"/>
        <c:lblOffset val="100"/>
        <c:noMultiLvlLbl val="0"/>
      </c:catAx>
      <c:valAx>
        <c:axId val="51861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549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Planilha2!$J$29</c:f>
              <c:strCache>
                <c:ptCount val="1"/>
                <c:pt idx="0">
                  <c:v>CÓPIA 1MB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BD-405B-A4F7-76D71F5F6387}"/>
              </c:ext>
            </c:extLst>
          </c:dPt>
          <c:errBars>
            <c:errBarType val="both"/>
            <c:errValType val="cust"/>
            <c:noEndCap val="0"/>
            <c:plus>
              <c:numRef>
                <c:f>Planilha2!$M$6</c:f>
                <c:numCache>
                  <c:formatCode>General</c:formatCode>
                  <c:ptCount val="1"/>
                  <c:pt idx="0">
                    <c:v>21.470552515824181</c:v>
                  </c:pt>
                </c:numCache>
              </c:numRef>
            </c:plus>
            <c:minus>
              <c:numRef>
                <c:f>Planilha2!$M$6</c:f>
                <c:numCache>
                  <c:formatCode>General</c:formatCode>
                  <c:ptCount val="1"/>
                  <c:pt idx="0">
                    <c:v>21.470552515824181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val>
            <c:numRef>
              <c:f>Planilha2!$K$29</c:f>
              <c:numCache>
                <c:formatCode>General</c:formatCode>
                <c:ptCount val="1"/>
                <c:pt idx="0">
                  <c:v>131.83330000000001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BD-405B-A4F7-76D71F5F6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3427120"/>
        <c:axId val="512165328"/>
      </c:barChart>
      <c:catAx>
        <c:axId val="513427120"/>
        <c:scaling>
          <c:orientation val="minMax"/>
        </c:scaling>
        <c:delete val="1"/>
        <c:axPos val="b"/>
        <c:majorTickMark val="none"/>
        <c:minorTickMark val="none"/>
        <c:tickLblPos val="nextTo"/>
        <c:crossAx val="512165328"/>
        <c:crosses val="autoZero"/>
        <c:auto val="1"/>
        <c:lblAlgn val="ctr"/>
        <c:lblOffset val="100"/>
        <c:noMultiLvlLbl val="0"/>
      </c:catAx>
      <c:valAx>
        <c:axId val="512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100"/>
                  <a:t>milissegundos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342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3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6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1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2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5A7C1-5C0B-46C0-8BC5-066B58C3E613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27D342-FA92-4E22-8D72-F1CD053B5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DA149-96B9-41F9-AB5F-A30DF8847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latin typeface="+mn-lt"/>
              </a:rPr>
              <a:t>EP3 – MAC0422</a:t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51207-B9B4-4368-830F-E1553704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165712" cy="1865281"/>
          </a:xfrm>
        </p:spPr>
        <p:txBody>
          <a:bodyPr/>
          <a:lstStyle/>
          <a:p>
            <a:r>
              <a:rPr lang="pt-BR" dirty="0"/>
              <a:t>Integrantes / NUSP:</a:t>
            </a:r>
          </a:p>
          <a:p>
            <a:r>
              <a:rPr lang="pt-BR" dirty="0"/>
              <a:t>	bruno </a:t>
            </a:r>
            <a:r>
              <a:rPr lang="pt-BR" dirty="0" err="1"/>
              <a:t>mazetti</a:t>
            </a:r>
            <a:r>
              <a:rPr lang="pt-BR" dirty="0"/>
              <a:t> </a:t>
            </a:r>
            <a:r>
              <a:rPr lang="pt-BR" dirty="0" err="1"/>
              <a:t>saito</a:t>
            </a:r>
            <a:r>
              <a:rPr lang="pt-BR" dirty="0"/>
              <a:t>     | 11221838</a:t>
            </a:r>
          </a:p>
          <a:p>
            <a:r>
              <a:rPr lang="pt-BR" dirty="0"/>
              <a:t>	Willian Hiroshi </a:t>
            </a:r>
            <a:r>
              <a:rPr lang="pt-BR" dirty="0" err="1"/>
              <a:t>takihi</a:t>
            </a:r>
            <a:r>
              <a:rPr lang="pt-BR" dirty="0"/>
              <a:t>   | 11221755</a:t>
            </a:r>
          </a:p>
        </p:txBody>
      </p:sp>
    </p:spTree>
    <p:extLst>
      <p:ext uri="{BB962C8B-B14F-4D97-AF65-F5344CB8AC3E}">
        <p14:creationId xmlns:p14="http://schemas.microsoft.com/office/powerpoint/2010/main" val="226617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83260-7843-472C-B4B4-9F40582A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Vazio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34AAD9F-8731-4336-ACCE-F90DF7F08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787447"/>
              </p:ext>
            </p:extLst>
          </p:nvPr>
        </p:nvGraphicFramePr>
        <p:xfrm>
          <a:off x="1097280" y="1737360"/>
          <a:ext cx="4593306" cy="460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AE91DEF-7F6E-4FFA-8FB4-417B6EB02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449958"/>
              </p:ext>
            </p:extLst>
          </p:nvPr>
        </p:nvGraphicFramePr>
        <p:xfrm>
          <a:off x="6583680" y="1737359"/>
          <a:ext cx="4655450" cy="460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82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D58BA-3489-4749-A91E-E56E7B7D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Vazio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0774F87-708C-40CA-9C6C-2EDFB7DF8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326759"/>
              </p:ext>
            </p:extLst>
          </p:nvPr>
        </p:nvGraphicFramePr>
        <p:xfrm>
          <a:off x="1036320" y="1737360"/>
          <a:ext cx="4601000" cy="461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D162039-AD54-4D5C-8906-3B340F8CD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19598"/>
              </p:ext>
            </p:extLst>
          </p:nvPr>
        </p:nvGraphicFramePr>
        <p:xfrm>
          <a:off x="6522720" y="1737359"/>
          <a:ext cx="4601000" cy="46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715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50EB6-36B1-498C-9F47-F6171072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Vazio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7B5E9CC-1BCD-4B44-A06E-B69F676CB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3693"/>
              </p:ext>
            </p:extLst>
          </p:nvPr>
        </p:nvGraphicFramePr>
        <p:xfrm>
          <a:off x="1036320" y="1737360"/>
          <a:ext cx="4521101" cy="461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7B5E9CC-1BCD-4B44-A06E-B69F676CB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891033"/>
              </p:ext>
            </p:extLst>
          </p:nvPr>
        </p:nvGraphicFramePr>
        <p:xfrm>
          <a:off x="6583680" y="1737359"/>
          <a:ext cx="4632960" cy="46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238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0994F-05A6-433C-961C-8A858948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10MB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071062"/>
              </p:ext>
            </p:extLst>
          </p:nvPr>
        </p:nvGraphicFramePr>
        <p:xfrm>
          <a:off x="1097280" y="1737359"/>
          <a:ext cx="4611062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826809"/>
              </p:ext>
            </p:extLst>
          </p:nvPr>
        </p:nvGraphicFramePr>
        <p:xfrm>
          <a:off x="6583680" y="1737359"/>
          <a:ext cx="4717594" cy="459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021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BC3DA-B0DA-480C-A299-1B9240A9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10MB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968030"/>
              </p:ext>
            </p:extLst>
          </p:nvPr>
        </p:nvGraphicFramePr>
        <p:xfrm>
          <a:off x="1097279" y="1737360"/>
          <a:ext cx="4575551" cy="461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709500"/>
              </p:ext>
            </p:extLst>
          </p:nvPr>
        </p:nvGraphicFramePr>
        <p:xfrm>
          <a:off x="6583680" y="1737359"/>
          <a:ext cx="4572000" cy="46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77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7262-3B25-49E1-92C7-8594663C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10MB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338076"/>
              </p:ext>
            </p:extLst>
          </p:nvPr>
        </p:nvGraphicFramePr>
        <p:xfrm>
          <a:off x="1097280" y="1737359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945962"/>
              </p:ext>
            </p:extLst>
          </p:nvPr>
        </p:nvGraphicFramePr>
        <p:xfrm>
          <a:off x="6583680" y="1737358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3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886A-A1FE-47D5-90E9-95CB3648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10MB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772333"/>
              </p:ext>
            </p:extLst>
          </p:nvPr>
        </p:nvGraphicFramePr>
        <p:xfrm>
          <a:off x="1097280" y="1737360"/>
          <a:ext cx="4572000" cy="460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D2DDE5E-6F21-4CAB-AD8B-7F96AF626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168507"/>
              </p:ext>
            </p:extLst>
          </p:nvPr>
        </p:nvGraphicFramePr>
        <p:xfrm>
          <a:off x="6583680" y="1737359"/>
          <a:ext cx="4572000" cy="460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527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790E-146B-446D-A068-8223D800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50MB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602798"/>
              </p:ext>
            </p:extLst>
          </p:nvPr>
        </p:nvGraphicFramePr>
        <p:xfrm>
          <a:off x="1097280" y="1737360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625307"/>
              </p:ext>
            </p:extLst>
          </p:nvPr>
        </p:nvGraphicFramePr>
        <p:xfrm>
          <a:off x="6522722" y="1737359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9A5B3-555C-42B2-A538-9049B03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50MB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438514"/>
              </p:ext>
            </p:extLst>
          </p:nvPr>
        </p:nvGraphicFramePr>
        <p:xfrm>
          <a:off x="1097280" y="1737360"/>
          <a:ext cx="4572000" cy="460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38584"/>
              </p:ext>
            </p:extLst>
          </p:nvPr>
        </p:nvGraphicFramePr>
        <p:xfrm>
          <a:off x="6583680" y="1737359"/>
          <a:ext cx="4572000" cy="460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180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555B-0EF4-456B-8CAD-C86FFC84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50MB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22995"/>
              </p:ext>
            </p:extLst>
          </p:nvPr>
        </p:nvGraphicFramePr>
        <p:xfrm>
          <a:off x="1097280" y="1737360"/>
          <a:ext cx="4572000" cy="461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66500"/>
              </p:ext>
            </p:extLst>
          </p:nvPr>
        </p:nvGraphicFramePr>
        <p:xfrm>
          <a:off x="6583680" y="1737359"/>
          <a:ext cx="4572000" cy="46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87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CB3F-B5C3-4CD4-B24C-7E81CA0A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2C77D-9583-4C00-AB64-DD834FC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2800" dirty="0"/>
              <a:t>Decisões de Projeto;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Testes;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Gráficos;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Resultados e Conclusão.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4847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8B2A8-A1DF-4742-8666-C5E28BA2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50MB Ocupados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282365"/>
              </p:ext>
            </p:extLst>
          </p:nvPr>
        </p:nvGraphicFramePr>
        <p:xfrm>
          <a:off x="1097280" y="1737359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AE750D4-3985-46FE-8E4C-7EF29FE39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299778"/>
              </p:ext>
            </p:extLst>
          </p:nvPr>
        </p:nvGraphicFramePr>
        <p:xfrm>
          <a:off x="6583680" y="1737359"/>
          <a:ext cx="4572000" cy="459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825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9A9F-A360-441E-A59D-E7EE1A2E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35D65-2B58-4797-8D5C-78DD13BF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É possível observar que a diferença de tempo entre o comando de cópia e remoção de arquivos cresce, significativamente, com o aumento do tamanho do arquivo;</a:t>
            </a:r>
          </a:p>
          <a:p>
            <a:pPr lvl="1"/>
            <a:r>
              <a:rPr lang="pt-BR" sz="2400" dirty="0"/>
              <a:t>O comando de cópia de arquivos demora mais tempo para ser realizado em relação à remoção. </a:t>
            </a:r>
          </a:p>
          <a:p>
            <a:pPr lvl="1"/>
            <a:r>
              <a:rPr lang="pt-BR" sz="2400" dirty="0"/>
              <a:t>No geral, os comandos de cópia e remoção de arquivos tendem a demorar mais em sistemas de arquivos mais cheios. Isso acontece devido a necessidade de percorrer os blocos de memória já ocupados.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31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6176-E1EA-4544-97E4-E8C36DA1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93AD5-85AD-4CE7-B554-5D1036B3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2800" dirty="0"/>
              <a:t>Disposição do sistema de arquivos;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Decisões de projeto geral.</a:t>
            </a:r>
          </a:p>
        </p:txBody>
      </p:sp>
    </p:spTree>
    <p:extLst>
      <p:ext uri="{BB962C8B-B14F-4D97-AF65-F5344CB8AC3E}">
        <p14:creationId xmlns:p14="http://schemas.microsoft.com/office/powerpoint/2010/main" val="21473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EE1F-0DEC-4CF6-AED5-A57E802A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Disposição do Sistema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395EA-9F84-49BE-B4A3-F548F834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2400" dirty="0"/>
              <a:t>O sistema de arquivos possui cerca de 25000 blocos de memória com 4KB cada;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Apresenta o conteúdo dos blocos de memória ocupados em ordem crescente;</a:t>
            </a:r>
          </a:p>
          <a:p>
            <a:pPr lvl="2">
              <a:lnSpc>
                <a:spcPct val="100000"/>
              </a:lnSpc>
            </a:pPr>
            <a:r>
              <a:rPr lang="pt-BR" sz="2000" dirty="0"/>
              <a:t>Ou seja, mostra o conteúdo do bloco 1, 2, 3, ..., 25000, seja ele arquivo ou diretório.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Começa com os valores de </a:t>
            </a:r>
            <a:r>
              <a:rPr lang="pt-BR" sz="2400" i="1" dirty="0"/>
              <a:t>Bitmap</a:t>
            </a:r>
            <a:r>
              <a:rPr lang="pt-BR" sz="2400" dirty="0"/>
              <a:t> e </a:t>
            </a:r>
            <a:r>
              <a:rPr lang="pt-BR" sz="2400" i="1" dirty="0"/>
              <a:t>FAT;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O diretório raiz possui nome de “RAIZ” por convenção;</a:t>
            </a:r>
          </a:p>
        </p:txBody>
      </p:sp>
    </p:spTree>
    <p:extLst>
      <p:ext uri="{BB962C8B-B14F-4D97-AF65-F5344CB8AC3E}">
        <p14:creationId xmlns:p14="http://schemas.microsoft.com/office/powerpoint/2010/main" val="17879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77C3-F4A3-4D14-A63C-676CEDB7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Disposição do Sistema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14420-C40B-44ED-8E60-36D30134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06549" cy="4023360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Exemplo de um diretório no sistema de arquivos: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0B39017-4CFB-4399-B3FB-767181B0C399}"/>
              </a:ext>
            </a:extLst>
          </p:cNvPr>
          <p:cNvSpPr txBox="1">
            <a:spLocks/>
          </p:cNvSpPr>
          <p:nvPr/>
        </p:nvSpPr>
        <p:spPr>
          <a:xfrm>
            <a:off x="4314004" y="1951312"/>
            <a:ext cx="7326395" cy="4100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dirty="0"/>
              <a:t>O “/” representa que é um diretório;</a:t>
            </a:r>
          </a:p>
          <a:p>
            <a:pPr lvl="1"/>
            <a:r>
              <a:rPr lang="pt-BR" sz="2400" dirty="0"/>
              <a:t>“RAIZ” é o nome do diretório;</a:t>
            </a:r>
          </a:p>
          <a:p>
            <a:pPr lvl="1"/>
            <a:r>
              <a:rPr lang="pt-BR" sz="2400" dirty="0"/>
              <a:t>Em seguida, são apresentadas as datas de criação, modificação e de acesso do diretório, respectivamente;</a:t>
            </a:r>
          </a:p>
          <a:p>
            <a:pPr lvl="2"/>
            <a:r>
              <a:rPr lang="pt-BR" sz="2000" dirty="0"/>
              <a:t>DIA MÊS ANO HORA MINUTO SEGUNDO;</a:t>
            </a:r>
          </a:p>
          <a:p>
            <a:pPr lvl="1"/>
            <a:r>
              <a:rPr lang="pt-BR" sz="2400" dirty="0"/>
              <a:t>Em seguida, metadados de um arquivo presente no diretório:</a:t>
            </a:r>
          </a:p>
          <a:p>
            <a:pPr lvl="2"/>
            <a:r>
              <a:rPr lang="pt-BR" sz="2000" dirty="0"/>
              <a:t>“</a:t>
            </a:r>
            <a:r>
              <a:rPr lang="pt-BR" sz="2000" dirty="0" err="1"/>
              <a:t>nomeArq</a:t>
            </a:r>
            <a:r>
              <a:rPr lang="pt-BR" sz="2000" dirty="0"/>
              <a:t>” – nome do arquivo;</a:t>
            </a:r>
          </a:p>
          <a:p>
            <a:pPr lvl="2"/>
            <a:r>
              <a:rPr lang="pt-BR" sz="2000" dirty="0"/>
              <a:t>Primeiro bloco de memória que contém o conteúdo do arquivo;</a:t>
            </a:r>
          </a:p>
          <a:p>
            <a:pPr lvl="2"/>
            <a:r>
              <a:rPr lang="pt-BR" sz="2000" dirty="0"/>
              <a:t>Tamanho em bytes ocupado pelo arquivo, incluindo metadados;</a:t>
            </a:r>
          </a:p>
          <a:p>
            <a:pPr lvl="2"/>
            <a:r>
              <a:rPr lang="pt-BR" sz="2000" dirty="0"/>
              <a:t>Datas do arquivo, semelhante ao diretório;</a:t>
            </a:r>
          </a:p>
          <a:p>
            <a:pPr lvl="1"/>
            <a:r>
              <a:rPr lang="pt-BR" sz="2400" dirty="0"/>
              <a:t>Os valores seguidos de BLDIR representam os blocos de memória que contém os diretórios presentes no diretório atual.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BA7180-FCE2-46A5-B046-00F296D9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5" y="2995545"/>
            <a:ext cx="2286198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2ABB-58BF-402C-8DF3-D2C304CB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Disposição do Sistema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6EDD-41DD-42D7-903B-DD3DC358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2400" dirty="0"/>
              <a:t>Os arquivos, no sistema de arquivos, são representados pelo conteúdo apenas. Os metadados dos mesmo estão presentes nos diretórios em que eles se encontram, como mostrado no slide anterior;</a:t>
            </a:r>
            <a:endParaRPr lang="pt-BR" sz="2000" dirty="0"/>
          </a:p>
          <a:p>
            <a:pPr lvl="1"/>
            <a:r>
              <a:rPr lang="pt-BR" sz="2400" dirty="0"/>
              <a:t>A continuação de algum arquivo é sinalizado da seguinte forma: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2"/>
            <a:r>
              <a:rPr lang="pt-BR" sz="2000" dirty="0"/>
              <a:t>O “&gt;&gt;” representa que é uma continuação de arquivo, em seguida vem o conteúdo.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97C2E5-E3AD-469B-967D-F02A8C34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7" y="3636415"/>
            <a:ext cx="2598645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ECE0-88C8-4543-A2BB-76160781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de Projeto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9AD66-9471-42B5-B943-ECF59440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É necessário usar o comando “</a:t>
            </a:r>
            <a:r>
              <a:rPr lang="pt-BR" sz="2400" dirty="0" err="1"/>
              <a:t>umount</a:t>
            </a:r>
            <a:r>
              <a:rPr lang="pt-BR" sz="2400" dirty="0"/>
              <a:t>” para visualizar a escrita no sistema de arquivos;</a:t>
            </a:r>
          </a:p>
          <a:p>
            <a:pPr lvl="1"/>
            <a:r>
              <a:rPr lang="pt-BR" sz="2400" dirty="0"/>
              <a:t>Os arquivos copiados para o sistema de arquivos devem contém apenas uma linha de conteúdo, sem quebra de linha;</a:t>
            </a:r>
          </a:p>
          <a:p>
            <a:pPr lvl="1"/>
            <a:r>
              <a:rPr lang="pt-BR" sz="2400" dirty="0"/>
              <a:t>Um diretório ocupa apenas um bloco de memória livre;</a:t>
            </a:r>
          </a:p>
          <a:p>
            <a:pPr lvl="1"/>
            <a:r>
              <a:rPr lang="pt-BR" sz="2400" dirty="0"/>
              <a:t>Considerando que o nome de diretórios e arquivos possuem no máximo 20 caracteres, um diretório:</a:t>
            </a:r>
          </a:p>
          <a:p>
            <a:pPr lvl="2"/>
            <a:r>
              <a:rPr lang="pt-BR" sz="2000" dirty="0"/>
              <a:t>Se colocados apenas arquivos, comporta no máximo 40 arquivos;</a:t>
            </a:r>
          </a:p>
          <a:p>
            <a:pPr lvl="2"/>
            <a:r>
              <a:rPr lang="pt-BR" sz="2000" dirty="0"/>
              <a:t>Se colocados apenas diretórios, comporta no máximo 651 diretórios;</a:t>
            </a:r>
          </a:p>
          <a:p>
            <a:pPr lvl="1"/>
            <a:r>
              <a:rPr lang="pt-BR" sz="2400" dirty="0"/>
              <a:t>É necessário que os nomes de diretórios e arquivos não sejam iguais.</a:t>
            </a:r>
          </a:p>
        </p:txBody>
      </p:sp>
    </p:spTree>
    <p:extLst>
      <p:ext uri="{BB962C8B-B14F-4D97-AF65-F5344CB8AC3E}">
        <p14:creationId xmlns:p14="http://schemas.microsoft.com/office/powerpoint/2010/main" val="22619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B98DE-0267-492D-9879-0CAC6FDD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05CB6-A800-466F-BCD6-57D60C91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sz="2400" dirty="0"/>
              <a:t>Os testes foram realizados em duas máquinas diferentes:</a:t>
            </a:r>
          </a:p>
          <a:p>
            <a:pPr lvl="2"/>
            <a:r>
              <a:rPr lang="pt-BR" sz="2000" dirty="0"/>
              <a:t>Máquina 1:</a:t>
            </a:r>
          </a:p>
          <a:p>
            <a:pPr lvl="3"/>
            <a:r>
              <a:rPr lang="pt-BR" sz="2000" dirty="0"/>
              <a:t>Processador: i7-7700HQ;</a:t>
            </a:r>
          </a:p>
          <a:p>
            <a:pPr lvl="3"/>
            <a:r>
              <a:rPr lang="pt-BR" sz="2000" dirty="0"/>
              <a:t>RAM: 16GB com frequência de 2400MHz (Dual-</a:t>
            </a:r>
            <a:r>
              <a:rPr lang="pt-BR" sz="2000" dirty="0" err="1"/>
              <a:t>Channel</a:t>
            </a:r>
            <a:r>
              <a:rPr lang="pt-BR" sz="2000" dirty="0"/>
              <a:t>);</a:t>
            </a:r>
          </a:p>
          <a:p>
            <a:pPr lvl="2"/>
            <a:r>
              <a:rPr lang="pt-BR" sz="2000" dirty="0"/>
              <a:t>Máquina 2:</a:t>
            </a:r>
          </a:p>
          <a:p>
            <a:pPr lvl="3"/>
            <a:r>
              <a:rPr lang="pt-BR" sz="2000" dirty="0"/>
              <a:t>Processador: i7-8550U;</a:t>
            </a:r>
          </a:p>
          <a:p>
            <a:pPr lvl="3"/>
            <a:r>
              <a:rPr lang="pt-BR" sz="2000" dirty="0"/>
              <a:t>RAM: 8GB com frequência de 2400MHz (Single-</a:t>
            </a:r>
            <a:r>
              <a:rPr lang="pt-BR" sz="2000" dirty="0" err="1"/>
              <a:t>Channel</a:t>
            </a:r>
            <a:r>
              <a:rPr lang="pt-BR" sz="2000" dirty="0"/>
              <a:t>);</a:t>
            </a:r>
          </a:p>
          <a:p>
            <a:pPr lvl="1"/>
            <a:r>
              <a:rPr lang="pt-BR" sz="2400" dirty="0"/>
              <a:t>Para facilitar, denotaremos como:</a:t>
            </a:r>
          </a:p>
          <a:p>
            <a:pPr lvl="2"/>
            <a:r>
              <a:rPr lang="pt-BR" sz="2000" dirty="0"/>
              <a:t>Teste A: remoção de diretório pai sem arquivos nos subdiretórios;</a:t>
            </a:r>
          </a:p>
          <a:p>
            <a:pPr lvl="2"/>
            <a:r>
              <a:rPr lang="pt-BR" sz="2000" dirty="0"/>
              <a:t>Teste B: remoção de diretório pai com arquivos nos subdiretórios;</a:t>
            </a:r>
          </a:p>
          <a:p>
            <a:pPr lvl="1"/>
            <a:r>
              <a:rPr lang="pt-BR" sz="2400" dirty="0"/>
              <a:t>O teste B foi realizado com 30 arquivos de 5KB em cada subdiretório;</a:t>
            </a:r>
          </a:p>
          <a:p>
            <a:pPr lvl="1"/>
            <a:r>
              <a:rPr lang="pt-BR" sz="2400" dirty="0"/>
              <a:t>S. A. corresponde a Sistema de Arquivos.</a:t>
            </a:r>
          </a:p>
        </p:txBody>
      </p:sp>
    </p:spTree>
    <p:extLst>
      <p:ext uri="{BB962C8B-B14F-4D97-AF65-F5344CB8AC3E}">
        <p14:creationId xmlns:p14="http://schemas.microsoft.com/office/powerpoint/2010/main" val="262197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47941-D8D7-4B3A-A503-9064565E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– S. A. Vazio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7EF93D61-4A85-459A-A1B0-AE4234596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07721"/>
              </p:ext>
            </p:extLst>
          </p:nvPr>
        </p:nvGraphicFramePr>
        <p:xfrm>
          <a:off x="1036320" y="1737359"/>
          <a:ext cx="4572000" cy="459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5D03CCC-EE2E-4173-AB14-18A21D8F0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870985"/>
              </p:ext>
            </p:extLst>
          </p:nvPr>
        </p:nvGraphicFramePr>
        <p:xfrm>
          <a:off x="6583682" y="1737359"/>
          <a:ext cx="4824124" cy="459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229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1671</TotalTime>
  <Words>766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Retrospectiva</vt:lpstr>
      <vt:lpstr>EP3 – MAC0422 SISTEMAS OPERACIONAIS</vt:lpstr>
      <vt:lpstr>ROTEIRO</vt:lpstr>
      <vt:lpstr>Decisões de Projeto</vt:lpstr>
      <vt:lpstr>Disposição do Sistema de Arquivos</vt:lpstr>
      <vt:lpstr>Disposição do Sistema de Arquivos</vt:lpstr>
      <vt:lpstr>Disposição do Sistema de Arquivos</vt:lpstr>
      <vt:lpstr>Decisões de Projeto Geral</vt:lpstr>
      <vt:lpstr>Testes</vt:lpstr>
      <vt:lpstr>Gráficos – S. A. Vazio</vt:lpstr>
      <vt:lpstr>Gráficos – S. A. Vazio</vt:lpstr>
      <vt:lpstr>Gráficos – S. A. Vazio</vt:lpstr>
      <vt:lpstr>Gráficos – S. A. Vazio</vt:lpstr>
      <vt:lpstr>Gráficos – S. A. 10MB Ocupados</vt:lpstr>
      <vt:lpstr>Gráficos – S. A. 10MB Ocupados</vt:lpstr>
      <vt:lpstr>Gráficos – S. A. 10MB Ocupados</vt:lpstr>
      <vt:lpstr>Gráficos – S. A. 10MB Ocupados</vt:lpstr>
      <vt:lpstr>Gráficos – S. A. 50MB Ocupados</vt:lpstr>
      <vt:lpstr>Gráficos – S. A. 50MB Ocupados</vt:lpstr>
      <vt:lpstr>Gráficos – S. A. 50MB Ocupados</vt:lpstr>
      <vt:lpstr>Gráficos – S. A. 50MB Ocupados</vt:lpstr>
      <vt:lpstr>Resultados e 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EP2 – MAC0422 SISTEMAS OPERACIONAIS</dc:title>
  <dc:creator>Willian Hiroshi</dc:creator>
  <cp:lastModifiedBy>Willian Hiroshi</cp:lastModifiedBy>
  <cp:revision>130</cp:revision>
  <dcterms:created xsi:type="dcterms:W3CDTF">2020-10-30T18:26:28Z</dcterms:created>
  <dcterms:modified xsi:type="dcterms:W3CDTF">2020-11-30T21:02:14Z</dcterms:modified>
</cp:coreProperties>
</file>