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Cossettini" initials="AC" lastIdx="6" clrIdx="0">
    <p:extLst>
      <p:ext uri="{19B8F6BF-5375-455C-9EA6-DF929625EA0E}">
        <p15:presenceInfo xmlns:p15="http://schemas.microsoft.com/office/powerpoint/2012/main" userId="f7125a457c6709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638"/>
    <a:srgbClr val="24AF4B"/>
    <a:srgbClr val="318CA1"/>
    <a:srgbClr val="EFD5E8"/>
    <a:srgbClr val="1B1F23"/>
    <a:srgbClr val="30879C"/>
    <a:srgbClr val="3494AB"/>
    <a:srgbClr val="E3F0E7"/>
    <a:srgbClr val="FFFFFF"/>
    <a:srgbClr val="B4B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6" autoAdjust="0"/>
    <p:restoredTop sz="89723" autoAdjust="0"/>
  </p:normalViewPr>
  <p:slideViewPr>
    <p:cSldViewPr snapToGrid="0" snapToObjects="1">
      <p:cViewPr varScale="1">
        <p:scale>
          <a:sx n="77" d="100"/>
          <a:sy n="77" d="100"/>
        </p:scale>
        <p:origin x="48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3048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presProps" Target="pres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commentAuthors" Target="commentAuthor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tableStyles" Target="tableStyle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theme" Target="theme/theme1.xml" /><Relationship Id="rId10" Type="http://schemas.openxmlformats.org/officeDocument/2006/relationships/slide" Target="slides/slide6.xml" /><Relationship Id="rId19" Type="http://schemas.openxmlformats.org/officeDocument/2006/relationships/handoutMaster" Target="handoutMasters/handout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7AD5FE-7647-1959-A5F6-1C581314C6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C3953-573F-4EB5-E520-7376F6A137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7029-FC2C-4640-9AE8-A7E4563DD7D6}" type="datetimeFigureOut">
              <a:rPr lang="de-CH" smtClean="0"/>
              <a:t>22.03.2024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76DC8-E594-18E1-0FB2-574F2AD5F3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2FCE3-CBFB-397C-8D47-701A8FB7D0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D1134-AC4A-4522-946B-11816DE44094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799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4DC17-3E8D-F94C-91D3-5E624AEBA41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5ABEB-D898-3E42-AE61-56CF49C1D68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2.png" /><Relationship Id="rId7" Type="http://schemas.openxmlformats.org/officeDocument/2006/relationships/image" Target="../media/image8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3.svg" /><Relationship Id="rId9" Type="http://schemas.openxmlformats.org/officeDocument/2006/relationships/image" Target="../media/image10.sv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297373" y="205618"/>
            <a:ext cx="1992907" cy="430993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123112" y="2082799"/>
            <a:ext cx="4397376" cy="4397376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477" y="267360"/>
            <a:ext cx="1670462" cy="278410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60476" y="2944056"/>
            <a:ext cx="5760000" cy="360000"/>
          </a:xfrm>
        </p:spPr>
        <p:txBody>
          <a:bodyPr lIns="0" tIns="0" rIns="0" bIns="0" anchor="b"/>
          <a:lstStyle>
            <a:lvl1pPr marL="0" indent="0" algn="l">
              <a:buNone/>
              <a:defRPr sz="240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0474" y="1752630"/>
            <a:ext cx="10080000" cy="1080000"/>
          </a:xfrm>
        </p:spPr>
        <p:txBody>
          <a:bodyPr anchor="t"/>
          <a:lstStyle>
            <a:lvl1pPr>
              <a:defRPr sz="360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401118" y="3293580"/>
            <a:ext cx="1528333" cy="1528333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8951419" y="3642920"/>
            <a:ext cx="814296" cy="83481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6157" y="3067742"/>
            <a:ext cx="2313855" cy="1985634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9926" y="5674378"/>
            <a:ext cx="327913" cy="281400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4035" y="5365772"/>
            <a:ext cx="281040" cy="23119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alphaModFix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43122" y="6023530"/>
            <a:ext cx="322866" cy="22336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8755030" y="5644520"/>
            <a:ext cx="20880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273006" y="5334216"/>
            <a:ext cx="1570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282406" y="5954823"/>
            <a:ext cx="25607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60475" y="5558647"/>
            <a:ext cx="5718107" cy="67921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2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noProof="0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800" b="0" i="0" noProof="0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800" b="0" i="0" noProof="0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476" y="3670855"/>
            <a:ext cx="5760000" cy="1619466"/>
          </a:xfrm>
        </p:spPr>
        <p:txBody>
          <a:bodyPr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777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950E2-5B08-DE4D-85C1-073281664B68}"/>
              </a:ext>
            </a:extLst>
          </p:cNvPr>
          <p:cNvSpPr txBox="1"/>
          <p:nvPr userDrawn="1"/>
        </p:nvSpPr>
        <p:spPr>
          <a:xfrm>
            <a:off x="943583" y="494165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endParaRPr lang="en-US" sz="2400" b="0" i="0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83599-52C6-66B6-B195-3B42A917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86D1-30CD-4299-12D8-EE049F90DC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077E-5042-0548-869A-7270756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74C9C-B987-0541-A176-A2B2DAD7E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10080003" cy="5220000"/>
          </a:xfrm>
        </p:spPr>
        <p:txBody>
          <a:bodyPr lIns="0"/>
          <a:lstStyle>
            <a:lvl1pPr marL="288004" indent="-288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04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20000" indent="-216004">
              <a:buClrTx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936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152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681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92CF-D048-CF47-9D04-62CE98A9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83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56A24-FE4F-CC41-AE52-8BE952BA28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8471" y="358050"/>
            <a:ext cx="10080003" cy="594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E65FE-2553-922C-9C05-7425A35329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1E03E8-F737-F054-80B2-299F72A034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2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5887B-DECF-1909-0106-C271E1383F76}"/>
              </a:ext>
            </a:extLst>
          </p:cNvPr>
          <p:cNvSpPr/>
          <p:nvPr userDrawn="1"/>
        </p:nvSpPr>
        <p:spPr>
          <a:xfrm>
            <a:off x="5760244" y="0"/>
            <a:ext cx="5760244" cy="648017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5040000" cy="5220000"/>
          </a:xfrm>
        </p:spPr>
        <p:txBody>
          <a:bodyPr l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918503-FD68-0985-DC60-130D6429AF17}"/>
              </a:ext>
            </a:extLst>
          </p:cNvPr>
          <p:cNvGrpSpPr/>
          <p:nvPr userDrawn="1"/>
        </p:nvGrpSpPr>
        <p:grpSpPr>
          <a:xfrm>
            <a:off x="10460009" y="140930"/>
            <a:ext cx="927344" cy="795801"/>
            <a:chOff x="10460009" y="140930"/>
            <a:chExt cx="927344" cy="79580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70F9B2-741C-86BF-4B24-4F75FD9B6DB8}"/>
                </a:ext>
              </a:extLst>
            </p:cNvPr>
            <p:cNvSpPr/>
            <p:nvPr userDrawn="1"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97EAC4-39EA-2FF4-B3A4-C50D63D1EA52}"/>
                </a:ext>
              </a:extLst>
            </p:cNvPr>
            <p:cNvSpPr/>
            <p:nvPr userDrawn="1"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27814A-F32D-DC8B-CECB-BD209099B5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ln w="66675">
              <a:noFill/>
            </a:ln>
          </p:spPr>
        </p:pic>
      </p:grp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D6D6212-ED77-0BC8-29BC-26AA6DBF80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760244" y="936000"/>
            <a:ext cx="5765986" cy="5220000"/>
          </a:xfrm>
        </p:spPr>
        <p:txBody>
          <a:bodyPr lIns="468000" tIns="252000"/>
          <a:lstStyle>
            <a:lvl1pPr marL="0" indent="0">
              <a:lnSpc>
                <a:spcPts val="1000"/>
              </a:lnSpc>
              <a:buNone/>
              <a:defRPr sz="18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</p:spTree>
    <p:extLst>
      <p:ext uri="{BB962C8B-B14F-4D97-AF65-F5344CB8AC3E}">
        <p14:creationId xmlns:p14="http://schemas.microsoft.com/office/powerpoint/2010/main" val="110789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5887B-DECF-1909-0106-C271E1383F76}"/>
              </a:ext>
            </a:extLst>
          </p:cNvPr>
          <p:cNvSpPr/>
          <p:nvPr userDrawn="1"/>
        </p:nvSpPr>
        <p:spPr>
          <a:xfrm>
            <a:off x="5760244" y="0"/>
            <a:ext cx="5760244" cy="6480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5040000" cy="5220000"/>
          </a:xfrm>
        </p:spPr>
        <p:txBody>
          <a:bodyPr l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918503-FD68-0985-DC60-130D6429AF17}"/>
              </a:ext>
            </a:extLst>
          </p:cNvPr>
          <p:cNvGrpSpPr/>
          <p:nvPr userDrawn="1"/>
        </p:nvGrpSpPr>
        <p:grpSpPr>
          <a:xfrm>
            <a:off x="10460009" y="140930"/>
            <a:ext cx="927344" cy="795801"/>
            <a:chOff x="10460009" y="140930"/>
            <a:chExt cx="927344" cy="79580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70F9B2-741C-86BF-4B24-4F75FD9B6DB8}"/>
                </a:ext>
              </a:extLst>
            </p:cNvPr>
            <p:cNvSpPr/>
            <p:nvPr userDrawn="1"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97EAC4-39EA-2FF4-B3A4-C50D63D1EA52}"/>
                </a:ext>
              </a:extLst>
            </p:cNvPr>
            <p:cNvSpPr/>
            <p:nvPr userDrawn="1"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27814A-F32D-DC8B-CECB-BD209099B5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ln w="66675">
              <a:noFill/>
            </a:ln>
          </p:spPr>
        </p:pic>
      </p:grp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D6D6212-ED77-0BC8-29BC-26AA6DBF80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760244" y="936000"/>
            <a:ext cx="5765986" cy="5220000"/>
          </a:xfrm>
        </p:spPr>
        <p:txBody>
          <a:bodyPr lIns="468000" tIns="252000"/>
          <a:lstStyle>
            <a:lvl1pPr marL="0" indent="0">
              <a:lnSpc>
                <a:spcPts val="1000"/>
              </a:lnSpc>
              <a:buNone/>
              <a:defRPr sz="18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</p:spTree>
    <p:extLst>
      <p:ext uri="{BB962C8B-B14F-4D97-AF65-F5344CB8AC3E}">
        <p14:creationId xmlns:p14="http://schemas.microsoft.com/office/powerpoint/2010/main" val="4094957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909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206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+ Q&amp;A">
    <p:bg>
      <p:bgPr>
        <a:solidFill>
          <a:srgbClr val="B4B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150BE-61A2-B1E2-756A-7134BE7E136A}"/>
              </a:ext>
            </a:extLst>
          </p:cNvPr>
          <p:cNvSpPr txBox="1"/>
          <p:nvPr userDrawn="1"/>
        </p:nvSpPr>
        <p:spPr>
          <a:xfrm>
            <a:off x="1930400" y="1974485"/>
            <a:ext cx="3118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0" i="0" u="none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Thank you!</a:t>
            </a:r>
          </a:p>
        </p:txBody>
      </p:sp>
      <p:sp>
        <p:nvSpPr>
          <p:cNvPr id="7" name="Google Shape;1096;p28">
            <a:extLst>
              <a:ext uri="{FF2B5EF4-FFF2-40B4-BE49-F238E27FC236}">
                <a16:creationId xmlns:a16="http://schemas.microsoft.com/office/drawing/2014/main" id="{9EB57577-2B72-4910-D401-BBB6EDA09B5E}"/>
              </a:ext>
            </a:extLst>
          </p:cNvPr>
          <p:cNvSpPr/>
          <p:nvPr userDrawn="1"/>
        </p:nvSpPr>
        <p:spPr>
          <a:xfrm>
            <a:off x="6492044" y="1486792"/>
            <a:ext cx="3244192" cy="3244192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D5AEE-A9BE-AED9-1997-707BCB05F17E}"/>
              </a:ext>
            </a:extLst>
          </p:cNvPr>
          <p:cNvSpPr txBox="1"/>
          <p:nvPr userDrawn="1"/>
        </p:nvSpPr>
        <p:spPr>
          <a:xfrm>
            <a:off x="6986705" y="2005263"/>
            <a:ext cx="1462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0" u="none" dirty="0">
                <a:solidFill>
                  <a:srgbClr val="B4B4B6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994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077E-5042-0548-869A-7270756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74C9C-B987-0541-A176-A2B2DAD7E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10080003" cy="5220000"/>
          </a:xfrm>
        </p:spPr>
        <p:txBody>
          <a:bodyPr lIns="0"/>
          <a:lstStyle>
            <a:lvl1pPr marL="288004" indent="-288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04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20000" indent="-216004">
              <a:buClrTx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936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152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E741D-DF86-4A3D-DF9D-A4FFA6F777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87C1C-F0E1-9B48-6BC9-7FFF56ADE91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5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5040000" cy="5220000"/>
          </a:xfrm>
        </p:spPr>
        <p:txBody>
          <a:bodyPr l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39071" y="936000"/>
            <a:ext cx="5040000" cy="5220000"/>
          </a:xfrm>
        </p:spPr>
        <p:txBody>
          <a:bodyPr l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B5078-341C-4154-4064-BE0AD2B3F9D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ADA4-720D-7361-338C-106924EF7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4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-Th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99071" y="936000"/>
            <a:ext cx="6480000" cy="522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71" y="936000"/>
            <a:ext cx="3600000" cy="522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BB8B8-3BA4-B4B8-A5C5-6B943984B65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C55C4-9751-FC37-00B6-D3B10C1817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2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ck-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71" y="936000"/>
            <a:ext cx="6480000" cy="522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79071" y="936000"/>
            <a:ext cx="3600000" cy="522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29531-4266-41D8-C902-18438A77E80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DBFD-8297-D7FA-8C82-37223A28A9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2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lus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930-E256-A84E-8AC4-067EFE37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A658AA-5F13-9145-AA9C-7217BB8AFC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71" y="936000"/>
            <a:ext cx="10080000" cy="2520000"/>
          </a:xfrm>
          <a:effectLst/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DBBDF1A2-5CF8-E945-BD80-7B75AF0E158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99071" y="3458850"/>
            <a:ext cx="5040000" cy="270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52D67F4-7CD9-7D48-9F3C-897EB7BBCA2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9071" y="3458850"/>
            <a:ext cx="5040000" cy="270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37B2-5C80-94D6-1AEA-FC88E0D7A64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01DA4-BFA2-822A-E2BF-DBC2248BD7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3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8099" y="936000"/>
            <a:ext cx="3240000" cy="504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FD657C-081B-244B-977B-C089FB58A1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728103" y="936000"/>
            <a:ext cx="3240000" cy="504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466C897-17D8-464D-80AC-5BEDA0432F9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48103" y="936000"/>
            <a:ext cx="3240000" cy="504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B2C5F9-4358-A05F-BE1B-DC3232E3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2525F-FE6F-3F2A-87F8-E53C217DF6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30934-A358-D4CE-05CE-858B26903D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7846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336" y="93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FD657C-081B-244B-977B-C089FB58A1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343340" y="93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7A6DD52-705F-8C4E-BFBD-BE67BF0FB65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03336" y="345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3ED5591-6176-CF4B-A32B-DDE9257B1FB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343340" y="345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2C3703-F424-8B60-F39C-21AD97BE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A470E-C584-A4A1-8BE3-D0FEE790247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DD1A2-6488-61E8-64DC-5E07F8B192F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3508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92CF-D048-CF47-9D04-62CE98A9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ECC96-5C3D-1CA7-88A0-A48C5307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98AFC-21DE-CE33-4051-59D40FE7A6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7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2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image" Target="../media/image5.png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image" Target="../media/image4.png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3.sv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A68F4BE-4FA3-A584-7D5F-A0B5C00AA917}"/>
              </a:ext>
            </a:extLst>
          </p:cNvPr>
          <p:cNvSpPr/>
          <p:nvPr userDrawn="1"/>
        </p:nvSpPr>
        <p:spPr>
          <a:xfrm rot="16200000">
            <a:off x="10401090" y="-2"/>
            <a:ext cx="1119398" cy="1119398"/>
          </a:xfrm>
          <a:prstGeom prst="triangle">
            <a:avLst>
              <a:gd name="adj" fmla="val 100000"/>
            </a:avLst>
          </a:prstGeom>
          <a:solidFill>
            <a:srgbClr val="1686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1" y="170391"/>
            <a:ext cx="10080000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071" y="936731"/>
            <a:ext cx="10080002" cy="5220000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noProof="0" dirty="0"/>
              <a:t>First line of text</a:t>
            </a:r>
          </a:p>
          <a:p>
            <a:pPr lvl="1"/>
            <a:r>
              <a:rPr lang="en-US" noProof="0" dirty="0"/>
              <a:t>Subtitle</a:t>
            </a:r>
          </a:p>
          <a:p>
            <a:pPr lvl="2"/>
            <a:r>
              <a:rPr lang="en-US" noProof="0" dirty="0"/>
              <a:t>Sub-subtitle</a:t>
            </a:r>
          </a:p>
          <a:p>
            <a:pPr lvl="3"/>
            <a:r>
              <a:rPr lang="en-US" noProof="0" dirty="0"/>
              <a:t>This level should not be used</a:t>
            </a:r>
          </a:p>
          <a:p>
            <a:pPr lvl="4"/>
            <a:r>
              <a:rPr lang="en-US" noProof="0" dirty="0"/>
              <a:t>This level should not be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254CD-0FE2-BE4E-B26C-04DE1C684BCF}"/>
              </a:ext>
            </a:extLst>
          </p:cNvPr>
          <p:cNvSpPr txBox="1"/>
          <p:nvPr userDrawn="1"/>
        </p:nvSpPr>
        <p:spPr>
          <a:xfrm>
            <a:off x="7072009" y="468873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endParaRPr lang="en-US" sz="2400" b="0" i="0" noProof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0475317" y="359629"/>
            <a:ext cx="358403" cy="358403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0666586" y="217186"/>
            <a:ext cx="643289" cy="643289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0009" y="140930"/>
            <a:ext cx="927344" cy="795801"/>
          </a:xfrm>
          <a:prstGeom prst="rect">
            <a:avLst/>
          </a:prstGeom>
          <a:ln w="66675">
            <a:noFill/>
          </a:ln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CE150080-BAE7-649E-4121-028FCE97E94A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9071" y="6158090"/>
            <a:ext cx="1106079" cy="184346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131B79E-8CB6-5631-3915-CC4CDC568AD6}"/>
              </a:ext>
            </a:extLst>
          </p:cNvPr>
          <p:cNvGrpSpPr/>
          <p:nvPr userDrawn="1"/>
        </p:nvGrpSpPr>
        <p:grpSpPr>
          <a:xfrm>
            <a:off x="1535424" y="6117881"/>
            <a:ext cx="1340334" cy="289865"/>
            <a:chOff x="3645356" y="188193"/>
            <a:chExt cx="5677387" cy="122780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FF2B1B9-AABB-9441-96A8-CE0074DD28E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0E9E285-4AAB-8031-4F60-6404016D576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" name="Date Placeholder 12">
            <a:extLst>
              <a:ext uri="{FF2B5EF4-FFF2-40B4-BE49-F238E27FC236}">
                <a16:creationId xmlns:a16="http://schemas.microsoft.com/office/drawing/2014/main" id="{B8319E33-4883-AE4B-34D5-D48A9C68F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05907" y="6137853"/>
            <a:ext cx="6840000" cy="288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5" name="Slide Number Placeholder 13">
            <a:extLst>
              <a:ext uri="{FF2B5EF4-FFF2-40B4-BE49-F238E27FC236}">
                <a16:creationId xmlns:a16="http://schemas.microsoft.com/office/drawing/2014/main" id="{E9C8C412-C6D2-5E89-86AA-4DBE57662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0422" y="6137082"/>
            <a:ext cx="540000" cy="288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62957FD-4D89-D87A-E5EF-0B288C418908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0411608" y="5942600"/>
            <a:ext cx="597614" cy="52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1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6" r:id="rId10"/>
    <p:sldLayoutId id="2147483716" r:id="rId11"/>
    <p:sldLayoutId id="2147483714" r:id="rId12"/>
    <p:sldLayoutId id="2147483695" r:id="rId13"/>
    <p:sldLayoutId id="2147483711" r:id="rId14"/>
    <p:sldLayoutId id="2147483712" r:id="rId15"/>
    <p:sldLayoutId id="2147483670" r:id="rId16"/>
    <p:sldLayoutId id="2147483676" r:id="rId17"/>
    <p:sldLayoutId id="2147483700" r:id="rId18"/>
  </p:sldLayoutIdLst>
  <p:hf hdr="0" ftr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600" b="0" i="0" kern="1200" spc="-100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88004" indent="-288004" algn="l" defTabSz="7200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400" b="1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04000" indent="-216004" algn="l" defTabSz="7200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20000" indent="-216004" algn="l" defTabSz="864017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36000" indent="-216004" algn="l" defTabSz="864017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152000" indent="-216004" algn="l" defTabSz="864017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 /><Relationship Id="rId3" Type="http://schemas.openxmlformats.org/officeDocument/2006/relationships/image" Target="../media/image29.jpg" /><Relationship Id="rId7" Type="http://schemas.openxmlformats.org/officeDocument/2006/relationships/image" Target="../media/image32.jpg" /><Relationship Id="rId2" Type="http://schemas.openxmlformats.org/officeDocument/2006/relationships/image" Target="../media/image28.jp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1.png" /><Relationship Id="rId5" Type="http://schemas.openxmlformats.org/officeDocument/2006/relationships/image" Target="../media/image31.jpg" /><Relationship Id="rId4" Type="http://schemas.openxmlformats.org/officeDocument/2006/relationships/image" Target="../media/image30.jp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5.jp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 /><Relationship Id="rId7" Type="http://schemas.openxmlformats.org/officeDocument/2006/relationships/image" Target="../media/image30.jp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2.jpg" /><Relationship Id="rId5" Type="http://schemas.openxmlformats.org/officeDocument/2006/relationships/image" Target="../media/image38.jpg" /><Relationship Id="rId4" Type="http://schemas.openxmlformats.org/officeDocument/2006/relationships/image" Target="../media/image37.jp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jp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hyperlink" Target="https://arxiv.org/abs/2307.01619" TargetMode="External" /><Relationship Id="rId1" Type="http://schemas.openxmlformats.org/officeDocument/2006/relationships/slideLayout" Target="../slideLayouts/slideLayout2.xml" /><Relationship Id="rId5" Type="http://schemas.microsoft.com/office/2007/relationships/hdphoto" Target="../media/hdphoto1.wdp" /><Relationship Id="rId4" Type="http://schemas.openxmlformats.org/officeDocument/2006/relationships/image" Target="../media/image15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8.png" /><Relationship Id="rId4" Type="http://schemas.openxmlformats.org/officeDocument/2006/relationships/image" Target="../media/image17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 /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.png" /><Relationship Id="rId4" Type="http://schemas.openxmlformats.org/officeDocument/2006/relationships/image" Target="../media/image21.jp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 /><Relationship Id="rId2" Type="http://schemas.openxmlformats.org/officeDocument/2006/relationships/image" Target="../media/image22.jp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.png" /><Relationship Id="rId4" Type="http://schemas.openxmlformats.org/officeDocument/2006/relationships/image" Target="../media/image24.jp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 /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.png" /><Relationship Id="rId4" Type="http://schemas.openxmlformats.org/officeDocument/2006/relationships/image" Target="../media/image27.jp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FF153F-FE02-7745-B797-DA588244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74" y="1932630"/>
            <a:ext cx="10080000" cy="531790"/>
          </a:xfrm>
        </p:spPr>
        <p:txBody>
          <a:bodyPr/>
          <a:lstStyle/>
          <a:p>
            <a:r>
              <a:rPr lang="en-US" dirty="0"/>
              <a:t>In-ear EEG Auditory Steady State Response Analysis</a:t>
            </a:r>
            <a:endParaRPr lang="en-US" noProof="0" dirty="0"/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E2117BFB-6A94-92D4-4912-DF9941E45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487" y="2807301"/>
            <a:ext cx="6095742" cy="380984"/>
          </a:xfrm>
        </p:spPr>
        <p:txBody>
          <a:bodyPr/>
          <a:lstStyle/>
          <a:p>
            <a:r>
              <a:rPr lang="en-US" noProof="0" dirty="0"/>
              <a:t>Integrated Systems Laboratory (ETH Zürich)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1745455-8B2F-A374-E37E-FDB6DFF436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487" y="3884883"/>
            <a:ext cx="7373660" cy="1601517"/>
          </a:xfrm>
        </p:spPr>
        <p:txBody>
          <a:bodyPr/>
          <a:lstStyle/>
          <a:p>
            <a:r>
              <a:rPr lang="en-US" b="1" dirty="0">
                <a:latin typeface="+mj-lt"/>
              </a:rPr>
              <a:t>Benedetta Mazzoni </a:t>
            </a:r>
            <a:r>
              <a:rPr lang="en-US" noProof="0" dirty="0"/>
              <a:t>		</a:t>
            </a:r>
            <a:r>
              <a:rPr lang="en-US" noProof="0" dirty="0">
                <a:solidFill>
                  <a:schemeClr val="tx1"/>
                </a:solidFill>
              </a:rPr>
              <a:t>b.mazzoni@unibo.it</a:t>
            </a:r>
          </a:p>
          <a:p>
            <a:r>
              <a:rPr lang="en-US" b="1" dirty="0">
                <a:latin typeface="+mj-lt"/>
              </a:rPr>
              <a:t>Andrea </a:t>
            </a:r>
            <a:r>
              <a:rPr lang="en-US" b="1" dirty="0" err="1">
                <a:latin typeface="+mj-lt"/>
              </a:rPr>
              <a:t>Cossettini</a:t>
            </a:r>
            <a:r>
              <a:rPr lang="en-US" b="1" dirty="0">
                <a:latin typeface="+mj-lt"/>
              </a:rPr>
              <a:t>		</a:t>
            </a:r>
            <a:r>
              <a:rPr lang="en-US" noProof="0" dirty="0">
                <a:solidFill>
                  <a:schemeClr val="tx1"/>
                </a:solidFill>
                <a:ea typeface="Calibri Light" panose="020F0302020204030204" pitchFamily="34" charset="0"/>
              </a:rPr>
              <a:t>cossettini.andrea@iis.ee.ethz.ch</a:t>
            </a:r>
          </a:p>
          <a:p>
            <a:r>
              <a:rPr lang="en-US" b="1" dirty="0">
                <a:latin typeface="+mj-lt"/>
              </a:rPr>
              <a:t>Simone Benatti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		</a:t>
            </a:r>
            <a:r>
              <a:rPr lang="en-US" dirty="0">
                <a:solidFill>
                  <a:schemeClr val="tx1"/>
                </a:solidFill>
                <a:ea typeface="Calibri Light" panose="020F0302020204030204" pitchFamily="34" charset="0"/>
              </a:rPr>
              <a:t>simone.benatti@unimore.it</a:t>
            </a:r>
            <a:endParaRPr lang="en-US" noProof="0" dirty="0">
              <a:solidFill>
                <a:schemeClr val="tx1"/>
              </a:solidFill>
              <a:ea typeface="Calibri Light" panose="020F0302020204030204" pitchFamily="34" charset="0"/>
            </a:endParaRPr>
          </a:p>
          <a:p>
            <a:r>
              <a:rPr lang="en-US" b="1" dirty="0">
                <a:latin typeface="+mj-lt"/>
              </a:rPr>
              <a:t>		</a:t>
            </a:r>
            <a:endParaRPr lang="en-US" noProof="0" dirty="0">
              <a:solidFill>
                <a:schemeClr val="tx1"/>
              </a:solidFill>
            </a:endParaRPr>
          </a:p>
          <a:p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38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headphones with text&#10;&#10;Description automatically generated">
            <a:extLst>
              <a:ext uri="{FF2B5EF4-FFF2-40B4-BE49-F238E27FC236}">
                <a16:creationId xmlns:a16="http://schemas.microsoft.com/office/drawing/2014/main" id="{DA7B5BD6-01DC-6521-DD76-9B4825027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958" y="0"/>
            <a:ext cx="2811949" cy="1536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ASSR: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10499165" cy="5220000"/>
          </a:xfrm>
        </p:spPr>
        <p:txBody>
          <a:bodyPr/>
          <a:lstStyle/>
          <a:p>
            <a:r>
              <a:rPr lang="en-US" dirty="0"/>
              <a:t>Signal processing pipeline</a:t>
            </a:r>
          </a:p>
          <a:p>
            <a:pPr marL="745196" lvl="1" indent="-457200">
              <a:buFont typeface="+mj-lt"/>
              <a:buAutoNum type="arabicPeriod"/>
            </a:pPr>
            <a:r>
              <a:rPr lang="en-US" dirty="0"/>
              <a:t>Filtering: band-pass, Butterworth, order = 10, cutoff 30 – 180 Hz</a:t>
            </a:r>
            <a:endParaRPr lang="en-US" sz="1400" i="1" dirty="0"/>
          </a:p>
          <a:p>
            <a:pPr marL="745196" lvl="1" indent="-457200">
              <a:buFont typeface="+mj-lt"/>
              <a:buAutoNum type="arabicPeriod"/>
            </a:pPr>
            <a:r>
              <a:rPr lang="en-US" dirty="0"/>
              <a:t>Filtering: notch, at 50 Hz (PLI) and 100 Hz (2</a:t>
            </a:r>
            <a:r>
              <a:rPr lang="en-US" baseline="30000" dirty="0"/>
              <a:t>nd</a:t>
            </a:r>
            <a:r>
              <a:rPr lang="en-US" dirty="0"/>
              <a:t> harmonic of PLI): order = 2, quality factor = 100</a:t>
            </a:r>
          </a:p>
          <a:p>
            <a:pPr marL="745196" lvl="1" indent="-457200">
              <a:buFont typeface="+mj-lt"/>
              <a:buAutoNum type="arabicPeriod"/>
            </a:pPr>
            <a:r>
              <a:rPr lang="en-US" dirty="0"/>
              <a:t>Power Spectral Density (PSD) analysis using WELCH Method:</a:t>
            </a:r>
          </a:p>
          <a:p>
            <a:pPr lvl="2"/>
            <a:r>
              <a:rPr lang="en-US" dirty="0"/>
              <a:t>Windowing = 5 sec</a:t>
            </a:r>
          </a:p>
          <a:p>
            <a:pPr lvl="2"/>
            <a:r>
              <a:rPr lang="en-US" dirty="0"/>
              <a:t>Discrete Fourier Transform (DFT) of the </a:t>
            </a:r>
            <a:r>
              <a:rPr lang="en-US" dirty="0" err="1"/>
              <a:t>periodgram</a:t>
            </a:r>
            <a:endParaRPr lang="en-US" dirty="0"/>
          </a:p>
          <a:p>
            <a:pPr lvl="2"/>
            <a:r>
              <a:rPr lang="en-US" dirty="0"/>
              <a:t>Squared magnitude, </a:t>
            </a:r>
            <a:r>
              <a:rPr lang="en-US" dirty="0" err="1"/>
              <a:t>yelding</a:t>
            </a:r>
            <a:r>
              <a:rPr lang="en-US" dirty="0"/>
              <a:t> power spectrum estimates for each segment</a:t>
            </a:r>
          </a:p>
          <a:p>
            <a:pPr lvl="2"/>
            <a:r>
              <a:rPr lang="en-US" dirty="0"/>
              <a:t>Averaging of the individual power spectra (to reduce noise floor)</a:t>
            </a:r>
          </a:p>
          <a:p>
            <a:pPr marL="745196" lvl="1" indent="-457200">
              <a:buFont typeface="+mj-lt"/>
              <a:buAutoNum type="arabicPeriod"/>
            </a:pPr>
            <a:r>
              <a:rPr lang="en-US" dirty="0"/>
              <a:t>Result: array of power measurements vs. frequency «bin» (Power/Freq) estimated at frequency intervals.</a:t>
            </a:r>
          </a:p>
          <a:p>
            <a:pPr marL="745196" lvl="1" indent="-457200">
              <a:buFont typeface="+mj-lt"/>
              <a:buAutoNum type="arabicPeriod"/>
            </a:pPr>
            <a:r>
              <a:rPr lang="en-US" dirty="0"/>
              <a:t>Automatic peak detection (peak of the response at the AM frequency 80 Hz)</a:t>
            </a:r>
          </a:p>
          <a:p>
            <a:pPr marL="745196" lvl="1" indent="-457200">
              <a:buFont typeface="+mj-lt"/>
              <a:buAutoNum type="arabicPeriod"/>
            </a:pPr>
            <a:r>
              <a:rPr lang="en-US" dirty="0"/>
              <a:t>Automatic Signal-to-Noise Ratio (SNR) estimation</a:t>
            </a:r>
          </a:p>
          <a:p>
            <a:pPr lvl="2"/>
            <a:endParaRPr lang="en-US" dirty="0"/>
          </a:p>
          <a:p>
            <a:pPr marL="745196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4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Power spectra</a:t>
            </a:r>
          </a:p>
          <a:p>
            <a:pPr lvl="1"/>
            <a:r>
              <a:rPr lang="en-US" u="sng" dirty="0"/>
              <a:t>Signal strongly visible</a:t>
            </a:r>
            <a:br>
              <a:rPr lang="en-US" u="sng" dirty="0"/>
            </a:br>
            <a:r>
              <a:rPr lang="en-US" u="sng" dirty="0"/>
              <a:t>in all channels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3" name="Picture 22" descr="A graph of a normalized pulse&#10;&#10;Description automatically generated with medium confidence">
            <a:extLst>
              <a:ext uri="{FF2B5EF4-FFF2-40B4-BE49-F238E27FC236}">
                <a16:creationId xmlns:a16="http://schemas.microsoft.com/office/drawing/2014/main" id="{DB97D6FB-0190-2DDB-AF8F-E305254FBE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1" b="3871"/>
          <a:stretch/>
        </p:blipFill>
        <p:spPr>
          <a:xfrm>
            <a:off x="6347563" y="240515"/>
            <a:ext cx="3136389" cy="2102423"/>
          </a:xfrm>
          <a:prstGeom prst="rect">
            <a:avLst/>
          </a:prstGeom>
        </p:spPr>
      </p:pic>
      <p:pic>
        <p:nvPicPr>
          <p:cNvPr id="26" name="Picture 25" descr="A graph of a normalized pulse&#10;&#10;Description automatically generated with medium confidence">
            <a:extLst>
              <a:ext uri="{FF2B5EF4-FFF2-40B4-BE49-F238E27FC236}">
                <a16:creationId xmlns:a16="http://schemas.microsoft.com/office/drawing/2014/main" id="{4371D483-2784-1DC6-4C8F-E2A25DF5C6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3" b="-745"/>
          <a:stretch/>
        </p:blipFill>
        <p:spPr>
          <a:xfrm>
            <a:off x="3271604" y="240515"/>
            <a:ext cx="3151372" cy="2228365"/>
          </a:xfrm>
          <a:prstGeom prst="rect">
            <a:avLst/>
          </a:prstGeom>
        </p:spPr>
      </p:pic>
      <p:pic>
        <p:nvPicPr>
          <p:cNvPr id="27" name="Picture 26" descr="A graph of a frequency&#10;&#10;Description automatically generated">
            <a:extLst>
              <a:ext uri="{FF2B5EF4-FFF2-40B4-BE49-F238E27FC236}">
                <a16:creationId xmlns:a16="http://schemas.microsoft.com/office/drawing/2014/main" id="{F972B803-8BBB-45AB-17AB-8BC599927D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5" r="8729"/>
          <a:stretch/>
        </p:blipFill>
        <p:spPr>
          <a:xfrm>
            <a:off x="229692" y="2468880"/>
            <a:ext cx="2778914" cy="21607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2C02AA6-983E-E010-A51C-D80C67B1C8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" t="5883" r="7459" b="-699"/>
          <a:stretch/>
        </p:blipFill>
        <p:spPr>
          <a:xfrm>
            <a:off x="3008606" y="4122498"/>
            <a:ext cx="2768139" cy="216515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47DAF92-B4A2-F12D-65FD-8ED26DCAB22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22" b="4249"/>
          <a:stretch/>
        </p:blipFill>
        <p:spPr>
          <a:xfrm>
            <a:off x="5000105" y="2620434"/>
            <a:ext cx="2319208" cy="124857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35D3CD4-BDAD-C7AF-8932-BB0A835E129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5" r="7911"/>
          <a:stretch/>
        </p:blipFill>
        <p:spPr>
          <a:xfrm>
            <a:off x="8533900" y="2428366"/>
            <a:ext cx="2916522" cy="223526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CBE8080-0AC8-8189-DE90-40BF9EEEB09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5181" r="5565" b="334"/>
          <a:stretch/>
        </p:blipFill>
        <p:spPr>
          <a:xfrm>
            <a:off x="5824270" y="4112246"/>
            <a:ext cx="2876702" cy="218851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PULP biomedical systems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75710" y="3179311"/>
            <a:ext cx="1862050" cy="162405"/>
          </a:xfrm>
          <a:prstGeom prst="straightConnector1">
            <a:avLst/>
          </a:prstGeom>
          <a:ln w="38100">
            <a:solidFill>
              <a:srgbClr val="168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339070" y="2377196"/>
            <a:ext cx="379166" cy="557593"/>
          </a:xfrm>
          <a:prstGeom prst="straightConnector1">
            <a:avLst/>
          </a:prstGeom>
          <a:ln w="38100">
            <a:solidFill>
              <a:srgbClr val="168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557838" y="2350582"/>
            <a:ext cx="483042" cy="584207"/>
          </a:xfrm>
          <a:prstGeom prst="straightConnector1">
            <a:avLst/>
          </a:prstGeom>
          <a:ln w="38100">
            <a:solidFill>
              <a:srgbClr val="168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280598" y="3167362"/>
            <a:ext cx="1253302" cy="174354"/>
          </a:xfrm>
          <a:prstGeom prst="straightConnector1">
            <a:avLst/>
          </a:prstGeom>
          <a:ln w="38100">
            <a:solidFill>
              <a:srgbClr val="168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95143" y="3278886"/>
            <a:ext cx="545737" cy="801826"/>
          </a:xfrm>
          <a:prstGeom prst="straightConnector1">
            <a:avLst/>
          </a:prstGeom>
          <a:ln w="38100">
            <a:solidFill>
              <a:srgbClr val="168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357916" y="3341716"/>
            <a:ext cx="418829" cy="738996"/>
          </a:xfrm>
          <a:prstGeom prst="straightConnector1">
            <a:avLst/>
          </a:prstGeom>
          <a:ln w="38100">
            <a:solidFill>
              <a:srgbClr val="168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80 Hz AM</a:t>
            </a:r>
          </a:p>
        </p:txBody>
      </p:sp>
    </p:spTree>
    <p:extLst>
      <p:ext uri="{BB962C8B-B14F-4D97-AF65-F5344CB8AC3E}">
        <p14:creationId xmlns:p14="http://schemas.microsoft.com/office/powerpoint/2010/main" val="282322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80 Hz vs 88 Hz AM stimuli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Power spectra comparison</a:t>
            </a:r>
          </a:p>
          <a:p>
            <a:pPr lvl="1"/>
            <a:r>
              <a:rPr lang="en-US" u="sng" dirty="0"/>
              <a:t>Signal strongly visible in both cases (in-ear channels)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47DAF92-B4A2-F12D-65FD-8ED26DCAB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2" b="4249"/>
          <a:stretch/>
        </p:blipFill>
        <p:spPr>
          <a:xfrm>
            <a:off x="4833851" y="2620434"/>
            <a:ext cx="2319208" cy="124857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PULP biomedical systems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21629" y="3136119"/>
            <a:ext cx="462379" cy="0"/>
          </a:xfrm>
          <a:prstGeom prst="straightConnector1">
            <a:avLst/>
          </a:prstGeom>
          <a:ln w="38100">
            <a:solidFill>
              <a:srgbClr val="168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graph of a frequency&#10;&#10;Description automatically generated">
            <a:extLst>
              <a:ext uri="{FF2B5EF4-FFF2-40B4-BE49-F238E27FC236}">
                <a16:creationId xmlns:a16="http://schemas.microsoft.com/office/drawing/2014/main" id="{4DE0A8D7-CD8C-FBB5-322F-2AD7429EEF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0" r="8791"/>
          <a:stretch/>
        </p:blipFill>
        <p:spPr>
          <a:xfrm>
            <a:off x="1" y="2267953"/>
            <a:ext cx="4277225" cy="3453063"/>
          </a:xfrm>
          <a:prstGeom prst="rect">
            <a:avLst/>
          </a:prstGeom>
        </p:spPr>
      </p:pic>
      <p:pic>
        <p:nvPicPr>
          <p:cNvPr id="20" name="Picture 19" descr="A graph of a frequency&#10;&#10;Description automatically generated with medium confidence">
            <a:extLst>
              <a:ext uri="{FF2B5EF4-FFF2-40B4-BE49-F238E27FC236}">
                <a16:creationId xmlns:a16="http://schemas.microsoft.com/office/drawing/2014/main" id="{64750CC0-DF68-C7D2-FEAF-304234C3EC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" r="8712"/>
          <a:stretch/>
        </p:blipFill>
        <p:spPr>
          <a:xfrm>
            <a:off x="7343643" y="1992693"/>
            <a:ext cx="4106779" cy="3618643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7121585" y="3134323"/>
            <a:ext cx="413127" cy="1796"/>
          </a:xfrm>
          <a:prstGeom prst="straightConnector1">
            <a:avLst/>
          </a:prstGeom>
          <a:ln w="38100">
            <a:solidFill>
              <a:srgbClr val="168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30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over-the-ear vs bone-conduction headphones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Power spectra comparison</a:t>
            </a:r>
          </a:p>
          <a:p>
            <a:pPr lvl="1"/>
            <a:r>
              <a:rPr lang="en-US" u="sng" dirty="0"/>
              <a:t>Signal strongly visible in both cases (in-ear channels)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47DAF92-B4A2-F12D-65FD-8ED26DCAB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2" b="4249"/>
          <a:stretch/>
        </p:blipFill>
        <p:spPr>
          <a:xfrm>
            <a:off x="4833851" y="2620434"/>
            <a:ext cx="2319208" cy="124857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PULP biomedical systems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21629" y="3136119"/>
            <a:ext cx="462379" cy="0"/>
          </a:xfrm>
          <a:prstGeom prst="straightConnector1">
            <a:avLst/>
          </a:prstGeom>
          <a:ln w="38100">
            <a:solidFill>
              <a:srgbClr val="168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121585" y="3134323"/>
            <a:ext cx="413127" cy="1796"/>
          </a:xfrm>
          <a:prstGeom prst="straightConnector1">
            <a:avLst/>
          </a:prstGeom>
          <a:ln w="38100">
            <a:solidFill>
              <a:srgbClr val="168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E40ECFC-F403-89A1-230F-7D37BAC34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851" y="3869008"/>
            <a:ext cx="2109779" cy="1247387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4467810" y="4535428"/>
            <a:ext cx="462379" cy="0"/>
          </a:xfrm>
          <a:prstGeom prst="straightConnector1">
            <a:avLst/>
          </a:prstGeom>
          <a:ln w="38100">
            <a:solidFill>
              <a:srgbClr val="168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46495" y="4551657"/>
            <a:ext cx="413127" cy="1796"/>
          </a:xfrm>
          <a:prstGeom prst="straightConnector1">
            <a:avLst/>
          </a:prstGeom>
          <a:ln w="38100">
            <a:solidFill>
              <a:srgbClr val="168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graph of a sound wave&#10;&#10;Description automatically generated">
            <a:extLst>
              <a:ext uri="{FF2B5EF4-FFF2-40B4-BE49-F238E27FC236}">
                <a16:creationId xmlns:a16="http://schemas.microsoft.com/office/drawing/2014/main" id="{655A885D-9DCA-99A0-9E71-09CE7F26C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613" y="3682314"/>
            <a:ext cx="2600715" cy="2421624"/>
          </a:xfrm>
          <a:prstGeom prst="rect">
            <a:avLst/>
          </a:prstGeom>
        </p:spPr>
      </p:pic>
      <p:pic>
        <p:nvPicPr>
          <p:cNvPr id="16" name="Picture 15" descr="A graph showing the frequency of a headphone&#10;&#10;Description automatically generated">
            <a:extLst>
              <a:ext uri="{FF2B5EF4-FFF2-40B4-BE49-F238E27FC236}">
                <a16:creationId xmlns:a16="http://schemas.microsoft.com/office/drawing/2014/main" id="{D3AF54E0-52A1-69FB-1304-0E40B3D17D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27" r="6033"/>
          <a:stretch/>
        </p:blipFill>
        <p:spPr>
          <a:xfrm>
            <a:off x="7852050" y="3869008"/>
            <a:ext cx="2680885" cy="2030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5D3CD4-BDAD-C7AF-8932-BB0A835E12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5" r="7911"/>
          <a:stretch/>
        </p:blipFill>
        <p:spPr>
          <a:xfrm>
            <a:off x="7852050" y="1632959"/>
            <a:ext cx="2576864" cy="1974949"/>
          </a:xfrm>
          <a:prstGeom prst="rect">
            <a:avLst/>
          </a:prstGeom>
        </p:spPr>
      </p:pic>
      <p:pic>
        <p:nvPicPr>
          <p:cNvPr id="20" name="Picture 19" descr="A graph of a frequency&#10;&#10;Description automatically generated">
            <a:extLst>
              <a:ext uri="{FF2B5EF4-FFF2-40B4-BE49-F238E27FC236}">
                <a16:creationId xmlns:a16="http://schemas.microsoft.com/office/drawing/2014/main" id="{F972B803-8BBB-45AB-17AB-8BC599927DD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5" r="8729"/>
          <a:stretch/>
        </p:blipFill>
        <p:spPr>
          <a:xfrm>
            <a:off x="1568614" y="1819907"/>
            <a:ext cx="2415309" cy="18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1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description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Stimuli (for ASSR)</a:t>
            </a:r>
          </a:p>
          <a:p>
            <a:pPr lvl="1"/>
            <a:r>
              <a:rPr lang="en-US" dirty="0"/>
              <a:t>Over-the-head or bone-conduction headphones</a:t>
            </a:r>
          </a:p>
          <a:p>
            <a:r>
              <a:rPr lang="en-US" dirty="0"/>
              <a:t>Electrodes</a:t>
            </a:r>
          </a:p>
          <a:p>
            <a:pPr lvl="1"/>
            <a:r>
              <a:rPr lang="en-US" dirty="0" err="1"/>
              <a:t>earEEG</a:t>
            </a:r>
            <a:r>
              <a:rPr lang="en-US" dirty="0"/>
              <a:t> electrodes: fabricated by </a:t>
            </a:r>
            <a:r>
              <a:rPr lang="en-US" dirty="0" err="1"/>
              <a:t>Dätwyler</a:t>
            </a:r>
            <a:r>
              <a:rPr lang="en-US" dirty="0"/>
              <a:t> </a:t>
            </a:r>
            <a:r>
              <a:rPr lang="en-US" dirty="0" err="1"/>
              <a:t>Schweiz</a:t>
            </a:r>
            <a:r>
              <a:rPr lang="en-US" dirty="0"/>
              <a:t> AG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A black headphones with text&#10;&#10;Description automatically generated">
            <a:extLst>
              <a:ext uri="{FF2B5EF4-FFF2-40B4-BE49-F238E27FC236}">
                <a16:creationId xmlns:a16="http://schemas.microsoft.com/office/drawing/2014/main" id="{DA7B5BD6-01DC-6521-DD76-9B4825027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929" y="367204"/>
            <a:ext cx="2811949" cy="15364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14877" y="178075"/>
            <a:ext cx="914400" cy="37825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b="0" i="0" dirty="0" err="1">
                <a:latin typeface="+mj-lt"/>
                <a:cs typeface="Arial Narrow" panose="020B0604020202020204" pitchFamily="34" charset="0"/>
              </a:rPr>
              <a:t>Naison</a:t>
            </a:r>
            <a:endParaRPr lang="en-US" b="0" i="0" dirty="0">
              <a:latin typeface="+mj-lt"/>
              <a:cs typeface="Arial Narrow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8325" y="1864858"/>
            <a:ext cx="914400" cy="37825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b="0" i="0" dirty="0">
                <a:latin typeface="+mj-lt"/>
                <a:cs typeface="Arial Narrow" panose="020B0604020202020204" pitchFamily="34" charset="0"/>
              </a:rPr>
              <a:t>headphones</a:t>
            </a:r>
          </a:p>
        </p:txBody>
      </p:sp>
      <p:pic>
        <p:nvPicPr>
          <p:cNvPr id="12" name="Picture 11" descr="A close-up of a silver object&#10;&#10;Description automatically generated">
            <a:extLst>
              <a:ext uri="{FF2B5EF4-FFF2-40B4-BE49-F238E27FC236}">
                <a16:creationId xmlns:a16="http://schemas.microsoft.com/office/drawing/2014/main" id="{15F41C8E-DA7C-9CD6-F737-3AE9D61E7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590" y="3856169"/>
            <a:ext cx="1746362" cy="1136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547952-C495-A571-1346-D464A51DC1A5}"/>
              </a:ext>
            </a:extLst>
          </p:cNvPr>
          <p:cNvSpPr txBox="1"/>
          <p:nvPr/>
        </p:nvSpPr>
        <p:spPr>
          <a:xfrm>
            <a:off x="8225653" y="5035061"/>
            <a:ext cx="3352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Ear-EEG electrode fabricated by </a:t>
            </a:r>
            <a:r>
              <a:rPr lang="en-US" sz="1200" dirty="0" err="1"/>
              <a:t>Dätwyler</a:t>
            </a:r>
            <a:r>
              <a:rPr lang="en-US" sz="1200" dirty="0"/>
              <a:t> </a:t>
            </a:r>
            <a:r>
              <a:rPr lang="en-US" sz="1200" dirty="0" err="1"/>
              <a:t>Schweiz</a:t>
            </a:r>
            <a:r>
              <a:rPr lang="en-US" sz="1200" dirty="0"/>
              <a:t> AG and connected to an active buffering PCB</a:t>
            </a:r>
          </a:p>
        </p:txBody>
      </p:sp>
      <p:pic>
        <p:nvPicPr>
          <p:cNvPr id="14" name="Picture 13" descr="A person with a device attached to her ear&#10;&#10;Description automatically generated">
            <a:extLst>
              <a:ext uri="{FF2B5EF4-FFF2-40B4-BE49-F238E27FC236}">
                <a16:creationId xmlns:a16="http://schemas.microsoft.com/office/drawing/2014/main" id="{C3AB9866-0D31-41F4-C765-B6073D736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395" y="1482345"/>
            <a:ext cx="1328438" cy="17712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547952-C495-A571-1346-D464A51DC1A5}"/>
              </a:ext>
            </a:extLst>
          </p:cNvPr>
          <p:cNvSpPr txBox="1"/>
          <p:nvPr/>
        </p:nvSpPr>
        <p:spPr>
          <a:xfrm>
            <a:off x="8678852" y="3306188"/>
            <a:ext cx="3352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Electrodes configuration on a test subject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22275"/>
              </p:ext>
            </p:extLst>
          </p:nvPr>
        </p:nvGraphicFramePr>
        <p:xfrm>
          <a:off x="590337" y="2884243"/>
          <a:ext cx="7270554" cy="301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9268">
                  <a:extLst>
                    <a:ext uri="{9D8B030D-6E8A-4147-A177-3AD203B41FA5}">
                      <a16:colId xmlns:a16="http://schemas.microsoft.com/office/drawing/2014/main" val="3438327381"/>
                    </a:ext>
                  </a:extLst>
                </a:gridCol>
                <a:gridCol w="2235128">
                  <a:extLst>
                    <a:ext uri="{9D8B030D-6E8A-4147-A177-3AD203B41FA5}">
                      <a16:colId xmlns:a16="http://schemas.microsoft.com/office/drawing/2014/main" val="1555163433"/>
                    </a:ext>
                  </a:extLst>
                </a:gridCol>
                <a:gridCol w="4006158">
                  <a:extLst>
                    <a:ext uri="{9D8B030D-6E8A-4147-A177-3AD203B41FA5}">
                      <a16:colId xmlns:a16="http://schemas.microsoft.com/office/drawing/2014/main" val="4081425663"/>
                    </a:ext>
                  </a:extLst>
                </a:gridCol>
              </a:tblGrid>
              <a:tr h="28645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91009"/>
                  </a:ext>
                </a:extLst>
              </a:tr>
              <a:tr h="286458">
                <a:tc>
                  <a:txBody>
                    <a:bodyPr/>
                    <a:lstStyle/>
                    <a:p>
                      <a:r>
                        <a:rPr lang="en-US" sz="1600" dirty="0"/>
                        <a:t>CH1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In-ear (left)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Ear-EEG electrode + active buffering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809246"/>
                  </a:ext>
                </a:extLst>
              </a:tr>
              <a:tr h="286458">
                <a:tc>
                  <a:txBody>
                    <a:bodyPr/>
                    <a:lstStyle/>
                    <a:p>
                      <a:r>
                        <a:rPr lang="en-US" sz="1600" dirty="0"/>
                        <a:t>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In-ear (right)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Ear-EEG electrode + active buffering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757254"/>
                  </a:ext>
                </a:extLst>
              </a:tr>
              <a:tr h="286458">
                <a:tc>
                  <a:txBody>
                    <a:bodyPr/>
                    <a:lstStyle/>
                    <a:p>
                      <a:r>
                        <a:rPr lang="en-US" sz="1600" dirty="0"/>
                        <a:t>CH3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front of the ear (left)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Wet electrode + active buffering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15310"/>
                  </a:ext>
                </a:extLst>
              </a:tr>
              <a:tr h="286458">
                <a:tc>
                  <a:txBody>
                    <a:bodyPr/>
                    <a:lstStyle/>
                    <a:p>
                      <a:r>
                        <a:rPr lang="en-US" sz="1600" dirty="0"/>
                        <a:t>CH4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back of the ear (left)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Wet electrode + active buffering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535903"/>
                  </a:ext>
                </a:extLst>
              </a:tr>
              <a:tr h="286458">
                <a:tc>
                  <a:txBody>
                    <a:bodyPr/>
                    <a:lstStyle/>
                    <a:p>
                      <a:r>
                        <a:rPr lang="en-US" sz="1600" dirty="0"/>
                        <a:t>CH5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front of the ear (right)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Wet electrode + active buffering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65231"/>
                  </a:ext>
                </a:extLst>
              </a:tr>
              <a:tr h="286458">
                <a:tc>
                  <a:txBody>
                    <a:bodyPr/>
                    <a:lstStyle/>
                    <a:p>
                      <a:r>
                        <a:rPr lang="en-US" sz="1600" dirty="0"/>
                        <a:t>CH6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back of the ear (right)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Wet electrode + active buffering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73756"/>
                  </a:ext>
                </a:extLst>
              </a:tr>
              <a:tr h="286458">
                <a:tc>
                  <a:txBody>
                    <a:bodyPr/>
                    <a:lstStyle/>
                    <a:p>
                      <a:r>
                        <a:rPr lang="en-US" sz="1600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Mastoid (left)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Wet electrode + active buffering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389899"/>
                  </a:ext>
                </a:extLst>
              </a:tr>
              <a:tr h="286458">
                <a:tc>
                  <a:txBody>
                    <a:bodyPr/>
                    <a:lstStyle/>
                    <a:p>
                      <a:r>
                        <a:rPr lang="en-US" sz="1600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Mastoid (right)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Wet electrode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385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76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description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Data acquisition platform</a:t>
            </a:r>
          </a:p>
          <a:p>
            <a:pPr lvl="1"/>
            <a:r>
              <a:rPr lang="en-US" dirty="0" err="1"/>
              <a:t>BioGAP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https://arxiv.org/abs/2307.01619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PULP-based computing platform (GAP9)</a:t>
            </a:r>
          </a:p>
          <a:p>
            <a:pPr lvl="2"/>
            <a:r>
              <a:rPr lang="en-US" dirty="0"/>
              <a:t>TOPS capabilities, 10 RISC-V cores, state-of-the-art performance for </a:t>
            </a:r>
            <a:r>
              <a:rPr lang="en-US" dirty="0" err="1"/>
              <a:t>tinyML</a:t>
            </a:r>
            <a:endParaRPr lang="en-US" dirty="0"/>
          </a:p>
          <a:p>
            <a:pPr lvl="2"/>
            <a:r>
              <a:rPr lang="en-US" dirty="0"/>
              <a:t>Nordic nRF52 for BLE connectivity</a:t>
            </a:r>
          </a:p>
          <a:p>
            <a:pPr lvl="2"/>
            <a:r>
              <a:rPr lang="en-US" dirty="0"/>
              <a:t>Can be flexibly connected to a large variety of sensor interfaces</a:t>
            </a:r>
          </a:p>
          <a:p>
            <a:pPr lvl="2"/>
            <a:r>
              <a:rPr lang="en-US" dirty="0"/>
              <a:t>ADC for </a:t>
            </a:r>
            <a:r>
              <a:rPr lang="en-US" dirty="0" err="1"/>
              <a:t>biopotentials</a:t>
            </a:r>
            <a:r>
              <a:rPr lang="en-US" dirty="0"/>
              <a:t> (ADS1298, 8 </a:t>
            </a:r>
            <a:r>
              <a:rPr lang="en-US" dirty="0" err="1"/>
              <a:t>ExG</a:t>
            </a:r>
            <a:r>
              <a:rPr lang="en-US" dirty="0"/>
              <a:t> channels, 24 bit resolution)</a:t>
            </a:r>
          </a:p>
          <a:p>
            <a:pPr marL="287996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028" y="3744831"/>
            <a:ext cx="3739125" cy="24111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4E99E4-EBB8-4742-9355-F97D09FAD7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23" t="9386" r="10192" b="22592"/>
          <a:stretch/>
        </p:blipFill>
        <p:spPr>
          <a:xfrm>
            <a:off x="2120521" y="4179808"/>
            <a:ext cx="2770771" cy="152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5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headphones with text&#10;&#10;Description automatically generated">
            <a:extLst>
              <a:ext uri="{FF2B5EF4-FFF2-40B4-BE49-F238E27FC236}">
                <a16:creationId xmlns:a16="http://schemas.microsoft.com/office/drawing/2014/main" id="{DA7B5BD6-01DC-6521-DD76-9B4825027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958" y="0"/>
            <a:ext cx="2811949" cy="1536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measurements: Alpha 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Subject alternating eyes open and eyes closed with 10-second intervals</a:t>
            </a:r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Analyze the power of alpha waves within the frequency range of 7 to 13 Hz</a:t>
            </a:r>
          </a:p>
          <a:p>
            <a:r>
              <a:rPr lang="en-US" dirty="0"/>
              <a:t>Data processing</a:t>
            </a:r>
          </a:p>
          <a:p>
            <a:pPr marL="745196" lvl="1" indent="-457200">
              <a:buFont typeface="+mj-lt"/>
              <a:buAutoNum type="arabicPeriod"/>
            </a:pPr>
            <a:r>
              <a:rPr lang="en-US" dirty="0"/>
              <a:t>Filtering: band-pass, Butterworth (order 10, cutoff: f</a:t>
            </a:r>
            <a:r>
              <a:rPr lang="en-US" baseline="-25000" dirty="0"/>
              <a:t>1</a:t>
            </a:r>
            <a:r>
              <a:rPr lang="en-US" dirty="0"/>
              <a:t>=0.5 Hz, f</a:t>
            </a:r>
            <a:r>
              <a:rPr lang="en-US" baseline="-25000" dirty="0"/>
              <a:t>2</a:t>
            </a:r>
            <a:r>
              <a:rPr lang="en-US" dirty="0"/>
              <a:t>= 40 Hz)</a:t>
            </a:r>
          </a:p>
          <a:p>
            <a:pPr marL="745196" lvl="1" indent="-457200">
              <a:buFont typeface="+mj-lt"/>
              <a:buAutoNum type="arabicPeriod"/>
            </a:pPr>
            <a:r>
              <a:rPr lang="en-US" dirty="0"/>
              <a:t>Filtering: notch, order 2, at 50 Hz</a:t>
            </a:r>
          </a:p>
          <a:p>
            <a:pPr marL="745196" lvl="1" indent="-457200">
              <a:buFont typeface="+mj-lt"/>
              <a:buAutoNum type="arabicPeriod"/>
            </a:pPr>
            <a:r>
              <a:rPr lang="en-US" dirty="0"/>
              <a:t>Spectrogram computation: 1024-samples windows (2 seconds) with 768-samples (1.5 seconds) overlap</a:t>
            </a:r>
          </a:p>
          <a:p>
            <a:pPr marL="745196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headphones with text&#10;&#10;Description automatically generated">
            <a:extLst>
              <a:ext uri="{FF2B5EF4-FFF2-40B4-BE49-F238E27FC236}">
                <a16:creationId xmlns:a16="http://schemas.microsoft.com/office/drawing/2014/main" id="{DA7B5BD6-01DC-6521-DD76-9B4825027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958" y="0"/>
            <a:ext cx="2811949" cy="1536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measurements: Alpha 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Results (Subject A)</a:t>
            </a:r>
          </a:p>
          <a:p>
            <a:pPr lvl="1"/>
            <a:r>
              <a:rPr lang="en-US" dirty="0"/>
              <a:t>Left channels</a:t>
            </a:r>
          </a:p>
          <a:p>
            <a:pPr lvl="1"/>
            <a:r>
              <a:rPr lang="en-US" u="sng" dirty="0"/>
              <a:t>Alpha activity visible in the 7-13 Hz range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A close-up of several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A850649-1D15-2D79-C1F0-6DBDCA40A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" y="2331203"/>
            <a:ext cx="3871359" cy="2903519"/>
          </a:xfrm>
          <a:prstGeom prst="rect">
            <a:avLst/>
          </a:prstGeom>
        </p:spPr>
      </p:pic>
      <p:pic>
        <p:nvPicPr>
          <p:cNvPr id="9" name="Picture 8" descr="A close-up of several different colored lines&#10;&#10;Description automatically generated">
            <a:extLst>
              <a:ext uri="{FF2B5EF4-FFF2-40B4-BE49-F238E27FC236}">
                <a16:creationId xmlns:a16="http://schemas.microsoft.com/office/drawing/2014/main" id="{BCE1EC4A-8538-D037-E469-F43C3B427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39" y="2324431"/>
            <a:ext cx="3936696" cy="2952522"/>
          </a:xfrm>
          <a:prstGeom prst="rect">
            <a:avLst/>
          </a:prstGeom>
        </p:spPr>
      </p:pic>
      <p:pic>
        <p:nvPicPr>
          <p:cNvPr id="10" name="Picture 9" descr="A close-up of several different colored graphs&#10;&#10;Description automatically generated">
            <a:extLst>
              <a:ext uri="{FF2B5EF4-FFF2-40B4-BE49-F238E27FC236}">
                <a16:creationId xmlns:a16="http://schemas.microsoft.com/office/drawing/2014/main" id="{CF34441F-8FD0-8DE4-9AD9-DC48C9021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986" y="2377531"/>
            <a:ext cx="3508814" cy="2899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8244DB-D483-DC38-15C4-CE7D1D5174D2}"/>
              </a:ext>
            </a:extLst>
          </p:cNvPr>
          <p:cNvSpPr txBox="1"/>
          <p:nvPr/>
        </p:nvSpPr>
        <p:spPr>
          <a:xfrm>
            <a:off x="1107303" y="5239184"/>
            <a:ext cx="139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Channel 1 in-ear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3A610-1DDF-30CE-A95B-99188F1AC797}"/>
              </a:ext>
            </a:extLst>
          </p:cNvPr>
          <p:cNvSpPr txBox="1"/>
          <p:nvPr/>
        </p:nvSpPr>
        <p:spPr>
          <a:xfrm>
            <a:off x="5184121" y="5239184"/>
            <a:ext cx="139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Channel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DA648-72B8-77BB-F1A9-26C67C82397F}"/>
              </a:ext>
            </a:extLst>
          </p:cNvPr>
          <p:cNvSpPr txBox="1"/>
          <p:nvPr/>
        </p:nvSpPr>
        <p:spPr>
          <a:xfrm>
            <a:off x="9129363" y="5239184"/>
            <a:ext cx="139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Channel 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255626-BC9B-7AD0-B5DF-129087B2DF15}"/>
              </a:ext>
            </a:extLst>
          </p:cNvPr>
          <p:cNvCxnSpPr>
            <a:cxnSpLocks/>
          </p:cNvCxnSpPr>
          <p:nvPr/>
        </p:nvCxnSpPr>
        <p:spPr>
          <a:xfrm>
            <a:off x="1829123" y="3935108"/>
            <a:ext cx="0" cy="103214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EB2269-60FB-3E68-7A95-C74732563337}"/>
              </a:ext>
            </a:extLst>
          </p:cNvPr>
          <p:cNvSpPr txBox="1"/>
          <p:nvPr/>
        </p:nvSpPr>
        <p:spPr>
          <a:xfrm>
            <a:off x="683388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6A17C-9754-A2DA-8BE8-6E1C7DA45514}"/>
              </a:ext>
            </a:extLst>
          </p:cNvPr>
          <p:cNvSpPr txBox="1"/>
          <p:nvPr/>
        </p:nvSpPr>
        <p:spPr>
          <a:xfrm>
            <a:off x="2100034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open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1F7E14-92DC-1E28-E8E9-D0846D78562D}"/>
              </a:ext>
            </a:extLst>
          </p:cNvPr>
          <p:cNvSpPr txBox="1"/>
          <p:nvPr/>
        </p:nvSpPr>
        <p:spPr>
          <a:xfrm>
            <a:off x="9786958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open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38E818-F007-81C7-74AA-4D94A787CD4F}"/>
              </a:ext>
            </a:extLst>
          </p:cNvPr>
          <p:cNvCxnSpPr>
            <a:cxnSpLocks/>
          </p:cNvCxnSpPr>
          <p:nvPr/>
        </p:nvCxnSpPr>
        <p:spPr>
          <a:xfrm>
            <a:off x="5623469" y="3973208"/>
            <a:ext cx="0" cy="96890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82A2DB-F51D-242C-E180-0780B7484313}"/>
              </a:ext>
            </a:extLst>
          </p:cNvPr>
          <p:cNvCxnSpPr>
            <a:cxnSpLocks/>
          </p:cNvCxnSpPr>
          <p:nvPr/>
        </p:nvCxnSpPr>
        <p:spPr>
          <a:xfrm>
            <a:off x="9530756" y="3981957"/>
            <a:ext cx="0" cy="102339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0B7C6A-3C41-D9FD-73C2-40CE0AB409C7}"/>
              </a:ext>
            </a:extLst>
          </p:cNvPr>
          <p:cNvSpPr txBox="1"/>
          <p:nvPr/>
        </p:nvSpPr>
        <p:spPr>
          <a:xfrm>
            <a:off x="8315642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closed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1F7E14-92DC-1E28-E8E9-D0846D78562D}"/>
              </a:ext>
            </a:extLst>
          </p:cNvPr>
          <p:cNvSpPr txBox="1"/>
          <p:nvPr/>
        </p:nvSpPr>
        <p:spPr>
          <a:xfrm>
            <a:off x="5887275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open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B7C6A-3C41-D9FD-73C2-40CE0AB409C7}"/>
              </a:ext>
            </a:extLst>
          </p:cNvPr>
          <p:cNvSpPr txBox="1"/>
          <p:nvPr/>
        </p:nvSpPr>
        <p:spPr>
          <a:xfrm>
            <a:off x="4415959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closed</a:t>
            </a:r>
          </a:p>
        </p:txBody>
      </p:sp>
    </p:spTree>
    <p:extLst>
      <p:ext uri="{BB962C8B-B14F-4D97-AF65-F5344CB8AC3E}">
        <p14:creationId xmlns:p14="http://schemas.microsoft.com/office/powerpoint/2010/main" val="43332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close-up of several different colored graphs&#10;&#10;Description automatically generated">
            <a:extLst>
              <a:ext uri="{FF2B5EF4-FFF2-40B4-BE49-F238E27FC236}">
                <a16:creationId xmlns:a16="http://schemas.microsoft.com/office/drawing/2014/main" id="{431219BC-6622-E87E-4733-75B112522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" y="2317809"/>
            <a:ext cx="3866666" cy="2900000"/>
          </a:xfrm>
          <a:prstGeom prst="rect">
            <a:avLst/>
          </a:prstGeom>
        </p:spPr>
      </p:pic>
      <p:pic>
        <p:nvPicPr>
          <p:cNvPr id="29" name="Picture 28" descr="A close-up of several different types of eeg signals&#10;&#10;Description automatically generated">
            <a:extLst>
              <a:ext uri="{FF2B5EF4-FFF2-40B4-BE49-F238E27FC236}">
                <a16:creationId xmlns:a16="http://schemas.microsoft.com/office/drawing/2014/main" id="{375880AD-EE04-1440-3626-61096C0EB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39" y="2317809"/>
            <a:ext cx="3943191" cy="2957393"/>
          </a:xfrm>
          <a:prstGeom prst="rect">
            <a:avLst/>
          </a:prstGeom>
        </p:spPr>
      </p:pic>
      <p:pic>
        <p:nvPicPr>
          <p:cNvPr id="30" name="Picture 29" descr="A close-up of several different colored graphs&#10;&#10;Description automatically generated with medium confidence">
            <a:extLst>
              <a:ext uri="{FF2B5EF4-FFF2-40B4-BE49-F238E27FC236}">
                <a16:creationId xmlns:a16="http://schemas.microsoft.com/office/drawing/2014/main" id="{0245DB96-4207-2834-4EB3-A14DB4B538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1"/>
          <a:stretch/>
        </p:blipFill>
        <p:spPr>
          <a:xfrm>
            <a:off x="7676284" y="2317809"/>
            <a:ext cx="3770341" cy="3000929"/>
          </a:xfrm>
          <a:prstGeom prst="rect">
            <a:avLst/>
          </a:prstGeom>
        </p:spPr>
      </p:pic>
      <p:pic>
        <p:nvPicPr>
          <p:cNvPr id="7" name="Picture 6" descr="A black headphones with text&#10;&#10;Description automatically generated">
            <a:extLst>
              <a:ext uri="{FF2B5EF4-FFF2-40B4-BE49-F238E27FC236}">
                <a16:creationId xmlns:a16="http://schemas.microsoft.com/office/drawing/2014/main" id="{DA7B5BD6-01DC-6521-DD76-9B4825027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958" y="0"/>
            <a:ext cx="2811949" cy="1536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measurements: Alpha 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Results (Subject A)</a:t>
            </a:r>
          </a:p>
          <a:p>
            <a:pPr lvl="1"/>
            <a:r>
              <a:rPr lang="en-US" dirty="0"/>
              <a:t>Right channels</a:t>
            </a:r>
          </a:p>
          <a:p>
            <a:pPr lvl="1"/>
            <a:r>
              <a:rPr lang="en-US" u="sng" dirty="0"/>
              <a:t>Alpha activity visible in the 7-13 Hz range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244DB-D483-DC38-15C4-CE7D1D5174D2}"/>
              </a:ext>
            </a:extLst>
          </p:cNvPr>
          <p:cNvSpPr txBox="1"/>
          <p:nvPr/>
        </p:nvSpPr>
        <p:spPr>
          <a:xfrm>
            <a:off x="1107303" y="5239184"/>
            <a:ext cx="139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Channel 2 in-ear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3A610-1DDF-30CE-A95B-99188F1AC797}"/>
              </a:ext>
            </a:extLst>
          </p:cNvPr>
          <p:cNvSpPr txBox="1"/>
          <p:nvPr/>
        </p:nvSpPr>
        <p:spPr>
          <a:xfrm>
            <a:off x="5184121" y="5239184"/>
            <a:ext cx="139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Channel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DA648-72B8-77BB-F1A9-26C67C82397F}"/>
              </a:ext>
            </a:extLst>
          </p:cNvPr>
          <p:cNvSpPr txBox="1"/>
          <p:nvPr/>
        </p:nvSpPr>
        <p:spPr>
          <a:xfrm>
            <a:off x="9129363" y="5239184"/>
            <a:ext cx="139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Channel 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255626-BC9B-7AD0-B5DF-129087B2DF15}"/>
              </a:ext>
            </a:extLst>
          </p:cNvPr>
          <p:cNvCxnSpPr>
            <a:cxnSpLocks/>
          </p:cNvCxnSpPr>
          <p:nvPr/>
        </p:nvCxnSpPr>
        <p:spPr>
          <a:xfrm>
            <a:off x="1829123" y="3935108"/>
            <a:ext cx="0" cy="103214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EB2269-60FB-3E68-7A95-C74732563337}"/>
              </a:ext>
            </a:extLst>
          </p:cNvPr>
          <p:cNvSpPr txBox="1"/>
          <p:nvPr/>
        </p:nvSpPr>
        <p:spPr>
          <a:xfrm>
            <a:off x="683388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6A17C-9754-A2DA-8BE8-6E1C7DA45514}"/>
              </a:ext>
            </a:extLst>
          </p:cNvPr>
          <p:cNvSpPr txBox="1"/>
          <p:nvPr/>
        </p:nvSpPr>
        <p:spPr>
          <a:xfrm>
            <a:off x="2100034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open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1F7E14-92DC-1E28-E8E9-D0846D78562D}"/>
              </a:ext>
            </a:extLst>
          </p:cNvPr>
          <p:cNvSpPr txBox="1"/>
          <p:nvPr/>
        </p:nvSpPr>
        <p:spPr>
          <a:xfrm>
            <a:off x="9786958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open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38E818-F007-81C7-74AA-4D94A787CD4F}"/>
              </a:ext>
            </a:extLst>
          </p:cNvPr>
          <p:cNvCxnSpPr>
            <a:cxnSpLocks/>
          </p:cNvCxnSpPr>
          <p:nvPr/>
        </p:nvCxnSpPr>
        <p:spPr>
          <a:xfrm>
            <a:off x="5623469" y="3973208"/>
            <a:ext cx="0" cy="96890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82A2DB-F51D-242C-E180-0780B7484313}"/>
              </a:ext>
            </a:extLst>
          </p:cNvPr>
          <p:cNvCxnSpPr>
            <a:cxnSpLocks/>
          </p:cNvCxnSpPr>
          <p:nvPr/>
        </p:nvCxnSpPr>
        <p:spPr>
          <a:xfrm>
            <a:off x="9530756" y="3981957"/>
            <a:ext cx="0" cy="102339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0B7C6A-3C41-D9FD-73C2-40CE0AB409C7}"/>
              </a:ext>
            </a:extLst>
          </p:cNvPr>
          <p:cNvSpPr txBox="1"/>
          <p:nvPr/>
        </p:nvSpPr>
        <p:spPr>
          <a:xfrm>
            <a:off x="8315642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closed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1F7E14-92DC-1E28-E8E9-D0846D78562D}"/>
              </a:ext>
            </a:extLst>
          </p:cNvPr>
          <p:cNvSpPr txBox="1"/>
          <p:nvPr/>
        </p:nvSpPr>
        <p:spPr>
          <a:xfrm>
            <a:off x="5887275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open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B7C6A-3C41-D9FD-73C2-40CE0AB409C7}"/>
              </a:ext>
            </a:extLst>
          </p:cNvPr>
          <p:cNvSpPr txBox="1"/>
          <p:nvPr/>
        </p:nvSpPr>
        <p:spPr>
          <a:xfrm>
            <a:off x="4415959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closed</a:t>
            </a:r>
          </a:p>
        </p:txBody>
      </p:sp>
    </p:spTree>
    <p:extLst>
      <p:ext uri="{BB962C8B-B14F-4D97-AF65-F5344CB8AC3E}">
        <p14:creationId xmlns:p14="http://schemas.microsoft.com/office/powerpoint/2010/main" val="41928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-up of several different colored graphs&#10;&#10;Description automatically generated">
            <a:extLst>
              <a:ext uri="{FF2B5EF4-FFF2-40B4-BE49-F238E27FC236}">
                <a16:creationId xmlns:a16="http://schemas.microsoft.com/office/drawing/2014/main" id="{3691A5D9-2A25-9114-36DF-3777A12B91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4"/>
          <a:stretch/>
        </p:blipFill>
        <p:spPr>
          <a:xfrm>
            <a:off x="7668915" y="2334435"/>
            <a:ext cx="3761085" cy="2994289"/>
          </a:xfrm>
          <a:prstGeom prst="rect">
            <a:avLst/>
          </a:prstGeom>
        </p:spPr>
      </p:pic>
      <p:pic>
        <p:nvPicPr>
          <p:cNvPr id="26" name="Picture 25" descr="A close-up of several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F834903C-B438-7624-8B6D-940BA8455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22" y="2334435"/>
            <a:ext cx="3954314" cy="2960587"/>
          </a:xfrm>
          <a:prstGeom prst="rect">
            <a:avLst/>
          </a:prstGeom>
        </p:spPr>
      </p:pic>
      <p:pic>
        <p:nvPicPr>
          <p:cNvPr id="27" name="Picture 26" descr="A close-up of several different types of eeg signals&#10;&#10;Description automatically generated">
            <a:extLst>
              <a:ext uri="{FF2B5EF4-FFF2-40B4-BE49-F238E27FC236}">
                <a16:creationId xmlns:a16="http://schemas.microsoft.com/office/drawing/2014/main" id="{ED1B031A-A707-848D-3B7B-F9F049012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" y="2334435"/>
            <a:ext cx="3863567" cy="2897675"/>
          </a:xfrm>
          <a:prstGeom prst="rect">
            <a:avLst/>
          </a:prstGeom>
        </p:spPr>
      </p:pic>
      <p:pic>
        <p:nvPicPr>
          <p:cNvPr id="7" name="Picture 6" descr="A black headphones with text&#10;&#10;Description automatically generated">
            <a:extLst>
              <a:ext uri="{FF2B5EF4-FFF2-40B4-BE49-F238E27FC236}">
                <a16:creationId xmlns:a16="http://schemas.microsoft.com/office/drawing/2014/main" id="{DA7B5BD6-01DC-6521-DD76-9B4825027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958" y="0"/>
            <a:ext cx="2811949" cy="1536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measurements: Alpha 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Results (Subject B)</a:t>
            </a:r>
          </a:p>
          <a:p>
            <a:pPr lvl="1"/>
            <a:r>
              <a:rPr lang="en-US" dirty="0"/>
              <a:t>Left channels</a:t>
            </a:r>
          </a:p>
          <a:p>
            <a:pPr lvl="1"/>
            <a:r>
              <a:rPr lang="en-US" u="sng" dirty="0"/>
              <a:t>Alpha activity visible in the 7-13 Hz range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244DB-D483-DC38-15C4-CE7D1D5174D2}"/>
              </a:ext>
            </a:extLst>
          </p:cNvPr>
          <p:cNvSpPr txBox="1"/>
          <p:nvPr/>
        </p:nvSpPr>
        <p:spPr>
          <a:xfrm>
            <a:off x="1107303" y="5239184"/>
            <a:ext cx="139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Channel 1 in-ear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3A610-1DDF-30CE-A95B-99188F1AC797}"/>
              </a:ext>
            </a:extLst>
          </p:cNvPr>
          <p:cNvSpPr txBox="1"/>
          <p:nvPr/>
        </p:nvSpPr>
        <p:spPr>
          <a:xfrm>
            <a:off x="5184121" y="5239184"/>
            <a:ext cx="139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Channel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DA648-72B8-77BB-F1A9-26C67C82397F}"/>
              </a:ext>
            </a:extLst>
          </p:cNvPr>
          <p:cNvSpPr txBox="1"/>
          <p:nvPr/>
        </p:nvSpPr>
        <p:spPr>
          <a:xfrm>
            <a:off x="9129363" y="5239184"/>
            <a:ext cx="139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Channel 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255626-BC9B-7AD0-B5DF-129087B2DF15}"/>
              </a:ext>
            </a:extLst>
          </p:cNvPr>
          <p:cNvCxnSpPr>
            <a:cxnSpLocks/>
          </p:cNvCxnSpPr>
          <p:nvPr/>
        </p:nvCxnSpPr>
        <p:spPr>
          <a:xfrm>
            <a:off x="1829123" y="3935108"/>
            <a:ext cx="0" cy="103214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EB2269-60FB-3E68-7A95-C74732563337}"/>
              </a:ext>
            </a:extLst>
          </p:cNvPr>
          <p:cNvSpPr txBox="1"/>
          <p:nvPr/>
        </p:nvSpPr>
        <p:spPr>
          <a:xfrm>
            <a:off x="683388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6A17C-9754-A2DA-8BE8-6E1C7DA45514}"/>
              </a:ext>
            </a:extLst>
          </p:cNvPr>
          <p:cNvSpPr txBox="1"/>
          <p:nvPr/>
        </p:nvSpPr>
        <p:spPr>
          <a:xfrm>
            <a:off x="2100034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open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1F7E14-92DC-1E28-E8E9-D0846D78562D}"/>
              </a:ext>
            </a:extLst>
          </p:cNvPr>
          <p:cNvSpPr txBox="1"/>
          <p:nvPr/>
        </p:nvSpPr>
        <p:spPr>
          <a:xfrm>
            <a:off x="9786958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open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38E818-F007-81C7-74AA-4D94A787CD4F}"/>
              </a:ext>
            </a:extLst>
          </p:cNvPr>
          <p:cNvCxnSpPr>
            <a:cxnSpLocks/>
          </p:cNvCxnSpPr>
          <p:nvPr/>
        </p:nvCxnSpPr>
        <p:spPr>
          <a:xfrm>
            <a:off x="5623469" y="3973208"/>
            <a:ext cx="0" cy="96890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82A2DB-F51D-242C-E180-0780B7484313}"/>
              </a:ext>
            </a:extLst>
          </p:cNvPr>
          <p:cNvCxnSpPr>
            <a:cxnSpLocks/>
          </p:cNvCxnSpPr>
          <p:nvPr/>
        </p:nvCxnSpPr>
        <p:spPr>
          <a:xfrm>
            <a:off x="9530756" y="3981957"/>
            <a:ext cx="0" cy="102339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0B7C6A-3C41-D9FD-73C2-40CE0AB409C7}"/>
              </a:ext>
            </a:extLst>
          </p:cNvPr>
          <p:cNvSpPr txBox="1"/>
          <p:nvPr/>
        </p:nvSpPr>
        <p:spPr>
          <a:xfrm>
            <a:off x="8315642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closed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1F7E14-92DC-1E28-E8E9-D0846D78562D}"/>
              </a:ext>
            </a:extLst>
          </p:cNvPr>
          <p:cNvSpPr txBox="1"/>
          <p:nvPr/>
        </p:nvSpPr>
        <p:spPr>
          <a:xfrm>
            <a:off x="5887275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open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B7C6A-3C41-D9FD-73C2-40CE0AB409C7}"/>
              </a:ext>
            </a:extLst>
          </p:cNvPr>
          <p:cNvSpPr txBox="1"/>
          <p:nvPr/>
        </p:nvSpPr>
        <p:spPr>
          <a:xfrm>
            <a:off x="4415959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closed</a:t>
            </a:r>
          </a:p>
        </p:txBody>
      </p:sp>
    </p:spTree>
    <p:extLst>
      <p:ext uri="{BB962C8B-B14F-4D97-AF65-F5344CB8AC3E}">
        <p14:creationId xmlns:p14="http://schemas.microsoft.com/office/powerpoint/2010/main" val="207680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-up of several different types of eeg signals&#10;&#10;Description automatically generated">
            <a:extLst>
              <a:ext uri="{FF2B5EF4-FFF2-40B4-BE49-F238E27FC236}">
                <a16:creationId xmlns:a16="http://schemas.microsoft.com/office/drawing/2014/main" id="{6D2A1B20-9C50-6AF5-86EE-53E805D71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5"/>
          <a:stretch/>
        </p:blipFill>
        <p:spPr>
          <a:xfrm>
            <a:off x="7660683" y="2301183"/>
            <a:ext cx="3810881" cy="3002440"/>
          </a:xfrm>
          <a:prstGeom prst="rect">
            <a:avLst/>
          </a:prstGeom>
        </p:spPr>
      </p:pic>
      <p:pic>
        <p:nvPicPr>
          <p:cNvPr id="26" name="Picture 25" descr="A close-up of several different types of eeg signals&#10;&#10;Description automatically generated">
            <a:extLst>
              <a:ext uri="{FF2B5EF4-FFF2-40B4-BE49-F238E27FC236}">
                <a16:creationId xmlns:a16="http://schemas.microsoft.com/office/drawing/2014/main" id="{599D87E9-3EBC-1FD3-FBC6-79A2B6E01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39" y="2301183"/>
            <a:ext cx="3971517" cy="2978638"/>
          </a:xfrm>
          <a:prstGeom prst="rect">
            <a:avLst/>
          </a:prstGeom>
        </p:spPr>
      </p:pic>
      <p:pic>
        <p:nvPicPr>
          <p:cNvPr id="27" name="Picture 26" descr="A close-up of several different colored graphs&#10;&#10;Description automatically generated">
            <a:extLst>
              <a:ext uri="{FF2B5EF4-FFF2-40B4-BE49-F238E27FC236}">
                <a16:creationId xmlns:a16="http://schemas.microsoft.com/office/drawing/2014/main" id="{1716BC94-9290-B346-54AC-1CFF88E26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0" y="2276244"/>
            <a:ext cx="3869054" cy="2978638"/>
          </a:xfrm>
          <a:prstGeom prst="rect">
            <a:avLst/>
          </a:prstGeom>
        </p:spPr>
      </p:pic>
      <p:pic>
        <p:nvPicPr>
          <p:cNvPr id="7" name="Picture 6" descr="A black headphones with text&#10;&#10;Description automatically generated">
            <a:extLst>
              <a:ext uri="{FF2B5EF4-FFF2-40B4-BE49-F238E27FC236}">
                <a16:creationId xmlns:a16="http://schemas.microsoft.com/office/drawing/2014/main" id="{DA7B5BD6-01DC-6521-DD76-9B4825027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958" y="0"/>
            <a:ext cx="2811949" cy="1536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measurements: Alpha 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Results (Subject B)</a:t>
            </a:r>
          </a:p>
          <a:p>
            <a:pPr lvl="1"/>
            <a:r>
              <a:rPr lang="en-US" dirty="0"/>
              <a:t>Right channels</a:t>
            </a:r>
          </a:p>
          <a:p>
            <a:pPr lvl="1"/>
            <a:r>
              <a:rPr lang="en-US" u="sng" dirty="0"/>
              <a:t>Alpha activity visible in the 7-13 Hz range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244DB-D483-DC38-15C4-CE7D1D5174D2}"/>
              </a:ext>
            </a:extLst>
          </p:cNvPr>
          <p:cNvSpPr txBox="1"/>
          <p:nvPr/>
        </p:nvSpPr>
        <p:spPr>
          <a:xfrm>
            <a:off x="1107303" y="5239184"/>
            <a:ext cx="139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Channel 2 in-ear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3A610-1DDF-30CE-A95B-99188F1AC797}"/>
              </a:ext>
            </a:extLst>
          </p:cNvPr>
          <p:cNvSpPr txBox="1"/>
          <p:nvPr/>
        </p:nvSpPr>
        <p:spPr>
          <a:xfrm>
            <a:off x="5184121" y="5239184"/>
            <a:ext cx="139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Channel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DA648-72B8-77BB-F1A9-26C67C82397F}"/>
              </a:ext>
            </a:extLst>
          </p:cNvPr>
          <p:cNvSpPr txBox="1"/>
          <p:nvPr/>
        </p:nvSpPr>
        <p:spPr>
          <a:xfrm>
            <a:off x="9129363" y="5239184"/>
            <a:ext cx="139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Channel 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255626-BC9B-7AD0-B5DF-129087B2DF15}"/>
              </a:ext>
            </a:extLst>
          </p:cNvPr>
          <p:cNvCxnSpPr>
            <a:cxnSpLocks/>
          </p:cNvCxnSpPr>
          <p:nvPr/>
        </p:nvCxnSpPr>
        <p:spPr>
          <a:xfrm>
            <a:off x="1829123" y="3935108"/>
            <a:ext cx="0" cy="103214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EB2269-60FB-3E68-7A95-C74732563337}"/>
              </a:ext>
            </a:extLst>
          </p:cNvPr>
          <p:cNvSpPr txBox="1"/>
          <p:nvPr/>
        </p:nvSpPr>
        <p:spPr>
          <a:xfrm>
            <a:off x="683388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6A17C-9754-A2DA-8BE8-6E1C7DA45514}"/>
              </a:ext>
            </a:extLst>
          </p:cNvPr>
          <p:cNvSpPr txBox="1"/>
          <p:nvPr/>
        </p:nvSpPr>
        <p:spPr>
          <a:xfrm>
            <a:off x="2100034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open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1F7E14-92DC-1E28-E8E9-D0846D78562D}"/>
              </a:ext>
            </a:extLst>
          </p:cNvPr>
          <p:cNvSpPr txBox="1"/>
          <p:nvPr/>
        </p:nvSpPr>
        <p:spPr>
          <a:xfrm>
            <a:off x="9786958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open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38E818-F007-81C7-74AA-4D94A787CD4F}"/>
              </a:ext>
            </a:extLst>
          </p:cNvPr>
          <p:cNvCxnSpPr>
            <a:cxnSpLocks/>
          </p:cNvCxnSpPr>
          <p:nvPr/>
        </p:nvCxnSpPr>
        <p:spPr>
          <a:xfrm>
            <a:off x="5623469" y="3973208"/>
            <a:ext cx="0" cy="96890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82A2DB-F51D-242C-E180-0780B7484313}"/>
              </a:ext>
            </a:extLst>
          </p:cNvPr>
          <p:cNvCxnSpPr>
            <a:cxnSpLocks/>
          </p:cNvCxnSpPr>
          <p:nvPr/>
        </p:nvCxnSpPr>
        <p:spPr>
          <a:xfrm>
            <a:off x="9530756" y="3981957"/>
            <a:ext cx="0" cy="102339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0B7C6A-3C41-D9FD-73C2-40CE0AB409C7}"/>
              </a:ext>
            </a:extLst>
          </p:cNvPr>
          <p:cNvSpPr txBox="1"/>
          <p:nvPr/>
        </p:nvSpPr>
        <p:spPr>
          <a:xfrm>
            <a:off x="8315642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closed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1F7E14-92DC-1E28-E8E9-D0846D78562D}"/>
              </a:ext>
            </a:extLst>
          </p:cNvPr>
          <p:cNvSpPr txBox="1"/>
          <p:nvPr/>
        </p:nvSpPr>
        <p:spPr>
          <a:xfrm>
            <a:off x="5887275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open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B7C6A-3C41-D9FD-73C2-40CE0AB409C7}"/>
              </a:ext>
            </a:extLst>
          </p:cNvPr>
          <p:cNvSpPr txBox="1"/>
          <p:nvPr/>
        </p:nvSpPr>
        <p:spPr>
          <a:xfrm>
            <a:off x="4415959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closed</a:t>
            </a:r>
          </a:p>
        </p:txBody>
      </p:sp>
    </p:spTree>
    <p:extLst>
      <p:ext uri="{BB962C8B-B14F-4D97-AF65-F5344CB8AC3E}">
        <p14:creationId xmlns:p14="http://schemas.microsoft.com/office/powerpoint/2010/main" val="346016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headphones with text&#10;&#10;Description automatically generated">
            <a:extLst>
              <a:ext uri="{FF2B5EF4-FFF2-40B4-BE49-F238E27FC236}">
                <a16:creationId xmlns:a16="http://schemas.microsoft.com/office/drawing/2014/main" id="{DA7B5BD6-01DC-6521-DD76-9B4825027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958" y="0"/>
            <a:ext cx="2811949" cy="1536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ASSR: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10499165" cy="5220000"/>
          </a:xfrm>
        </p:spPr>
        <p:txBody>
          <a:bodyPr/>
          <a:lstStyle/>
          <a:p>
            <a:r>
              <a:rPr lang="en-US" dirty="0"/>
              <a:t>Protocol description</a:t>
            </a:r>
          </a:p>
          <a:p>
            <a:pPr lvl="1"/>
            <a:r>
              <a:rPr lang="en-US" dirty="0"/>
              <a:t>5 healthy volunteers</a:t>
            </a:r>
          </a:p>
          <a:p>
            <a:pPr lvl="1"/>
            <a:r>
              <a:rPr lang="en-US" dirty="0"/>
              <a:t>Subjects wear the electrodes and the headphones. During acquisitions, they are allowed to read</a:t>
            </a:r>
          </a:p>
          <a:p>
            <a:pPr lvl="1"/>
            <a:r>
              <a:rPr lang="en-US" dirty="0"/>
              <a:t>Auditory stimulus from the headphones:</a:t>
            </a:r>
          </a:p>
          <a:p>
            <a:pPr lvl="2"/>
            <a:r>
              <a:rPr lang="en-US" dirty="0"/>
              <a:t>sinusoidal tone with a carrier at 4 kHz and AM modulated [1][2] (we test 80 Hz and 88 Hz)</a:t>
            </a:r>
          </a:p>
          <a:p>
            <a:pPr lvl="2"/>
            <a:r>
              <a:rPr lang="en-US" dirty="0"/>
              <a:t>Intensity: 65 dB SPL (sound pressure level)</a:t>
            </a:r>
          </a:p>
          <a:p>
            <a:pPr lvl="2"/>
            <a:r>
              <a:rPr lang="en-US" dirty="0"/>
              <a:t>Duration: 15 minutes (similar to [3])</a:t>
            </a:r>
          </a:p>
          <a:p>
            <a:pPr lvl="1"/>
            <a:r>
              <a:rPr lang="en-US" dirty="0" err="1"/>
              <a:t>BioGAP</a:t>
            </a:r>
            <a:r>
              <a:rPr lang="en-US" dirty="0"/>
              <a:t> sampling frequency: 500 Hz</a:t>
            </a:r>
          </a:p>
          <a:p>
            <a:pPr marL="503996" lvl="2" indent="0">
              <a:buNone/>
            </a:pPr>
            <a:endParaRPr lang="en-US" dirty="0"/>
          </a:p>
          <a:p>
            <a:pPr marL="503996" lvl="2" indent="0">
              <a:buNone/>
            </a:pPr>
            <a:r>
              <a:rPr lang="en-US" sz="1400" i="1" dirty="0"/>
              <a:t>[1] Kubota, </a:t>
            </a:r>
            <a:r>
              <a:rPr lang="en-US" sz="1400" i="1" dirty="0" err="1"/>
              <a:t>Toshinori</a:t>
            </a:r>
            <a:r>
              <a:rPr lang="en-US" sz="1400" i="1" dirty="0"/>
              <a:t>, et al. "Detecting the recruitment phenomenon in adults using 80-Hz auditory steady-state response." </a:t>
            </a:r>
            <a:r>
              <a:rPr lang="en-US" sz="1400" i="1" dirty="0" err="1"/>
              <a:t>Auris</a:t>
            </a:r>
            <a:r>
              <a:rPr lang="en-US" sz="1400" i="1" dirty="0"/>
              <a:t> </a:t>
            </a:r>
            <a:r>
              <a:rPr lang="en-US" sz="1400" i="1" dirty="0" err="1"/>
              <a:t>Nasus</a:t>
            </a:r>
            <a:r>
              <a:rPr lang="en-US" sz="1400" i="1" dirty="0"/>
              <a:t> Larynx 46.5 (2019)</a:t>
            </a:r>
          </a:p>
          <a:p>
            <a:pPr marL="503996" lvl="2" indent="0">
              <a:buNone/>
            </a:pPr>
            <a:r>
              <a:rPr lang="en-US" sz="1400" i="1" dirty="0"/>
              <a:t>[2] </a:t>
            </a:r>
            <a:r>
              <a:rPr lang="en-US" sz="1400" i="1" dirty="0" err="1"/>
              <a:t>Herdman</a:t>
            </a:r>
            <a:r>
              <a:rPr lang="en-US" sz="1400" i="1" dirty="0"/>
              <a:t> AT, </a:t>
            </a:r>
            <a:r>
              <a:rPr lang="en-US" sz="1400" i="1" dirty="0" err="1"/>
              <a:t>Lins</a:t>
            </a:r>
            <a:r>
              <a:rPr lang="en-US" sz="1400" i="1" dirty="0"/>
              <a:t> O, Van </a:t>
            </a:r>
            <a:r>
              <a:rPr lang="en-US" sz="1400" i="1" dirty="0" err="1"/>
              <a:t>Roon</a:t>
            </a:r>
            <a:r>
              <a:rPr lang="en-US" sz="1400" i="1" dirty="0"/>
              <a:t> P, </a:t>
            </a:r>
            <a:r>
              <a:rPr lang="en-US" sz="1400" i="1" dirty="0" err="1"/>
              <a:t>Stapells</a:t>
            </a:r>
            <a:r>
              <a:rPr lang="en-US" sz="1400" i="1" dirty="0"/>
              <a:t> DR, </a:t>
            </a:r>
            <a:r>
              <a:rPr lang="en-US" sz="1400" i="1" dirty="0" err="1"/>
              <a:t>Scherg</a:t>
            </a:r>
            <a:r>
              <a:rPr lang="en-US" sz="1400" i="1" dirty="0"/>
              <a:t> M, </a:t>
            </a:r>
            <a:r>
              <a:rPr lang="en-US" sz="1400" i="1" dirty="0" err="1"/>
              <a:t>Picton</a:t>
            </a:r>
            <a:r>
              <a:rPr lang="en-US" sz="1400" i="1" dirty="0"/>
              <a:t> TW. Intracerebral sources of human auditory steady-state responses. Brain </a:t>
            </a:r>
            <a:r>
              <a:rPr lang="en-US" sz="1400" i="1" dirty="0" err="1"/>
              <a:t>Topogr</a:t>
            </a:r>
            <a:r>
              <a:rPr lang="en-US" sz="1400" i="1" dirty="0"/>
              <a:t>. 2002.</a:t>
            </a:r>
          </a:p>
          <a:p>
            <a:pPr marL="503996" lvl="2" indent="0">
              <a:buNone/>
            </a:pPr>
            <a:r>
              <a:rPr lang="en-US" sz="1400" i="1" dirty="0"/>
              <a:t>[3]  C. B. Christensen, T. </a:t>
            </a:r>
            <a:r>
              <a:rPr lang="en-US" sz="1400" i="1" dirty="0" err="1"/>
              <a:t>Lunner</a:t>
            </a:r>
            <a:r>
              <a:rPr lang="en-US" sz="1400" i="1" dirty="0"/>
              <a:t>, J. M. Harte, M. L. Rank and P. </a:t>
            </a:r>
            <a:r>
              <a:rPr lang="en-US" sz="1400" i="1" dirty="0" err="1"/>
              <a:t>Kidmose</a:t>
            </a:r>
            <a:r>
              <a:rPr lang="en-US" sz="1400" i="1" dirty="0"/>
              <a:t>, "Chirp-Evoked Auditory Steady-State Response: The Effect of Repetition Rate," in IEEE Transactions on Biomedical Engineering, vol. 69, no. 2, pp. 689-699, Feb. 2022.</a:t>
            </a:r>
          </a:p>
          <a:p>
            <a:pPr marL="503996" lvl="2" indent="0">
              <a:buNone/>
            </a:pPr>
            <a:endParaRPr lang="en-US" sz="1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2205"/>
      </p:ext>
    </p:extLst>
  </p:cSld>
  <p:clrMapOvr>
    <a:masterClrMapping/>
  </p:clrMapOvr>
</p:sld>
</file>

<file path=ppt/theme/theme1.xml><?xml version="1.0" encoding="utf-8"?>
<a:theme xmlns:a="http://schemas.openxmlformats.org/drawingml/2006/main" name="PULP Triangl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778353-C828-49F6-8D8D-2AB4582EB5C2}" vid="{5F78B0AA-AA4A-4887-80EB-632809F14C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727A0BC19BDA40A15B78EF4EA6A333" ma:contentTypeVersion="4" ma:contentTypeDescription="Ein neues Dokument erstellen." ma:contentTypeScope="" ma:versionID="740674bf627e5d9f2477de13f9ae3b0e">
  <xsd:schema xmlns:xsd="http://www.w3.org/2001/XMLSchema" xmlns:xs="http://www.w3.org/2001/XMLSchema" xmlns:p="http://schemas.microsoft.com/office/2006/metadata/properties" xmlns:ns3="c8edf7ca-e63a-4581-9fa2-287a76a8566f" targetNamespace="http://schemas.microsoft.com/office/2006/metadata/properties" ma:root="true" ma:fieldsID="0663cb524646d0633c2ceb3da247dbaa" ns3:_="">
    <xsd:import namespace="c8edf7ca-e63a-4581-9fa2-287a76a856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df7ca-e63a-4581-9fa2-287a76a856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C63BF1-8421-4E77-B2DC-6656849F0F3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8edf7ca-e63a-4581-9fa2-287a76a8566f"/>
  </ds:schemaRefs>
</ds:datastoreItem>
</file>

<file path=customXml/itemProps2.xml><?xml version="1.0" encoding="utf-8"?>
<ds:datastoreItem xmlns:ds="http://schemas.openxmlformats.org/officeDocument/2006/customXml" ds:itemID="{F2EAE6D9-6FFA-453C-A776-C791E19F14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256854-27BA-4BE7-9275-29FDD3BC72C9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PULP Triangle</Template>
  <TotalTime>9036</TotalTime>
  <Words>1102</Words>
  <Application>Microsoft Office PowerPoint</Application>
  <PresentationFormat>Personalizzato</PresentationFormat>
  <Paragraphs>181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PULP Triangle</vt:lpstr>
      <vt:lpstr>In-ear EEG Auditory Steady State Response Analysis</vt:lpstr>
      <vt:lpstr>Setup description (1)</vt:lpstr>
      <vt:lpstr>Setup description (2)</vt:lpstr>
      <vt:lpstr>Validation measurements: Alpha waves</vt:lpstr>
      <vt:lpstr>Validation measurements: Alpha waves</vt:lpstr>
      <vt:lpstr>Validation measurements: Alpha waves</vt:lpstr>
      <vt:lpstr>Validation measurements: Alpha waves</vt:lpstr>
      <vt:lpstr>Validation measurements: Alpha waves</vt:lpstr>
      <vt:lpstr>ASSR: protocol</vt:lpstr>
      <vt:lpstr>ASSR: data processing</vt:lpstr>
      <vt:lpstr>Results: 80 Hz AM</vt:lpstr>
      <vt:lpstr>Results: 80 Hz vs 88 Hz AM stimuli</vt:lpstr>
      <vt:lpstr>Results: over-the-ear vs bone-conduction headphones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we finance ourselves?</dc:title>
  <dc:creator>Microsoft Office User</dc:creator>
  <cp:lastModifiedBy>Benedetta Mazzoni</cp:lastModifiedBy>
  <cp:revision>419</cp:revision>
  <dcterms:created xsi:type="dcterms:W3CDTF">2023-03-12T20:42:03Z</dcterms:created>
  <dcterms:modified xsi:type="dcterms:W3CDTF">2024-03-22T09:19:05Z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0x0101003B727A0BC19BDA40A15B78EF4EA6A333</vt:lpwstr>
  </property>
</Properties>
</file>