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67" r:id="rId2"/>
    <p:sldId id="268" r:id="rId3"/>
    <p:sldId id="330" r:id="rId4"/>
    <p:sldId id="27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28" r:id="rId13"/>
    <p:sldId id="329" r:id="rId14"/>
    <p:sldId id="331" r:id="rId15"/>
    <p:sldId id="332" r:id="rId16"/>
    <p:sldId id="311" r:id="rId17"/>
    <p:sldId id="312" r:id="rId18"/>
    <p:sldId id="313" r:id="rId19"/>
    <p:sldId id="314" r:id="rId20"/>
    <p:sldId id="315" r:id="rId21"/>
    <p:sldId id="333" r:id="rId22"/>
    <p:sldId id="334" r:id="rId23"/>
    <p:sldId id="335" r:id="rId24"/>
    <p:sldId id="336" r:id="rId25"/>
    <p:sldId id="316" r:id="rId26"/>
    <p:sldId id="317" r:id="rId27"/>
    <p:sldId id="319" r:id="rId28"/>
    <p:sldId id="322" r:id="rId29"/>
    <p:sldId id="320" r:id="rId30"/>
    <p:sldId id="323" r:id="rId31"/>
    <p:sldId id="321" r:id="rId32"/>
    <p:sldId id="341" r:id="rId33"/>
    <p:sldId id="342" r:id="rId34"/>
    <p:sldId id="346" r:id="rId35"/>
    <p:sldId id="349" r:id="rId36"/>
    <p:sldId id="351" r:id="rId37"/>
    <p:sldId id="348" r:id="rId38"/>
    <p:sldId id="343" r:id="rId39"/>
    <p:sldId id="325" r:id="rId40"/>
    <p:sldId id="337" r:id="rId41"/>
    <p:sldId id="344" r:id="rId42"/>
    <p:sldId id="345" r:id="rId43"/>
    <p:sldId id="340" r:id="rId44"/>
    <p:sldId id="326" r:id="rId45"/>
    <p:sldId id="32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EDE0C3-8ED5-A14B-B30C-409AE3F19BF7}">
          <p14:sldIdLst>
            <p14:sldId id="267"/>
            <p14:sldId id="268"/>
            <p14:sldId id="330"/>
            <p14:sldId id="272"/>
          </p14:sldIdLst>
        </p14:section>
        <p14:section name="finding" id="{E88ADA01-C4EB-2642-A1FE-4D05472F02A4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28"/>
            <p14:sldId id="329"/>
            <p14:sldId id="331"/>
            <p14:sldId id="332"/>
            <p14:sldId id="311"/>
            <p14:sldId id="312"/>
          </p14:sldIdLst>
        </p14:section>
        <p14:section name="traversing" id="{522830E6-4E35-9540-80C1-29D11A6277BA}">
          <p14:sldIdLst>
            <p14:sldId id="313"/>
            <p14:sldId id="314"/>
            <p14:sldId id="315"/>
            <p14:sldId id="333"/>
            <p14:sldId id="334"/>
            <p14:sldId id="335"/>
            <p14:sldId id="336"/>
          </p14:sldIdLst>
        </p14:section>
        <p14:section name="attributes/properties" id="{A166E964-A020-0544-8C1A-45AB49C5F04E}">
          <p14:sldIdLst>
            <p14:sldId id="316"/>
            <p14:sldId id="317"/>
            <p14:sldId id="319"/>
            <p14:sldId id="322"/>
            <p14:sldId id="320"/>
            <p14:sldId id="323"/>
            <p14:sldId id="321"/>
            <p14:sldId id="341"/>
            <p14:sldId id="342"/>
            <p14:sldId id="346"/>
            <p14:sldId id="349"/>
            <p14:sldId id="351"/>
            <p14:sldId id="348"/>
            <p14:sldId id="343"/>
            <p14:sldId id="325"/>
            <p14:sldId id="337"/>
            <p14:sldId id="344"/>
            <p14:sldId id="345"/>
            <p14:sldId id="340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D30"/>
    <a:srgbClr val="1B9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7" autoAdjust="0"/>
    <p:restoredTop sz="64431" autoAdjust="0"/>
  </p:normalViewPr>
  <p:slideViewPr>
    <p:cSldViewPr snapToGrid="0" snapToObjects="1">
      <p:cViewPr varScale="1">
        <p:scale>
          <a:sx n="77" d="100"/>
          <a:sy n="77" d="100"/>
        </p:scale>
        <p:origin x="-2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6BB72-362A-AA4E-9CAF-ECE28FF073D8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A473-FB26-B146-ABFA-DEF66007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TODO!</a:t>
            </a:r>
            <a:r>
              <a:rPr lang="en-GB" sz="1800" b="1" baseline="0" dirty="0" smtClean="0">
                <a:solidFill>
                  <a:srgbClr val="FF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 this is showing .html()</a:t>
            </a:r>
            <a:endParaRPr lang="en-GB" sz="1800" b="1" dirty="0" smtClean="0">
              <a:solidFill>
                <a:srgbClr val="FF0000"/>
              </a:solidFill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$.extend($.prototype,{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html: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newHtml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arguments.length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$.each(this, function(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node.innerHTML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newHtml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});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[0].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innerHTML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$.each({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val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 "value",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html: "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innerHTML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"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},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funcName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propName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$.prototype[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funcName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] =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newValue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if(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arguments.length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// set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return $.each(this,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element){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element[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propName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] =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newValue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});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 else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// get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return this[0][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propName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];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});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$ = function(selector)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if(! (this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instanceof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$) 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return new $(selector);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var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elements;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if(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typeof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selector === "string")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elements =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document.querySelectorAll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(selector);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 else if($.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isArray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(selector))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elements = selector;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this.length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 0;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[].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push.apply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(this, elements);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$.extend($.prototype,{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text: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newText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arguments.length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this.html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("");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$.each(this, function(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element){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textNode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document.createTextNode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newText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element.appendChild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});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[0].</a:t>
            </a:r>
            <a:r>
              <a:rPr lang="da-DK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childNodes</a:t>
            </a:r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find: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function(selector){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hu-H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els = [];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$.each(this,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els.push.apply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el.querySelectorAll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(selector))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$(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move .find</a:t>
            </a:r>
            <a:r>
              <a:rPr lang="en-US" baseline="0" dirty="0" smtClean="0"/>
              <a:t> into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TODO: fix animations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collection = [];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function(index, element)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sibling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element.nextSibling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(sibling)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(sibling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sibling.nodeType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=== 1)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collection.push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(sibling);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sibling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sibling.nextSibling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return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$(collection);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prototype.prev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collection = [];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function(index, element)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sibling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element.previousSibling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(sibling)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(sibling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sibling.nodeType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=== 1)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collection.push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(sibling);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sibling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sibling.previousSibling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return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$(collection);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parent: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function(){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hu-H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els = [];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$.each(this,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els.push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el.parentNode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$(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children: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function(){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hu-H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els = [];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$.each(this,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els.push.apply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el.children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$(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children: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function(){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hu-H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els = [];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$.each(this,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el){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els.push.apply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el.children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$(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attr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attrName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value){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if(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arguments.length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== 2){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return $.each(this,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element){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element.setAttribute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attrName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value)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})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 else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return this[0] &amp;&amp; this[0].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getAttribute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attrName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next exercise is going to be implementing </a:t>
            </a:r>
            <a:r>
              <a:rPr lang="en-US" dirty="0" err="1" smtClean="0"/>
              <a:t>jQuery’s</a:t>
            </a:r>
            <a:r>
              <a:rPr lang="en-US" baseline="0" dirty="0" smtClean="0"/>
              <a:t> `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` method.  </a:t>
            </a:r>
            <a:r>
              <a:rPr lang="en-US" baseline="0" dirty="0" err="1" smtClean="0"/>
              <a:t>jQuery’s</a:t>
            </a:r>
            <a:r>
              <a:rPr lang="en-US" baseline="0" dirty="0" smtClean="0"/>
              <a:t> CSS method is used to read and write the styles applied to an element.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attempting that, it’s worth reviewing how styles get applied to elements.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 have a food’s element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some CSS that adds padding to the food’s element.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read that </a:t>
            </a:r>
            <a:r>
              <a:rPr lang="en-US" baseline="0" dirty="0" err="1" smtClean="0"/>
              <a:t>div’s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paddingTop</a:t>
            </a:r>
            <a:r>
              <a:rPr lang="en-US" baseline="0" dirty="0" smtClean="0"/>
              <a:t> value with JavaScript, what will it return?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returns an empty string.  This is because the style object doesn’t provide the current style value of an element, instead it ONLY provides a way to set the element’s style values.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read the actual, computed value, you use this craziness 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reads from the CSS in the page and from the element’s style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element’s style value acts as an “overwrite”.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3DAA8-C615-42D6-BFE8-BC31D65AAD8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css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cssPropName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value){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if(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arguments.length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== 2){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return $.each(this, function(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element){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element.style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[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cssPropName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] = value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})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 else 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return this[0] &amp;&amp;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	document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                 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defaultView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                 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getComputedStyle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 this[0] )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                 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getPropertyValue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cssPropName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}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}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that we understand CSS, and how those properties are computed, it’s important to understand how</a:t>
            </a:r>
          </a:p>
          <a:p>
            <a:r>
              <a:rPr lang="en-US" dirty="0" smtClean="0"/>
              <a:t>the interplay</a:t>
            </a:r>
            <a:r>
              <a:rPr lang="en-US" baseline="0" dirty="0" smtClean="0"/>
              <a:t> of: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dirty="0" smtClean="0"/>
              <a:t>structure of the DOM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 of those</a:t>
            </a:r>
            <a:r>
              <a:rPr lang="en-US" baseline="0" dirty="0" smtClean="0"/>
              <a:t> CSS properties, especially display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window’s dimensions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result in the layout of the page.  Specifically the positions and dimensions of elements.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Once layout has occurred, the DOM allows you to read this information.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Understanding is VERY useful in creating JavaScript widgets that behave correctly no matter how they are styled.  For example, a slider that can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be moved around no matter how big or small it’s container or its containers margin, padding or border gets.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A473-FB26-B146-ABFA-DEF660070B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9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/en-US/docs/Web/CSS/display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/en-US/docs/Web/CSS/box-sizing</a:t>
            </a:r>
          </a:p>
          <a:p>
            <a:endParaRPr lang="en-US" dirty="0" smtClean="0"/>
          </a:p>
          <a:p>
            <a:r>
              <a:rPr lang="en-US" dirty="0" smtClean="0"/>
              <a:t>content-box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A473-FB26-B146-ABFA-DEF660070B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1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/en-US/docs/Web/CSS/display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/en-US/docs/Web/CSS/box-sizing</a:t>
            </a:r>
          </a:p>
          <a:p>
            <a:endParaRPr lang="en-US" dirty="0" smtClean="0"/>
          </a:p>
          <a:p>
            <a:r>
              <a:rPr lang="en-US" dirty="0" smtClean="0"/>
              <a:t>content-box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A473-FB26-B146-ABFA-DEF660070B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1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/en-US/docs/Web/CSS/display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/en-US/docs/Web/CSS/box-sizing</a:t>
            </a:r>
          </a:p>
          <a:p>
            <a:endParaRPr lang="en-US" dirty="0" smtClean="0"/>
          </a:p>
          <a:p>
            <a:r>
              <a:rPr lang="en-US" dirty="0" smtClean="0"/>
              <a:t>content-box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A473-FB26-B146-ABFA-DEF660070B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1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/en-US/docs/Web/CSS/display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/en-US/docs/Web/CSS/box-sizing</a:t>
            </a:r>
          </a:p>
          <a:p>
            <a:endParaRPr lang="en-US" dirty="0" smtClean="0"/>
          </a:p>
          <a:p>
            <a:r>
              <a:rPr lang="en-US" dirty="0" smtClean="0"/>
              <a:t>content-box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A473-FB26-B146-ABFA-DEF660070B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13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/en-US/docs/Web/CSS/display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/en-US/docs/Web/CSS/box-sizing</a:t>
            </a:r>
          </a:p>
          <a:p>
            <a:endParaRPr lang="en-US" dirty="0" smtClean="0"/>
          </a:p>
          <a:p>
            <a:r>
              <a:rPr lang="en-US" dirty="0" smtClean="0"/>
              <a:t>content-box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EA473-FB26-B146-ABFA-DEF660070BD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1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I </a:t>
            </a:r>
            <a:r>
              <a:rPr lang="en-US" dirty="0" smtClean="0"/>
              <a:t>start with a body element, </a:t>
            </a:r>
          </a:p>
          <a:p>
            <a:endParaRPr lang="en-US" dirty="0" smtClean="0"/>
          </a:p>
          <a:p>
            <a:r>
              <a:rPr lang="en-US" dirty="0" smtClean="0"/>
              <a:t>  - W/ FF, the body has an 8px margin.  This keeps all content 8px away from the body.</a:t>
            </a:r>
          </a:p>
          <a:p>
            <a:endParaRPr lang="en-US" dirty="0" smtClean="0"/>
          </a:p>
          <a:p>
            <a:r>
              <a:rPr lang="en-US" dirty="0" smtClean="0"/>
              <a:t>Add in a div element.</a:t>
            </a:r>
          </a:p>
          <a:p>
            <a:endParaRPr lang="en-US" dirty="0" smtClean="0"/>
          </a:p>
          <a:p>
            <a:r>
              <a:rPr lang="en-US" dirty="0" smtClean="0"/>
              <a:t>Now lets say I give it a height and a width</a:t>
            </a:r>
          </a:p>
          <a:p>
            <a:endParaRPr lang="en-US" dirty="0" smtClean="0"/>
          </a:p>
          <a:p>
            <a:r>
              <a:rPr lang="en-US" dirty="0" smtClean="0"/>
              <a:t>And some padding</a:t>
            </a:r>
          </a:p>
          <a:p>
            <a:endParaRPr lang="en-US" dirty="0" smtClean="0"/>
          </a:p>
          <a:p>
            <a:r>
              <a:rPr lang="en-US" dirty="0" smtClean="0"/>
              <a:t>And a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FF07EA-C315-4B9C-9F7F-5179F552E0C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3DAA8-C615-42D6-BFE8-BC31D65AAD8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B8F450-B152-4FD8-9FFB-1BE2414EF7EA}" type="slidenum">
              <a:rPr lang="en-US" sz="1200" baseline="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en-US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Outer methods take boolean param includeMargin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85DD868-E5C8-4D5F-96B8-CC7122DC1992}" type="slidenum">
              <a:rPr lang="en-US" sz="1200" baseline="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en-US" sz="1200" baseline="0">
              <a:latin typeface="+mn-lt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Old way of doing it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3DAA8-C615-42D6-BFE8-BC31D65AAD8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7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width: function(){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var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offsetWidth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 this[0].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offsetWidth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paddingLeft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=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parseInt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this.css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("padding-left") ),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paddingRight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parseInt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this.css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("padding-right") ),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borderRight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parseInt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this.css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("border-right-width") ),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borderLeft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parseInt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this.css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("border-left-width") );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	return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offsetWidth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paddingLeft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paddingRight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borderRight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-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borderLeft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;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collection = [];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function(index, element)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sibling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element.nextSibling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(sibling)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(sibling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sibling.nodeType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=== 1)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collection.push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(sibling);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sibling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sibling.nextSibling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FA64-BBB9-0142-8BE6-C6E503F830F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C853-26DA-EE41-A09E-88B15539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Elements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908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from the Document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document.querySelectorAll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selector )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document.querySelectorAll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'#</a:t>
            </a:r>
            <a:r>
              <a:rPr lang="en-US" sz="1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HTMLImageElement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  <a:endParaRPr lang="en-US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895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dirty="0" smtClean="0">
              <a:solidFill>
                <a:srgbClr val="A6A6A6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div id="</a:t>
            </a:r>
            <a:r>
              <a:rPr lang="en-US" dirty="0" err="1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"&gt;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doberman.jpg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"400px"/&gt;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289164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5667"/>
            <a:ext cx="836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 a function named ‘$’ that takes a selector as an argument, selects elements from the DOM, and returns an array-like object: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883440"/>
            <a:ext cx="836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breeds </a:t>
            </a:r>
            <a:r>
              <a:rPr lang="en-US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'#breeds'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dirty="0" smtClean="0">
              <a:latin typeface="Monaco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breeds.length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1;</a:t>
            </a: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breeds[</a:t>
            </a:r>
            <a:r>
              <a:rPr lang="nl-NL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nl-NL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nl-NL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$[ </a:t>
            </a:r>
            <a:r>
              <a:rPr lang="nl-NL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ul#breeds</a:t>
            </a:r>
            <a:r>
              <a:rPr lang="nl-NL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778" y="4932612"/>
            <a:ext cx="843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make an “array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-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like” object,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set length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to 0,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add items with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: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777" y="5948275"/>
            <a:ext cx="418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EDEDED"/>
                </a:highlight>
                <a:latin typeface="Monaco"/>
              </a:rPr>
              <a:t>[].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highlight>
                  <a:srgbClr val="EDEDED"/>
                </a:highlight>
                <a:latin typeface="Monaco"/>
              </a:rPr>
              <a:t>push.apply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highlight>
                  <a:srgbClr val="EDEDED"/>
                </a:highlight>
                <a:latin typeface="Monaco"/>
              </a:rPr>
              <a:t>(this, items)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621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0893"/>
            <a:ext cx="836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Add an </a:t>
            </a:r>
            <a:r>
              <a:rPr lang="en-US" sz="2800" dirty="0" smtClean="0">
                <a:latin typeface="Courier New"/>
                <a:cs typeface="Courier New"/>
              </a:rPr>
              <a:t>html</a:t>
            </a:r>
            <a:r>
              <a:rPr lang="en-US" sz="2800" b="1" dirty="0" smtClean="0"/>
              <a:t> method to get/set the </a:t>
            </a:r>
            <a:r>
              <a:rPr lang="en-US" sz="2800" b="1" dirty="0" err="1" smtClean="0"/>
              <a:t>innerHTML</a:t>
            </a:r>
            <a:r>
              <a:rPr lang="en-US" sz="2800" b="1" dirty="0" smtClean="0"/>
              <a:t> of an element(s).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836333"/>
            <a:ext cx="836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dogs </a:t>
            </a:r>
            <a:r>
              <a:rPr lang="en-U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'#breeds li'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dogs.html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'&lt;div&gt;All Dogs&lt;/div&gt;'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).html()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'&lt;</a:t>
            </a:r>
            <a:r>
              <a:rPr lang="da-DK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&gt;All Dogs&lt;/</a:t>
            </a:r>
            <a:r>
              <a:rPr lang="da-DK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&gt;'</a:t>
            </a:r>
            <a:endParaRPr lang="en-US" dirty="0">
              <a:latin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778" y="5059612"/>
            <a:ext cx="843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html() should be “chainable”, returning the original $ instance when setting.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388689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0893"/>
            <a:ext cx="836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Add an </a:t>
            </a:r>
            <a:r>
              <a:rPr lang="en-US" sz="2800" dirty="0" err="1" smtClean="0">
                <a:latin typeface="Courier New"/>
                <a:cs typeface="Courier New"/>
              </a:rPr>
              <a:t>val</a:t>
            </a:r>
            <a:r>
              <a:rPr lang="en-US" sz="2800" b="1" dirty="0" smtClean="0"/>
              <a:t> method to get/set the value of an element.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836333"/>
            <a:ext cx="836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"some text"</a:t>
            </a:r>
            <a:r>
              <a:rPr lang="en-US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endParaRPr lang="en-US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'input'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 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'some text'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'input'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'new text'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7574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0893"/>
            <a:ext cx="836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Remove the need to call </a:t>
            </a:r>
            <a:r>
              <a:rPr lang="en-US" sz="2800" dirty="0" smtClean="0">
                <a:latin typeface="Courier New"/>
                <a:cs typeface="Courier New"/>
              </a:rPr>
              <a:t>new</a:t>
            </a:r>
            <a:r>
              <a:rPr lang="en-US" sz="2800" b="1" dirty="0" smtClean="0"/>
              <a:t> when using our </a:t>
            </a:r>
            <a:r>
              <a:rPr lang="en-US" sz="2800" b="1" dirty="0" err="1"/>
              <a:t>j</a:t>
            </a:r>
            <a:r>
              <a:rPr lang="en-US" sz="2800" b="1" dirty="0" err="1" smtClean="0"/>
              <a:t>Query</a:t>
            </a:r>
            <a:r>
              <a:rPr lang="en-US" sz="2800" b="1" dirty="0" smtClean="0"/>
              <a:t> object.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836333"/>
            <a:ext cx="836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dogs </a:t>
            </a:r>
            <a:r>
              <a:rPr lang="en-U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'#breeds li'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dogs.html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'&lt;div&gt;Go To Heaven&lt;/div&gt;'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).html()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'&lt;div&gt;Go To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Heaven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&lt;/div&gt;'</a:t>
            </a:r>
            <a:endParaRPr lang="en-US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00985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0893"/>
            <a:ext cx="836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Add an </a:t>
            </a:r>
            <a:r>
              <a:rPr lang="en-US" sz="2800" dirty="0" smtClean="0">
                <a:latin typeface="Courier New"/>
                <a:cs typeface="Courier New"/>
              </a:rPr>
              <a:t>text</a:t>
            </a:r>
            <a:r>
              <a:rPr lang="en-US" sz="2800" b="1" dirty="0" smtClean="0"/>
              <a:t> method to get/set the text of an element.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836333"/>
            <a:ext cx="836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).text() 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</a:t>
            </a:r>
          </a:p>
          <a:p>
            <a:r>
              <a:rPr lang="fr-FR" dirty="0">
                <a:highlight>
                  <a:srgbClr val="FFFFFF"/>
                </a:highlight>
                <a:latin typeface="Monaco"/>
              </a:rPr>
              <a:t>	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  </a:t>
            </a:r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Doberman</a:t>
            </a:r>
            <a:endParaRPr lang="fr-FR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it-IT" dirty="0">
                <a:highlight>
                  <a:srgbClr val="FFFFFF"/>
                </a:highlight>
                <a:latin typeface="Monaco"/>
              </a:rPr>
              <a:t>	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		 </a:t>
            </a:r>
            <a:r>
              <a:rPr lang="it-IT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Beagles</a:t>
            </a:r>
            <a:endParaRPr lang="it-IT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it-IT" dirty="0">
                <a:highlight>
                  <a:srgbClr val="FFFFFF"/>
                </a:highlight>
                <a:latin typeface="Monaco"/>
              </a:rPr>
              <a:t>	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		 Boxer</a:t>
            </a:r>
          </a:p>
          <a:p>
            <a:r>
              <a:rPr lang="fr-FR" dirty="0">
                <a:highlight>
                  <a:srgbClr val="FFFFFF"/>
                </a:highlight>
                <a:latin typeface="Monaco"/>
              </a:rPr>
              <a:t>	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</a:t>
            </a:r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‘</a:t>
            </a:r>
            <a:endParaRPr lang="fr-FR" dirty="0">
              <a:latin typeface="Monaco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fr-FR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fr-FR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fr-FR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li:first-child</a:t>
            </a:r>
            <a:r>
              <a:rPr lang="fr-FR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text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r-FR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'TEETH!'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text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'TEETH!'</a:t>
            </a:r>
            <a:endParaRPr lang="en-US" dirty="0"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78" y="5163388"/>
            <a:ext cx="8633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:</a:t>
            </a:r>
          </a:p>
          <a:p>
            <a:r>
              <a:rPr lang="en-US" sz="2000" spc="-15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To set, clear html and append </a:t>
            </a:r>
            <a:r>
              <a:rPr lang="en-US" sz="2000" spc="-150" dirty="0" err="1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document.createTextNode</a:t>
            </a:r>
            <a:r>
              <a:rPr lang="en-US" sz="2000" spc="-15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( text ).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To get, iterate through each child if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child.nodeType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=== 3, read and accumulate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child.nodeValue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2535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from an Element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4799" y="2644422"/>
            <a:ext cx="8100833" cy="3832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element.getElementById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id 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element.getElementsByTagName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tag 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element.getElementsByClassName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className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element.querySelector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selector 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element.querySelectorAll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selector )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'#breeds'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querySelectorAll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'li a'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00" y="1728057"/>
            <a:ext cx="81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Elements have the same query methods as document.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8743894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5667"/>
            <a:ext cx="836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Add a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800" b="1" dirty="0"/>
              <a:t> method that returns items within the current elements: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800" y="2991556"/>
            <a:ext cx="8363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dogImages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'div'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).find(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img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778" y="5116057"/>
            <a:ext cx="843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Have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$ also accept an array of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nodes.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Use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el.querySelectorAll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('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img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').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46101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Traversing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759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66354" y="3206044"/>
            <a:ext cx="2136423" cy="457200"/>
          </a:xfrm>
          <a:prstGeom prst="rect">
            <a:avLst/>
          </a:prstGeom>
          <a:solidFill>
            <a:srgbClr val="FFFF97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4566354" y="4055533"/>
            <a:ext cx="2926646" cy="457200"/>
          </a:xfrm>
          <a:prstGeom prst="rect">
            <a:avLst/>
          </a:prstGeom>
          <a:solidFill>
            <a:srgbClr val="FFFF97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4207854" y="4916311"/>
            <a:ext cx="2621924" cy="457200"/>
          </a:xfrm>
          <a:prstGeom prst="rect">
            <a:avLst/>
          </a:prstGeom>
          <a:solidFill>
            <a:srgbClr val="FFFF97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>
            <a:off x="3793067" y="1885244"/>
            <a:ext cx="917221" cy="457200"/>
          </a:xfrm>
          <a:prstGeom prst="rect">
            <a:avLst/>
          </a:prstGeom>
          <a:solidFill>
            <a:srgbClr val="FFFF97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213578" y="2342444"/>
            <a:ext cx="2616200" cy="457200"/>
          </a:xfrm>
          <a:prstGeom prst="rect">
            <a:avLst/>
          </a:prstGeom>
          <a:solidFill>
            <a:srgbClr val="FFFF97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>
            <a:off x="4566354" y="3663244"/>
            <a:ext cx="4207854" cy="849489"/>
          </a:xfrm>
          <a:prstGeom prst="rect">
            <a:avLst/>
          </a:prstGeom>
          <a:solidFill>
            <a:srgbClr val="FFFF97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/>
          <p:cNvSpPr/>
          <p:nvPr/>
        </p:nvSpPr>
        <p:spPr>
          <a:xfrm>
            <a:off x="4566354" y="3204823"/>
            <a:ext cx="4207854" cy="1307909"/>
          </a:xfrm>
          <a:prstGeom prst="rect">
            <a:avLst/>
          </a:prstGeom>
          <a:solidFill>
            <a:srgbClr val="FFFF97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152400" y="2758406"/>
            <a:ext cx="35701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element.childNodes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element.firstChild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element.lastChild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element.nextSibling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element.previousSibling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element.parentNode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element.children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22510" y="1842911"/>
            <a:ext cx="5181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… &lt;/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baseline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aseline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aseline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Text Node</a:t>
            </a:r>
          </a:p>
          <a:p>
            <a:pPr>
              <a:buNone/>
            </a:pPr>
            <a:r>
              <a:rPr lang="en-US" sz="28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aseline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=""&gt;Link&lt;/a&gt;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&lt;span&gt;&lt;/span&gt;</a:t>
            </a:r>
          </a:p>
          <a:p>
            <a:pPr>
              <a:buNone/>
            </a:pPr>
            <a:r>
              <a:rPr lang="en-US" sz="2800" baseline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aseline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 … &lt;/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from an Element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387375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1" animBg="1"/>
      <p:bldP spid="14" grpId="1" animBg="1"/>
      <p:bldP spid="1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Goal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3" name="Picture 2" descr="Mozilla_Firefox_and_01_overview.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13" y="1627312"/>
            <a:ext cx="5781235" cy="50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496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526211"/>
            <a:ext cx="836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Add the </a:t>
            </a:r>
            <a:r>
              <a:rPr lang="en-US" sz="2800" dirty="0" smtClean="0">
                <a:latin typeface="Courier New"/>
                <a:cs typeface="Courier New"/>
              </a:rPr>
              <a:t>next</a:t>
            </a:r>
            <a:r>
              <a:rPr lang="en-US" sz="2800" b="1" dirty="0" smtClean="0"/>
              <a:t> method </a:t>
            </a:r>
            <a:r>
              <a:rPr lang="en-US" sz="2800" b="1" dirty="0"/>
              <a:t>to $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2778" y="2723444"/>
            <a:ext cx="8363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</a:t>
            </a:r>
            <a:r>
              <a:rPr lang="nl-NL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doberman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).next() </a:t>
            </a:r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$[ </a:t>
            </a:r>
            <a:r>
              <a:rPr lang="nl-NL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div#beagles</a:t>
            </a:r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]</a:t>
            </a:r>
          </a:p>
          <a:p>
            <a:endParaRPr lang="nl-NL" dirty="0">
              <a:latin typeface="Monaco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nl-NL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'#</a:t>
            </a:r>
            <a:r>
              <a:rPr lang="nl-NL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nl-NL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).next().next()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$[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div#boxer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]</a:t>
            </a:r>
          </a:p>
          <a:p>
            <a:endParaRPr lang="nl-NL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nl-NL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'#</a:t>
            </a:r>
            <a:r>
              <a:rPr lang="nl-NL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nl-NL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).next().next().next()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$[]</a:t>
            </a:r>
          </a:p>
          <a:p>
            <a:endParaRPr lang="nl-NL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</a:t>
            </a:r>
            <a:r>
              <a:rPr lang="nl-NL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doberman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, #</a:t>
            </a:r>
            <a:r>
              <a:rPr lang="nl-NL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beagles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).next() </a:t>
            </a:r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$[ </a:t>
            </a:r>
            <a:r>
              <a:rPr lang="nl-NL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div#beagles</a:t>
            </a:r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, </a:t>
            </a:r>
          </a:p>
          <a:p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                                      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div#boxer</a:t>
            </a:r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778" y="5163388"/>
            <a:ext cx="843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Make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sure you check for text nodes.</a:t>
            </a:r>
          </a:p>
        </p:txBody>
      </p:sp>
    </p:spTree>
    <p:extLst>
      <p:ext uri="{BB962C8B-B14F-4D97-AF65-F5344CB8AC3E}">
        <p14:creationId xmlns:p14="http://schemas.microsoft.com/office/powerpoint/2010/main" val="40671788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526211"/>
            <a:ext cx="836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Add the </a:t>
            </a:r>
            <a:r>
              <a:rPr lang="en-US" sz="2800" dirty="0" err="1" smtClean="0">
                <a:latin typeface="Courier New"/>
                <a:cs typeface="Courier New"/>
              </a:rPr>
              <a:t>prev</a:t>
            </a:r>
            <a:r>
              <a:rPr lang="en-US" sz="2800" b="1" dirty="0" smtClean="0"/>
              <a:t> method </a:t>
            </a:r>
            <a:r>
              <a:rPr lang="en-US" sz="2800" b="1" dirty="0"/>
              <a:t>to $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723444"/>
            <a:ext cx="83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</a:t>
            </a:r>
            <a:r>
              <a:rPr lang="nl-NL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doberman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</a:t>
            </a:r>
            <a:r>
              <a:rPr lang="nl-NL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prev</a:t>
            </a:r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 </a:t>
            </a:r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$[ </a:t>
            </a:r>
            <a:r>
              <a:rPr lang="nl-NL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ul#breeds</a:t>
            </a:r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778" y="5163388"/>
            <a:ext cx="843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Make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sure you check for text nodes.</a:t>
            </a:r>
          </a:p>
        </p:txBody>
      </p:sp>
    </p:spTree>
    <p:extLst>
      <p:ext uri="{BB962C8B-B14F-4D97-AF65-F5344CB8AC3E}">
        <p14:creationId xmlns:p14="http://schemas.microsoft.com/office/powerpoint/2010/main" val="35709061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526211"/>
            <a:ext cx="836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Add the </a:t>
            </a:r>
            <a:r>
              <a:rPr lang="en-US" sz="2800" dirty="0" smtClean="0">
                <a:latin typeface="Courier New"/>
                <a:cs typeface="Courier New"/>
              </a:rPr>
              <a:t>parent</a:t>
            </a:r>
            <a:r>
              <a:rPr lang="en-US" sz="2800" b="1" dirty="0" smtClean="0"/>
              <a:t> method </a:t>
            </a:r>
            <a:r>
              <a:rPr lang="en-US" sz="2800" b="1" dirty="0"/>
              <a:t>to $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723444"/>
            <a:ext cx="83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'#breeds'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).parent() 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$[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HTMLBodyElement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35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526211"/>
            <a:ext cx="836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Add the </a:t>
            </a:r>
            <a:r>
              <a:rPr lang="en-US" sz="2800" dirty="0" smtClean="0">
                <a:latin typeface="Courier New"/>
                <a:cs typeface="Courier New"/>
              </a:rPr>
              <a:t>children</a:t>
            </a:r>
            <a:r>
              <a:rPr lang="en-US" sz="2800" b="1" dirty="0" smtClean="0"/>
              <a:t> method </a:t>
            </a:r>
            <a:r>
              <a:rPr lang="en-US" sz="2800" b="1" dirty="0"/>
              <a:t>to $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723444"/>
            <a:ext cx="83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'#breeds'</a:t>
            </a:r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</a:t>
            </a:r>
            <a:r>
              <a:rPr lang="nl-NL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children</a:t>
            </a:r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 </a:t>
            </a:r>
            <a:r>
              <a:rPr lang="nl-NL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$[ li, li, li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0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526211"/>
            <a:ext cx="836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/>
              <a:t>Add a private helper method </a:t>
            </a:r>
            <a:r>
              <a:rPr lang="en-US" sz="2400" dirty="0" err="1" smtClean="0">
                <a:latin typeface="Courier New"/>
                <a:cs typeface="Courier New"/>
              </a:rPr>
              <a:t>makeTraverser</a:t>
            </a:r>
            <a:r>
              <a:rPr lang="en-US" sz="2400" b="1" dirty="0" smtClean="0"/>
              <a:t> to $ and </a:t>
            </a:r>
            <a:r>
              <a:rPr lang="en-US" sz="2400" b="1" dirty="0" err="1" smtClean="0"/>
              <a:t>reimplement</a:t>
            </a:r>
            <a:r>
              <a:rPr lang="en-US" sz="2400" b="1" dirty="0" smtClean="0"/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find,next</a:t>
            </a:r>
            <a:r>
              <a:rPr lang="en-US" sz="2400" b="1" dirty="0" smtClean="0"/>
              <a:t>, </a:t>
            </a:r>
            <a:r>
              <a:rPr lang="en-US" sz="2400" dirty="0" err="1" smtClean="0">
                <a:latin typeface="Courier New"/>
                <a:cs typeface="Courier New"/>
              </a:rPr>
              <a:t>prev</a:t>
            </a:r>
            <a:r>
              <a:rPr lang="en-US" sz="2400" b="1" dirty="0" smtClean="0"/>
              <a:t>, </a:t>
            </a:r>
            <a:r>
              <a:rPr lang="en-US" sz="2400" dirty="0" smtClean="0">
                <a:latin typeface="Courier New"/>
                <a:cs typeface="Courier New"/>
              </a:rPr>
              <a:t>parent</a:t>
            </a:r>
            <a:r>
              <a:rPr lang="en-US" sz="2400" b="1" dirty="0" smtClean="0"/>
              <a:t>, </a:t>
            </a:r>
            <a:r>
              <a:rPr lang="en-US" sz="2400" dirty="0" smtClean="0">
                <a:latin typeface="Courier New"/>
                <a:cs typeface="Courier New"/>
              </a:rPr>
              <a:t>children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4800" y="2810553"/>
            <a:ext cx="836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children: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makeTraverser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this.children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parent: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makeTraverser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this.parentNode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778" y="5163388"/>
            <a:ext cx="843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Look at the similarities of each method and refactor the similar code out into its own method.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970902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Attributes and Properties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35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>
                <a:solidFill>
                  <a:srgbClr val="000000"/>
                </a:solidFill>
                <a:latin typeface="Lato Regular"/>
                <a:cs typeface="Lato Regular"/>
              </a:rPr>
              <a:t>g</a:t>
            </a: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et/set </a:t>
            </a:r>
            <a:r>
              <a:rPr lang="en-GB" sz="4400" spc="-136" dirty="0">
                <a:solidFill>
                  <a:srgbClr val="000000"/>
                </a:solidFill>
                <a:latin typeface="Lato Regular"/>
                <a:cs typeface="Lato Regular"/>
              </a:rPr>
              <a:t>E</a:t>
            </a: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lement properties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554" y="1778000"/>
            <a:ext cx="8463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element.getAttribute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attributeName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element.setAttribute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attributeName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, value )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element.removeAttribute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attributeName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element.className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anchor.href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026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735667"/>
            <a:ext cx="836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Add an </a:t>
            </a:r>
            <a:r>
              <a:rPr lang="en-US" sz="2800" dirty="0" err="1">
                <a:latin typeface="Courier New"/>
                <a:cs typeface="Courier New"/>
              </a:rPr>
              <a:t>attr</a:t>
            </a:r>
            <a:r>
              <a:rPr lang="en-US" sz="2800" b="1" dirty="0"/>
              <a:t> method to $ that gets/sets attributes: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00" y="3005668"/>
            <a:ext cx="836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li a'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'class'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'active'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fr-FR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fr-FR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fr-FR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li a'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r-FR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fr-FR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fr-FR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'#Doberman'</a:t>
            </a:r>
            <a:endParaRPr lang="fr-FR" sz="2400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658569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Styles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975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u="sng" dirty="0">
                <a:solidFill>
                  <a:srgbClr val="C4BD97"/>
                </a:solidFill>
              </a:rPr>
              <a:t>HTML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16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"#Doberman"&gt;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1600" u="sng" dirty="0" smtClean="0">
              <a:solidFill>
                <a:srgbClr val="C4BD97"/>
              </a:solidFill>
            </a:endParaRPr>
          </a:p>
          <a:p>
            <a:pPr marL="0" indent="0">
              <a:buNone/>
            </a:pPr>
            <a:endParaRPr lang="en-US" u="sng" dirty="0" smtClean="0">
              <a:solidFill>
                <a:srgbClr val="C4BD97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C4BD97"/>
                </a:solidFill>
              </a:rPr>
              <a:t>JS</a:t>
            </a:r>
            <a:endParaRPr lang="en-US" u="sng" dirty="0">
              <a:solidFill>
                <a:srgbClr val="C4BD97"/>
              </a:solidFill>
            </a:endParaRPr>
          </a:p>
          <a:p>
            <a:pPr marL="0" indent="0">
              <a:buNone/>
            </a:pPr>
            <a:endParaRPr lang="en-US" sz="21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tr-TR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doberman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tr-TR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tr-TR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tr-TR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tr-TR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)[</a:t>
            </a:r>
            <a:r>
              <a:rPr lang="tr-TR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0</a:t>
            </a:r>
            <a:r>
              <a:rPr lang="tr-TR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tr-TR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doberman.style.display</a:t>
            </a:r>
            <a:endParaRPr lang="en-US" sz="19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document.defaultView</a:t>
            </a:r>
            <a:endParaRPr lang="en-US" sz="19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getComputedStyle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.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getPropertyValue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'display'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9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19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’inline-block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doberman.style.display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9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9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'none'</a:t>
            </a:r>
            <a:r>
              <a:rPr lang="en-US" sz="19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aseline="0" dirty="0" smtClean="0">
                <a:latin typeface="Lato Regular"/>
                <a:cs typeface="Lato Regular"/>
              </a:rPr>
              <a:t>How styles are applied</a:t>
            </a:r>
            <a:endParaRPr lang="en-GB" sz="4800" baseline="0" dirty="0">
              <a:latin typeface="Lato Regular"/>
              <a:cs typeface="Lato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0491" y="1600200"/>
            <a:ext cx="4343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3200" u="sng" baseline="0" dirty="0">
                <a:solidFill>
                  <a:srgbClr val="EEECE1">
                    <a:lumMod val="75000"/>
                  </a:srgbClr>
                </a:solidFill>
                <a:latin typeface="Calibri"/>
              </a:rPr>
              <a:t>CSS</a:t>
            </a:r>
          </a:p>
          <a:p>
            <a:endParaRPr lang="en-US" sz="1500" dirty="0" smtClean="0">
              <a:solidFill>
                <a:srgbClr val="A31515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15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5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display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5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inline-block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500" baseline="0" dirty="0">
              <a:solidFill>
                <a:prstClr val="black"/>
              </a:solidFill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9383" y="4392417"/>
            <a:ext cx="13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''</a:t>
            </a:r>
          </a:p>
        </p:txBody>
      </p:sp>
    </p:spTree>
    <p:extLst>
      <p:ext uri="{BB962C8B-B14F-4D97-AF65-F5344CB8AC3E}">
        <p14:creationId xmlns:p14="http://schemas.microsoft.com/office/powerpoint/2010/main" val="155605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Setup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69567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"breeds"&gt;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"#beagles"&gt;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Beagles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"#boxer"&gt;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Boxer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doberman.jpg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"400px"/&gt;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"beagles"&gt;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beagle.jpg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"boxer"&gt;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img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src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boxer.jpg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width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"400px"/&gt;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07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800002"/>
            <a:ext cx="836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Add an </a:t>
            </a:r>
            <a:r>
              <a:rPr lang="en-US" sz="2800" dirty="0" err="1">
                <a:latin typeface="Courier New"/>
                <a:cs typeface="Courier New"/>
              </a:rPr>
              <a:t>css</a:t>
            </a:r>
            <a:r>
              <a:rPr lang="en-US" sz="2800" b="1" dirty="0"/>
              <a:t> method to $ that gets/sets styles: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00" y="2596444"/>
            <a:ext cx="836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tr-TR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tr-TR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'div'</a:t>
            </a:r>
            <a:r>
              <a:rPr lang="tr-TR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</a:t>
            </a:r>
            <a:r>
              <a:rPr lang="tr-TR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css</a:t>
            </a:r>
            <a:r>
              <a:rPr lang="tr-TR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tr-TR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tr-TR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padding</a:t>
            </a:r>
            <a:r>
              <a:rPr lang="tr-TR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tr-TR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tr-TR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'20px'</a:t>
            </a:r>
            <a:r>
              <a:rPr lang="tr-TR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'padding-bottom'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'20px'</a:t>
            </a:r>
            <a:endParaRPr lang="fr-FR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78" y="5163388"/>
            <a:ext cx="843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</a:p>
          <a:p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document.defaultView.getComputedStyle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( el 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	  .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getPropertyValue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( prop )</a:t>
            </a:r>
          </a:p>
        </p:txBody>
      </p:sp>
    </p:spTree>
    <p:extLst>
      <p:ext uri="{BB962C8B-B14F-4D97-AF65-F5344CB8AC3E}">
        <p14:creationId xmlns:p14="http://schemas.microsoft.com/office/powerpoint/2010/main" val="15408734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Element Styles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4" y="1905000"/>
            <a:ext cx="835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div </a:t>
            </a:r>
            <a:r>
              <a:rPr lang="en-US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style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height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300px"&gt;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… 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444" y="2554111"/>
            <a:ext cx="632737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div.style.height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300px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defaultView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getComputedStyle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div, </a:t>
            </a:r>
            <a:r>
              <a:rPr lang="en-US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getPropertyValue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paddingTop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5px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62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6" y="438835"/>
            <a:ext cx="2221769" cy="178974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&lt;body&gt;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 &lt;div&gt;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  Hello World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&lt;/div&gt;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&lt;/body&gt;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1603" y="438835"/>
            <a:ext cx="2281238" cy="178974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div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height: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100px;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padding: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10px;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border: 2px;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margin: 10px</a:t>
            </a:r>
            <a:r>
              <a:rPr lang="en-US" dirty="0">
                <a:solidFill>
                  <a:srgbClr val="000000"/>
                </a:solidFill>
              </a:rPr>
              <a:t>;  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157898" y="438835"/>
            <a:ext cx="2566789" cy="1977121"/>
            <a:chOff x="6157898" y="438835"/>
            <a:chExt cx="2566789" cy="1977121"/>
          </a:xfrm>
        </p:grpSpPr>
        <p:pic>
          <p:nvPicPr>
            <p:cNvPr id="7" name="Picture 6" descr="Cursor_and_About_Vers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898" y="438835"/>
              <a:ext cx="2566789" cy="197712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6301662" y="718893"/>
              <a:ext cx="2264286" cy="1198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oval"/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1662" y="730875"/>
              <a:ext cx="0" cy="149770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oval"/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224189" y="1971515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pic>
        <p:nvPicPr>
          <p:cNvPr id="18" name="Picture 17" descr="Cursor_and_127_0_0_1_8125_lectures_3_Day_Training_DOM_demos_layout_htm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" y="2912664"/>
            <a:ext cx="8985260" cy="3876845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2427037" y="5020313"/>
            <a:ext cx="3742841" cy="1365909"/>
          </a:xfrm>
          <a:prstGeom prst="wedgeRectCallout">
            <a:avLst>
              <a:gd name="adj1" fmla="val -34355"/>
              <a:gd name="adj2" fmla="val -71384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div.offsetTop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div.offsetWidth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div.offsetParent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div.getBoundingClientRect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1"/>
            <a:ext cx="9144000" cy="1489123"/>
            <a:chOff x="0" y="1"/>
            <a:chExt cx="9144000" cy="1489123"/>
          </a:xfrm>
        </p:grpSpPr>
        <p:sp>
          <p:nvSpPr>
            <p:cNvPr id="22" name="Rectangle 21"/>
            <p:cNvSpPr/>
            <p:nvPr/>
          </p:nvSpPr>
          <p:spPr>
            <a:xfrm>
              <a:off x="0" y="1"/>
              <a:ext cx="9144000" cy="14891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endParaRPr>
            </a:p>
          </p:txBody>
        </p:sp>
        <p:sp>
          <p:nvSpPr>
            <p:cNvPr id="23" name="Text Box 1"/>
            <p:cNvSpPr txBox="1">
              <a:spLocks noChangeArrowheads="1"/>
            </p:cNvSpPr>
            <p:nvPr/>
          </p:nvSpPr>
          <p:spPr bwMode="auto">
            <a:xfrm>
              <a:off x="424800" y="350468"/>
              <a:ext cx="8363520" cy="760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>
                <a:lnSpc>
                  <a:spcPct val="101000"/>
                </a:lnSpc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GB" sz="4400" spc="-136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DOM Layout and Positioning</a:t>
              </a:r>
              <a:endParaRPr lang="en-GB" sz="4400" spc="-272" dirty="0">
                <a:solidFill>
                  <a:schemeClr val="accent6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73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7" grpId="0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Slider Demo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4" name="Picture 3" descr="Cursor_and_127_0_0_1_8125_lectures_3_Day_Training_DOM_demos_slider_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976"/>
            <a:ext cx="9144000" cy="51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9144000" cy="91582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6302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Layout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915826"/>
            <a:ext cx="0" cy="5942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eb_Application_Consulting___Training_·_Bitovi_c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38" y="913358"/>
            <a:ext cx="4584462" cy="5944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915827"/>
            <a:ext cx="4559537" cy="215130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  &lt;div&gt;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Hello World! 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   I am a sentence.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/div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/body&gt;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3067133"/>
            <a:ext cx="4559537" cy="3790867"/>
          </a:xfrm>
          <a:prstGeom prst="rect">
            <a:avLst/>
          </a:prstGeom>
          <a:noFill/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body {</a:t>
            </a: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  margin: 8px;</a:t>
            </a:r>
            <a:endParaRPr lang="en-US" dirty="0">
              <a:solidFill>
                <a:srgbClr val="948A54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div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box-sizing: </a:t>
            </a:r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content-box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margin: 10px 20px;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59536" y="1571361"/>
            <a:ext cx="511524" cy="528663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632476" y="1571361"/>
            <a:ext cx="511524" cy="528663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078774" y="1602272"/>
            <a:ext cx="3553702" cy="5255728"/>
            <a:chOff x="5078774" y="1602272"/>
            <a:chExt cx="3553702" cy="5255728"/>
          </a:xfrm>
        </p:grpSpPr>
        <p:sp>
          <p:nvSpPr>
            <p:cNvPr id="32" name="Rectangle 31"/>
            <p:cNvSpPr/>
            <p:nvPr/>
          </p:nvSpPr>
          <p:spPr>
            <a:xfrm>
              <a:off x="5078774" y="1602272"/>
              <a:ext cx="599972" cy="5255728"/>
            </a:xfrm>
            <a:prstGeom prst="rect">
              <a:avLst/>
            </a:prstGeom>
            <a:solidFill>
              <a:srgbClr val="FFC000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32504" y="1602272"/>
              <a:ext cx="599972" cy="5255728"/>
            </a:xfrm>
            <a:prstGeom prst="rect">
              <a:avLst/>
            </a:prstGeom>
            <a:solidFill>
              <a:srgbClr val="FFC000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78746" y="2533522"/>
            <a:ext cx="235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Hello World! I am a sentence.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8774" y="1605274"/>
            <a:ext cx="3553702" cy="405965"/>
            <a:chOff x="5078774" y="1605274"/>
            <a:chExt cx="3553702" cy="40596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078774" y="2011239"/>
              <a:ext cx="35537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50424" y="1605274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&lt;body&gt;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8746" y="2102584"/>
            <a:ext cx="2353758" cy="369332"/>
            <a:chOff x="5678746" y="2102584"/>
            <a:chExt cx="2353758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6429552" y="2102584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&lt;div&gt;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678746" y="2471916"/>
              <a:ext cx="23537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62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9144000" cy="91582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6302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Layout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915826"/>
            <a:ext cx="0" cy="5942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eb_Application_Consulting___Training_·_Bitovi_c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38" y="913358"/>
            <a:ext cx="4584462" cy="5944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915827"/>
            <a:ext cx="4559537" cy="215130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  &lt;div&gt;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Hello World! 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   I am a sentence.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/div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/body&gt;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3067133"/>
            <a:ext cx="4559537" cy="3790867"/>
          </a:xfrm>
          <a:prstGeom prst="rect">
            <a:avLst/>
          </a:prstGeom>
          <a:noFill/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body {</a:t>
            </a: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  margin: 8px;</a:t>
            </a:r>
            <a:endParaRPr lang="en-US" dirty="0">
              <a:solidFill>
                <a:srgbClr val="948A54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div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box-sizing: </a:t>
            </a:r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content-box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background-color: green;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margin: 10px 20px;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8774" y="1602272"/>
            <a:ext cx="3553702" cy="2691713"/>
          </a:xfrm>
          <a:prstGeom prst="rect">
            <a:avLst/>
          </a:prstGeom>
          <a:solidFill>
            <a:srgbClr val="FFC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8746" y="2533522"/>
            <a:ext cx="235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Hello World! I am a sentence.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678746" y="2484127"/>
            <a:ext cx="2334271" cy="84641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Hello World! I am a sentence.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78746" y="2102584"/>
            <a:ext cx="2353758" cy="369332"/>
            <a:chOff x="5678746" y="2102584"/>
            <a:chExt cx="2353758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6429552" y="2102584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&lt;div&gt;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678746" y="2471916"/>
              <a:ext cx="23537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22212" y="2471916"/>
            <a:ext cx="697627" cy="892603"/>
            <a:chOff x="5022212" y="2471916"/>
            <a:chExt cx="697627" cy="892603"/>
          </a:xfrm>
        </p:grpSpPr>
        <p:sp>
          <p:nvSpPr>
            <p:cNvPr id="34" name="TextBox 33"/>
            <p:cNvSpPr txBox="1"/>
            <p:nvPr/>
          </p:nvSpPr>
          <p:spPr>
            <a:xfrm>
              <a:off x="5022212" y="269780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&lt;div&gt;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678746" y="2471916"/>
              <a:ext cx="0" cy="89260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78774" y="2448138"/>
            <a:ext cx="3534215" cy="882404"/>
            <a:chOff x="5078774" y="2448138"/>
            <a:chExt cx="3534215" cy="882404"/>
          </a:xfrm>
        </p:grpSpPr>
        <p:sp>
          <p:nvSpPr>
            <p:cNvPr id="35" name="Rectangle 34"/>
            <p:cNvSpPr/>
            <p:nvPr/>
          </p:nvSpPr>
          <p:spPr>
            <a:xfrm>
              <a:off x="5078774" y="2471916"/>
              <a:ext cx="599972" cy="858626"/>
            </a:xfrm>
            <a:prstGeom prst="rect">
              <a:avLst/>
            </a:prstGeom>
            <a:solidFill>
              <a:srgbClr val="FFC000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13017" y="2448138"/>
              <a:ext cx="599972" cy="858626"/>
            </a:xfrm>
            <a:prstGeom prst="rect">
              <a:avLst/>
            </a:prstGeom>
            <a:solidFill>
              <a:srgbClr val="FFC000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488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9144000" cy="91582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6302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Layout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915826"/>
            <a:ext cx="0" cy="5942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eb_Application_Consulting___Training_·_Bitovi_c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38" y="913358"/>
            <a:ext cx="4584462" cy="5944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915827"/>
            <a:ext cx="4559537" cy="215130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  &lt;div&gt;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Hello World! 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   I am a sentence.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/div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/body&gt;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3067133"/>
            <a:ext cx="4559537" cy="3790867"/>
          </a:xfrm>
          <a:prstGeom prst="rect">
            <a:avLst/>
          </a:prstGeom>
          <a:noFill/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body {</a:t>
            </a: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  margin: 8px;</a:t>
            </a:r>
            <a:endParaRPr lang="en-US" dirty="0">
              <a:solidFill>
                <a:srgbClr val="948A54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div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box-sizing: </a:t>
            </a:r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content-box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background-color: green;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margin: 10px 20px;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8774" y="1602272"/>
            <a:ext cx="3553702" cy="2691713"/>
          </a:xfrm>
          <a:prstGeom prst="rect">
            <a:avLst/>
          </a:prstGeom>
          <a:solidFill>
            <a:srgbClr val="FFC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8746" y="2533522"/>
            <a:ext cx="235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Hello World! I am a sentence.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678746" y="2484127"/>
            <a:ext cx="2334271" cy="84641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Hello World! I am a sentence.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78746" y="2102584"/>
            <a:ext cx="2353758" cy="369332"/>
            <a:chOff x="5678746" y="2102584"/>
            <a:chExt cx="2353758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6429552" y="2102584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&lt;div&gt;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678746" y="2471916"/>
              <a:ext cx="23537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22212" y="2471916"/>
            <a:ext cx="697627" cy="892603"/>
            <a:chOff x="5022212" y="2471916"/>
            <a:chExt cx="697627" cy="892603"/>
          </a:xfrm>
        </p:grpSpPr>
        <p:sp>
          <p:nvSpPr>
            <p:cNvPr id="34" name="TextBox 33"/>
            <p:cNvSpPr txBox="1"/>
            <p:nvPr/>
          </p:nvSpPr>
          <p:spPr>
            <a:xfrm>
              <a:off x="5022212" y="269780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&lt;div&gt;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678746" y="2471916"/>
              <a:ext cx="0" cy="89260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8774" y="2064721"/>
            <a:ext cx="3553702" cy="405965"/>
            <a:chOff x="5078774" y="1605274"/>
            <a:chExt cx="3553702" cy="405965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078774" y="2011239"/>
              <a:ext cx="35537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50424" y="1605274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&lt;body&gt;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59536" y="2470686"/>
            <a:ext cx="4584464" cy="859856"/>
            <a:chOff x="4559536" y="2470686"/>
            <a:chExt cx="4584464" cy="859856"/>
          </a:xfrm>
        </p:grpSpPr>
        <p:sp>
          <p:nvSpPr>
            <p:cNvPr id="24" name="Rectangle 23"/>
            <p:cNvSpPr/>
            <p:nvPr/>
          </p:nvSpPr>
          <p:spPr>
            <a:xfrm>
              <a:off x="4559536" y="2471916"/>
              <a:ext cx="519238" cy="85862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32476" y="2470686"/>
              <a:ext cx="511524" cy="85862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09442" y="2444766"/>
            <a:ext cx="397533" cy="929348"/>
            <a:chOff x="5281213" y="2471916"/>
            <a:chExt cx="397533" cy="929348"/>
          </a:xfrm>
        </p:grpSpPr>
        <p:sp>
          <p:nvSpPr>
            <p:cNvPr id="30" name="TextBox 29"/>
            <p:cNvSpPr txBox="1"/>
            <p:nvPr/>
          </p:nvSpPr>
          <p:spPr>
            <a:xfrm rot="5400000">
              <a:off x="5020885" y="2771605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&lt;body&gt;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678746" y="2471916"/>
              <a:ext cx="0" cy="89260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559536" y="2018048"/>
            <a:ext cx="4584464" cy="1743594"/>
            <a:chOff x="4559536" y="2018048"/>
            <a:chExt cx="4584464" cy="1743594"/>
          </a:xfrm>
        </p:grpSpPr>
        <p:sp>
          <p:nvSpPr>
            <p:cNvPr id="32" name="Rectangle 31"/>
            <p:cNvSpPr/>
            <p:nvPr/>
          </p:nvSpPr>
          <p:spPr>
            <a:xfrm>
              <a:off x="4559536" y="2018048"/>
              <a:ext cx="519238" cy="1743594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32476" y="2018048"/>
              <a:ext cx="511524" cy="1743594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632548" y="464274"/>
              <a:ext cx="453868" cy="356141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643932" y="1765384"/>
              <a:ext cx="431100" cy="356141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78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9144000" cy="91582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6302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Layout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915826"/>
            <a:ext cx="0" cy="5942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eb_Application_Consulting___Training_·_Bitovi_c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38" y="913358"/>
            <a:ext cx="4584462" cy="5944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915827"/>
            <a:ext cx="4559537" cy="215130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  &lt;div&gt;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Hello 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World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/div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/body&gt;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3067133"/>
            <a:ext cx="4559537" cy="3790867"/>
          </a:xfrm>
          <a:prstGeom prst="rect">
            <a:avLst/>
          </a:prstGeom>
          <a:noFill/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body {</a:t>
            </a: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  margin: 8px;</a:t>
            </a:r>
            <a:endParaRPr lang="en-US" dirty="0">
              <a:solidFill>
                <a:srgbClr val="948A54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div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box-sizing: </a:t>
            </a:r>
            <a:r>
              <a:rPr lang="en-US" dirty="0" smtClean="0">
                <a:solidFill>
                  <a:srgbClr val="948A54"/>
                </a:solidFill>
                <a:latin typeface="Consolas"/>
                <a:cs typeface="Consolas"/>
              </a:rPr>
              <a:t>content-box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margin: 10px 2px;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59536" y="1571361"/>
            <a:ext cx="511524" cy="528663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632476" y="1571361"/>
            <a:ext cx="511524" cy="528663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9144000" cy="91582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24800" y="36302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Layout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915826"/>
            <a:ext cx="0" cy="5942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eb_Application_Consulting___Training_·_Bitovi_c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38" y="913358"/>
            <a:ext cx="4584462" cy="5944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915827"/>
            <a:ext cx="4559537" cy="2151306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body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  &lt;div&gt;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Hello 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World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  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/div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/body&gt;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3067133"/>
            <a:ext cx="4559537" cy="3790867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body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margin: 8px;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div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box-sizing: content-box;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width: 30px; height: 30px;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padding: 4px;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border: solid 4px black;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margin: 10px 3px;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9536" y="1602271"/>
            <a:ext cx="4584463" cy="46974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9536" y="2072012"/>
            <a:ext cx="511524" cy="478598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6442" y="2072012"/>
            <a:ext cx="567558" cy="478598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78773" y="1602272"/>
            <a:ext cx="3410129" cy="4160530"/>
          </a:xfrm>
          <a:prstGeom prst="rect">
            <a:avLst/>
          </a:prstGeom>
          <a:solidFill>
            <a:srgbClr val="FFC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78773" y="2072011"/>
            <a:ext cx="2993593" cy="29833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77119" y="2077407"/>
            <a:ext cx="2311355" cy="2306340"/>
          </a:xfrm>
          <a:prstGeom prst="rect">
            <a:avLst/>
          </a:prstGeom>
          <a:solidFill>
            <a:srgbClr val="3BA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1060" y="2072013"/>
            <a:ext cx="1657947" cy="166455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Hello World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060" y="2072012"/>
            <a:ext cx="3505382" cy="53072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Hello </a:t>
            </a:r>
            <a:r>
              <a:rPr lang="en-US" sz="2400" dirty="0">
                <a:solidFill>
                  <a:schemeClr val="tx1"/>
                </a:solidFill>
              </a:rPr>
              <a:t>World</a:t>
            </a: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6421206" y="4553070"/>
            <a:ext cx="667253" cy="942098"/>
            <a:chOff x="3124200" y="4202668"/>
            <a:chExt cx="944489" cy="1195864"/>
          </a:xfrm>
        </p:grpSpPr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3124200" y="4202668"/>
              <a:ext cx="9444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padding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3200400" y="4629150"/>
              <a:ext cx="7525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border</a:t>
              </a:r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3171825" y="5029200"/>
              <a:ext cx="8403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24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6008E-6 4.17997E-6 L 0.03367 0.0439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" y="2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7 0.04395 L 0.07359 0.093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" y="247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2506E-6 3.21999E-6 L 0.03697 0.045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2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9 0.09345 L 0.09615 0.1216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141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14 0.0458 L 0.05988 0.074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141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255 L 0.02205 0.0233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1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2" animBg="1"/>
      <p:bldP spid="22" grpId="3" animBg="1"/>
      <p:bldP spid="22" grpId="4" animBg="1"/>
      <p:bldP spid="30" grpId="0" animBg="1"/>
      <p:bldP spid="3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0" y="609600"/>
            <a:ext cx="5791200" cy="55626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09800" y="1257300"/>
            <a:ext cx="4419600" cy="426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2200" y="1409700"/>
            <a:ext cx="4114800" cy="3962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2057400"/>
            <a:ext cx="2895600" cy="266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width: 100px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height: 100px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padding: 10px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border 2px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margin: 10px;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Hello World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4648200" y="3352800"/>
            <a:ext cx="426878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7" name="Rectangle 27"/>
          <p:cNvSpPr>
            <a:spLocks noChangeArrowheads="1"/>
          </p:cNvSpPr>
          <p:nvPr/>
        </p:nvSpPr>
        <p:spPr bwMode="auto">
          <a:xfrm>
            <a:off x="6858000" y="3124200"/>
            <a:ext cx="1639657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offsetHeight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19325" y="5657850"/>
            <a:ext cx="441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Rectangle 33"/>
          <p:cNvSpPr>
            <a:spLocks noChangeArrowheads="1"/>
          </p:cNvSpPr>
          <p:nvPr/>
        </p:nvSpPr>
        <p:spPr bwMode="auto">
          <a:xfrm>
            <a:off x="3352800" y="5715000"/>
            <a:ext cx="1548153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offsetWidth</a:t>
            </a:r>
            <a:endParaRPr lang="en-US" sz="1600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588" y="1588"/>
            <a:ext cx="4098925" cy="1954212"/>
            <a:chOff x="1588" y="794"/>
            <a:chExt cx="4098588" cy="1955581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>
              <a:off x="1601180" y="609233"/>
              <a:ext cx="1218465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73" name="Rectangle 37"/>
            <p:cNvSpPr>
              <a:spLocks noChangeArrowheads="1"/>
            </p:cNvSpPr>
            <p:nvPr/>
          </p:nvSpPr>
          <p:spPr bwMode="auto">
            <a:xfrm>
              <a:off x="2362200" y="634425"/>
              <a:ext cx="17379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offsetTop</a:t>
              </a:r>
              <a:endParaRPr lang="en-US" sz="1600"/>
            </a:p>
          </p:txBody>
        </p:sp>
        <p:sp>
          <p:nvSpPr>
            <p:cNvPr id="40974" name="Rectangle 38"/>
            <p:cNvSpPr>
              <a:spLocks noChangeArrowheads="1"/>
            </p:cNvSpPr>
            <p:nvPr/>
          </p:nvSpPr>
          <p:spPr bwMode="auto">
            <a:xfrm>
              <a:off x="152400" y="1371600"/>
              <a:ext cx="177728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offsetLeft</a:t>
              </a:r>
              <a:endParaRPr lang="en-US" sz="160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588" y="1219259"/>
              <a:ext cx="2208030" cy="15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0" y="0"/>
            <a:ext cx="1838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err="1"/>
              <a:t>offsetParent</a:t>
            </a:r>
            <a:endParaRPr lang="en-US" sz="3600" dirty="0"/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3352800" y="4599864"/>
            <a:ext cx="213171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clientWidth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62394" y="5213898"/>
            <a:ext cx="411460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282761" y="1390650"/>
            <a:ext cx="1588" cy="3981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/>
          <p:cNvSpPr>
            <a:spLocks noChangeArrowheads="1"/>
          </p:cNvSpPr>
          <p:nvPr/>
        </p:nvSpPr>
        <p:spPr bwMode="auto">
          <a:xfrm rot="16200000">
            <a:off x="4890773" y="3018681"/>
            <a:ext cx="220404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clientHeight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659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The Setup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533465"/>
            <a:ext cx="5910167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$ 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(selector) { 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$.extend($.prototype,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html: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(string) {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(value) {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text: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(string) {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find: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(el) {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next: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prev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parent: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children: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(style,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width: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hide: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show: </a:t>
            </a:r>
            <a:r>
              <a:rPr lang="en-US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/*...*/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92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dirty="0" err="1" smtClean="0">
                <a:latin typeface="Lato Regular"/>
                <a:cs typeface="Lato Regular"/>
              </a:rPr>
              <a:t>offsetParent</a:t>
            </a:r>
            <a:endParaRPr lang="en-GB" sz="4800" baseline="0" dirty="0">
              <a:latin typeface="Lato Regular"/>
              <a:cs typeface="Lat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800" y="1662705"/>
            <a:ext cx="836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/>
              <a:t>offsetParent</a:t>
            </a:r>
            <a:r>
              <a:rPr lang="en-US" sz="2400" b="1" dirty="0" smtClean="0"/>
              <a:t> is the closest positioned parent, not necessarily the direct parent.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8377" y="2388438"/>
            <a:ext cx="4420973" cy="4246461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705" y="2947356"/>
            <a:ext cx="3141218" cy="30248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3621" y="3418978"/>
            <a:ext cx="2210487" cy="2035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position: relative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3295" y="2383388"/>
            <a:ext cx="205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position: relative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800358" y="2388438"/>
            <a:ext cx="0" cy="1030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6"/>
          <p:cNvSpPr>
            <a:spLocks noChangeArrowheads="1"/>
          </p:cNvSpPr>
          <p:nvPr/>
        </p:nvSpPr>
        <p:spPr bwMode="auto">
          <a:xfrm>
            <a:off x="1295400" y="3810000"/>
            <a:ext cx="1905000" cy="144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CSS </a:t>
            </a:r>
            <a:r>
              <a:rPr lang="en-US" b="1" dirty="0" smtClean="0">
                <a:solidFill>
                  <a:srgbClr val="7030A0"/>
                </a:solidFill>
                <a:latin typeface="+mj-lt"/>
              </a:rPr>
              <a:t>&gt; Position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3600" dirty="0" smtClean="0">
                <a:cs typeface="Courier New" pitchFamily="49" charset="0"/>
              </a:rPr>
              <a:t>Set and get positions</a:t>
            </a:r>
            <a:endParaRPr lang="en-US" sz="28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$("div").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$("div").</a:t>
            </a:r>
            <a:r>
              <a:rPr lang="en-US" sz="2400" b="1" dirty="0" err="1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scrollTop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$("div").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$("div").</a:t>
            </a:r>
            <a:r>
              <a:rPr lang="en-US" sz="2400" b="1" dirty="0" err="1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scrollLeft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Arial" charset="0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1" name="Rectangle 14"/>
          <p:cNvSpPr>
            <a:spLocks noChangeArrowheads="1"/>
          </p:cNvSpPr>
          <p:nvPr/>
        </p:nvSpPr>
        <p:spPr bwMode="auto">
          <a:xfrm>
            <a:off x="1828800" y="4267200"/>
            <a:ext cx="1066800" cy="6096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685800" y="3200400"/>
            <a:ext cx="35814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AutoShape 17"/>
          <p:cNvSpPr>
            <a:spLocks noChangeArrowheads="1"/>
          </p:cNvSpPr>
          <p:nvPr/>
        </p:nvSpPr>
        <p:spPr bwMode="auto">
          <a:xfrm>
            <a:off x="1295400" y="4419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aseline="0">
              <a:solidFill>
                <a:schemeClr val="accent1"/>
              </a:solidFill>
            </a:endParaRPr>
          </a:p>
        </p:txBody>
      </p:sp>
      <p:sp>
        <p:nvSpPr>
          <p:cNvPr id="34824" name="AutoShape 18"/>
          <p:cNvSpPr>
            <a:spLocks noChangeArrowheads="1"/>
          </p:cNvSpPr>
          <p:nvPr/>
        </p:nvSpPr>
        <p:spPr bwMode="auto">
          <a:xfrm rot="5400000">
            <a:off x="1943100" y="39243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baseline="0">
              <a:solidFill>
                <a:schemeClr val="accent1"/>
              </a:solidFill>
            </a:endParaRPr>
          </a:p>
        </p:txBody>
      </p:sp>
      <p:sp>
        <p:nvSpPr>
          <p:cNvPr id="34825" name="AutoShape 19"/>
          <p:cNvSpPr>
            <a:spLocks noChangeArrowheads="1"/>
          </p:cNvSpPr>
          <p:nvPr/>
        </p:nvSpPr>
        <p:spPr bwMode="auto">
          <a:xfrm>
            <a:off x="685800" y="46482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aseline="0">
              <a:solidFill>
                <a:schemeClr val="accent1"/>
              </a:solidFill>
            </a:endParaRPr>
          </a:p>
        </p:txBody>
      </p:sp>
      <p:sp>
        <p:nvSpPr>
          <p:cNvPr id="34826" name="AutoShape 20"/>
          <p:cNvSpPr>
            <a:spLocks noChangeArrowheads="1"/>
          </p:cNvSpPr>
          <p:nvPr/>
        </p:nvSpPr>
        <p:spPr bwMode="auto">
          <a:xfrm rot="5400000">
            <a:off x="2095500" y="36195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baseline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9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CSS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&gt; Height/Width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3600" dirty="0" smtClean="0">
                <a:cs typeface="Courier New" pitchFamily="49" charset="0"/>
              </a:rPr>
              <a:t>Set and get height and width</a:t>
            </a:r>
            <a:endParaRPr lang="en-US" sz="28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height/width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buFont typeface="Arial" charset="0"/>
              <a:buNone/>
            </a:pP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innerHeight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innerWidth</a:t>
            </a:r>
            <a:endParaRPr lang="en-US" sz="2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err="1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outerHeight</a:t>
            </a:r>
            <a:r>
              <a:rPr lang="en-US" sz="2400" b="1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b="1" dirty="0" err="1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outerWidth</a:t>
            </a:r>
            <a:endParaRPr lang="en-US" sz="2400" dirty="0" smtClean="0">
              <a:solidFill>
                <a:schemeClr val="folHlin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4876800" y="3200400"/>
            <a:ext cx="3581400" cy="2895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5029200" y="3352800"/>
            <a:ext cx="3276600" cy="25908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aseline="0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5334000" y="3657600"/>
            <a:ext cx="2667000" cy="1905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aseline="0"/>
          </a:p>
        </p:txBody>
      </p:sp>
      <p:sp>
        <p:nvSpPr>
          <p:cNvPr id="35847" name="AutoShape 13"/>
          <p:cNvSpPr>
            <a:spLocks noChangeArrowheads="1"/>
          </p:cNvSpPr>
          <p:nvPr/>
        </p:nvSpPr>
        <p:spPr bwMode="auto">
          <a:xfrm>
            <a:off x="5334000" y="4648200"/>
            <a:ext cx="2667000" cy="228600"/>
          </a:xfrm>
          <a:prstGeom prst="leftRightArrow">
            <a:avLst>
              <a:gd name="adj1" fmla="val 50000"/>
              <a:gd name="adj2" fmla="val 1680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AutoShape 14"/>
          <p:cNvSpPr>
            <a:spLocks noChangeArrowheads="1"/>
          </p:cNvSpPr>
          <p:nvPr/>
        </p:nvSpPr>
        <p:spPr bwMode="auto">
          <a:xfrm>
            <a:off x="5029200" y="4267200"/>
            <a:ext cx="3276600" cy="228600"/>
          </a:xfrm>
          <a:prstGeom prst="leftRightArrow">
            <a:avLst>
              <a:gd name="adj1" fmla="val 50000"/>
              <a:gd name="adj2" fmla="val 13683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utoShape 15"/>
          <p:cNvSpPr>
            <a:spLocks noChangeArrowheads="1"/>
          </p:cNvSpPr>
          <p:nvPr/>
        </p:nvSpPr>
        <p:spPr bwMode="auto">
          <a:xfrm>
            <a:off x="4876800" y="3810000"/>
            <a:ext cx="3581400" cy="228600"/>
          </a:xfrm>
          <a:prstGeom prst="leftRightArrow">
            <a:avLst>
              <a:gd name="adj1" fmla="val 50000"/>
              <a:gd name="adj2" fmla="val 14955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7"/>
          <p:cNvSpPr txBox="1">
            <a:spLocks noChangeArrowheads="1"/>
          </p:cNvSpPr>
          <p:nvPr/>
        </p:nvSpPr>
        <p:spPr bwMode="auto">
          <a:xfrm>
            <a:off x="6096000" y="556260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aseline="0">
                <a:latin typeface="+mn-lt"/>
              </a:rPr>
              <a:t>padding</a:t>
            </a:r>
          </a:p>
        </p:txBody>
      </p:sp>
      <p:sp>
        <p:nvSpPr>
          <p:cNvPr id="35851" name="Text Box 18"/>
          <p:cNvSpPr txBox="1">
            <a:spLocks noChangeArrowheads="1"/>
          </p:cNvSpPr>
          <p:nvPr/>
        </p:nvSpPr>
        <p:spPr bwMode="auto">
          <a:xfrm>
            <a:off x="6340074" y="6324600"/>
            <a:ext cx="822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aseline="0" dirty="0">
                <a:latin typeface="+mn-lt"/>
              </a:rPr>
              <a:t>border</a:t>
            </a:r>
          </a:p>
        </p:txBody>
      </p:sp>
      <p:sp>
        <p:nvSpPr>
          <p:cNvPr id="35852" name="Line 19"/>
          <p:cNvSpPr>
            <a:spLocks noChangeShapeType="1"/>
          </p:cNvSpPr>
          <p:nvPr/>
        </p:nvSpPr>
        <p:spPr bwMode="auto">
          <a:xfrm flipV="1">
            <a:off x="67056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2487"/>
            <a:ext cx="8229600" cy="3785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offset: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offset </a:t>
            </a:r>
            <a:r>
              <a:rPr lang="en-US" sz="20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318495"/>
                </a:solidFill>
                <a:highlight>
                  <a:srgbClr val="FFFFFF"/>
                </a:highlight>
                <a:latin typeface="Monaco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000" b="1" dirty="0">
                <a:solidFill>
                  <a:srgbClr val="0000CD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getBoundingClientRect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top: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offset.top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left: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offset.left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dirty="0" smtClean="0">
                <a:latin typeface="Lato Regular"/>
                <a:cs typeface="Lato Regular"/>
              </a:rPr>
              <a:t>offset()</a:t>
            </a:r>
            <a:endParaRPr lang="en-GB" sz="4800" baseline="0" dirty="0"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800" y="1662705"/>
            <a:ext cx="83635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/>
              <a:t>Here we have a </a:t>
            </a:r>
            <a:r>
              <a:rPr lang="en-US" sz="2400" dirty="0" smtClean="0">
                <a:latin typeface="Courier New"/>
                <a:cs typeface="Courier New"/>
              </a:rPr>
              <a:t>offset</a:t>
            </a:r>
            <a:r>
              <a:rPr lang="en-US" sz="2400" b="1" dirty="0" smtClean="0"/>
              <a:t> method that traverses our </a:t>
            </a:r>
            <a:r>
              <a:rPr lang="en-US" sz="2400" b="1" dirty="0" err="1" smtClean="0"/>
              <a:t>offsetParents</a:t>
            </a:r>
            <a:r>
              <a:rPr lang="en-US" sz="2400" b="1" dirty="0" smtClean="0"/>
              <a:t>, calculating our total offset, relative to the document.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6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678555"/>
            <a:ext cx="836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Add a </a:t>
            </a:r>
            <a:r>
              <a:rPr lang="en-US" sz="2800" dirty="0">
                <a:latin typeface="Courier New"/>
                <a:cs typeface="Courier New"/>
              </a:rPr>
              <a:t>width</a:t>
            </a:r>
            <a:r>
              <a:rPr lang="en-US" sz="2800" b="1" dirty="0"/>
              <a:t> method that returns the width of an element: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00" y="3040944"/>
            <a:ext cx="83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'#breeds'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).width(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1109</a:t>
            </a:r>
            <a:endParaRPr lang="fr-FR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78" y="5163388"/>
            <a:ext cx="8435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Use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css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() method and don’t forget about padding and borders.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43662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1615504"/>
            <a:ext cx="836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 smtClean="0"/>
              <a:t>Add </a:t>
            </a:r>
            <a:r>
              <a:rPr lang="en-US" sz="2800" dirty="0" smtClean="0">
                <a:latin typeface="Courier New"/>
                <a:cs typeface="Courier New"/>
              </a:rPr>
              <a:t>show </a:t>
            </a:r>
            <a:r>
              <a:rPr lang="en-US" sz="2800" b="1" dirty="0" smtClean="0"/>
              <a:t>and </a:t>
            </a:r>
            <a:r>
              <a:rPr lang="en-US" sz="2800" dirty="0" smtClean="0">
                <a:latin typeface="Courier New"/>
                <a:cs typeface="Courier New"/>
              </a:rPr>
              <a:t>hide</a:t>
            </a:r>
            <a:r>
              <a:rPr lang="en-US" sz="2800" b="1" dirty="0" smtClean="0"/>
              <a:t> methods to $: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00" y="2297121"/>
            <a:ext cx="83635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nl-NL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'#breeds'</a:t>
            </a:r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</a:t>
            </a:r>
            <a:r>
              <a:rPr lang="nl-NL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hide</a:t>
            </a:r>
            <a:r>
              <a:rPr lang="nl-NL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</a:t>
            </a:r>
            <a:r>
              <a:rPr lang="nl-NL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nl-NL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'#breeds'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).show()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fr-FR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78" y="5163388"/>
            <a:ext cx="843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hint: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Use your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css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() method.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21275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Finding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025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from the Document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4800" y="3166534"/>
            <a:ext cx="6248400" cy="1905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id 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document.getElementsByTagName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tag 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document.getElementsByClassName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className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document.querySelector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selector 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document.querySelectorAll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selector 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00" y="1728057"/>
            <a:ext cx="6795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We’re provided a simple API to find elements</a:t>
            </a:r>
          </a:p>
          <a:p>
            <a:r>
              <a:rPr lang="en-US" sz="2800" i="1" dirty="0" smtClean="0"/>
              <a:t>within a document.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351376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from the Document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id )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document.getElementById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'breeds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HTMLUListElement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895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"breeds"&gt;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"#beagles"&gt;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Beagles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"#boxer"&gt;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Boxer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766005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from the Document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document.getElementsByTagName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tag )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document.getElementsByTagName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'li'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HTMLIElement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HTMLLIElement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HTMLLIElement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  <a:endParaRPr lang="en-US" sz="18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895600"/>
            <a:ext cx="8153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A6A6A6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err="1">
                <a:solidFill>
                  <a:srgbClr val="A6A6A6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dirty="0">
                <a:solidFill>
                  <a:srgbClr val="A6A6A6"/>
                </a:solidFill>
                <a:highlight>
                  <a:srgbClr val="E8F2FE"/>
                </a:highlight>
                <a:latin typeface="Monaco"/>
              </a:rPr>
              <a:t> id="breeds"&gt;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Doberman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"#beagles"&gt;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Beagles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href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"#boxer"&gt;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Boxer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err="1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437038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from the Document</a:t>
            </a:r>
            <a:endParaRPr lang="en-GB" sz="4400" spc="-272" dirty="0">
              <a:solidFill>
                <a:schemeClr val="accent6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document.getElementsByClassName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className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document.getElementsByClassName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'contact'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[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HTMLDivElement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pPr marL="0" indent="0">
              <a:buNone/>
            </a:pPr>
            <a:endParaRPr lang="en-US" sz="1800" b="1" i="1" dirty="0" smtClean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1800" b="1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895600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A6A6A6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6A6A6"/>
                </a:solidFill>
                <a:highlight>
                  <a:srgbClr val="E8F2FE"/>
                </a:highlight>
                <a:latin typeface="Monaco"/>
              </a:rPr>
              <a:t>html&gt;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  &lt;head&gt;&lt;/head&gt;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   &lt;body&gt;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    &lt;h1 id="greet"&gt;Hello World&lt;/h1&gt;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"contact"&gt;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input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"age"/&gt;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    &lt;label&gt;For&lt;/label&gt;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    &lt;input name="user"/&gt;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  &lt;/body&gt;</a:t>
            </a:r>
          </a:p>
          <a:p>
            <a:r>
              <a:rPr lang="en-US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&lt;/html&gt;</a:t>
            </a:r>
            <a:endParaRPr lang="en-US" dirty="0">
              <a:solidFill>
                <a:srgbClr val="A6A6A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37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2483</Words>
  <Application>Microsoft Macintosh PowerPoint</Application>
  <PresentationFormat>On-screen Show (4:3)</PresentationFormat>
  <Paragraphs>699</Paragraphs>
  <Slides>45</Slides>
  <Notes>44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&gt; Position</vt:lpstr>
      <vt:lpstr>CSS &gt; Height/Width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Abril</dc:creator>
  <cp:lastModifiedBy>Justin Meyer</cp:lastModifiedBy>
  <cp:revision>420</cp:revision>
  <dcterms:created xsi:type="dcterms:W3CDTF">2013-07-19T15:49:52Z</dcterms:created>
  <dcterms:modified xsi:type="dcterms:W3CDTF">2014-12-03T23:21:25Z</dcterms:modified>
</cp:coreProperties>
</file>