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39"/>
  </p:notesMasterIdLst>
  <p:sldIdLst>
    <p:sldId id="277" r:id="rId4"/>
    <p:sldId id="283" r:id="rId5"/>
    <p:sldId id="300" r:id="rId6"/>
    <p:sldId id="325" r:id="rId7"/>
    <p:sldId id="301" r:id="rId8"/>
    <p:sldId id="302" r:id="rId9"/>
    <p:sldId id="324" r:id="rId10"/>
    <p:sldId id="317" r:id="rId11"/>
    <p:sldId id="337" r:id="rId12"/>
    <p:sldId id="327" r:id="rId13"/>
    <p:sldId id="326" r:id="rId14"/>
    <p:sldId id="304" r:id="rId15"/>
    <p:sldId id="313" r:id="rId16"/>
    <p:sldId id="333" r:id="rId17"/>
    <p:sldId id="334" r:id="rId18"/>
    <p:sldId id="335" r:id="rId19"/>
    <p:sldId id="336" r:id="rId20"/>
    <p:sldId id="306" r:id="rId21"/>
    <p:sldId id="307" r:id="rId22"/>
    <p:sldId id="330" r:id="rId23"/>
    <p:sldId id="315" r:id="rId24"/>
    <p:sldId id="316" r:id="rId25"/>
    <p:sldId id="328" r:id="rId26"/>
    <p:sldId id="331" r:id="rId27"/>
    <p:sldId id="308" r:id="rId28"/>
    <p:sldId id="344" r:id="rId29"/>
    <p:sldId id="291" r:id="rId30"/>
    <p:sldId id="340" r:id="rId31"/>
    <p:sldId id="341" r:id="rId32"/>
    <p:sldId id="343" r:id="rId33"/>
    <p:sldId id="342" r:id="rId34"/>
    <p:sldId id="297" r:id="rId35"/>
    <p:sldId id="322" r:id="rId36"/>
    <p:sldId id="338" r:id="rId37"/>
    <p:sldId id="33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74EC"/>
    <a:srgbClr val="9CC190"/>
    <a:srgbClr val="E5CB8F"/>
    <a:srgbClr val="DB5F3D"/>
    <a:srgbClr val="397D5D"/>
    <a:srgbClr val="7030A0"/>
    <a:srgbClr val="C0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53" autoAdjust="0"/>
  </p:normalViewPr>
  <p:slideViewPr>
    <p:cSldViewPr>
      <p:cViewPr varScale="1">
        <p:scale>
          <a:sx n="127" d="100"/>
          <a:sy n="127" d="100"/>
        </p:scale>
        <p:origin x="-69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58639-5DED-4ED8-BDFC-249F017EE410}" type="datetimeFigureOut">
              <a:rPr lang="en-US" smtClean="0"/>
              <a:t>12/1/14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098DA-7A7A-4AE6-94CA-13627122E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7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think the key to JavaScript is really understanding what’s going on in memory. And the key to understanding what’s going</a:t>
            </a:r>
            <a:r>
              <a:rPr lang="en-US" baseline="0" dirty="0" smtClean="0"/>
              <a:t> on in memory is understanding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JS’s basic data types look like in memory and how JS’s operators are used to manipulate those data structures.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defTabSz="457200"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marR="0" indent="-192324" algn="l" defTabSz="914400" rtl="0" eaLnBrk="1" fontAlgn="auto" latinLnBrk="0" hangingPunct="1">
              <a:lnSpc>
                <a:spcPct val="93000"/>
              </a:lnSpc>
              <a:spcBef>
                <a:spcPct val="0"/>
              </a:spcBef>
              <a:spcAft>
                <a:spcPts val="0"/>
              </a:spcAft>
              <a:buClrTx/>
              <a:buSzPct val="45000"/>
              <a:buFontTx/>
              <a:buNone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  <a:defRPr/>
            </a:pPr>
            <a:r>
              <a:rPr lang="en-US" sz="1800" dirty="0" err="1" smtClean="0"/>
              <a:t>js</a:t>
            </a:r>
            <a:r>
              <a:rPr lang="en-US" sz="1800" dirty="0" smtClean="0"/>
              <a:t>/demo/events/</a:t>
            </a:r>
            <a:r>
              <a:rPr lang="en-US" sz="1800" dirty="0" err="1" smtClean="0"/>
              <a:t>events.html</a:t>
            </a:r>
            <a:endParaRPr lang="en-US" sz="1800" dirty="0" smtClean="0"/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defTabSz="457200"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defTabSz="457200"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js</a:t>
            </a:r>
            <a:r>
              <a:rPr lang="en-US" dirty="0" smtClean="0"/>
              <a:t>/demo/</a:t>
            </a:r>
            <a:r>
              <a:rPr lang="en-US" dirty="0" err="1" smtClean="0"/>
              <a:t>events.html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defTabSz="457200"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All events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defTabSz="457200"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defTabSz="457200"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js</a:t>
            </a:r>
            <a:r>
              <a:rPr lang="en-US" dirty="0" smtClean="0"/>
              <a:t>/demo/</a:t>
            </a:r>
            <a:r>
              <a:rPr lang="en-US" dirty="0" err="1" smtClean="0"/>
              <a:t>events.html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defTabSz="457200"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Reference: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http://www.w3.org/TR/DOM-Level-3-Events/#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dom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-event-architecture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defTabSz="457200"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defTabSz="457200"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Reference: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http://www.w3.org/TR/DOM-Level-3-Events/#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dom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-event-architecture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defTabSz="457200"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Reference: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http://www.w3.org/TR/DOM-Level-3-Events/#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dom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-event-architecture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defTabSz="457200"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IE9+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Reference: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http://www.w3.org/TR/DOM-Level-3-Events/#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dom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-event-architecture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defTabSz="457200"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dirty="0" err="1" smtClean="0"/>
              <a:t>js</a:t>
            </a:r>
            <a:r>
              <a:rPr lang="en-US" sz="1800" dirty="0" smtClean="0"/>
              <a:t>/demo/events/</a:t>
            </a:r>
            <a:r>
              <a:rPr lang="en-US" sz="1800" dirty="0" err="1" smtClean="0"/>
              <a:t>propagation.html</a:t>
            </a:r>
            <a:endParaRPr lang="en-US" sz="18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defTabSz="457200"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Talking point: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register an event on the “div” as opposed to “a” itself</a:t>
            </a: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Reference: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http://www.w3.org/TR/DOM-Level-3-Events/#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dom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-event-architecture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defTabSz="457200"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Reference: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http://www.w3.org/TR/DOM-Level-3-Events/#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dom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-event-architecture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defTabSz="457200"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dirty="0" err="1" smtClean="0"/>
              <a:t>js</a:t>
            </a:r>
            <a:r>
              <a:rPr lang="en-US" sz="1800" dirty="0" smtClean="0"/>
              <a:t>/demo/events/</a:t>
            </a:r>
            <a:r>
              <a:rPr lang="en-US" sz="1800" dirty="0" err="1" smtClean="0"/>
              <a:t>propagation.html</a:t>
            </a:r>
            <a:endParaRPr lang="en-US" sz="18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defTabSz="457200"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defTabSz="457200"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defTabSz="457200"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So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jQuery</a:t>
            </a: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makes this work similar to the following.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jQuery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listens to “click” events on the body.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baseline="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When the anchor is clicked on, the event captures and bubbles to the body.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baseline="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Once that happens, the delegation code is going to loop from the target anchor element to the current target “body” element, to look for elements that match the selector.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baseline="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baseline="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baseline="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defTabSz="457200"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defTabSz="457200"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defTabSz="457200"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defTabSz="457200"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defTabSz="457200"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defTabSz="457200"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defTabSz="457200"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defTabSz="457200"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2E573AEC-AD5F-4AC7-847A-78D93F6C77B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CC2A9A35-C9AE-407E-8E43-A2001FFA5B0C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defTabSz="457200" eaLnBrk="1"/>
            <a:endParaRPr lang="en-US">
              <a:solidFill>
                <a:prstClr val="white"/>
              </a:solidFill>
            </a:endParaRPr>
          </a:p>
        </p:txBody>
      </p:sp>
      <p:sp>
        <p:nvSpPr>
          <p:cNvPr id="38916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36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696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27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439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5195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9369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310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5467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2667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396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357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009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59784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4473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5509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4026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3104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53058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03776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3641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90150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678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76544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1831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45676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8434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989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079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409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3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555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935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429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810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62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7004FA64-BBB9-0142-8BE6-C6E503F830F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12/1/14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C04C853-26DA-EE41-A09E-88B1553977F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19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Events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27485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Types and Actions</a:t>
            </a:r>
          </a:p>
        </p:txBody>
      </p:sp>
    </p:spTree>
    <p:extLst>
      <p:ext uri="{BB962C8B-B14F-4D97-AF65-F5344CB8AC3E}">
        <p14:creationId xmlns:p14="http://schemas.microsoft.com/office/powerpoint/2010/main" val="3024832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defTabSz="457200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Demo</a:t>
            </a:r>
            <a:endParaRPr lang="en-GB" sz="4400" spc="-272" dirty="0">
              <a:solidFill>
                <a:srgbClr val="F79646">
                  <a:lumMod val="50000"/>
                </a:srgbClr>
              </a:solidFill>
              <a:latin typeface="Lato Regular"/>
              <a:cs typeface="Lato Regular"/>
            </a:endParaRPr>
          </a:p>
        </p:txBody>
      </p:sp>
      <p:pic>
        <p:nvPicPr>
          <p:cNvPr id="2" name="Picture 1" descr="events_htm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86606"/>
            <a:ext cx="7772400" cy="537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046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defTabSz="457200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Default Actions</a:t>
            </a:r>
            <a:endParaRPr lang="en-GB" sz="4400" spc="-272" dirty="0">
              <a:solidFill>
                <a:srgbClr val="F79646">
                  <a:lumMod val="50000"/>
                </a:srgbClr>
              </a:solidFill>
              <a:latin typeface="Lato Regular"/>
              <a:cs typeface="Lato Regular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179530"/>
              </p:ext>
            </p:extLst>
          </p:nvPr>
        </p:nvGraphicFramePr>
        <p:xfrm>
          <a:off x="304800" y="1828800"/>
          <a:ext cx="8534400" cy="46482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75555"/>
                <a:gridCol w="6158845"/>
              </a:tblGrid>
              <a:tr h="56097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Event</a:t>
                      </a:r>
                      <a:endParaRPr lang="en-US" sz="2400" b="1" dirty="0">
                        <a:latin typeface="+mn-lt"/>
                      </a:endParaRP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Default Action</a:t>
                      </a:r>
                      <a:endParaRPr lang="en-US" sz="2400" b="1" dirty="0">
                        <a:latin typeface="+mn-lt"/>
                      </a:endParaRPr>
                    </a:p>
                  </a:txBody>
                  <a:tcPr marT="45733" marB="45733" anchor="ctr"/>
                </a:tc>
              </a:tr>
              <a:tr h="765281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submit</a:t>
                      </a:r>
                      <a:endParaRPr lang="en-US" sz="2100" dirty="0">
                        <a:latin typeface="+mn-lt"/>
                        <a:cs typeface="Courier New" pitchFamily="49" charset="0"/>
                      </a:endParaRP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Sends a post request with form data</a:t>
                      </a:r>
                      <a:endParaRPr lang="en-US" sz="2100" dirty="0" smtClean="0">
                        <a:latin typeface="+mn-lt"/>
                      </a:endParaRPr>
                    </a:p>
                  </a:txBody>
                  <a:tcPr marT="45733" marB="45733" anchor="ctr"/>
                </a:tc>
              </a:tr>
              <a:tr h="1093245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click</a:t>
                      </a:r>
                      <a:endParaRPr lang="en-US" sz="2100" dirty="0">
                        <a:latin typeface="+mn-lt"/>
                        <a:cs typeface="Courier New" pitchFamily="49" charset="0"/>
                      </a:endParaRP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On an anchor element, sets the </a:t>
                      </a:r>
                      <a:r>
                        <a:rPr lang="en-US" sz="2100" dirty="0" err="1" smtClean="0"/>
                        <a:t>window.location</a:t>
                      </a:r>
                      <a:r>
                        <a:rPr lang="en-US" sz="2100" dirty="0" smtClean="0"/>
                        <a:t> to the element's </a:t>
                      </a:r>
                      <a:r>
                        <a:rPr lang="en-US" sz="2100" dirty="0" err="1" smtClean="0"/>
                        <a:t>href</a:t>
                      </a:r>
                      <a:r>
                        <a:rPr lang="en-US" sz="2100" dirty="0" smtClean="0"/>
                        <a:t> attribute</a:t>
                      </a:r>
                      <a:endParaRPr lang="en-US" sz="2100" dirty="0" smtClean="0">
                        <a:latin typeface="+mn-lt"/>
                      </a:endParaRPr>
                    </a:p>
                  </a:txBody>
                  <a:tcPr marT="45733" marB="45733" anchor="ctr"/>
                </a:tc>
              </a:tr>
              <a:tr h="560979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mousedown</a:t>
                      </a:r>
                      <a:endParaRPr lang="en-US" sz="2100" dirty="0">
                        <a:latin typeface="+mn-lt"/>
                        <a:cs typeface="Courier New" pitchFamily="49" charset="0"/>
                      </a:endParaRP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Selects text</a:t>
                      </a:r>
                      <a:endParaRPr lang="en-US" sz="2100" dirty="0" smtClean="0">
                        <a:latin typeface="+mn-lt"/>
                      </a:endParaRPr>
                    </a:p>
                  </a:txBody>
                  <a:tcPr marT="45733" marB="45733" anchor="ctr"/>
                </a:tc>
              </a:tr>
              <a:tr h="765281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contextmenu</a:t>
                      </a:r>
                      <a:endParaRPr lang="en-US" sz="2100" dirty="0">
                        <a:latin typeface="+mn-lt"/>
                        <a:cs typeface="Courier New" pitchFamily="49" charset="0"/>
                      </a:endParaRP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Opens</a:t>
                      </a:r>
                      <a:r>
                        <a:rPr lang="en-US" sz="2100" baseline="0" dirty="0" smtClean="0"/>
                        <a:t> the browser’s context menu</a:t>
                      </a:r>
                      <a:endParaRPr lang="en-US" sz="2100" dirty="0" smtClean="0">
                        <a:latin typeface="+mn-lt"/>
                      </a:endParaRPr>
                    </a:p>
                  </a:txBody>
                  <a:tcPr marT="45733" marB="45733" anchor="ctr"/>
                </a:tc>
              </a:tr>
              <a:tr h="902436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keydown</a:t>
                      </a:r>
                      <a:r>
                        <a:rPr lang="en-US" sz="2100" dirty="0" smtClean="0"/>
                        <a:t>/</a:t>
                      </a:r>
                      <a:r>
                        <a:rPr lang="en-US" sz="2100" dirty="0" err="1" smtClean="0"/>
                        <a:t>keypress</a:t>
                      </a:r>
                      <a:endParaRPr lang="en-US" sz="2100" dirty="0">
                        <a:latin typeface="+mn-lt"/>
                        <a:cs typeface="Courier New" pitchFamily="49" charset="0"/>
                      </a:endParaRPr>
                    </a:p>
                  </a:txBody>
                  <a:tcPr marT="45733" marB="45733" anchor="ctr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Text is written into an input</a:t>
                      </a:r>
                      <a:r>
                        <a:rPr lang="en-US" sz="2100" baseline="0" dirty="0" smtClean="0"/>
                        <a:t> or tab to the next </a:t>
                      </a:r>
                      <a:r>
                        <a:rPr lang="en-US" sz="2100" baseline="0" dirty="0" err="1" smtClean="0"/>
                        <a:t>tabindex</a:t>
                      </a:r>
                      <a:endParaRPr lang="en-US" sz="2100" dirty="0" smtClean="0">
                        <a:latin typeface="+mn-lt"/>
                      </a:endParaRPr>
                    </a:p>
                  </a:txBody>
                  <a:tcPr marT="45733" marB="4573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8997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defTabSz="457200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Stopping actions</a:t>
            </a:r>
            <a:endParaRPr lang="en-GB" sz="4400" spc="-272" dirty="0">
              <a:solidFill>
                <a:srgbClr val="F79646">
                  <a:lumMod val="50000"/>
                </a:srgbClr>
              </a:solidFill>
              <a:latin typeface="Lato Regular"/>
              <a:cs typeface="Lato Regula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752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i="1" dirty="0" err="1" smtClean="0">
                <a:cs typeface="Bebas Neue"/>
              </a:rPr>
              <a:t>event.preventDefault</a:t>
            </a:r>
            <a:r>
              <a:rPr lang="en-US" i="1" dirty="0" smtClean="0">
                <a:cs typeface="Bebas Neue"/>
              </a:rPr>
              <a:t>() will stop the default action from being executed.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33528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 err="1">
                <a:solidFill>
                  <a:srgbClr val="0000A2"/>
                </a:solidFill>
                <a:highlight>
                  <a:srgbClr val="FFFFFF"/>
                </a:highlight>
                <a:latin typeface="Monaco"/>
              </a:rPr>
              <a:t>click_handler</a:t>
            </a:r>
            <a:r>
              <a:rPr lang="en-US" b="1" dirty="0">
                <a:solidFill>
                  <a:srgbClr val="0000A2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687687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//stops </a:t>
            </a:r>
            <a:r>
              <a:rPr lang="en-US" i="1" dirty="0" err="1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window.location</a:t>
            </a:r>
            <a:r>
              <a:rPr lang="en-US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 from being set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ev.preventDefault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};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0439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Basic Event Data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79057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defTabSz="457200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Event Data</a:t>
            </a:r>
            <a:endParaRPr lang="en-GB" sz="4400" spc="-272" dirty="0">
              <a:solidFill>
                <a:srgbClr val="F79646">
                  <a:lumMod val="50000"/>
                </a:srgbClr>
              </a:solidFill>
              <a:latin typeface="Lato Regular"/>
              <a:cs typeface="Lato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828801"/>
            <a:ext cx="8153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breeds.addEventListener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'click'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//click, </a:t>
            </a:r>
            <a:r>
              <a:rPr lang="en-US" i="1" dirty="0" err="1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keypress</a:t>
            </a:r>
            <a:r>
              <a:rPr lang="en-US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i="1" dirty="0" err="1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etc</a:t>
            </a:r>
            <a:endParaRPr lang="en-US" i="1" dirty="0">
              <a:solidFill>
                <a:srgbClr val="0066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ev.type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//element event was invoked on</a:t>
            </a:r>
          </a:p>
          <a:p>
            <a:r>
              <a:rPr lang="en-US" dirty="0"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ev.target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//current element in propagation</a:t>
            </a:r>
          </a:p>
          <a:p>
            <a:r>
              <a:rPr lang="en-US" dirty="0"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ev.currentTarget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ev.timestamp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ev.bubbles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ev.cancelable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ev.eventPhase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 </a:t>
            </a:r>
            <a:r>
              <a:rPr lang="da-DK" b="1" dirty="0">
                <a:solidFill>
                  <a:srgbClr val="585CF6"/>
                </a:solidFill>
                <a:highlight>
                  <a:srgbClr val="FFFFFF"/>
                </a:highlight>
                <a:latin typeface="Monaco"/>
              </a:rPr>
              <a:t>false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7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defTabSz="457200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Mouse Events</a:t>
            </a:r>
            <a:endParaRPr lang="en-GB" sz="4400" spc="-272" dirty="0">
              <a:solidFill>
                <a:srgbClr val="F79646">
                  <a:lumMod val="50000"/>
                </a:srgbClr>
              </a:solidFill>
              <a:latin typeface="Lato Regular"/>
              <a:cs typeface="Lato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752600"/>
            <a:ext cx="838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breeds.addEventListener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'click'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//true if modifier was pressed</a:t>
            </a:r>
          </a:p>
          <a:p>
            <a:r>
              <a:rPr lang="en-US" dirty="0"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ev.altKey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ev.ctrlKey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ev.metaKey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ev.shiftKey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//which button was pressed</a:t>
            </a:r>
          </a:p>
          <a:p>
            <a:r>
              <a:rPr lang="en-US" dirty="0"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ev.button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//secondary target element, such as a </a:t>
            </a:r>
            <a:r>
              <a:rPr lang="en-US" i="1" dirty="0" err="1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mouseover</a:t>
            </a:r>
            <a:endParaRPr lang="en-US" i="1" dirty="0">
              <a:solidFill>
                <a:srgbClr val="0066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ev.relatedTarget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 </a:t>
            </a:r>
            <a:r>
              <a:rPr lang="da-DK" b="1" dirty="0">
                <a:solidFill>
                  <a:srgbClr val="585CF6"/>
                </a:solidFill>
                <a:highlight>
                  <a:srgbClr val="FFFFFF"/>
                </a:highlight>
                <a:latin typeface="Monaco"/>
              </a:rPr>
              <a:t>false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845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defTabSz="457200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Key Events</a:t>
            </a:r>
            <a:endParaRPr lang="en-GB" sz="4400" spc="-272" dirty="0">
              <a:solidFill>
                <a:srgbClr val="F79646">
                  <a:lumMod val="50000"/>
                </a:srgbClr>
              </a:solidFill>
              <a:latin typeface="Lato Regular"/>
              <a:cs typeface="Lato Regula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76400"/>
            <a:ext cx="8305800" cy="3733800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breeds.addEventListener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8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'click'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8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pPr marL="0" indent="0">
              <a:buNone/>
            </a:pPr>
            <a:endParaRPr lang="en-US" sz="1800" dirty="0">
              <a:latin typeface="Monac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//numeric key code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FF"/>
                </a:highlight>
                <a:latin typeface="Monaco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ev.keyCode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800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//character representation of key pressed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FF"/>
                </a:highlight>
                <a:latin typeface="Monaco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ev.charCode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Monaco"/>
            </a:endParaRPr>
          </a:p>
          <a:p>
            <a:pPr marL="0" indent="0">
              <a:buNone/>
            </a:pPr>
            <a:r>
              <a:rPr lang="da-DK" sz="1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 </a:t>
            </a:r>
            <a:r>
              <a:rPr lang="da-DK" sz="1800" b="1" dirty="0">
                <a:solidFill>
                  <a:srgbClr val="585CF6"/>
                </a:solidFill>
                <a:highlight>
                  <a:srgbClr val="FFFFFF"/>
                </a:highlight>
                <a:latin typeface="Monaco"/>
              </a:rPr>
              <a:t>false</a:t>
            </a:r>
            <a:r>
              <a:rPr lang="da-DK" sz="1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</a:t>
            </a:r>
            <a:endParaRPr lang="en-US" sz="1800" dirty="0" smtClean="0">
              <a:solidFill>
                <a:srgbClr val="000000"/>
              </a:solidFill>
              <a:cs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0992964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Propagation and Delegation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60753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defTabSz="457200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Event Propagation</a:t>
            </a:r>
            <a:endParaRPr lang="en-GB" sz="4400" spc="-272" dirty="0">
              <a:solidFill>
                <a:srgbClr val="F79646">
                  <a:lumMod val="50000"/>
                </a:srgbClr>
              </a:solidFill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3177" y="1972235"/>
            <a:ext cx="79950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Events are dispatched through the DOM over three phases:</a:t>
            </a:r>
          </a:p>
          <a:p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Capture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Target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Bubble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53354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defTabSz="457200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What We’ll Learn</a:t>
            </a:r>
            <a:endParaRPr lang="en-GB" sz="4400" spc="-272" dirty="0">
              <a:solidFill>
                <a:srgbClr val="F79646">
                  <a:lumMod val="50000"/>
                </a:srgbClr>
              </a:solidFill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752600"/>
            <a:ext cx="716374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4800" dirty="0" smtClean="0">
                <a:solidFill>
                  <a:prstClr val="black"/>
                </a:solidFill>
              </a:rPr>
              <a:t>Listening to Events</a:t>
            </a:r>
          </a:p>
          <a:p>
            <a:pPr defTabSz="457200"/>
            <a:r>
              <a:rPr lang="en-US" sz="4800" dirty="0" smtClean="0">
                <a:solidFill>
                  <a:prstClr val="black"/>
                </a:solidFill>
              </a:rPr>
              <a:t>Types and Actions</a:t>
            </a:r>
          </a:p>
          <a:p>
            <a:pPr defTabSz="457200"/>
            <a:r>
              <a:rPr lang="en-US" sz="4800" dirty="0" smtClean="0">
                <a:solidFill>
                  <a:prstClr val="black"/>
                </a:solidFill>
              </a:rPr>
              <a:t>Event Data</a:t>
            </a:r>
          </a:p>
          <a:p>
            <a:pPr defTabSz="457200"/>
            <a:r>
              <a:rPr lang="en-US" sz="4800" dirty="0" smtClean="0">
                <a:solidFill>
                  <a:prstClr val="black"/>
                </a:solidFill>
              </a:rPr>
              <a:t>Propagation and Delegation</a:t>
            </a:r>
          </a:p>
        </p:txBody>
      </p:sp>
    </p:spTree>
    <p:extLst>
      <p:ext uri="{BB962C8B-B14F-4D97-AF65-F5344CB8AC3E}">
        <p14:creationId xmlns:p14="http://schemas.microsoft.com/office/powerpoint/2010/main" val="2112253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defTabSz="457200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Event Propagation</a:t>
            </a:r>
            <a:endParaRPr lang="en-GB" sz="4400" spc="-272" dirty="0">
              <a:solidFill>
                <a:srgbClr val="F79646">
                  <a:lumMod val="50000"/>
                </a:srgbClr>
              </a:solidFill>
              <a:latin typeface="Lato Regular"/>
              <a:cs typeface="Lato Regula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19399" y="1905000"/>
            <a:ext cx="1752600" cy="533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819400" y="1981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352800" y="2667000"/>
            <a:ext cx="1752600" cy="533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352800" y="2743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886200" y="3429000"/>
            <a:ext cx="1752600" cy="533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886200" y="3505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343400" y="4191000"/>
            <a:ext cx="1752600" cy="533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343400" y="4267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800600" y="4953000"/>
            <a:ext cx="17526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800600" y="5029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3" idx="1"/>
            <a:endCxn id="47" idx="1"/>
          </p:cNvCxnSpPr>
          <p:nvPr/>
        </p:nvCxnSpPr>
        <p:spPr>
          <a:xfrm rot="10800000" flipH="1" flipV="1">
            <a:off x="2819398" y="2171700"/>
            <a:ext cx="533401" cy="762000"/>
          </a:xfrm>
          <a:prstGeom prst="curvedConnector3">
            <a:avLst>
              <a:gd name="adj1" fmla="val -42857"/>
            </a:avLst>
          </a:prstGeom>
          <a:ln w="38100" cmpd="sng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4"/>
          <p:cNvCxnSpPr>
            <a:stCxn id="47" idx="1"/>
            <a:endCxn id="49" idx="1"/>
          </p:cNvCxnSpPr>
          <p:nvPr/>
        </p:nvCxnSpPr>
        <p:spPr>
          <a:xfrm rot="10800000" flipH="1" flipV="1">
            <a:off x="3352800" y="2933700"/>
            <a:ext cx="533400" cy="762000"/>
          </a:xfrm>
          <a:prstGeom prst="curvedConnector3">
            <a:avLst>
              <a:gd name="adj1" fmla="val -42857"/>
            </a:avLst>
          </a:prstGeom>
          <a:ln w="38100" cmpd="sng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54"/>
          <p:cNvCxnSpPr>
            <a:stCxn id="49" idx="1"/>
            <a:endCxn id="51" idx="1"/>
          </p:cNvCxnSpPr>
          <p:nvPr/>
        </p:nvCxnSpPr>
        <p:spPr>
          <a:xfrm rot="10800000" flipH="1" flipV="1">
            <a:off x="3886200" y="3695700"/>
            <a:ext cx="457200" cy="762000"/>
          </a:xfrm>
          <a:prstGeom prst="curvedConnector3">
            <a:avLst>
              <a:gd name="adj1" fmla="val -50000"/>
            </a:avLst>
          </a:prstGeom>
          <a:ln w="38100" cmpd="sng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54"/>
          <p:cNvCxnSpPr>
            <a:stCxn id="51" idx="1"/>
            <a:endCxn id="53" idx="1"/>
          </p:cNvCxnSpPr>
          <p:nvPr/>
        </p:nvCxnSpPr>
        <p:spPr>
          <a:xfrm rot="10800000" flipH="1" flipV="1">
            <a:off x="4343400" y="4457700"/>
            <a:ext cx="457200" cy="762000"/>
          </a:xfrm>
          <a:prstGeom prst="curvedConnector3">
            <a:avLst>
              <a:gd name="adj1" fmla="val -50000"/>
            </a:avLst>
          </a:prstGeom>
          <a:ln w="38100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54"/>
          <p:cNvCxnSpPr>
            <a:stCxn id="51" idx="3"/>
            <a:endCxn id="49" idx="3"/>
          </p:cNvCxnSpPr>
          <p:nvPr/>
        </p:nvCxnSpPr>
        <p:spPr>
          <a:xfrm flipH="1" flipV="1">
            <a:off x="5638800" y="3695700"/>
            <a:ext cx="457200" cy="762000"/>
          </a:xfrm>
          <a:prstGeom prst="curvedConnector3">
            <a:avLst>
              <a:gd name="adj1" fmla="val -50000"/>
            </a:avLst>
          </a:prstGeom>
          <a:ln w="38100" cmpd="sng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54"/>
          <p:cNvCxnSpPr>
            <a:stCxn id="53" idx="3"/>
            <a:endCxn id="51" idx="3"/>
          </p:cNvCxnSpPr>
          <p:nvPr/>
        </p:nvCxnSpPr>
        <p:spPr>
          <a:xfrm flipH="1" flipV="1">
            <a:off x="6096000" y="4457700"/>
            <a:ext cx="457200" cy="762000"/>
          </a:xfrm>
          <a:prstGeom prst="curvedConnector3">
            <a:avLst>
              <a:gd name="adj1" fmla="val -50000"/>
            </a:avLst>
          </a:prstGeom>
          <a:ln w="38100" cmpd="sng">
            <a:solidFill>
              <a:schemeClr val="accent3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54"/>
          <p:cNvCxnSpPr>
            <a:stCxn id="49" idx="3"/>
            <a:endCxn id="47" idx="3"/>
          </p:cNvCxnSpPr>
          <p:nvPr/>
        </p:nvCxnSpPr>
        <p:spPr>
          <a:xfrm flipH="1" flipV="1">
            <a:off x="5105400" y="2933700"/>
            <a:ext cx="533400" cy="762000"/>
          </a:xfrm>
          <a:prstGeom prst="curvedConnector3">
            <a:avLst>
              <a:gd name="adj1" fmla="val -42857"/>
            </a:avLst>
          </a:prstGeom>
          <a:ln w="38100" cmpd="sng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54"/>
          <p:cNvCxnSpPr>
            <a:stCxn id="47" idx="3"/>
            <a:endCxn id="3" idx="3"/>
          </p:cNvCxnSpPr>
          <p:nvPr/>
        </p:nvCxnSpPr>
        <p:spPr>
          <a:xfrm flipH="1" flipV="1">
            <a:off x="4571999" y="2171700"/>
            <a:ext cx="533401" cy="762000"/>
          </a:xfrm>
          <a:prstGeom prst="curvedConnector3">
            <a:avLst>
              <a:gd name="adj1" fmla="val -42857"/>
            </a:avLst>
          </a:prstGeom>
          <a:ln w="38100" cmpd="sng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2000" y="3429000"/>
            <a:ext cx="1994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Capture Phase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248400" y="2362200"/>
            <a:ext cx="1872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Bubble Phase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495800" y="5791200"/>
            <a:ext cx="1801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Target Phase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4457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defTabSz="457200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Stopping Propagation</a:t>
            </a:r>
            <a:endParaRPr lang="en-GB" sz="4400" spc="-272" dirty="0">
              <a:solidFill>
                <a:srgbClr val="F79646">
                  <a:lumMod val="50000"/>
                </a:srgbClr>
              </a:solidFill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828800"/>
            <a:ext cx="8133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/>
              <a:t>event.stopPropagation</a:t>
            </a:r>
            <a:r>
              <a:rPr lang="en-US" sz="2800" i="1" dirty="0" smtClean="0"/>
              <a:t>() will stop the event from being triggered on subsequent elements.</a:t>
            </a:r>
            <a:endParaRPr lang="en-US" sz="28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505200"/>
            <a:ext cx="76954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 smtClean="0">
                <a:solidFill>
                  <a:srgbClr val="0000A2"/>
                </a:solidFill>
                <a:highlight>
                  <a:srgbClr val="FFFFFF"/>
                </a:highlight>
                <a:latin typeface="Monaco"/>
              </a:rPr>
              <a:t>handler </a:t>
            </a:r>
            <a:r>
              <a:rPr lang="en-US" b="1" dirty="0">
                <a:solidFill>
                  <a:srgbClr val="687687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//stops clicks from passing to the next element</a:t>
            </a:r>
          </a:p>
          <a:p>
            <a:r>
              <a:rPr lang="en-US" dirty="0">
                <a:highlight>
                  <a:srgbClr val="FFFFFF"/>
                </a:highlight>
                <a:latin typeface="Monaco"/>
              </a:rPr>
              <a:t>	</a:t>
            </a:r>
            <a:r>
              <a:rPr lang="en-US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//in the hierarchy</a:t>
            </a:r>
          </a:p>
          <a:p>
            <a:r>
              <a:rPr lang="en-US" dirty="0"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ev.stopPropagation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r>
              <a:rPr lang="en-US" dirty="0">
                <a:highlight>
                  <a:srgbClr val="FFFFFF"/>
                </a:highlight>
                <a:latin typeface="Monaco"/>
              </a:rPr>
              <a:t>	</a:t>
            </a:r>
            <a:r>
              <a:rPr lang="en-US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//Note: this sample would stop bubbling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449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defTabSz="457200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stopImmediatePropagation</a:t>
            </a:r>
            <a:endParaRPr lang="en-GB" sz="4400" spc="-272" dirty="0">
              <a:solidFill>
                <a:srgbClr val="F79646">
                  <a:lumMod val="50000"/>
                </a:srgbClr>
              </a:solidFill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828800"/>
            <a:ext cx="8133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/>
              <a:t>event.stopImmediatePropagation</a:t>
            </a:r>
            <a:r>
              <a:rPr lang="en-US" sz="2800" i="1" dirty="0" smtClean="0"/>
              <a:t>() will stop the event from being triggered on subsequent handlers.</a:t>
            </a:r>
            <a:endParaRPr lang="en-US" sz="28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505200"/>
            <a:ext cx="6891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element.addEventListener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'click'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ev.stopImmediatePropagation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console.</a:t>
            </a:r>
            <a:r>
              <a:rPr lang="en-US" b="1" dirty="0" err="1">
                <a:solidFill>
                  <a:srgbClr val="3C4C72"/>
                </a:solidFill>
                <a:highlight>
                  <a:srgbClr val="FFFFFF"/>
                </a:highlight>
                <a:latin typeface="Monaco"/>
              </a:rPr>
              <a:t>log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'I will be called'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});</a:t>
            </a:r>
          </a:p>
          <a:p>
            <a:endParaRPr lang="en-US" dirty="0">
              <a:latin typeface="Monaco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element.addEventListener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'click'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console.</a:t>
            </a:r>
            <a:r>
              <a:rPr lang="en-US" b="1" dirty="0" err="1">
                <a:solidFill>
                  <a:srgbClr val="3C4C72"/>
                </a:solidFill>
                <a:highlight>
                  <a:srgbClr val="FFFFFF"/>
                </a:highlight>
                <a:latin typeface="Monaco"/>
              </a:rPr>
              <a:t>log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'I will not be called'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815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defTabSz="457200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Demo</a:t>
            </a:r>
            <a:endParaRPr lang="en-GB" sz="4400" spc="-272" dirty="0">
              <a:solidFill>
                <a:srgbClr val="F79646">
                  <a:lumMod val="50000"/>
                </a:srgbClr>
              </a:solidFill>
              <a:latin typeface="Lato Regular"/>
              <a:cs typeface="Lato Regular"/>
            </a:endParaRPr>
          </a:p>
        </p:txBody>
      </p:sp>
      <p:pic>
        <p:nvPicPr>
          <p:cNvPr id="2" name="Picture 1" descr="propagation_htm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7602"/>
            <a:ext cx="7467600" cy="509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919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defTabSz="457200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Event Delegation</a:t>
            </a:r>
            <a:endParaRPr lang="en-GB" sz="4400" spc="-272" dirty="0">
              <a:solidFill>
                <a:srgbClr val="F79646">
                  <a:lumMod val="50000"/>
                </a:srgbClr>
              </a:solidFill>
              <a:latin typeface="Lato Regular"/>
              <a:cs typeface="Lato Regular"/>
            </a:endParaRPr>
          </a:p>
        </p:txBody>
      </p:sp>
      <p:cxnSp>
        <p:nvCxnSpPr>
          <p:cNvPr id="25" name="Straight Arrow Connector 54"/>
          <p:cNvCxnSpPr>
            <a:stCxn id="8" idx="1"/>
          </p:cNvCxnSpPr>
          <p:nvPr/>
        </p:nvCxnSpPr>
        <p:spPr>
          <a:xfrm flipH="1">
            <a:off x="3810000" y="3555832"/>
            <a:ext cx="2209800" cy="177968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9800" y="3048000"/>
            <a:ext cx="2915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Register a handler on a parent element </a:t>
            </a:r>
            <a:r>
              <a:rPr lang="en-US" sz="2000" dirty="0" smtClean="0"/>
              <a:t>check the target</a:t>
            </a:r>
            <a:endParaRPr lang="en-US" sz="2000" dirty="0"/>
          </a:p>
        </p:txBody>
      </p:sp>
      <p:sp>
        <p:nvSpPr>
          <p:cNvPr id="60" name="Rectangle 59"/>
          <p:cNvSpPr/>
          <p:nvPr/>
        </p:nvSpPr>
        <p:spPr>
          <a:xfrm>
            <a:off x="914399" y="1981200"/>
            <a:ext cx="1752600" cy="533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14400" y="2057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447800" y="2743200"/>
            <a:ext cx="1752600" cy="533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447800" y="2819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981200" y="3505200"/>
            <a:ext cx="1752600" cy="533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981200" y="3581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2438400" y="4267200"/>
            <a:ext cx="1752600" cy="533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438400" y="4343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895600" y="5029200"/>
            <a:ext cx="17526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895600" y="5105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76" name="Straight Arrow Connector 54"/>
          <p:cNvCxnSpPr>
            <a:stCxn id="60" idx="1"/>
            <a:endCxn id="63" idx="1"/>
          </p:cNvCxnSpPr>
          <p:nvPr/>
        </p:nvCxnSpPr>
        <p:spPr>
          <a:xfrm rot="10800000" flipH="1" flipV="1">
            <a:off x="914398" y="2247900"/>
            <a:ext cx="533401" cy="762000"/>
          </a:xfrm>
          <a:prstGeom prst="curvedConnector3">
            <a:avLst>
              <a:gd name="adj1" fmla="val -42857"/>
            </a:avLst>
          </a:prstGeom>
          <a:ln w="38100" cmpd="sng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54"/>
          <p:cNvCxnSpPr>
            <a:stCxn id="63" idx="1"/>
            <a:endCxn id="66" idx="1"/>
          </p:cNvCxnSpPr>
          <p:nvPr/>
        </p:nvCxnSpPr>
        <p:spPr>
          <a:xfrm rot="10800000" flipH="1" flipV="1">
            <a:off x="1447800" y="3009900"/>
            <a:ext cx="533400" cy="762000"/>
          </a:xfrm>
          <a:prstGeom prst="curvedConnector3">
            <a:avLst>
              <a:gd name="adj1" fmla="val -42857"/>
            </a:avLst>
          </a:prstGeom>
          <a:ln w="38100" cmpd="sng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54"/>
          <p:cNvCxnSpPr>
            <a:stCxn id="66" idx="1"/>
            <a:endCxn id="70" idx="1"/>
          </p:cNvCxnSpPr>
          <p:nvPr/>
        </p:nvCxnSpPr>
        <p:spPr>
          <a:xfrm rot="10800000" flipH="1" flipV="1">
            <a:off x="1981200" y="3771900"/>
            <a:ext cx="457200" cy="762000"/>
          </a:xfrm>
          <a:prstGeom prst="curvedConnector3">
            <a:avLst>
              <a:gd name="adj1" fmla="val -50000"/>
            </a:avLst>
          </a:prstGeom>
          <a:ln w="38100" cmpd="sng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54"/>
          <p:cNvCxnSpPr>
            <a:stCxn id="70" idx="1"/>
            <a:endCxn id="72" idx="1"/>
          </p:cNvCxnSpPr>
          <p:nvPr/>
        </p:nvCxnSpPr>
        <p:spPr>
          <a:xfrm rot="10800000" flipH="1" flipV="1">
            <a:off x="2438400" y="4533900"/>
            <a:ext cx="457200" cy="762000"/>
          </a:xfrm>
          <a:prstGeom prst="curvedConnector3">
            <a:avLst>
              <a:gd name="adj1" fmla="val -50000"/>
            </a:avLst>
          </a:prstGeom>
          <a:ln w="38100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54"/>
          <p:cNvCxnSpPr>
            <a:stCxn id="70" idx="3"/>
            <a:endCxn id="66" idx="3"/>
          </p:cNvCxnSpPr>
          <p:nvPr/>
        </p:nvCxnSpPr>
        <p:spPr>
          <a:xfrm flipH="1" flipV="1">
            <a:off x="3733800" y="3771900"/>
            <a:ext cx="457200" cy="762000"/>
          </a:xfrm>
          <a:prstGeom prst="curvedConnector3">
            <a:avLst>
              <a:gd name="adj1" fmla="val -50000"/>
            </a:avLst>
          </a:prstGeom>
          <a:ln w="38100" cmpd="sng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54"/>
          <p:cNvCxnSpPr>
            <a:stCxn id="72" idx="3"/>
            <a:endCxn id="70" idx="3"/>
          </p:cNvCxnSpPr>
          <p:nvPr/>
        </p:nvCxnSpPr>
        <p:spPr>
          <a:xfrm flipH="1" flipV="1">
            <a:off x="4191000" y="4533900"/>
            <a:ext cx="457200" cy="762000"/>
          </a:xfrm>
          <a:prstGeom prst="curvedConnector3">
            <a:avLst>
              <a:gd name="adj1" fmla="val -50000"/>
            </a:avLst>
          </a:prstGeom>
          <a:ln w="38100" cmpd="sng">
            <a:solidFill>
              <a:schemeClr val="accent3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3199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defTabSz="457200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Event Delegation</a:t>
            </a:r>
            <a:endParaRPr lang="en-GB" sz="4400" spc="-272" dirty="0">
              <a:solidFill>
                <a:srgbClr val="F79646">
                  <a:lumMod val="50000"/>
                </a:srgbClr>
              </a:solidFill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8235" y="1972235"/>
            <a:ext cx="7857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Register a handler on a parent element and </a:t>
            </a:r>
            <a:r>
              <a:rPr lang="en-US" sz="2400" i="1" dirty="0" smtClean="0"/>
              <a:t>do work if target element is the right type.</a:t>
            </a:r>
            <a:endParaRPr lang="en-US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971800"/>
            <a:ext cx="812659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document.body.addEventListener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"click"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endParaRPr lang="en-US" sz="2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ev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){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if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ev.target.nodeName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=== 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"A"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console.log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"clicked on an anchor!"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pt-BR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pt-B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 do </a:t>
            </a:r>
            <a:r>
              <a:rPr lang="pt-BR" sz="24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stuff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!	</a:t>
            </a:r>
          </a:p>
          <a:p>
            <a:r>
              <a:rPr lang="pt-BR" sz="2400" dirty="0" smtClean="0">
                <a:highlight>
                  <a:srgbClr val="FFFFFF"/>
                </a:highlight>
                <a:latin typeface="Monaco"/>
              </a:rPr>
              <a:t>    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da-DK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}</a:t>
            </a:r>
            <a:r>
              <a:rPr lang="da-DK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da-DK" sz="2400" dirty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false</a:t>
            </a:r>
            <a:r>
              <a:rPr lang="da-DK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da-DK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30803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defTabSz="457200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Delegation</a:t>
            </a:r>
            <a:endParaRPr lang="en-GB" sz="4400" spc="-272" dirty="0">
              <a:solidFill>
                <a:srgbClr val="F79646">
                  <a:lumMod val="50000"/>
                </a:srgbClr>
              </a:solidFill>
              <a:latin typeface="Lato Regular"/>
              <a:cs typeface="Lato Regular"/>
            </a:endParaRPr>
          </a:p>
        </p:txBody>
      </p:sp>
      <p:pic>
        <p:nvPicPr>
          <p:cNvPr id="3" name="Picture 2" descr="delegation_htm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9144000" cy="473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788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defTabSz="457200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Advantages?</a:t>
            </a:r>
            <a:endParaRPr lang="en-GB" sz="4400" spc="-272" dirty="0">
              <a:solidFill>
                <a:srgbClr val="F79646">
                  <a:lumMod val="50000"/>
                </a:srgbClr>
              </a:solidFill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800" y="2009625"/>
            <a:ext cx="826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cs typeface="Monaco"/>
              </a:rPr>
              <a:t>Future elements already set up</a:t>
            </a:r>
          </a:p>
          <a:p>
            <a:endParaRPr lang="en-US" sz="4000" dirty="0" smtClean="0">
              <a:solidFill>
                <a:srgbClr val="000000"/>
              </a:solidFill>
              <a:cs typeface="Monaco"/>
            </a:endParaRPr>
          </a:p>
          <a:p>
            <a:r>
              <a:rPr lang="en-US" sz="4000" dirty="0" smtClean="0">
                <a:solidFill>
                  <a:srgbClr val="000000"/>
                </a:solidFill>
                <a:cs typeface="Monaco"/>
              </a:rPr>
              <a:t>Performance</a:t>
            </a:r>
            <a:endParaRPr lang="en-US" sz="4000" dirty="0">
              <a:solidFill>
                <a:srgbClr val="000000"/>
              </a:solidFill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374454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defTabSz="457200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Event Delegation with </a:t>
            </a:r>
            <a:r>
              <a:rPr lang="en-GB" sz="4400" spc="-136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jQuery</a:t>
            </a:r>
            <a:endParaRPr lang="en-GB" sz="4400" spc="-272" dirty="0">
              <a:solidFill>
                <a:srgbClr val="F79646">
                  <a:lumMod val="50000"/>
                </a:srgbClr>
              </a:solidFill>
              <a:latin typeface="Lato Regular"/>
              <a:cs typeface="Lato Regula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3871" y="2971800"/>
            <a:ext cx="8763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dirty="0" smtClean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'body'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).on(</a:t>
            </a:r>
            <a:r>
              <a:rPr lang="en-US" sz="28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800" dirty="0" err="1" smtClean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click'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800" dirty="0" err="1" smtClean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'div</a:t>
            </a:r>
            <a:r>
              <a:rPr lang="en-US" sz="2800" dirty="0" smtClean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{</a:t>
            </a:r>
          </a:p>
          <a:p>
            <a:r>
              <a:rPr lang="en-US" sz="2800" dirty="0"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console.log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'Here I am</a:t>
            </a:r>
            <a:r>
              <a:rPr lang="en-US" sz="2800" dirty="0" smtClean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!'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</a:t>
            </a:r>
            <a:endParaRPr lang="en-US" sz="2800" dirty="0">
              <a:solidFill>
                <a:srgbClr val="036A07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8235" y="1972235"/>
            <a:ext cx="7857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Register a handler to listen for “a” clicks on the parent div.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18873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defTabSz="457200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$(</a:t>
            </a:r>
            <a:r>
              <a:rPr lang="en-US" sz="40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'body'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).on(</a:t>
            </a:r>
            <a:r>
              <a:rPr lang="en-US" sz="40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4000" dirty="0" err="1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click'</a:t>
            </a:r>
            <a:r>
              <a:rPr lang="en-US" sz="4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4000" dirty="0" err="1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'div</a:t>
            </a:r>
            <a:r>
              <a:rPr lang="en-US" sz="4000" dirty="0" smtClean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,…</a:t>
            </a:r>
            <a:endParaRPr lang="en-GB" sz="4000" dirty="0">
              <a:solidFill>
                <a:srgbClr val="F79646">
                  <a:lumMod val="50000"/>
                </a:srgbClr>
              </a:solidFill>
              <a:latin typeface="Lato Regular"/>
              <a:cs typeface="Lato Regular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57199" y="2057400"/>
            <a:ext cx="1752601" cy="533400"/>
            <a:chOff x="457199" y="2057400"/>
            <a:chExt cx="1752601" cy="533400"/>
          </a:xfrm>
        </p:grpSpPr>
        <p:sp>
          <p:nvSpPr>
            <p:cNvPr id="25" name="Rectangle 24"/>
            <p:cNvSpPr/>
            <p:nvPr/>
          </p:nvSpPr>
          <p:spPr>
            <a:xfrm>
              <a:off x="457199" y="2057400"/>
              <a:ext cx="1752600" cy="53340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7200" y="21336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window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90600" y="2819400"/>
            <a:ext cx="1752600" cy="533400"/>
            <a:chOff x="990600" y="2819400"/>
            <a:chExt cx="1752600" cy="533400"/>
          </a:xfrm>
        </p:grpSpPr>
        <p:sp>
          <p:nvSpPr>
            <p:cNvPr id="27" name="Rectangle 26"/>
            <p:cNvSpPr/>
            <p:nvPr/>
          </p:nvSpPr>
          <p:spPr>
            <a:xfrm>
              <a:off x="990600" y="2819400"/>
              <a:ext cx="1752600" cy="53340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90600" y="28956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document</a:t>
              </a:r>
              <a:endParaRPr lang="en-US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524000" y="3581400"/>
            <a:ext cx="1752600" cy="533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24000" y="3657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981200" y="4343400"/>
            <a:ext cx="1752600" cy="53340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81200" y="4419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438400" y="5105400"/>
            <a:ext cx="17526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438400" y="5181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5" name="Straight Arrow Connector 54"/>
          <p:cNvCxnSpPr>
            <a:stCxn id="25" idx="1"/>
            <a:endCxn id="27" idx="1"/>
          </p:cNvCxnSpPr>
          <p:nvPr/>
        </p:nvCxnSpPr>
        <p:spPr>
          <a:xfrm rot="10800000" flipH="1" flipV="1">
            <a:off x="457198" y="2324100"/>
            <a:ext cx="533401" cy="762000"/>
          </a:xfrm>
          <a:prstGeom prst="curvedConnector3">
            <a:avLst>
              <a:gd name="adj1" fmla="val -42857"/>
            </a:avLst>
          </a:prstGeom>
          <a:ln w="38100" cmpd="sng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54"/>
          <p:cNvCxnSpPr>
            <a:stCxn id="27" idx="1"/>
            <a:endCxn id="29" idx="1"/>
          </p:cNvCxnSpPr>
          <p:nvPr/>
        </p:nvCxnSpPr>
        <p:spPr>
          <a:xfrm rot="10800000" flipH="1" flipV="1">
            <a:off x="990600" y="3086100"/>
            <a:ext cx="533400" cy="762000"/>
          </a:xfrm>
          <a:prstGeom prst="curvedConnector3">
            <a:avLst>
              <a:gd name="adj1" fmla="val -42857"/>
            </a:avLst>
          </a:prstGeom>
          <a:ln w="38100" cmpd="sng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54"/>
          <p:cNvCxnSpPr>
            <a:stCxn id="29" idx="1"/>
            <a:endCxn id="31" idx="1"/>
          </p:cNvCxnSpPr>
          <p:nvPr/>
        </p:nvCxnSpPr>
        <p:spPr>
          <a:xfrm rot="10800000" flipH="1" flipV="1">
            <a:off x="1524000" y="3848100"/>
            <a:ext cx="457200" cy="762000"/>
          </a:xfrm>
          <a:prstGeom prst="curvedConnector3">
            <a:avLst>
              <a:gd name="adj1" fmla="val -50000"/>
            </a:avLst>
          </a:prstGeom>
          <a:ln w="38100" cmpd="sng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54"/>
          <p:cNvCxnSpPr>
            <a:stCxn id="31" idx="1"/>
            <a:endCxn id="33" idx="1"/>
          </p:cNvCxnSpPr>
          <p:nvPr/>
        </p:nvCxnSpPr>
        <p:spPr>
          <a:xfrm rot="10800000" flipH="1" flipV="1">
            <a:off x="1981200" y="4610100"/>
            <a:ext cx="457200" cy="762000"/>
          </a:xfrm>
          <a:prstGeom prst="curvedConnector3">
            <a:avLst>
              <a:gd name="adj1" fmla="val -50000"/>
            </a:avLst>
          </a:prstGeom>
          <a:ln w="38100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54"/>
          <p:cNvCxnSpPr>
            <a:stCxn id="31" idx="3"/>
            <a:endCxn id="29" idx="3"/>
          </p:cNvCxnSpPr>
          <p:nvPr/>
        </p:nvCxnSpPr>
        <p:spPr>
          <a:xfrm flipH="1" flipV="1">
            <a:off x="3276600" y="3848100"/>
            <a:ext cx="457200" cy="762000"/>
          </a:xfrm>
          <a:prstGeom prst="curvedConnector3">
            <a:avLst>
              <a:gd name="adj1" fmla="val -50000"/>
            </a:avLst>
          </a:prstGeom>
          <a:ln w="38100" cmpd="sng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54"/>
          <p:cNvCxnSpPr>
            <a:stCxn id="33" idx="3"/>
            <a:endCxn id="31" idx="3"/>
          </p:cNvCxnSpPr>
          <p:nvPr/>
        </p:nvCxnSpPr>
        <p:spPr>
          <a:xfrm flipH="1" flipV="1">
            <a:off x="3733800" y="4610100"/>
            <a:ext cx="457200" cy="762000"/>
          </a:xfrm>
          <a:prstGeom prst="curvedConnector3">
            <a:avLst>
              <a:gd name="adj1" fmla="val -50000"/>
            </a:avLst>
          </a:prstGeom>
          <a:ln w="38100" cmpd="sng">
            <a:solidFill>
              <a:schemeClr val="accent3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54"/>
          <p:cNvCxnSpPr>
            <a:stCxn id="29" idx="3"/>
            <a:endCxn id="27" idx="3"/>
          </p:cNvCxnSpPr>
          <p:nvPr/>
        </p:nvCxnSpPr>
        <p:spPr>
          <a:xfrm flipH="1" flipV="1">
            <a:off x="2743200" y="3086100"/>
            <a:ext cx="533400" cy="762000"/>
          </a:xfrm>
          <a:prstGeom prst="curvedConnector3">
            <a:avLst>
              <a:gd name="adj1" fmla="val -42857"/>
            </a:avLst>
          </a:prstGeom>
          <a:ln w="38100" cmpd="sng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54"/>
          <p:cNvCxnSpPr>
            <a:stCxn id="27" idx="3"/>
            <a:endCxn id="25" idx="3"/>
          </p:cNvCxnSpPr>
          <p:nvPr/>
        </p:nvCxnSpPr>
        <p:spPr>
          <a:xfrm flipH="1" flipV="1">
            <a:off x="2209799" y="2324100"/>
            <a:ext cx="533401" cy="762000"/>
          </a:xfrm>
          <a:prstGeom prst="curvedConnector3">
            <a:avLst>
              <a:gd name="adj1" fmla="val -42857"/>
            </a:avLst>
          </a:prstGeom>
          <a:ln w="38100" cmpd="sng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800600" y="20574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Now </a:t>
            </a:r>
            <a:r>
              <a:rPr lang="en-US" dirty="0" smtClean="0"/>
              <a:t>that the event has triggered </a:t>
            </a:r>
            <a:r>
              <a:rPr lang="en-US" dirty="0" smtClean="0"/>
              <a:t>the handler</a:t>
            </a:r>
            <a:r>
              <a:rPr lang="en-US" dirty="0" smtClean="0"/>
              <a:t>, </a:t>
            </a:r>
            <a:r>
              <a:rPr lang="en-US" dirty="0" smtClean="0"/>
              <a:t>loop from target to </a:t>
            </a:r>
            <a:r>
              <a:rPr lang="en-US" dirty="0" err="1" smtClean="0"/>
              <a:t>currentTarget</a:t>
            </a:r>
            <a:r>
              <a:rPr lang="en-US" dirty="0" smtClean="0"/>
              <a:t> to find matches </a:t>
            </a:r>
            <a:r>
              <a:rPr lang="en-US" dirty="0" smtClean="0"/>
              <a:t>for </a:t>
            </a:r>
            <a:r>
              <a:rPr lang="en-US" dirty="0" smtClean="0"/>
              <a:t>the selector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30480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The </a:t>
            </a:r>
            <a:r>
              <a:rPr lang="en-US" dirty="0" smtClean="0"/>
              <a:t>first node will be the target &lt;a&gt;. </a:t>
            </a:r>
            <a:r>
              <a:rPr lang="en-US" dirty="0" smtClean="0"/>
              <a:t>&lt;</a:t>
            </a:r>
            <a:r>
              <a:rPr lang="en-US" dirty="0" smtClean="0"/>
              <a:t>a&gt; does not match our selector </a:t>
            </a:r>
            <a:r>
              <a:rPr lang="en-US" sz="1600" dirty="0" smtClean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"div"</a:t>
            </a:r>
            <a:r>
              <a:rPr lang="en-US" dirty="0" smtClean="0"/>
              <a:t>, so </a:t>
            </a:r>
            <a:r>
              <a:rPr lang="en-US" dirty="0" smtClean="0"/>
              <a:t>check with &lt;a&gt;’s </a:t>
            </a:r>
            <a:r>
              <a:rPr lang="en-US" dirty="0" err="1" smtClean="0"/>
              <a:t>parentNode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800600" y="41148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&lt;</a:t>
            </a:r>
            <a:r>
              <a:rPr lang="en-US" dirty="0" smtClean="0"/>
              <a:t>div&gt; </a:t>
            </a:r>
            <a:r>
              <a:rPr lang="en-US" dirty="0" smtClean="0"/>
              <a:t>matches our </a:t>
            </a:r>
            <a:r>
              <a:rPr lang="en-US" dirty="0" smtClean="0"/>
              <a:t>selector, so </a:t>
            </a:r>
            <a:r>
              <a:rPr lang="en-US" dirty="0" smtClean="0"/>
              <a:t>invoke the handler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800600" y="48006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Once </a:t>
            </a:r>
            <a:r>
              <a:rPr lang="en-US" dirty="0" err="1" smtClean="0"/>
              <a:t>currentTarget</a:t>
            </a:r>
            <a:r>
              <a:rPr lang="en-US" dirty="0" smtClean="0"/>
              <a:t> is reached, continue bubbling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0198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6096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674EC"/>
                </a:solidFill>
              </a:rPr>
              <a:t>&gt;</a:t>
            </a:r>
            <a:endParaRPr lang="en-US" b="1" dirty="0">
              <a:solidFill>
                <a:srgbClr val="3674EC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38400" y="5105400"/>
            <a:ext cx="1752600" cy="533400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981200" y="4343400"/>
            <a:ext cx="1752600" cy="533400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6096000"/>
            <a:ext cx="1676400" cy="685800"/>
            <a:chOff x="0" y="6096000"/>
            <a:chExt cx="1676400" cy="685800"/>
          </a:xfrm>
        </p:grpSpPr>
        <p:sp>
          <p:nvSpPr>
            <p:cNvPr id="47" name="TextBox 46"/>
            <p:cNvSpPr txBox="1"/>
            <p:nvPr/>
          </p:nvSpPr>
          <p:spPr>
            <a:xfrm>
              <a:off x="0" y="64124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3674EC"/>
                  </a:solidFill>
                </a:rPr>
                <a:t>&gt;</a:t>
              </a:r>
              <a:endParaRPr lang="en-US" b="1" dirty="0">
                <a:solidFill>
                  <a:srgbClr val="3674EC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2607" y="6096000"/>
              <a:ext cx="1453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/>
                  <a:cs typeface="Consolas"/>
                </a:rPr>
                <a:t>Here I am!</a:t>
              </a:r>
              <a:endParaRPr lang="en-US" dirty="0">
                <a:latin typeface="Consolas"/>
                <a:cs typeface="Consolas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28600" y="6456998"/>
              <a:ext cx="1447800" cy="0"/>
            </a:xfrm>
            <a:prstGeom prst="line">
              <a:avLst/>
            </a:prstGeom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1524000" y="3581400"/>
            <a:ext cx="1752600" cy="533400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604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49" grpId="0"/>
      <p:bldP spid="50" grpId="0"/>
      <p:bldP spid="8" grpId="0"/>
      <p:bldP spid="44" grpId="0" animBg="1"/>
      <p:bldP spid="44" grpId="1" animBg="1"/>
      <p:bldP spid="45" grpId="0" animBg="1"/>
      <p:bldP spid="45" grpId="1" animBg="1"/>
      <p:bldP spid="48" grpId="0" animBg="1"/>
      <p:bldP spid="48" grpId="1" animBg="1"/>
      <p:bldP spid="48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Listening to Events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069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defTabSz="457200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Event Delegation with </a:t>
            </a:r>
            <a:r>
              <a:rPr lang="en-GB" sz="4400" spc="-136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jQuery</a:t>
            </a:r>
            <a:endParaRPr lang="en-GB" sz="4400" spc="-272" dirty="0">
              <a:solidFill>
                <a:srgbClr val="F79646">
                  <a:lumMod val="50000"/>
                </a:srgbClr>
              </a:solidFill>
              <a:latin typeface="Lato Regular"/>
              <a:cs typeface="Lato Regula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8600" y="2514600"/>
            <a:ext cx="114733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has: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selector)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elements </a:t>
            </a:r>
            <a:r>
              <a:rPr lang="en-US" sz="2000" b="1" dirty="0">
                <a:solidFill>
                  <a:srgbClr val="687687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[];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$.each(</a:t>
            </a:r>
            <a:r>
              <a:rPr lang="en-US" sz="2000" dirty="0">
                <a:solidFill>
                  <a:srgbClr val="318495"/>
                </a:solidFill>
                <a:highlight>
                  <a:srgbClr val="FFFFFF"/>
                </a:highlight>
                <a:latin typeface="Monaco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</a:t>
            </a:r>
            <a:r>
              <a:rPr lang="en-US" sz="2000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el)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if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el.matches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(selector))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elements.push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(el);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});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$(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elements );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600" y="1524000"/>
            <a:ext cx="7857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To check the selector of a DOM element, we will use a $.</a:t>
            </a:r>
            <a:r>
              <a:rPr lang="en-US" sz="2400" i="1" dirty="0" err="1" smtClean="0"/>
              <a:t>fn.has</a:t>
            </a:r>
            <a:r>
              <a:rPr lang="en-US" sz="2400" i="1" dirty="0" smtClean="0"/>
              <a:t>() helper method.</a:t>
            </a:r>
            <a:endParaRPr lang="en-US" sz="2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6324600"/>
            <a:ext cx="873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Be sure to check out the answer key for a browser compatible version of this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049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defTabSz="457200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Event Delegation with </a:t>
            </a:r>
            <a:r>
              <a:rPr lang="en-GB" sz="4400" spc="-136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jQuery</a:t>
            </a:r>
            <a:endParaRPr lang="en-GB" sz="4400" spc="-272" dirty="0">
              <a:solidFill>
                <a:srgbClr val="F79646">
                  <a:lumMod val="50000"/>
                </a:srgbClr>
              </a:solidFill>
              <a:latin typeface="Lato Regular"/>
              <a:cs typeface="Lato Regula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2400" y="2057400"/>
            <a:ext cx="1093992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on: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eventType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selector, handler)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this.bind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eventType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){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cur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ev.target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pt-BR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pt-BR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do </a:t>
            </a:r>
            <a:r>
              <a:rPr lang="pt-BR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if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($([ cur ]).has(selector).length)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handler.call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(cur,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cur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cur.parentNode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while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(cur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&amp;&amp;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cur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!==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ev.currentTarget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9635" y="1524000"/>
            <a:ext cx="7857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 simple $.</a:t>
            </a:r>
            <a:r>
              <a:rPr lang="en-US" sz="2400" i="1" dirty="0" err="1" smtClean="0"/>
              <a:t>fn.on</a:t>
            </a:r>
            <a:r>
              <a:rPr lang="en-US" sz="2400" i="1" dirty="0" smtClean="0"/>
              <a:t>() function.</a:t>
            </a:r>
            <a:endParaRPr lang="en-US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6412468"/>
            <a:ext cx="867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Be sure to check out the answer key for a version that handles a corresponding off().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3422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416128"/>
          </a:xfrm>
          <a:prstGeom prst="rect">
            <a:avLst/>
          </a:prstGeom>
          <a:solidFill>
            <a:srgbClr val="EBD549"/>
          </a:solidFill>
          <a:ln>
            <a:solidFill>
              <a:srgbClr val="EBD5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400" b="1" spc="-150" dirty="0" smtClean="0">
                <a:solidFill>
                  <a:prstClr val="black"/>
                </a:solidFill>
                <a:latin typeface="Lato Regular"/>
                <a:cs typeface="Lato Regular"/>
              </a:rPr>
              <a:t>Gotchas</a:t>
            </a:r>
            <a:endParaRPr lang="en-US" sz="3200" b="1" i="1" spc="-150" dirty="0">
              <a:solidFill>
                <a:prstClr val="white">
                  <a:lumMod val="50000"/>
                </a:prstClr>
              </a:solidFill>
              <a:latin typeface="Lato Regular"/>
              <a:cs typeface="Lato Regula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600201"/>
            <a:ext cx="8610600" cy="2819400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cs typeface="Bebas Neue"/>
              </a:rPr>
              <a:t>Order of dispatching events per element isn’t the same cross browser</a:t>
            </a:r>
          </a:p>
          <a:p>
            <a:r>
              <a:rPr lang="en-US" sz="2800" dirty="0" smtClean="0">
                <a:cs typeface="Bebas Neue"/>
              </a:rPr>
              <a:t>To remove an event, need reference to the original function</a:t>
            </a:r>
            <a:endParaRPr lang="en-US" sz="2000" dirty="0" smtClean="0">
              <a:cs typeface="Bebas Neue"/>
            </a:endParaRPr>
          </a:p>
          <a:p>
            <a:r>
              <a:rPr lang="en-US" sz="2800" dirty="0" err="1" smtClean="0">
                <a:cs typeface="Bebas Neue"/>
              </a:rPr>
              <a:t>Mouseover</a:t>
            </a:r>
            <a:r>
              <a:rPr lang="en-US" sz="2800" dirty="0" smtClean="0">
                <a:cs typeface="Bebas Neue"/>
              </a:rPr>
              <a:t> an internal element causes a </a:t>
            </a:r>
            <a:r>
              <a:rPr lang="en-US" sz="2800" dirty="0" err="1" smtClean="0">
                <a:cs typeface="Bebas Neue"/>
              </a:rPr>
              <a:t>mouseout</a:t>
            </a:r>
            <a:r>
              <a:rPr lang="en-US" sz="2800" dirty="0" smtClean="0">
                <a:cs typeface="Bebas Neue"/>
              </a:rPr>
              <a:t> on the containing element. </a:t>
            </a:r>
            <a:endParaRPr lang="en-US" sz="3600" dirty="0" smtClean="0">
              <a:cs typeface="Bebas Neu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67000" y="4545687"/>
            <a:ext cx="3886200" cy="2133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73380" y="4495800"/>
            <a:ext cx="14414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 smtClean="0"/>
              <a:t>mouse out</a:t>
            </a:r>
            <a:endParaRPr lang="en-US" sz="2200" b="1" dirty="0"/>
          </a:p>
        </p:txBody>
      </p:sp>
      <p:sp>
        <p:nvSpPr>
          <p:cNvPr id="12" name="Rectangle 11"/>
          <p:cNvSpPr/>
          <p:nvPr/>
        </p:nvSpPr>
        <p:spPr>
          <a:xfrm>
            <a:off x="3048000" y="5155287"/>
            <a:ext cx="31242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90239" y="5395555"/>
            <a:ext cx="6993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OUT</a:t>
            </a: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7350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416128"/>
          </a:xfrm>
          <a:prstGeom prst="rect">
            <a:avLst/>
          </a:prstGeom>
          <a:solidFill>
            <a:srgbClr val="EBD549"/>
          </a:solidFill>
          <a:ln>
            <a:solidFill>
              <a:srgbClr val="EBD5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400" b="1" spc="-150" dirty="0" smtClean="0">
                <a:solidFill>
                  <a:prstClr val="black"/>
                </a:solidFill>
                <a:latin typeface="Lato Regular"/>
                <a:cs typeface="Lato Regular"/>
              </a:rPr>
              <a:t>Gotchas</a:t>
            </a:r>
            <a:endParaRPr lang="en-US" sz="3200" b="1" i="1" spc="-150" dirty="0">
              <a:solidFill>
                <a:prstClr val="white">
                  <a:lumMod val="50000"/>
                </a:prstClr>
              </a:solidFill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3059" y="1676400"/>
            <a:ext cx="8041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You can also register event handlers with the DOM 0/DOM 1 approaches:</a:t>
            </a:r>
            <a:endParaRPr lang="en-US" sz="2800" i="1" dirty="0"/>
          </a:p>
        </p:txBody>
      </p:sp>
      <p:sp>
        <p:nvSpPr>
          <p:cNvPr id="3" name="Rectangle 2"/>
          <p:cNvSpPr/>
          <p:nvPr/>
        </p:nvSpPr>
        <p:spPr>
          <a:xfrm>
            <a:off x="304800" y="3437714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C02FF"/>
                </a:solidFill>
                <a:highlight>
                  <a:srgbClr val="EDEDED"/>
                </a:highlight>
                <a:latin typeface="Monaco"/>
              </a:rPr>
              <a:t>&lt;</a:t>
            </a:r>
            <a:r>
              <a:rPr lang="en-US" b="1" dirty="0">
                <a:solidFill>
                  <a:srgbClr val="000000"/>
                </a:solidFill>
                <a:highlight>
                  <a:srgbClr val="EDEDED"/>
                </a:highlight>
                <a:latin typeface="Monaco"/>
              </a:rPr>
              <a:t>a </a:t>
            </a:r>
            <a:r>
              <a:rPr lang="en-US" b="1" dirty="0" err="1">
                <a:solidFill>
                  <a:srgbClr val="000000"/>
                </a:solidFill>
                <a:highlight>
                  <a:srgbClr val="EDEDED"/>
                </a:highlight>
                <a:latin typeface="Monaco"/>
              </a:rPr>
              <a:t>href</a:t>
            </a:r>
            <a:r>
              <a:rPr lang="en-US" b="1" dirty="0">
                <a:solidFill>
                  <a:srgbClr val="1C02FF"/>
                </a:solidFill>
                <a:highlight>
                  <a:srgbClr val="EDEDED"/>
                </a:highlight>
                <a:latin typeface="Monaco"/>
              </a:rPr>
              <a:t>=</a:t>
            </a:r>
            <a:r>
              <a:rPr lang="en-US" b="1" dirty="0">
                <a:solidFill>
                  <a:srgbClr val="036A07"/>
                </a:solidFill>
                <a:highlight>
                  <a:srgbClr val="EDEDED"/>
                </a:highlight>
                <a:latin typeface="Monaco"/>
              </a:rPr>
              <a:t>"</a:t>
            </a:r>
            <a:r>
              <a:rPr lang="en-US" b="1" dirty="0" err="1">
                <a:solidFill>
                  <a:srgbClr val="036A07"/>
                </a:solidFill>
                <a:highlight>
                  <a:srgbClr val="EDEDED"/>
                </a:highlight>
                <a:latin typeface="Monaco"/>
              </a:rPr>
              <a:t>javascript</a:t>
            </a:r>
            <a:r>
              <a:rPr lang="en-US" b="1" dirty="0">
                <a:solidFill>
                  <a:srgbClr val="036A07"/>
                </a:solidFill>
                <a:highlight>
                  <a:srgbClr val="EDEDED"/>
                </a:highlight>
                <a:latin typeface="Monaco"/>
              </a:rPr>
              <a:t>://" </a:t>
            </a:r>
            <a:r>
              <a:rPr lang="en-US" b="1" dirty="0" err="1">
                <a:solidFill>
                  <a:srgbClr val="000000"/>
                </a:solidFill>
                <a:highlight>
                  <a:srgbClr val="EDEDED"/>
                </a:highlight>
                <a:latin typeface="Monaco"/>
              </a:rPr>
              <a:t>onclick</a:t>
            </a:r>
            <a:r>
              <a:rPr lang="en-US" b="1" dirty="0">
                <a:solidFill>
                  <a:srgbClr val="1C02FF"/>
                </a:solidFill>
                <a:highlight>
                  <a:srgbClr val="EDEDED"/>
                </a:highlight>
                <a:latin typeface="Monaco"/>
              </a:rPr>
              <a:t>=</a:t>
            </a:r>
            <a:r>
              <a:rPr lang="en-US" b="1" dirty="0">
                <a:solidFill>
                  <a:srgbClr val="036A07"/>
                </a:solidFill>
                <a:highlight>
                  <a:srgbClr val="EDEDED"/>
                </a:highlight>
                <a:latin typeface="Monaco"/>
              </a:rPr>
              <a:t>"</a:t>
            </a:r>
            <a:r>
              <a:rPr lang="en-US" b="1" dirty="0">
                <a:solidFill>
                  <a:srgbClr val="000000"/>
                </a:solidFill>
                <a:highlight>
                  <a:srgbClr val="F2F2F2"/>
                </a:highlight>
                <a:latin typeface="Monaco"/>
              </a:rPr>
              <a:t>alert</a:t>
            </a:r>
            <a:r>
              <a:rPr lang="en-US" b="1" dirty="0">
                <a:solidFill>
                  <a:srgbClr val="1C02FF"/>
                </a:solidFill>
                <a:highlight>
                  <a:srgbClr val="EDEDED"/>
                </a:highlight>
                <a:latin typeface="Monaco"/>
              </a:rPr>
              <a:t>('hello!')</a:t>
            </a:r>
            <a:r>
              <a:rPr lang="en-US" b="1" dirty="0">
                <a:solidFill>
                  <a:srgbClr val="036A07"/>
                </a:solidFill>
                <a:highlight>
                  <a:srgbClr val="EDEDED"/>
                </a:highlight>
                <a:latin typeface="Monaco"/>
              </a:rPr>
              <a:t>"</a:t>
            </a:r>
            <a:r>
              <a:rPr lang="en-US" b="1" dirty="0">
                <a:solidFill>
                  <a:srgbClr val="1C02FF"/>
                </a:solidFill>
                <a:highlight>
                  <a:srgbClr val="EDEDED"/>
                </a:highlight>
                <a:latin typeface="Monaco"/>
              </a:rPr>
              <a:t>&gt;</a:t>
            </a:r>
            <a:r>
              <a:rPr lang="en-US" b="1" dirty="0">
                <a:solidFill>
                  <a:srgbClr val="000000"/>
                </a:solidFill>
                <a:highlight>
                  <a:srgbClr val="EDEDED"/>
                </a:highlight>
                <a:latin typeface="Monaco"/>
              </a:rPr>
              <a:t>Click</a:t>
            </a:r>
            <a:r>
              <a:rPr lang="en-US" b="1" dirty="0">
                <a:solidFill>
                  <a:srgbClr val="1C02FF"/>
                </a:solidFill>
                <a:highlight>
                  <a:srgbClr val="EDEDED"/>
                </a:highlight>
                <a:latin typeface="Monaco"/>
              </a:rPr>
              <a:t>&lt;/</a:t>
            </a:r>
            <a:r>
              <a:rPr lang="en-US" b="1" dirty="0">
                <a:solidFill>
                  <a:srgbClr val="000000"/>
                </a:solidFill>
                <a:highlight>
                  <a:srgbClr val="EDEDED"/>
                </a:highlight>
                <a:latin typeface="Monaco"/>
              </a:rPr>
              <a:t>a</a:t>
            </a:r>
            <a:r>
              <a:rPr lang="en-US" b="1" dirty="0">
                <a:solidFill>
                  <a:srgbClr val="1C02FF"/>
                </a:solidFill>
                <a:highlight>
                  <a:srgbClr val="EDEDED"/>
                </a:highlight>
                <a:latin typeface="Monaco"/>
              </a:rPr>
              <a:t>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828114"/>
            <a:ext cx="1309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DOM 0: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4111846"/>
            <a:ext cx="1309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DOM 1: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304800" y="4721446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6D79DE"/>
                </a:solidFill>
                <a:highlight>
                  <a:srgbClr val="FFFFFF"/>
                </a:highlight>
                <a:latin typeface="Monaco"/>
              </a:rPr>
              <a:t>document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.querySelector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dirty="0" smtClean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'a'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</a:t>
            </a:r>
            <a:r>
              <a:rPr lang="en-US" b="1" dirty="0" err="1">
                <a:solidFill>
                  <a:srgbClr val="0000A2"/>
                </a:solidFill>
                <a:highlight>
                  <a:srgbClr val="FFFFFF"/>
                </a:highlight>
                <a:latin typeface="Monaco"/>
              </a:rPr>
              <a:t>onclick</a:t>
            </a:r>
            <a:r>
              <a:rPr lang="en-US" b="1" dirty="0">
                <a:solidFill>
                  <a:srgbClr val="0000A2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687687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alert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'hello!'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5943600"/>
            <a:ext cx="18329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But don't.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524000"/>
            <a:ext cx="425386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403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9144000" cy="1497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368751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272" dirty="0" smtClean="0">
                <a:latin typeface="Lato Regular"/>
                <a:cs typeface="Lato Regular"/>
              </a:rPr>
              <a:t>Exercise </a:t>
            </a:r>
            <a:endParaRPr lang="en-GB" sz="4400" spc="-272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2918107"/>
            <a:ext cx="83635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b="1" dirty="0" smtClean="0"/>
              <a:t>Add $.</a:t>
            </a:r>
            <a:r>
              <a:rPr lang="en-US" sz="3200" b="1" dirty="0" err="1" smtClean="0"/>
              <a:t>prototype.has</a:t>
            </a:r>
            <a:r>
              <a:rPr lang="en-US" sz="3200" b="1" dirty="0" smtClean="0"/>
              <a:t>() method to $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400" y="3969603"/>
            <a:ext cx="8363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66FF"/>
                </a:solidFill>
                <a:highlight>
                  <a:srgbClr val="EDEDED"/>
                </a:highlight>
                <a:latin typeface="Monaco"/>
              </a:rPr>
              <a:t>//returns a $ </a:t>
            </a:r>
            <a:r>
              <a:rPr lang="en-US" sz="2400" i="1" dirty="0" smtClean="0">
                <a:solidFill>
                  <a:srgbClr val="0066FF"/>
                </a:solidFill>
                <a:highlight>
                  <a:srgbClr val="EDEDED"/>
                </a:highlight>
                <a:latin typeface="Monaco"/>
              </a:rPr>
              <a:t>collection</a:t>
            </a:r>
            <a:endParaRPr lang="en-US" sz="2400" dirty="0" smtClean="0">
              <a:solidFill>
                <a:srgbClr val="000000"/>
              </a:solidFill>
              <a:highlight>
                <a:srgbClr val="EDEDED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EDEDED"/>
                </a:highlight>
                <a:latin typeface="Monaco"/>
              </a:rPr>
              <a:t>$</a:t>
            </a:r>
            <a:r>
              <a:rPr lang="en-US" sz="2400" dirty="0">
                <a:solidFill>
                  <a:srgbClr val="000000"/>
                </a:solidFill>
                <a:highlight>
                  <a:srgbClr val="EDEDED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36A07"/>
                </a:solidFill>
                <a:highlight>
                  <a:srgbClr val="EDEDED"/>
                </a:highlight>
                <a:latin typeface="Monaco"/>
              </a:rPr>
              <a:t>'li'</a:t>
            </a:r>
            <a:r>
              <a:rPr lang="en-US" sz="2400" dirty="0">
                <a:solidFill>
                  <a:srgbClr val="000000"/>
                </a:solidFill>
                <a:highlight>
                  <a:srgbClr val="EDEDED"/>
                </a:highlight>
                <a:latin typeface="Monaco"/>
              </a:rPr>
              <a:t>).has(</a:t>
            </a:r>
            <a:r>
              <a:rPr lang="en-US" sz="2400" dirty="0">
                <a:solidFill>
                  <a:srgbClr val="036A07"/>
                </a:solidFill>
                <a:highlight>
                  <a:srgbClr val="EDEDED"/>
                </a:highlight>
                <a:latin typeface="Monaco"/>
              </a:rPr>
              <a:t>'.dogs'</a:t>
            </a:r>
            <a:r>
              <a:rPr lang="en-US" sz="2400" dirty="0">
                <a:solidFill>
                  <a:srgbClr val="000000"/>
                </a:solidFill>
                <a:highlight>
                  <a:srgbClr val="EDEDED"/>
                </a:highlight>
                <a:latin typeface="Monaco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DEDED"/>
                </a:highlight>
                <a:latin typeface="Monaco"/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752600"/>
            <a:ext cx="7859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has() reduces a </a:t>
            </a:r>
            <a:r>
              <a:rPr lang="en-US" sz="2800" i="1" dirty="0" err="1" smtClean="0"/>
              <a:t>jQuery</a:t>
            </a:r>
            <a:r>
              <a:rPr lang="en-US" sz="2800" i="1" dirty="0" smtClean="0"/>
              <a:t> collection based on a selector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5216220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9144000" cy="1497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368751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272" dirty="0" smtClean="0">
                <a:latin typeface="Lato Regular"/>
                <a:cs typeface="Lato Regular"/>
              </a:rPr>
              <a:t>Exercise </a:t>
            </a:r>
            <a:endParaRPr lang="en-GB" sz="4400" spc="-272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3299107"/>
            <a:ext cx="83635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b="1" dirty="0" smtClean="0"/>
              <a:t>Add $.</a:t>
            </a:r>
            <a:r>
              <a:rPr lang="en-US" sz="3200" b="1" dirty="0" err="1" smtClean="0"/>
              <a:t>prototype.on</a:t>
            </a:r>
            <a:r>
              <a:rPr lang="en-US" sz="3200" b="1" dirty="0" smtClean="0"/>
              <a:t>() method to $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343400"/>
            <a:ext cx="861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$(</a:t>
            </a:r>
            <a:r>
              <a:rPr lang="en-US" sz="22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200" dirty="0" err="1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2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).delegate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2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'click</a:t>
            </a:r>
            <a:r>
              <a:rPr lang="en-US" sz="2200" dirty="0" smtClean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200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'li'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2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(el) </a:t>
            </a:r>
            <a:r>
              <a:rPr lang="en-US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</a:t>
            </a:r>
            <a:endParaRPr lang="en-US" sz="2200" dirty="0" smtClean="0">
              <a:solidFill>
                <a:srgbClr val="000000"/>
              </a:solidFill>
              <a:highlight>
                <a:srgbClr val="EDEDED"/>
              </a:highlight>
              <a:latin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1" y="1752600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Attach a handler to one or more events for all elements that match the selector, now or in the future, based on a specific set of root elements.</a:t>
            </a:r>
          </a:p>
        </p:txBody>
      </p:sp>
    </p:spTree>
    <p:extLst>
      <p:ext uri="{BB962C8B-B14F-4D97-AF65-F5344CB8AC3E}">
        <p14:creationId xmlns:p14="http://schemas.microsoft.com/office/powerpoint/2010/main" val="36439807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416128"/>
          </a:xfrm>
          <a:prstGeom prst="rect">
            <a:avLst/>
          </a:prstGeom>
          <a:solidFill>
            <a:srgbClr val="EBD549"/>
          </a:solidFill>
          <a:ln>
            <a:solidFill>
              <a:srgbClr val="EBD5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Event API</a:t>
            </a:r>
            <a:endParaRPr lang="en-US" sz="4400" b="1" spc="-150" dirty="0">
              <a:solidFill>
                <a:schemeClr val="tx1"/>
              </a:solidFill>
              <a:latin typeface="Lato Regular"/>
              <a:cs typeface="Lato 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057400"/>
            <a:ext cx="87922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//Register an event on any DOM element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element.addEventListener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eventType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handler[,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useCapture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]);</a:t>
            </a:r>
          </a:p>
          <a:p>
            <a:endParaRPr lang="en-US" dirty="0">
              <a:latin typeface="Monaco"/>
            </a:endParaRPr>
          </a:p>
          <a:p>
            <a:r>
              <a:rPr lang="en-US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//Remove a handler after registered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element.removeEventListener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eventType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handler[,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useCapture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89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defTabSz="457200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Registering handlers</a:t>
            </a:r>
            <a:endParaRPr lang="en-GB" sz="4400" spc="-272" dirty="0">
              <a:solidFill>
                <a:srgbClr val="F79646">
                  <a:lumMod val="50000"/>
                </a:srgbClr>
              </a:solidFill>
              <a:latin typeface="Lato Regular"/>
              <a:cs typeface="Lato Regula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752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i="1" dirty="0" smtClean="0">
                <a:cs typeface="Bebas Neue"/>
              </a:rPr>
              <a:t>Register a function to be called when an event occurs on a specified element.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3276600"/>
            <a:ext cx="82296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6D79DE"/>
                </a:solidFill>
                <a:highlight>
                  <a:srgbClr val="FFFFFF"/>
                </a:highlight>
                <a:latin typeface="Monaco"/>
              </a:rPr>
              <a:t>document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.getElementById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'breeds'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addEventListener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'click'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>
                <a:solidFill>
                  <a:srgbClr val="318495"/>
                </a:solidFill>
                <a:highlight>
                  <a:srgbClr val="FFFFFF"/>
                </a:highlight>
                <a:latin typeface="Monaco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; </a:t>
            </a:r>
            <a:r>
              <a:rPr lang="en-US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//-&gt; element with id "breeds"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	</a:t>
            </a:r>
          </a:p>
          <a:p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 </a:t>
            </a:r>
            <a:r>
              <a:rPr lang="da-DK" b="1" dirty="0">
                <a:solidFill>
                  <a:srgbClr val="585CF6"/>
                </a:solidFill>
                <a:highlight>
                  <a:srgbClr val="FFFFFF"/>
                </a:highlight>
                <a:latin typeface="Monaco"/>
              </a:rPr>
              <a:t>false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42862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defTabSz="457200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chemeClr val="accent2">
                    <a:lumMod val="75000"/>
                  </a:schemeClr>
                </a:solidFill>
                <a:latin typeface="Lato Regular"/>
                <a:cs typeface="Lato Regular"/>
              </a:rPr>
              <a:t>Removing handlers</a:t>
            </a:r>
            <a:endParaRPr lang="en-GB" sz="4400" spc="-272" dirty="0">
              <a:solidFill>
                <a:schemeClr val="accent2">
                  <a:lumMod val="75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752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i="1" dirty="0" smtClean="0">
                <a:cs typeface="Bebas Neue"/>
              </a:rPr>
              <a:t>Removing a handler requires a reference to the handler registered.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3124200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breeds </a:t>
            </a:r>
            <a:r>
              <a:rPr lang="en-US" b="1" dirty="0">
                <a:solidFill>
                  <a:srgbClr val="687687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b="1" dirty="0" err="1">
                <a:solidFill>
                  <a:srgbClr val="6D79DE"/>
                </a:solidFill>
                <a:highlight>
                  <a:srgbClr val="FFFFFF"/>
                </a:highlight>
                <a:latin typeface="Monaco"/>
              </a:rPr>
              <a:t>document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.getElementById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'breeds'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</a:t>
            </a:r>
          </a:p>
          <a:p>
            <a:endParaRPr lang="en-US" dirty="0">
              <a:latin typeface="Monaco"/>
            </a:endParaRPr>
          </a:p>
          <a:p>
            <a:r>
              <a:rPr lang="en-US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//register a simple handler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breeds.addEventListener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'click'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console.</a:t>
            </a:r>
            <a:r>
              <a:rPr lang="en-US" b="1" dirty="0" err="1">
                <a:solidFill>
                  <a:srgbClr val="3C4C72"/>
                </a:solidFill>
                <a:highlight>
                  <a:srgbClr val="FFFFFF"/>
                </a:highlight>
                <a:latin typeface="Monaco"/>
              </a:rPr>
              <a:t>log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'clicked!'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   	</a:t>
            </a:r>
          </a:p>
          <a:p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 </a:t>
            </a:r>
            <a:r>
              <a:rPr lang="da-DK" b="1" dirty="0">
                <a:solidFill>
                  <a:srgbClr val="585CF6"/>
                </a:solidFill>
                <a:highlight>
                  <a:srgbClr val="FFFFFF"/>
                </a:highlight>
                <a:latin typeface="Monaco"/>
              </a:rPr>
              <a:t>false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</a:t>
            </a:r>
          </a:p>
          <a:p>
            <a:endParaRPr lang="da-DK" dirty="0">
              <a:latin typeface="Monaco"/>
            </a:endParaRPr>
          </a:p>
          <a:p>
            <a:r>
              <a:rPr lang="da-DK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</a:t>
            </a:r>
            <a:r>
              <a:rPr lang="da-DK" i="1" dirty="0" err="1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removing</a:t>
            </a:r>
            <a:r>
              <a:rPr lang="da-DK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 a handler </a:t>
            </a:r>
            <a:r>
              <a:rPr lang="da-DK" i="1" dirty="0" err="1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that</a:t>
            </a:r>
            <a:r>
              <a:rPr lang="da-DK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 looks </a:t>
            </a:r>
            <a:r>
              <a:rPr lang="da-DK" i="1" dirty="0" err="1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identical</a:t>
            </a:r>
            <a:endParaRPr lang="da-DK" i="1" dirty="0">
              <a:solidFill>
                <a:srgbClr val="0066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breeds.removeEventListener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da-DK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da-DK" dirty="0" err="1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click</a:t>
            </a:r>
            <a:r>
              <a:rPr lang="da-DK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da-DK" b="1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da-DK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da-DK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console.</a:t>
            </a:r>
            <a:r>
              <a:rPr lang="da-DK" b="1" dirty="0" err="1">
                <a:solidFill>
                  <a:srgbClr val="3C4C72"/>
                </a:solidFill>
                <a:highlight>
                  <a:srgbClr val="FFFFFF"/>
                </a:highlight>
                <a:latin typeface="Monaco"/>
              </a:rPr>
              <a:t>log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da-DK" b="1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da-DK" b="1" dirty="0" err="1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clicked</a:t>
            </a:r>
            <a:r>
              <a:rPr lang="da-DK" b="1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!'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   	</a:t>
            </a:r>
          </a:p>
          <a:p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 </a:t>
            </a:r>
            <a:r>
              <a:rPr lang="da-DK" b="1" dirty="0">
                <a:solidFill>
                  <a:srgbClr val="585CF6"/>
                </a:solidFill>
                <a:highlight>
                  <a:srgbClr val="FFFFFF"/>
                </a:highlight>
                <a:latin typeface="Monaco"/>
              </a:rPr>
              <a:t>false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6604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defTabSz="457200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chemeClr val="accent3">
                    <a:lumMod val="75000"/>
                  </a:schemeClr>
                </a:solidFill>
                <a:latin typeface="Lato Regular"/>
                <a:cs typeface="Lato Regular"/>
              </a:rPr>
              <a:t>Removing handlers</a:t>
            </a:r>
            <a:endParaRPr lang="en-GB" sz="4400" spc="-272" dirty="0">
              <a:solidFill>
                <a:schemeClr val="accent3">
                  <a:lumMod val="75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752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i="1" dirty="0" smtClean="0">
                <a:cs typeface="Bebas Neue"/>
              </a:rPr>
              <a:t>Removing a handler requires a reference to the handler registered.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297180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//instead, keep a reference to our handler</a:t>
            </a: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0000A2"/>
                </a:solidFill>
                <a:highlight>
                  <a:srgbClr val="FFFFFF"/>
                </a:highlight>
                <a:latin typeface="Monaco"/>
              </a:rPr>
              <a:t>handler </a:t>
            </a:r>
            <a:r>
              <a:rPr lang="en-US" b="1" dirty="0">
                <a:solidFill>
                  <a:srgbClr val="687687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console.</a:t>
            </a:r>
            <a:r>
              <a:rPr lang="en-US" b="1" dirty="0" err="1">
                <a:solidFill>
                  <a:srgbClr val="3C4C72"/>
                </a:solidFill>
                <a:highlight>
                  <a:srgbClr val="FFFFFF"/>
                </a:highlight>
                <a:latin typeface="Monaco"/>
              </a:rPr>
              <a:t>log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'clicked!'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   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breeds </a:t>
            </a:r>
            <a:r>
              <a:rPr lang="en-US" dirty="0">
                <a:solidFill>
                  <a:srgbClr val="687687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b="1" dirty="0" err="1">
                <a:solidFill>
                  <a:srgbClr val="6D79DE"/>
                </a:solidFill>
                <a:highlight>
                  <a:srgbClr val="FFFFFF"/>
                </a:highlight>
                <a:latin typeface="Monaco"/>
              </a:rPr>
              <a:t>document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.getElementById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'breeds'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</a:t>
            </a:r>
          </a:p>
          <a:p>
            <a:endParaRPr lang="en-US" dirty="0">
              <a:latin typeface="Monaco"/>
            </a:endParaRPr>
          </a:p>
          <a:p>
            <a:r>
              <a:rPr lang="en-US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//register a simple handler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breeds.addEventListener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'click'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handler, </a:t>
            </a:r>
            <a:r>
              <a:rPr lang="en-US" b="1" dirty="0">
                <a:solidFill>
                  <a:srgbClr val="585CF6"/>
                </a:solidFill>
                <a:highlight>
                  <a:srgbClr val="FFFFFF"/>
                </a:highlight>
                <a:latin typeface="Monaco"/>
              </a:rPr>
              <a:t>false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</a:t>
            </a:r>
          </a:p>
          <a:p>
            <a:endParaRPr lang="en-US" dirty="0">
              <a:latin typeface="Monaco"/>
            </a:endParaRPr>
          </a:p>
          <a:p>
            <a:r>
              <a:rPr lang="en-US" i="1" dirty="0">
                <a:solidFill>
                  <a:srgbClr val="0066FF"/>
                </a:solidFill>
                <a:highlight>
                  <a:srgbClr val="FFFFFF"/>
                </a:highlight>
                <a:latin typeface="Monaco"/>
              </a:rPr>
              <a:t>//and remove the registration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breeds.removeEventListener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'click'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handler, </a:t>
            </a:r>
            <a:r>
              <a:rPr lang="en-US" b="1" dirty="0">
                <a:solidFill>
                  <a:srgbClr val="585CF6"/>
                </a:solidFill>
                <a:highlight>
                  <a:srgbClr val="FFFFFF"/>
                </a:highlight>
                <a:latin typeface="Monaco"/>
              </a:rPr>
              <a:t>false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275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"/>
            <a:ext cx="9144000" cy="1497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368751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272" dirty="0" smtClean="0">
                <a:latin typeface="Lato Regular"/>
                <a:cs typeface="Lato Regular"/>
              </a:rPr>
              <a:t>Exercise </a:t>
            </a:r>
            <a:endParaRPr lang="en-GB" sz="4400" spc="-272" dirty="0">
              <a:latin typeface="Monaco"/>
              <a:cs typeface="Monac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981200"/>
            <a:ext cx="836352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b="1" dirty="0" smtClean="0"/>
              <a:t>Add bind/unbind methods to $: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400" y="3032696"/>
            <a:ext cx="836352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EDEDED"/>
                </a:highlight>
                <a:latin typeface="Monaco"/>
              </a:rPr>
              <a:t>$(</a:t>
            </a:r>
            <a:r>
              <a:rPr lang="en-US" sz="2400" dirty="0">
                <a:solidFill>
                  <a:srgbClr val="036A07"/>
                </a:solidFill>
                <a:highlight>
                  <a:srgbClr val="EDEDED"/>
                </a:highlight>
                <a:latin typeface="Monaco"/>
              </a:rPr>
              <a:t>'#age'</a:t>
            </a:r>
            <a:r>
              <a:rPr lang="en-US" sz="2400" dirty="0">
                <a:solidFill>
                  <a:srgbClr val="000000"/>
                </a:solidFill>
                <a:highlight>
                  <a:srgbClr val="EDEDED"/>
                </a:highlight>
                <a:latin typeface="Monaco"/>
              </a:rPr>
              <a:t>).bind(</a:t>
            </a:r>
            <a:r>
              <a:rPr lang="en-US" sz="2400" dirty="0">
                <a:solidFill>
                  <a:srgbClr val="036A07"/>
                </a:solidFill>
                <a:highlight>
                  <a:srgbClr val="EDEDED"/>
                </a:highlight>
                <a:latin typeface="Monaco"/>
              </a:rPr>
              <a:t>'click'</a:t>
            </a:r>
            <a:r>
              <a:rPr lang="en-US" sz="2400" dirty="0">
                <a:solidFill>
                  <a:srgbClr val="000000"/>
                </a:solidFill>
                <a:highlight>
                  <a:srgbClr val="EDEDED"/>
                </a:highlight>
                <a:latin typeface="Monaco"/>
              </a:rPr>
              <a:t>, </a:t>
            </a:r>
            <a:r>
              <a:rPr lang="en-US" sz="2400" b="1" dirty="0">
                <a:solidFill>
                  <a:srgbClr val="0000FF"/>
                </a:solidFill>
                <a:highlight>
                  <a:srgbClr val="EDEDED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EDEDED"/>
                </a:highlight>
                <a:latin typeface="Monaco"/>
              </a:rPr>
              <a:t>(</a:t>
            </a:r>
            <a:r>
              <a:rPr lang="en-US" sz="2400" b="1" i="1" dirty="0" err="1">
                <a:solidFill>
                  <a:srgbClr val="000000"/>
                </a:solidFill>
                <a:highlight>
                  <a:srgbClr val="EDEDED"/>
                </a:highlight>
                <a:latin typeface="Monaco"/>
              </a:rPr>
              <a:t>ev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EDEDED"/>
                </a:highlight>
                <a:latin typeface="Monaco"/>
              </a:rPr>
              <a:t>) {})</a:t>
            </a:r>
            <a:r>
              <a:rPr lang="en-US" sz="2400" b="1" i="1" dirty="0" smtClean="0">
                <a:solidFill>
                  <a:srgbClr val="000000"/>
                </a:solidFill>
                <a:highlight>
                  <a:srgbClr val="EDEDED"/>
                </a:highlight>
                <a:latin typeface="Monaco"/>
              </a:rPr>
              <a:t>;</a:t>
            </a:r>
          </a:p>
          <a:p>
            <a:endParaRPr lang="en-US" sz="2400" b="1" i="1" dirty="0">
              <a:solidFill>
                <a:srgbClr val="000000"/>
              </a:solidFill>
              <a:highlight>
                <a:srgbClr val="EDEDED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EDEDED"/>
                </a:highlight>
                <a:latin typeface="Monaco"/>
              </a:rPr>
              <a:t>$(</a:t>
            </a:r>
            <a:r>
              <a:rPr lang="en-US" sz="2400" dirty="0">
                <a:solidFill>
                  <a:srgbClr val="036A07"/>
                </a:solidFill>
                <a:highlight>
                  <a:srgbClr val="EDEDED"/>
                </a:highlight>
                <a:latin typeface="Monaco"/>
              </a:rPr>
              <a:t>'#age'</a:t>
            </a:r>
            <a:r>
              <a:rPr lang="en-US" sz="2400" dirty="0">
                <a:solidFill>
                  <a:srgbClr val="000000"/>
                </a:solidFill>
                <a:highlight>
                  <a:srgbClr val="EDEDED"/>
                </a:highlight>
                <a:latin typeface="Monaco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DEDED"/>
                </a:highlight>
                <a:latin typeface="Monaco"/>
              </a:rPr>
              <a:t>.unbind</a:t>
            </a:r>
            <a:r>
              <a:rPr lang="en-US" sz="2400" dirty="0">
                <a:solidFill>
                  <a:srgbClr val="000000"/>
                </a:solidFill>
                <a:highlight>
                  <a:srgbClr val="EDEDED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36A07"/>
                </a:solidFill>
                <a:highlight>
                  <a:srgbClr val="EDEDED"/>
                </a:highlight>
                <a:latin typeface="Monaco"/>
              </a:rPr>
              <a:t>'</a:t>
            </a:r>
            <a:r>
              <a:rPr lang="en-US" sz="2400" dirty="0" smtClean="0">
                <a:solidFill>
                  <a:srgbClr val="036A07"/>
                </a:solidFill>
                <a:highlight>
                  <a:srgbClr val="EDEDED"/>
                </a:highlight>
                <a:latin typeface="Monaco"/>
              </a:rPr>
              <a:t>click'</a:t>
            </a:r>
            <a:r>
              <a:rPr lang="en-US" sz="2400" b="1" i="1" dirty="0" smtClean="0">
                <a:solidFill>
                  <a:srgbClr val="000000"/>
                </a:solidFill>
                <a:highlight>
                  <a:srgbClr val="EDEDED"/>
                </a:highlight>
                <a:latin typeface="Monaco"/>
              </a:rPr>
              <a:t>);</a:t>
            </a:r>
            <a:endParaRPr lang="en-US" sz="2400" b="1" i="1" dirty="0">
              <a:solidFill>
                <a:srgbClr val="000000"/>
              </a:solidFill>
              <a:highlight>
                <a:srgbClr val="EDEDED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227633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defTabSz="457200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sz="4400" spc="-136" dirty="0" smtClean="0">
                <a:solidFill>
                  <a:srgbClr val="000000"/>
                </a:solidFill>
                <a:latin typeface="Lato Regular"/>
                <a:cs typeface="Lato Regular"/>
              </a:rPr>
              <a:t>Basic Event Handling</a:t>
            </a:r>
            <a:endParaRPr lang="en-GB" sz="4400" spc="-272" dirty="0">
              <a:solidFill>
                <a:srgbClr val="F79646">
                  <a:lumMod val="50000"/>
                </a:srgbClr>
              </a:solidFill>
              <a:latin typeface="Lato Regular"/>
              <a:cs typeface="Lato Regula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752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i="1" dirty="0" smtClean="0">
                <a:cs typeface="Bebas Neue"/>
              </a:rPr>
              <a:t>Within an event handler, we are given an event object to interact: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3352800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0000A2"/>
                </a:solidFill>
                <a:highlight>
                  <a:srgbClr val="FFFFFF"/>
                </a:highlight>
                <a:latin typeface="Monaco"/>
              </a:rPr>
              <a:t>handler </a:t>
            </a:r>
            <a:r>
              <a:rPr lang="en-US" b="1" dirty="0">
                <a:solidFill>
                  <a:srgbClr val="687687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i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b="1" i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ev.currentTarget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687687"/>
                </a:solidFill>
                <a:highlight>
                  <a:srgbClr val="FFFFFF"/>
                </a:highlight>
                <a:latin typeface="Monaco"/>
              </a:rPr>
              <a:t>===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ev.target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console.</a:t>
            </a:r>
            <a:r>
              <a:rPr lang="en-US" b="1" dirty="0" err="1">
                <a:solidFill>
                  <a:srgbClr val="3C4C72"/>
                </a:solidFill>
                <a:highlight>
                  <a:srgbClr val="FFFFFF"/>
                </a:highlight>
                <a:latin typeface="Monaco"/>
              </a:rPr>
              <a:t>log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'target!'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ev.preventDefault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ev.stopPropagation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endParaRPr lang="en-US" dirty="0">
              <a:latin typeface="Monaco"/>
            </a:endParaRPr>
          </a:p>
          <a:p>
            <a:r>
              <a:rPr lang="en-US" b="1" dirty="0" err="1">
                <a:solidFill>
                  <a:srgbClr val="6D79DE"/>
                </a:solidFill>
                <a:highlight>
                  <a:srgbClr val="FFFFFF"/>
                </a:highlight>
                <a:latin typeface="Monaco"/>
              </a:rPr>
              <a:t>document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.getElementById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'breeds'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addEventListener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dirty="0">
                <a:solidFill>
                  <a:srgbClr val="036A07"/>
                </a:solidFill>
                <a:highlight>
                  <a:srgbClr val="FFFFFF"/>
                </a:highlight>
                <a:latin typeface="Monaco"/>
              </a:rPr>
              <a:t>'click'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handler, </a:t>
            </a:r>
            <a:r>
              <a:rPr lang="en-US" b="1" dirty="0">
                <a:solidFill>
                  <a:srgbClr val="585CF6"/>
                </a:solidFill>
                <a:highlight>
                  <a:srgbClr val="FFFFFF"/>
                </a:highlight>
                <a:latin typeface="Monaco"/>
              </a:rPr>
              <a:t>false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);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2913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1513</Words>
  <Application>Microsoft Macintosh PowerPoint</Application>
  <PresentationFormat>On-screen Show (4:3)</PresentationFormat>
  <Paragraphs>344</Paragraphs>
  <Slides>35</Slides>
  <Notes>35</Notes>
  <HiddenSlides>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Events</dc:title>
  <dc:creator>moschel</dc:creator>
  <cp:lastModifiedBy>Justin Meyer</cp:lastModifiedBy>
  <cp:revision>196</cp:revision>
  <dcterms:created xsi:type="dcterms:W3CDTF">2011-07-23T20:40:31Z</dcterms:created>
  <dcterms:modified xsi:type="dcterms:W3CDTF">2014-12-02T03:13:37Z</dcterms:modified>
</cp:coreProperties>
</file>