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6BB72-362A-AA4E-9CAF-ECE28FF073D8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A473-FB26-B146-ABFA-DEF66007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dictionary.reference.com/browse/set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the key to JavaScript is really understanding what’s going on in memory. And the key to understanding what’s going</a:t>
            </a:r>
            <a:r>
              <a:rPr lang="en-US" baseline="0" dirty="0" smtClean="0"/>
              <a:t> on in memory is understanding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JS’s basic data types look like in memory and how JS’s operators are used to manipulate those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 / hood / sausage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diagram what’s going on, something you can use to teach new JS developers.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Fortunately there’s just a few things to get right.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begin …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is a training!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 of Us / All of us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of 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2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set of standards, a variety of SGML, used to tag the elements of ahypertext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is made</a:t>
            </a:r>
          </a:p>
          <a:p>
            <a:r>
              <a:rPr lang="en-US" dirty="0" smtClean="0"/>
              <a:t>Response is HTML</a:t>
            </a:r>
          </a:p>
          <a:p>
            <a:r>
              <a:rPr lang="en-US" dirty="0" smtClean="0"/>
              <a:t>DOM is built</a:t>
            </a:r>
          </a:p>
          <a:p>
            <a:r>
              <a:rPr lang="en-US" dirty="0" smtClean="0"/>
              <a:t>Immediately starts parsing response</a:t>
            </a:r>
          </a:p>
          <a:p>
            <a:r>
              <a:rPr lang="en-US" dirty="0" smtClean="0"/>
              <a:t>Finds Script Tag, stop parsing, hand over to JS</a:t>
            </a:r>
          </a:p>
          <a:p>
            <a:r>
              <a:rPr lang="en-US" dirty="0" smtClean="0"/>
              <a:t>JS </a:t>
            </a:r>
          </a:p>
          <a:p>
            <a:pPr lvl="1"/>
            <a:r>
              <a:rPr lang="en-US" dirty="0" smtClean="0"/>
              <a:t>tokenizes JS</a:t>
            </a:r>
          </a:p>
          <a:p>
            <a:pPr lvl="1"/>
            <a:r>
              <a:rPr lang="en-US" dirty="0" smtClean="0"/>
              <a:t>Runs statement by statement</a:t>
            </a:r>
          </a:p>
          <a:p>
            <a:pPr lvl="1"/>
            <a:r>
              <a:rPr lang="en-US" dirty="0" smtClean="0"/>
              <a:t>Calls alert</a:t>
            </a:r>
          </a:p>
          <a:p>
            <a:pPr lvl="1"/>
            <a:r>
              <a:rPr lang="en-US" dirty="0" smtClean="0"/>
              <a:t>Alert waits until ‘OK’ is clicked</a:t>
            </a:r>
          </a:p>
          <a:p>
            <a:pPr lvl="1"/>
            <a:r>
              <a:rPr lang="en-US" dirty="0" smtClean="0"/>
              <a:t>JS finishes</a:t>
            </a:r>
          </a:p>
          <a:p>
            <a:r>
              <a:rPr lang="en-US" dirty="0" smtClean="0"/>
              <a:t>Parsing continues</a:t>
            </a:r>
          </a:p>
          <a:p>
            <a:r>
              <a:rPr lang="en-US" dirty="0" smtClean="0"/>
              <a:t>H1 is parsed, and displayed</a:t>
            </a:r>
          </a:p>
          <a:p>
            <a:endParaRPr lang="en-US" dirty="0" smtClean="0"/>
          </a:p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44DE-3315-4A56-8AEC-0B55544A8B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Remove boilerplate code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Change objects and classes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on the fly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Create more “lightweight” objects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Less Code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A9042382-DB36-4E1C-B682-DFF1774E05D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7892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A768AF90-FF1B-4618-A9A8-27BA5656F30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most misunderstood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OO and need to share functionality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Classes pair method and class.  Animal &lt;-&gt; eat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 JS, you have functions that pretend to be methods.</a:t>
            </a:r>
          </a:p>
          <a:p>
            <a:pPr marL="285750" indent="-285750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The final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key attribute to JS is that it is prototype based. And this is likely one of the most misunderstood parts of JavaScript.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JavaScript, like most languages, is an object-oriented language.  And you often need to share functionality across objects.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 Class based languages, you have a strong paring of methods and a Class.  An animal has an “eat” method.  The eat method belongs to Animal.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 JS, you really have functions that pretend to be methods via a proto property.  Alexis is going to talk about this.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FA64-BBB9-0142-8BE6-C6E503F830F0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Basic JS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908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50110" y="3466565"/>
            <a:ext cx="3581694" cy="927131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4972" y="5003438"/>
            <a:ext cx="2182253" cy="305614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5028" y="2494004"/>
            <a:ext cx="3902034" cy="406624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81920" y="1738263"/>
            <a:ext cx="8362080" cy="512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2400" dirty="0" smtClean="0">
                <a:solidFill>
                  <a:srgbClr val="000000"/>
                </a:solidFill>
                <a:latin typeface="Lato Regular"/>
                <a:cs typeface="Lato Regular"/>
              </a:rPr>
              <a:t>Treat like any object</a:t>
            </a:r>
          </a:p>
          <a:p>
            <a:pPr eaLnBrk="1">
              <a:lnSpc>
                <a:spcPct val="93000"/>
              </a:lnSpc>
            </a:pPr>
            <a:endParaRPr lang="en-GB" sz="28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20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square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},</a:t>
            </a:r>
          </a:p>
          <a:p>
            <a:endParaRPr lang="en-US" sz="2000" b="1" dirty="0" smtClean="0">
              <a:solidFill>
                <a:srgbClr val="5C5C5C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mult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		return function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		return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		}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	 },</a:t>
            </a:r>
          </a:p>
          <a:p>
            <a:endParaRPr lang="en-US" sz="2000" dirty="0" smtClean="0">
              <a:solidFill>
                <a:srgbClr val="5C5C5C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bigF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mult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),</a:t>
            </a:r>
          </a:p>
          <a:p>
            <a:endParaRPr lang="en-US" sz="2000" dirty="0" smtClean="0">
              <a:solidFill>
                <a:srgbClr val="5C5C5C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bigF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16</a:t>
            </a:r>
            <a:endParaRPr lang="en-GB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>
              <a:lnSpc>
                <a:spcPct val="93000"/>
              </a:lnSpc>
            </a:pPr>
            <a:endParaRPr lang="en-GB" sz="2500" dirty="0">
              <a:solidFill>
                <a:srgbClr val="000000"/>
              </a:solidFill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spc="-136" dirty="0">
                <a:solidFill>
                  <a:srgbClr val="000000"/>
                </a:solidFill>
                <a:latin typeface="Lato Regular"/>
                <a:cs typeface="Lato Regular"/>
              </a:rPr>
              <a:t>JS has </a:t>
            </a:r>
            <a:r>
              <a:rPr lang="en-GB" sz="4800" b="1" spc="-272" dirty="0">
                <a:solidFill>
                  <a:schemeClr val="accent6">
                    <a:lumMod val="50000"/>
                  </a:schemeClr>
                </a:solidFill>
                <a:latin typeface="Lato Regular"/>
                <a:cs typeface="Lato Regular"/>
              </a:rPr>
              <a:t>1</a:t>
            </a:r>
            <a:r>
              <a:rPr lang="en-GB" sz="4800" b="1" spc="-272" baseline="30000" dirty="0">
                <a:solidFill>
                  <a:schemeClr val="accent6">
                    <a:lumMod val="50000"/>
                  </a:schemeClr>
                </a:solidFill>
                <a:latin typeface="Lato Regular"/>
                <a:cs typeface="Lato Regular"/>
              </a:rPr>
              <a:t>st</a:t>
            </a:r>
            <a:r>
              <a:rPr lang="en-GB" sz="4800" b="1" spc="-272" dirty="0">
                <a:solidFill>
                  <a:schemeClr val="accent6">
                    <a:lumMod val="50000"/>
                  </a:schemeClr>
                </a:solidFill>
                <a:latin typeface="Lato Regular"/>
                <a:cs typeface="Lato Regular"/>
              </a:rPr>
              <a:t> Class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17778" y="2423483"/>
            <a:ext cx="1195608" cy="421345"/>
            <a:chOff x="351810" y="2540275"/>
            <a:chExt cx="1195608" cy="421345"/>
          </a:xfrm>
        </p:grpSpPr>
        <p:sp>
          <p:nvSpPr>
            <p:cNvPr id="9" name="Rectangle 8"/>
            <p:cNvSpPr/>
            <p:nvPr/>
          </p:nvSpPr>
          <p:spPr>
            <a:xfrm>
              <a:off x="351810" y="2540275"/>
              <a:ext cx="1195608" cy="4213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016" y="2566281"/>
              <a:ext cx="103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CREATE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4198" y="3408026"/>
            <a:ext cx="1195608" cy="421345"/>
            <a:chOff x="351810" y="2540275"/>
            <a:chExt cx="1195608" cy="421345"/>
          </a:xfrm>
        </p:grpSpPr>
        <p:sp>
          <p:nvSpPr>
            <p:cNvPr id="12" name="Rectangle 11"/>
            <p:cNvSpPr/>
            <p:nvPr/>
          </p:nvSpPr>
          <p:spPr>
            <a:xfrm>
              <a:off x="351810" y="2540275"/>
              <a:ext cx="1195608" cy="4213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016" y="2551682"/>
              <a:ext cx="1099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RETURN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30618" y="4895442"/>
            <a:ext cx="1195608" cy="421345"/>
            <a:chOff x="351810" y="2540275"/>
            <a:chExt cx="1195608" cy="421345"/>
          </a:xfrm>
        </p:grpSpPr>
        <p:sp>
          <p:nvSpPr>
            <p:cNvPr id="15" name="Rectangle 14"/>
            <p:cNvSpPr/>
            <p:nvPr/>
          </p:nvSpPr>
          <p:spPr>
            <a:xfrm>
              <a:off x="351810" y="2540275"/>
              <a:ext cx="1195608" cy="4213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9017" y="2566281"/>
              <a:ext cx="661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ARG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2949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81739" y="2730401"/>
            <a:ext cx="887126" cy="299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3996" y="1738263"/>
            <a:ext cx="8003078" cy="44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2400" dirty="0">
                <a:solidFill>
                  <a:srgbClr val="000000"/>
                </a:solidFill>
                <a:latin typeface="Lato Regular"/>
                <a:cs typeface="Lato Regular"/>
              </a:rPr>
              <a:t>Prototype looks up inherited and shared properties.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2645580" y="2903204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911979" y="2730401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1400" dirty="0" err="1">
                <a:solidFill>
                  <a:srgbClr val="000000"/>
                </a:solidFill>
                <a:latin typeface="Lato Regular"/>
                <a:cs typeface="Lato Regular"/>
              </a:rPr>
              <a:t>has_hair</a:t>
            </a:r>
            <a:endParaRPr lang="en-GB" sz="14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12322" name="Text Box 1"/>
          <p:cNvSpPr txBox="1">
            <a:spLocks noChangeArrowheads="1"/>
          </p:cNvSpPr>
          <p:nvPr/>
        </p:nvSpPr>
        <p:spPr bwMode="auto">
          <a:xfrm>
            <a:off x="424800" y="33586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800" spc="-150" dirty="0">
                <a:solidFill>
                  <a:srgbClr val="000000"/>
                </a:solidFill>
                <a:latin typeface="Lato Regular"/>
                <a:cs typeface="Lato Regular"/>
              </a:rPr>
              <a:t>JS is </a:t>
            </a:r>
            <a:r>
              <a:rPr lang="en-GB" sz="4800" b="1" spc="-150" dirty="0">
                <a:solidFill>
                  <a:srgbClr val="7030A0"/>
                </a:solidFill>
                <a:latin typeface="Lato Regular"/>
                <a:cs typeface="Lato Regular"/>
              </a:rPr>
              <a:t>Prototype Based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41346" y="4926807"/>
            <a:ext cx="1453215" cy="461665"/>
            <a:chOff x="1670816" y="5996855"/>
            <a:chExt cx="1453215" cy="461665"/>
          </a:xfrm>
        </p:grpSpPr>
        <p:sp>
          <p:nvSpPr>
            <p:cNvPr id="29" name="Double Brace 28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Mammal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69370" y="4926807"/>
            <a:ext cx="1453215" cy="461665"/>
            <a:chOff x="1670816" y="5996855"/>
            <a:chExt cx="1453215" cy="461665"/>
          </a:xfrm>
        </p:grpSpPr>
        <p:sp>
          <p:nvSpPr>
            <p:cNvPr id="33" name="Double Brace 32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Chordate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97393" y="4926807"/>
            <a:ext cx="1453215" cy="461665"/>
            <a:chOff x="1670816" y="5996855"/>
            <a:chExt cx="1453215" cy="461665"/>
          </a:xfrm>
        </p:grpSpPr>
        <p:sp>
          <p:nvSpPr>
            <p:cNvPr id="36" name="Double Brace 35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Animal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77879" y="2975473"/>
            <a:ext cx="1190455" cy="1190455"/>
            <a:chOff x="129771" y="3292953"/>
            <a:chExt cx="1190455" cy="1190455"/>
          </a:xfrm>
        </p:grpSpPr>
        <p:sp>
          <p:nvSpPr>
            <p:cNvPr id="38" name="Oval 37"/>
            <p:cNvSpPr/>
            <p:nvPr/>
          </p:nvSpPr>
          <p:spPr>
            <a:xfrm>
              <a:off x="129771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764" y="3565015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Chordate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Object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0874" y="2975473"/>
            <a:ext cx="1190455" cy="1190455"/>
            <a:chOff x="8193092" y="3292953"/>
            <a:chExt cx="1190455" cy="1190455"/>
          </a:xfrm>
        </p:grpSpPr>
        <p:sp>
          <p:nvSpPr>
            <p:cNvPr id="42" name="Oval 41"/>
            <p:cNvSpPr/>
            <p:nvPr/>
          </p:nvSpPr>
          <p:spPr>
            <a:xfrm>
              <a:off x="8193092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40969" y="3565015"/>
              <a:ext cx="894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Animal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Object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3868" y="2975473"/>
            <a:ext cx="1190455" cy="1190455"/>
            <a:chOff x="9144000" y="1709785"/>
            <a:chExt cx="1190455" cy="1190455"/>
          </a:xfrm>
        </p:grpSpPr>
        <p:sp>
          <p:nvSpPr>
            <p:cNvPr id="44" name="Oval 43"/>
            <p:cNvSpPr/>
            <p:nvPr/>
          </p:nvSpPr>
          <p:spPr>
            <a:xfrm>
              <a:off x="9144000" y="1709785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291878" y="1981847"/>
              <a:ext cx="894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Animal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Lato Regular"/>
                  <a:cs typeface="Lato Regular"/>
                </a:rPr>
                <a:t>p</a:t>
              </a:r>
            </a:p>
          </p:txBody>
        </p:sp>
      </p:grpSp>
      <p:sp>
        <p:nvSpPr>
          <p:cNvPr id="9" name="Up Arrow 8"/>
          <p:cNvSpPr/>
          <p:nvPr/>
        </p:nvSpPr>
        <p:spPr>
          <a:xfrm>
            <a:off x="2238252" y="4300271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053647" y="3462074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05397" y="4361239"/>
            <a:ext cx="116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prototype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58" name="Up Arrow 57"/>
          <p:cNvSpPr/>
          <p:nvPr/>
        </p:nvSpPr>
        <p:spPr>
          <a:xfrm>
            <a:off x="4333669" y="4300271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6446663" y="4300271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6795" y="35245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5186767" y="3478412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69915" y="354087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45098" y="2746739"/>
            <a:ext cx="986551" cy="283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V="1">
            <a:off x="4808940" y="2919542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5075339" y="2746739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140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has_spine</a:t>
            </a:r>
            <a:endParaRPr lang="en-GB" sz="14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07401" y="2790521"/>
            <a:ext cx="986551" cy="283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6971243" y="2963324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7354426" y="2790521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en-GB" sz="140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toString</a:t>
            </a:r>
            <a:endParaRPr lang="en-GB" sz="14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13034" y="4363093"/>
            <a:ext cx="116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prototype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15810" y="4363093"/>
            <a:ext cx="116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prototype</a:t>
            </a:r>
            <a:endParaRPr lang="en-US" i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02391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3000"/>
              </a:lnSpc>
              <a:buNone/>
            </a:pPr>
            <a:endParaRPr lang="en-GB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Summary</a:t>
            </a:r>
            <a:endParaRPr lang="en-US" sz="32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pic>
        <p:nvPicPr>
          <p:cNvPr id="7" name="Picture 6" descr="dom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85" y="2218508"/>
            <a:ext cx="1247000" cy="13584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30333" y="2618959"/>
            <a:ext cx="4751748" cy="382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</a:pPr>
            <a:r>
              <a:rPr lang="en-GB" sz="2000" dirty="0">
                <a:solidFill>
                  <a:srgbClr val="000000"/>
                </a:solidFill>
                <a:latin typeface="Lato Regular"/>
                <a:cs typeface="Lato Regular"/>
              </a:rPr>
              <a:t>JS Representation of HTML and browser.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0332" y="4043300"/>
            <a:ext cx="4657941" cy="95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</a:pPr>
            <a:r>
              <a:rPr lang="en-GB" sz="2000" dirty="0" smtClean="0">
                <a:solidFill>
                  <a:srgbClr val="C00000"/>
                </a:solidFill>
                <a:latin typeface="Lato Regular"/>
                <a:cs typeface="Lato Regular"/>
              </a:rPr>
              <a:t>Dynamic</a:t>
            </a:r>
            <a:r>
              <a:rPr lang="en-GB" sz="2000" dirty="0">
                <a:solidFill>
                  <a:srgbClr val="000000"/>
                </a:solidFill>
                <a:latin typeface="Lato Regular"/>
                <a:cs typeface="Lato Regular"/>
              </a:rPr>
              <a:t>,</a:t>
            </a:r>
            <a:r>
              <a:rPr lang="en-GB" sz="2000" dirty="0">
                <a:solidFill>
                  <a:srgbClr val="355E00"/>
                </a:solidFill>
                <a:latin typeface="Lato Regular"/>
                <a:cs typeface="Lato Regular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Lato Regular"/>
                <a:cs typeface="Lato Regular"/>
              </a:rPr>
              <a:t>weakly typed</a:t>
            </a:r>
            <a:r>
              <a:rPr lang="en-GB" sz="2000" dirty="0">
                <a:solidFill>
                  <a:srgbClr val="000000"/>
                </a:solidFill>
                <a:latin typeface="Lato Regular"/>
                <a:cs typeface="Lato Regular"/>
              </a:rPr>
              <a:t>, </a:t>
            </a:r>
            <a:r>
              <a:rPr lang="en-GB" sz="2000" dirty="0">
                <a:solidFill>
                  <a:srgbClr val="7030A0"/>
                </a:solidFill>
                <a:latin typeface="Lato Regular"/>
                <a:cs typeface="Lato Regular"/>
              </a:rPr>
              <a:t>prototype-based </a:t>
            </a:r>
            <a:r>
              <a:rPr lang="en-GB" sz="2000" dirty="0" smtClean="0">
                <a:solidFill>
                  <a:srgbClr val="000000"/>
                </a:solidFill>
                <a:latin typeface="Lato Regular"/>
                <a:cs typeface="Lato Regular"/>
              </a:rPr>
              <a:t>language with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Lato Regular"/>
                <a:cs typeface="Lato Regular"/>
              </a:rPr>
              <a:t>first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ato Regular"/>
                <a:cs typeface="Lato Regular"/>
              </a:rPr>
              <a:t>-class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Lato Regular"/>
                <a:cs typeface="Lato Regular"/>
              </a:rPr>
              <a:t>functions</a:t>
            </a:r>
            <a:r>
              <a:rPr lang="en-GB" sz="2000" dirty="0" smtClean="0">
                <a:solidFill>
                  <a:srgbClr val="000000"/>
                </a:solidFill>
                <a:latin typeface="Lato Regular"/>
                <a:cs typeface="Lato Regular"/>
              </a:rPr>
              <a:t> and some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Lato Regular"/>
                <a:cs typeface="Lato Regular"/>
              </a:rPr>
              <a:t>data types</a:t>
            </a:r>
            <a:r>
              <a:rPr lang="en-GB" sz="2000" dirty="0" smtClean="0">
                <a:solidFill>
                  <a:srgbClr val="000000"/>
                </a:solidFill>
                <a:latin typeface="Lato Regular"/>
                <a:cs typeface="Lato Regular"/>
              </a:rPr>
              <a:t>.</a:t>
            </a:r>
            <a:endParaRPr lang="en-GB" sz="20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10" y="3903052"/>
            <a:ext cx="1235727" cy="12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5022" y="655145"/>
            <a:ext cx="352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 Regular"/>
                <a:cs typeface="Lato Regular"/>
              </a:rPr>
              <a:t>JavaScript and the DOM</a:t>
            </a:r>
            <a:endParaRPr lang="en-US" sz="2400" dirty="0">
              <a:latin typeface="Lato Regular"/>
              <a:cs typeface="Lat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5022" y="1860943"/>
            <a:ext cx="3827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Lato Regular"/>
                <a:cs typeface="Lato Regular"/>
              </a:rPr>
              <a:t>var</a:t>
            </a:r>
            <a:r>
              <a:rPr lang="en-US" sz="2400" dirty="0" smtClean="0">
                <a:latin typeface="Lato Regular"/>
                <a:cs typeface="Lato Regular"/>
              </a:rPr>
              <a:t>, primitives, and objects</a:t>
            </a:r>
            <a:endParaRPr lang="en-US" sz="2400" dirty="0">
              <a:latin typeface="Lato Regular"/>
              <a:cs typeface="Lato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5022" y="3213261"/>
            <a:ext cx="324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 Regular"/>
                <a:cs typeface="Lato Regular"/>
              </a:rPr>
              <a:t>functions and closures</a:t>
            </a:r>
            <a:endParaRPr lang="en-US" sz="2400" dirty="0">
              <a:latin typeface="Lato Regular"/>
              <a:cs typeface="Lato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5022" y="4654324"/>
            <a:ext cx="2921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 Regular"/>
                <a:cs typeface="Lato Regular"/>
              </a:rPr>
              <a:t>this, and prototypes</a:t>
            </a:r>
            <a:endParaRPr lang="en-US" sz="2400" dirty="0">
              <a:latin typeface="Lato Regular"/>
              <a:cs typeface="Lato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3028" y="4290361"/>
            <a:ext cx="1185115" cy="1185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60" y="1473241"/>
            <a:ext cx="1425106" cy="11423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60" y="337218"/>
            <a:ext cx="1235727" cy="11063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56" y="2625307"/>
            <a:ext cx="1474110" cy="1812429"/>
          </a:xfrm>
          <a:prstGeom prst="rect">
            <a:avLst/>
          </a:prstGeom>
        </p:spPr>
      </p:pic>
      <p:pic>
        <p:nvPicPr>
          <p:cNvPr id="16" name="Picture 15" descr="js-grind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8" y="4997631"/>
            <a:ext cx="1904166" cy="19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51548"/>
            <a:ext cx="9144000" cy="1600200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645"/>
            <a:ext cx="8229600" cy="424662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Monaco"/>
                <a:cs typeface="Monaco"/>
              </a:rPr>
              <a:t>document.getElementById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Monaco"/>
                <a:cs typeface="Monaco"/>
              </a:rPr>
              <a:t>'dog’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01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9903" y="885558"/>
            <a:ext cx="4572000" cy="9546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3000"/>
              </a:lnSpc>
            </a:pPr>
            <a:r>
              <a:rPr lang="en-GB" sz="2000" dirty="0" smtClean="0">
                <a:solidFill>
                  <a:srgbClr val="000000"/>
                </a:solidFill>
                <a:latin typeface="Lato Regular"/>
                <a:cs typeface="Lato Regular"/>
              </a:rPr>
              <a:t>A </a:t>
            </a:r>
            <a:r>
              <a:rPr lang="en-GB" sz="2000" dirty="0">
                <a:latin typeface="Lato Regular"/>
                <a:cs typeface="Lato Regular"/>
              </a:rPr>
              <a:t>dynamic</a:t>
            </a:r>
            <a:r>
              <a:rPr lang="en-GB" sz="2000" dirty="0">
                <a:solidFill>
                  <a:srgbClr val="000000"/>
                </a:solidFill>
                <a:latin typeface="Lato Regular"/>
                <a:cs typeface="Lato Regular"/>
              </a:rPr>
              <a:t>,</a:t>
            </a:r>
            <a:r>
              <a:rPr lang="en-GB" sz="2000" dirty="0">
                <a:solidFill>
                  <a:srgbClr val="355E00"/>
                </a:solidFill>
                <a:latin typeface="Lato Regular"/>
                <a:cs typeface="Lato Regular"/>
              </a:rPr>
              <a:t> </a:t>
            </a:r>
            <a:r>
              <a:rPr lang="en-GB" sz="2000" dirty="0">
                <a:latin typeface="Lato Regular"/>
                <a:cs typeface="Lato Regular"/>
              </a:rPr>
              <a:t>weakly typed, prototype-based </a:t>
            </a:r>
            <a:r>
              <a:rPr lang="en-GB" sz="2000" b="1" dirty="0">
                <a:solidFill>
                  <a:srgbClr val="FF6600"/>
                </a:solidFill>
                <a:latin typeface="Lato Regular"/>
                <a:cs typeface="Lato Regular"/>
              </a:rPr>
              <a:t>language</a:t>
            </a:r>
            <a:r>
              <a:rPr lang="en-GB" sz="2000" dirty="0">
                <a:solidFill>
                  <a:srgbClr val="FF6600"/>
                </a:solidFill>
                <a:latin typeface="Lato Regular"/>
                <a:cs typeface="Lato Regular"/>
              </a:rPr>
              <a:t> </a:t>
            </a:r>
            <a:r>
              <a:rPr lang="en-GB" sz="2000" dirty="0">
                <a:latin typeface="Lato Regular"/>
                <a:cs typeface="Lato Regular"/>
              </a:rPr>
              <a:t>with first-class functions.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5" y="604451"/>
            <a:ext cx="1235727" cy="12357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79903" y="4863817"/>
            <a:ext cx="5379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 Regular"/>
                <a:cs typeface="Lato Regular"/>
              </a:rPr>
              <a:t>A language</a:t>
            </a:r>
            <a:r>
              <a:rPr lang="en-US" sz="2000" dirty="0">
                <a:latin typeface="Lato Regular"/>
                <a:cs typeface="Lato Regular"/>
              </a:rPr>
              <a:t>-neutral </a:t>
            </a:r>
            <a:r>
              <a:rPr lang="en-US" sz="2000" b="1" dirty="0">
                <a:solidFill>
                  <a:srgbClr val="FF6600"/>
                </a:solidFill>
                <a:latin typeface="Lato Regular"/>
                <a:cs typeface="Lato Regular"/>
              </a:rPr>
              <a:t>interface</a:t>
            </a:r>
            <a:r>
              <a:rPr lang="en-US" sz="2000" dirty="0">
                <a:solidFill>
                  <a:srgbClr val="FF6600"/>
                </a:solidFill>
                <a:latin typeface="Lato Regular"/>
                <a:cs typeface="Lato Regular"/>
              </a:rPr>
              <a:t> </a:t>
            </a:r>
            <a:r>
              <a:rPr lang="en-US" sz="2000" dirty="0" smtClean="0">
                <a:latin typeface="Lato Regular"/>
                <a:cs typeface="Lato Regular"/>
              </a:rPr>
              <a:t>that allows </a:t>
            </a:r>
            <a:r>
              <a:rPr lang="en-US" sz="2000" dirty="0">
                <a:latin typeface="Lato Regular"/>
                <a:cs typeface="Lato Regular"/>
              </a:rPr>
              <a:t>programs </a:t>
            </a:r>
            <a:r>
              <a:rPr lang="en-US" sz="2000" dirty="0" smtClean="0">
                <a:latin typeface="Lato Regular"/>
                <a:cs typeface="Lato Regular"/>
              </a:rPr>
              <a:t>to </a:t>
            </a:r>
            <a:r>
              <a:rPr lang="en-US" sz="2000" dirty="0">
                <a:latin typeface="Lato Regular"/>
                <a:cs typeface="Lato Regular"/>
              </a:rPr>
              <a:t>dynamically access and update the content, structure and style of documents.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10" y="2499983"/>
            <a:ext cx="1616436" cy="16164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9903" y="2870809"/>
            <a:ext cx="5379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 Regular"/>
                <a:cs typeface="Lato Regular"/>
              </a:rPr>
              <a:t>A </a:t>
            </a:r>
            <a:r>
              <a:rPr lang="en-US" sz="2000" b="1" dirty="0" smtClean="0">
                <a:solidFill>
                  <a:srgbClr val="FF6600"/>
                </a:solidFill>
                <a:latin typeface="Lato Regular"/>
                <a:cs typeface="Lato Regular"/>
              </a:rPr>
              <a:t>document</a:t>
            </a:r>
            <a:r>
              <a:rPr lang="en-US" sz="2000" dirty="0" smtClean="0">
                <a:solidFill>
                  <a:srgbClr val="FF6600"/>
                </a:solidFill>
                <a:latin typeface="Lato Regular"/>
                <a:cs typeface="Lato Regular"/>
              </a:rPr>
              <a:t> </a:t>
            </a:r>
            <a:r>
              <a:rPr lang="en-US" sz="2000" dirty="0" smtClean="0">
                <a:latin typeface="Lato Regular"/>
                <a:cs typeface="Lato Regular"/>
              </a:rPr>
              <a:t>format based on SGML used to describe the elements of a hypertext document.</a:t>
            </a:r>
            <a:endParaRPr lang="en-US" sz="2000" dirty="0">
              <a:latin typeface="Lato Regular"/>
              <a:cs typeface="Lato Regular"/>
            </a:endParaRPr>
          </a:p>
        </p:txBody>
      </p:sp>
      <p:pic>
        <p:nvPicPr>
          <p:cNvPr id="2" name="Picture 1" descr="dom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8" y="4776223"/>
            <a:ext cx="1247000" cy="13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5438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445"/>
            <a:ext cx="8229600" cy="1143000"/>
          </a:xfrm>
        </p:spPr>
        <p:txBody>
          <a:bodyPr/>
          <a:lstStyle/>
          <a:p>
            <a:r>
              <a:rPr lang="en-US" b="1" spc="-150" dirty="0" smtClean="0">
                <a:latin typeface="Lato Regular"/>
                <a:cs typeface="Lato Regular"/>
              </a:rPr>
              <a:t>What Happens?</a:t>
            </a:r>
            <a:endParaRPr lang="en-US" b="1" spc="-150" dirty="0">
              <a:latin typeface="Lato Regular"/>
              <a:cs typeface="Lato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Lato Regular"/>
                <a:cs typeface="Lato Regular"/>
              </a:rPr>
              <a:t>GET http://helloworld.com/index.html</a:t>
            </a:r>
            <a:endParaRPr lang="en-US" sz="2800" dirty="0">
              <a:latin typeface="Lato Regular"/>
              <a:cs typeface="Lato 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121020"/>
            <a:ext cx="66101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='text/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latin typeface="Lucida Console" pitchFamily="49" charset="0"/>
                <a:cs typeface="Courier New" pitchFamily="49" charset="0"/>
              </a:rPr>
              <a:t>alert('hello world');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&gt;Hello World&lt;/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3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900" y="214080"/>
            <a:ext cx="1371600" cy="11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be 9"/>
          <p:cNvSpPr/>
          <p:nvPr/>
        </p:nvSpPr>
        <p:spPr>
          <a:xfrm>
            <a:off x="7543800" y="290280"/>
            <a:ext cx="990600" cy="990600"/>
          </a:xfrm>
          <a:prstGeom prst="cube">
            <a:avLst>
              <a:gd name="adj" fmla="val 11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Teardrop 10"/>
          <p:cNvSpPr/>
          <p:nvPr/>
        </p:nvSpPr>
        <p:spPr>
          <a:xfrm flipH="1">
            <a:off x="363300" y="1678200"/>
            <a:ext cx="1066800" cy="9906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7300" y="167820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'&gt;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149920" y="899878"/>
            <a:ext cx="5486400" cy="541172"/>
            <a:chOff x="2286000" y="990598"/>
            <a:chExt cx="5486400" cy="541172"/>
          </a:xfrm>
        </p:grpSpPr>
        <p:sp>
          <p:nvSpPr>
            <p:cNvPr id="9" name="Right Arrow 8"/>
            <p:cNvSpPr/>
            <p:nvPr/>
          </p:nvSpPr>
          <p:spPr>
            <a:xfrm rot="10800000">
              <a:off x="2286000" y="990598"/>
              <a:ext cx="4648200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3200" y="1131660"/>
              <a:ext cx="5029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"&lt;html&gt;\n&lt;head&gt;&lt;script … "</a:t>
              </a:r>
            </a:p>
          </p:txBody>
        </p:sp>
      </p:grpSp>
      <p:sp>
        <p:nvSpPr>
          <p:cNvPr id="13" name="Teardrop 12"/>
          <p:cNvSpPr/>
          <p:nvPr/>
        </p:nvSpPr>
        <p:spPr>
          <a:xfrm flipH="1">
            <a:off x="363300" y="3030300"/>
            <a:ext cx="1066800" cy="9906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9980" y="2775840"/>
            <a:ext cx="548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  <a:cs typeface="Courier New" pitchFamily="49" charset="0"/>
              </a:rPr>
              <a:t>Tokenize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latin typeface="Consolas"/>
                <a:cs typeface="Consolas"/>
              </a:rPr>
              <a:t>alert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b="1" dirty="0" smtClean="0">
                <a:latin typeface="Consolas"/>
                <a:cs typeface="Consolas"/>
              </a:rPr>
              <a:t>hello world"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, ;</a:t>
            </a: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  <a:cs typeface="Courier New" pitchFamily="49" charset="0"/>
              </a:rPr>
              <a:t>Parse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nsolas"/>
                <a:cs typeface="Consolas"/>
              </a:rPr>
              <a:t>  [{ "value": "(", </a:t>
            </a:r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arity</a:t>
            </a:r>
            <a:r>
              <a:rPr lang="en-US" dirty="0" smtClean="0">
                <a:latin typeface="Consolas"/>
                <a:cs typeface="Consolas"/>
              </a:rPr>
              <a:t>": "binary", </a:t>
            </a:r>
          </a:p>
          <a:p>
            <a:r>
              <a:rPr lang="en-US" dirty="0" smtClean="0">
                <a:latin typeface="Consolas"/>
                <a:cs typeface="Consolas"/>
              </a:rPr>
              <a:t>   "first": </a:t>
            </a:r>
            <a:r>
              <a:rPr lang="en-US" dirty="0" smtClean="0">
                <a:latin typeface="Consolas"/>
                <a:cs typeface="Consolas"/>
              </a:rPr>
              <a:t>{"</a:t>
            </a:r>
            <a:r>
              <a:rPr lang="en-US" dirty="0" smtClean="0">
                <a:latin typeface="Consolas"/>
                <a:cs typeface="Consolas"/>
              </a:rPr>
              <a:t>value": "</a:t>
            </a:r>
            <a:r>
              <a:rPr lang="en-US" dirty="0" smtClean="0">
                <a:latin typeface="Consolas"/>
                <a:cs typeface="Consolas"/>
              </a:rPr>
              <a:t>alert"}</a:t>
            </a:r>
            <a:r>
              <a:rPr lang="en-US" dirty="0" smtClean="0">
                <a:latin typeface="Consolas"/>
                <a:cs typeface="Consolas"/>
              </a:rPr>
              <a:t>,   </a:t>
            </a:r>
          </a:p>
          <a:p>
            <a:r>
              <a:rPr lang="en-US" dirty="0" smtClean="0">
                <a:latin typeface="Consolas"/>
                <a:cs typeface="Consolas"/>
              </a:rPr>
              <a:t>   "second": [</a:t>
            </a:r>
            <a:r>
              <a:rPr lang="en-US" spc="-150" dirty="0" smtClean="0">
                <a:latin typeface="Consolas"/>
                <a:cs typeface="Consolas"/>
              </a:rPr>
              <a:t>{ "value": "hello </a:t>
            </a:r>
            <a:r>
              <a:rPr lang="en-US" spc="-150" dirty="0" smtClean="0">
                <a:latin typeface="Consolas"/>
                <a:cs typeface="Consolas"/>
              </a:rPr>
              <a:t>world"}</a:t>
            </a:r>
            <a:r>
              <a:rPr lang="en-US" spc="-150" dirty="0" smtClean="0">
                <a:latin typeface="Consolas"/>
                <a:cs typeface="Consolas"/>
              </a:rPr>
              <a:t>]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] 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  <a:cs typeface="Courier New" pitchFamily="49" charset="0"/>
              </a:rPr>
              <a:t>Run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nsolas"/>
                <a:cs typeface="Consolas"/>
              </a:rPr>
              <a:t>  - lookup alert</a:t>
            </a:r>
          </a:p>
          <a:p>
            <a:r>
              <a:rPr lang="en-US" dirty="0" smtClean="0">
                <a:latin typeface="Consolas"/>
                <a:cs typeface="Consolas"/>
              </a:rPr>
              <a:t>  - call with </a:t>
            </a:r>
            <a:r>
              <a:rPr lang="en-US" dirty="0" smtClean="0">
                <a:latin typeface="Consolas"/>
                <a:cs typeface="Consolas"/>
              </a:rPr>
              <a:t>"hello world"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" name="Teardrop 16"/>
          <p:cNvSpPr/>
          <p:nvPr/>
        </p:nvSpPr>
        <p:spPr>
          <a:xfrm flipH="1">
            <a:off x="351960" y="5588460"/>
            <a:ext cx="1066800" cy="9906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09980" y="565332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&gt;Hello World&lt;/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115900" y="209490"/>
            <a:ext cx="4648200" cy="541170"/>
            <a:chOff x="2286000" y="220830"/>
            <a:chExt cx="4648200" cy="541170"/>
          </a:xfrm>
        </p:grpSpPr>
        <p:sp>
          <p:nvSpPr>
            <p:cNvPr id="20" name="TextBox 19"/>
            <p:cNvSpPr txBox="1"/>
            <p:nvPr/>
          </p:nvSpPr>
          <p:spPr>
            <a:xfrm>
              <a:off x="2529843" y="220830"/>
              <a:ext cx="4199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GET http://helloworld.com/index.html</a:t>
              </a:r>
              <a:endParaRPr lang="en-US" sz="2000" dirty="0"/>
            </a:p>
          </p:txBody>
        </p:sp>
        <p:sp>
          <p:nvSpPr>
            <p:cNvPr id="25" name="Right Arrow 24"/>
            <p:cNvSpPr/>
            <p:nvPr/>
          </p:nvSpPr>
          <p:spPr>
            <a:xfrm rot="10800000" flipH="1">
              <a:off x="2286000" y="609601"/>
              <a:ext cx="4648200" cy="1523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323359" y="1678200"/>
            <a:ext cx="1589593" cy="2293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documentElement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7772400" y="2592600"/>
            <a:ext cx="6858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script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7210874" y="5486400"/>
            <a:ext cx="1617872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documentElement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7239000" y="5943600"/>
            <a:ext cx="6858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239000" y="6400800"/>
            <a:ext cx="6858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script</a:t>
            </a:r>
            <a:endParaRPr lang="en-US" sz="1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7772400" y="1896254"/>
            <a:ext cx="685800" cy="467746"/>
            <a:chOff x="7772400" y="2123054"/>
            <a:chExt cx="685800" cy="467746"/>
          </a:xfrm>
        </p:grpSpPr>
        <p:sp>
          <p:nvSpPr>
            <p:cNvPr id="34" name="Rectangle 33"/>
            <p:cNvSpPr/>
            <p:nvPr/>
          </p:nvSpPr>
          <p:spPr>
            <a:xfrm>
              <a:off x="7772400" y="2362200"/>
              <a:ext cx="685800" cy="228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>
              <a:stCxn id="32" idx="2"/>
              <a:endCxn id="34" idx="0"/>
            </p:cNvCxnSpPr>
            <p:nvPr/>
          </p:nvCxnSpPr>
          <p:spPr>
            <a:xfrm flipH="1">
              <a:off x="8115300" y="2123054"/>
              <a:ext cx="2856" cy="239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>
            <a:stCxn id="34" idx="2"/>
            <a:endCxn id="35" idx="0"/>
          </p:cNvCxnSpPr>
          <p:nvPr/>
        </p:nvCxnSpPr>
        <p:spPr>
          <a:xfrm rot="5400000">
            <a:off x="8001000" y="2478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2"/>
            <a:endCxn id="38" idx="0"/>
          </p:cNvCxnSpPr>
          <p:nvPr/>
        </p:nvCxnSpPr>
        <p:spPr>
          <a:xfrm rot="5400000">
            <a:off x="7686555" y="5610345"/>
            <a:ext cx="228600" cy="4379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8019810" y="5715000"/>
            <a:ext cx="743190" cy="457200"/>
            <a:chOff x="8019810" y="5715000"/>
            <a:chExt cx="743190" cy="457200"/>
          </a:xfrm>
        </p:grpSpPr>
        <p:sp>
          <p:nvSpPr>
            <p:cNvPr id="40" name="Rectangle 39"/>
            <p:cNvSpPr/>
            <p:nvPr/>
          </p:nvSpPr>
          <p:spPr>
            <a:xfrm>
              <a:off x="8077200" y="5943600"/>
              <a:ext cx="685800" cy="228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body</a:t>
              </a:r>
              <a:endParaRPr lang="en-US" sz="1400" dirty="0"/>
            </a:p>
          </p:txBody>
        </p:sp>
        <p:cxnSp>
          <p:nvCxnSpPr>
            <p:cNvPr id="49" name="Elbow Connector 48"/>
            <p:cNvCxnSpPr>
              <a:stCxn id="37" idx="2"/>
              <a:endCxn id="40" idx="0"/>
            </p:cNvCxnSpPr>
            <p:nvPr/>
          </p:nvCxnSpPr>
          <p:spPr>
            <a:xfrm rot="16200000" flipH="1">
              <a:off x="8105655" y="5629155"/>
              <a:ext cx="228600" cy="40029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8" idx="2"/>
            <a:endCxn id="39" idx="0"/>
          </p:cNvCxnSpPr>
          <p:nvPr/>
        </p:nvCxnSpPr>
        <p:spPr>
          <a:xfrm rot="5400000">
            <a:off x="7467600" y="6286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077200" y="6172994"/>
            <a:ext cx="685800" cy="456406"/>
            <a:chOff x="8077200" y="6172994"/>
            <a:chExt cx="685800" cy="456406"/>
          </a:xfrm>
        </p:grpSpPr>
        <p:sp>
          <p:nvSpPr>
            <p:cNvPr id="41" name="Rectangle 40"/>
            <p:cNvSpPr/>
            <p:nvPr/>
          </p:nvSpPr>
          <p:spPr>
            <a:xfrm>
              <a:off x="8077200" y="6400800"/>
              <a:ext cx="685800" cy="228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>
              <a:stCxn id="40" idx="2"/>
              <a:endCxn id="41" idx="0"/>
            </p:cNvCxnSpPr>
            <p:nvPr/>
          </p:nvCxnSpPr>
          <p:spPr>
            <a:xfrm rot="5400000">
              <a:off x="8305800" y="62865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3359" y="3427618"/>
            <a:ext cx="164644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900" y="671280"/>
            <a:ext cx="6332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287100" y="518880"/>
            <a:ext cx="1050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Hello World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258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/>
      <p:bldP spid="13" grpId="0" animBg="1"/>
      <p:bldP spid="15" grpId="0"/>
      <p:bldP spid="17" grpId="0" animBg="1"/>
      <p:bldP spid="19" grpId="0"/>
      <p:bldP spid="32" grpId="0" animBg="1"/>
      <p:bldP spid="35" grpId="0" animBg="1"/>
      <p:bldP spid="37" grpId="0" animBg="1"/>
      <p:bldP spid="38" grpId="0" animBg="1"/>
      <p:bldP spid="39" grpId="0" animBg="1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32264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511200" y="850898"/>
            <a:ext cx="6963840" cy="77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b="1" dirty="0">
                <a:solidFill>
                  <a:srgbClr val="000000"/>
                </a:solidFill>
                <a:latin typeface="Lato Regular"/>
                <a:cs typeface="Lato Regular"/>
              </a:rPr>
              <a:t>JavaScript is ...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77120" y="1484797"/>
            <a:ext cx="8362080" cy="410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3200" dirty="0">
                <a:solidFill>
                  <a:srgbClr val="000000"/>
                </a:solidFill>
                <a:latin typeface="Lato Regular"/>
                <a:cs typeface="Lato Regular"/>
              </a:rPr>
              <a:t>a </a:t>
            </a:r>
            <a:r>
              <a:rPr lang="en-GB" sz="3200" dirty="0">
                <a:solidFill>
                  <a:srgbClr val="C00000"/>
                </a:solidFill>
                <a:latin typeface="Lato Regular"/>
                <a:cs typeface="Lato Regular"/>
              </a:rPr>
              <a:t>dynamic</a:t>
            </a:r>
            <a:r>
              <a:rPr lang="en-GB" sz="3200" dirty="0">
                <a:solidFill>
                  <a:srgbClr val="000000"/>
                </a:solidFill>
                <a:latin typeface="Lato Regular"/>
                <a:cs typeface="Lato Regular"/>
              </a:rPr>
              <a:t>,</a:t>
            </a:r>
            <a:r>
              <a:rPr lang="en-GB" sz="3200" dirty="0">
                <a:solidFill>
                  <a:srgbClr val="355E00"/>
                </a:solidFill>
                <a:latin typeface="Lato Regular"/>
                <a:cs typeface="Lato Regular"/>
              </a:rPr>
              <a:t> </a:t>
            </a:r>
            <a:r>
              <a:rPr lang="en-GB" sz="3200" dirty="0">
                <a:solidFill>
                  <a:srgbClr val="00B050"/>
                </a:solidFill>
                <a:latin typeface="Lato Regular"/>
                <a:cs typeface="Lato Regular"/>
              </a:rPr>
              <a:t>weakly typed</a:t>
            </a:r>
            <a:r>
              <a:rPr lang="en-GB" sz="3200" dirty="0">
                <a:solidFill>
                  <a:srgbClr val="000000"/>
                </a:solidFill>
                <a:latin typeface="Lato Regular"/>
                <a:cs typeface="Lato Regular"/>
              </a:rPr>
              <a:t>, </a:t>
            </a:r>
            <a:r>
              <a:rPr lang="en-GB" sz="3200" dirty="0">
                <a:solidFill>
                  <a:srgbClr val="7030A0"/>
                </a:solidFill>
                <a:latin typeface="Lato Regular"/>
                <a:cs typeface="Lato Regular"/>
              </a:rPr>
              <a:t>prototype-based </a:t>
            </a:r>
            <a:r>
              <a:rPr lang="en-GB" sz="3200" dirty="0">
                <a:solidFill>
                  <a:srgbClr val="000000"/>
                </a:solidFill>
                <a:latin typeface="Lato Regular"/>
                <a:cs typeface="Lato Regular"/>
              </a:rPr>
              <a:t>language with 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Lato Regular"/>
                <a:cs typeface="Lato Regular"/>
              </a:rPr>
              <a:t>first-class functions</a:t>
            </a:r>
            <a:r>
              <a:rPr lang="en-GB" sz="3200" dirty="0">
                <a:solidFill>
                  <a:srgbClr val="000000"/>
                </a:solidFill>
                <a:latin typeface="Lato Regular"/>
                <a:cs typeface="Lato Regular"/>
              </a:rPr>
              <a:t>.</a:t>
            </a:r>
          </a:p>
          <a:p>
            <a:pPr eaLnBrk="1">
              <a:lnSpc>
                <a:spcPct val="93000"/>
              </a:lnSpc>
            </a:pPr>
            <a:endParaRPr lang="en-GB" sz="2500" dirty="0">
              <a:solidFill>
                <a:srgbClr val="000000"/>
              </a:solidFill>
            </a:endParaRPr>
          </a:p>
          <a:p>
            <a:pPr eaLnBrk="1">
              <a:lnSpc>
                <a:spcPct val="83000"/>
              </a:lnSpc>
            </a:pPr>
            <a:r>
              <a:rPr lang="en-GB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GB" sz="2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>
              <a:lnSpc>
                <a:spcPct val="83000"/>
              </a:lnSpc>
            </a:pPr>
            <a:endParaRPr lang="en-GB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>
              <a:lnSpc>
                <a:spcPct val="83000"/>
              </a:lnSpc>
            </a:pPr>
            <a:endParaRPr lang="en-GB" sz="2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>
              <a:lnSpc>
                <a:spcPct val="83000"/>
              </a:lnSpc>
              <a:spcAft>
                <a:spcPts val="600"/>
              </a:spcAft>
            </a:pPr>
            <a:r>
              <a:rPr lang="en-GB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JavaScript != </a:t>
            </a:r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</a:t>
            </a:r>
          </a:p>
          <a:p>
            <a:pPr eaLnBrk="1">
              <a:lnSpc>
                <a:spcPct val="83000"/>
              </a:lnSpc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JavaScript == A real programming language</a:t>
            </a:r>
          </a:p>
          <a:p>
            <a:pPr eaLnBrk="1">
              <a:lnSpc>
                <a:spcPct val="83000"/>
              </a:lnSpc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JavaScript == </a:t>
            </a:r>
            <a:r>
              <a:rPr lang="en-GB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ECMAScript</a:t>
            </a:r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GB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JScript</a:t>
            </a:r>
            <a:endParaRPr lang="en-GB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>
              <a:lnSpc>
                <a:spcPct val="83000"/>
              </a:lnSpc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JavaScript != Document Object Model</a:t>
            </a:r>
          </a:p>
          <a:p>
            <a:pPr eaLnBrk="1">
              <a:lnSpc>
                <a:spcPct val="93000"/>
              </a:lnSpc>
            </a:pPr>
            <a:endParaRPr lang="en-GB" sz="2800" dirty="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</a:pPr>
            <a:endParaRPr lang="en-GB" dirty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83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>
                <a:solidFill>
                  <a:srgbClr val="000000"/>
                </a:solidFill>
                <a:latin typeface="Lato Regular"/>
                <a:cs typeface="Lato Regular"/>
              </a:rPr>
              <a:t>JS is </a:t>
            </a:r>
            <a:r>
              <a:rPr lang="en-GB" sz="4400" b="1" spc="-150" dirty="0">
                <a:solidFill>
                  <a:srgbClr val="C00000"/>
                </a:solidFill>
                <a:latin typeface="Lato Regular"/>
                <a:cs typeface="Lato Regular"/>
              </a:rPr>
              <a:t>Dynamic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24800" y="1738263"/>
            <a:ext cx="7243200" cy="4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2400" dirty="0">
                <a:solidFill>
                  <a:srgbClr val="000000"/>
                </a:solidFill>
                <a:latin typeface="Lato Regular"/>
                <a:cs typeface="Lato Regular"/>
              </a:rPr>
              <a:t>Compilation and execution happen together.</a:t>
            </a:r>
          </a:p>
          <a:p>
            <a:pPr>
              <a:lnSpc>
                <a:spcPct val="115000"/>
              </a:lnSpc>
            </a:pPr>
            <a:endParaRPr lang="en-US" sz="2000" b="1" dirty="0" smtClean="0">
              <a:solidFill>
                <a:srgbClr val="0000C0"/>
              </a:solidFill>
              <a:effectLst/>
              <a:highlight>
                <a:srgbClr val="FFFFFF"/>
              </a:highlight>
              <a:latin typeface="Courier New"/>
              <a:ea typeface="Calibri"/>
              <a:cs typeface="Times New Roman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propMap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fi-FI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fi-FI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</a:t>
            </a:r>
            <a:r>
              <a:rPr lang="fi-FI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i-FI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i-FI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value</a:t>
            </a:r>
            <a:r>
              <a:rPr lang="fi-FI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i-FI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html: </a:t>
            </a:r>
            <a:r>
              <a:rPr lang="fi-FI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i-FI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innerHTML</a:t>
            </a:r>
            <a:r>
              <a:rPr lang="fi-FI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</a:p>
          <a:p>
            <a:r>
              <a:rPr lang="fi-FI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i-FI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fi-FI" sz="2000" dirty="0">
              <a:latin typeface="Monaco"/>
            </a:endParaRPr>
          </a:p>
          <a:p>
            <a:r>
              <a:rPr lang="fi-FI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for</a:t>
            </a:r>
            <a:r>
              <a:rPr lang="fi-FI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fi-FI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fi-FI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fnName</a:t>
            </a:r>
            <a:r>
              <a:rPr lang="fi-FI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in </a:t>
            </a:r>
            <a:r>
              <a:rPr lang="fi-FI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propMap</a:t>
            </a:r>
            <a:r>
              <a:rPr lang="fi-FI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$.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prototype[fnName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</a:t>
            </a:r>
            <a:r>
              <a:rPr lang="fi-FI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fi-FI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fi-FI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(prop</a:t>
            </a:r>
            <a:r>
              <a:rPr lang="fi-FI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	</a:t>
            </a:r>
            <a:r>
              <a:rPr lang="fi-FI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fi-FI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fi-FI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	  </a:t>
            </a:r>
            <a:r>
              <a:rPr lang="fi-FI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fi-FI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this[prop</a:t>
            </a:r>
            <a:r>
              <a:rPr lang="fi-FI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fi-FI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	}</a:t>
            </a:r>
          </a:p>
          <a:p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})(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propMap[fnName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r>
              <a:rPr lang="fi-FI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fi-FI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GB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388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598"/>
            <a:ext cx="9144000" cy="1489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24800" y="1738263"/>
            <a:ext cx="7243200" cy="439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2400" dirty="0">
                <a:solidFill>
                  <a:srgbClr val="000000"/>
                </a:solidFill>
                <a:latin typeface="Lato Regular"/>
                <a:cs typeface="Lato Regular"/>
              </a:rPr>
              <a:t>Type associated with value, not variable.</a:t>
            </a:r>
          </a:p>
          <a:p>
            <a:pPr eaLnBrk="1">
              <a:lnSpc>
                <a:spcPct val="93000"/>
              </a:lnSpc>
            </a:pPr>
            <a:endParaRPr lang="en-GB" sz="2500" dirty="0">
              <a:solidFill>
                <a:srgbClr val="000000"/>
              </a:solidFill>
            </a:endParaRP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US" sz="2400" b="1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"one"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 [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];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one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};</a:t>
            </a: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24800" y="33586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>
                <a:solidFill>
                  <a:srgbClr val="000000"/>
                </a:solidFill>
                <a:latin typeface="Lato Regular"/>
                <a:cs typeface="Lato Regular"/>
              </a:rPr>
              <a:t>JS is </a:t>
            </a:r>
            <a:r>
              <a:rPr lang="en-GB" sz="4400" b="1" spc="-150" dirty="0">
                <a:solidFill>
                  <a:srgbClr val="00B050"/>
                </a:solidFill>
                <a:latin typeface="Lato Regular"/>
                <a:cs typeface="Lato Regular"/>
              </a:rPr>
              <a:t>Weakly Typed</a:t>
            </a:r>
          </a:p>
        </p:txBody>
      </p:sp>
    </p:spTree>
    <p:extLst>
      <p:ext uri="{BB962C8B-B14F-4D97-AF65-F5344CB8AC3E}">
        <p14:creationId xmlns:p14="http://schemas.microsoft.com/office/powerpoint/2010/main" val="1216744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835</Words>
  <Application>Microsoft Macintosh PowerPoint</Application>
  <PresentationFormat>On-screen Show (4:3)</PresentationFormat>
  <Paragraphs>176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What Happens?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Abril</dc:creator>
  <cp:lastModifiedBy>Justin Meyer</cp:lastModifiedBy>
  <cp:revision>4</cp:revision>
  <dcterms:created xsi:type="dcterms:W3CDTF">2013-07-19T15:49:52Z</dcterms:created>
  <dcterms:modified xsi:type="dcterms:W3CDTF">2014-12-04T02:54:46Z</dcterms:modified>
</cp:coreProperties>
</file>