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4B03-4805-C346-B12D-23F98489D1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C1C5-AB30-2C45-AD3D-28984A17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the key to JavaScript is really understanding what’s going on in memory. And the key to understanding what’s going</a:t>
            </a:r>
            <a:r>
              <a:rPr lang="en-US" baseline="0" dirty="0" smtClean="0"/>
              <a:t> on in memory is understanding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JS’s basic data types look like in memory and how JS’s operators are used to manipulate those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Going forward,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no physical memory tables, only diagrams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TOM: 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TOM: 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TOM: 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I’ve created an object with an age property of 30.  I create a variable to hold that person’s age and update it to 31, but</a:t>
            </a:r>
          </a:p>
          <a:p>
            <a:r>
              <a:rPr lang="en-US" baseline="0" dirty="0" smtClean="0"/>
              <a:t>if I read </a:t>
            </a:r>
            <a:r>
              <a:rPr lang="en-US" baseline="0" dirty="0" err="1" smtClean="0"/>
              <a:t>me.age</a:t>
            </a:r>
            <a:r>
              <a:rPr lang="en-US" baseline="0" dirty="0" smtClean="0"/>
              <a:t>, I get back 30 ..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1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6795-5FBF-504A-AF26-DC1B5565662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828B-DD80-F74B-842E-4D5068D8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Data Types, Operators and Primitives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58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69250" y="286392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80270"/>
            <a:ext cx="9144000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 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ctr"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96141"/>
              </p:ext>
            </p:extLst>
          </p:nvPr>
        </p:nvGraphicFramePr>
        <p:xfrm>
          <a:off x="472873" y="1629115"/>
          <a:ext cx="3851558" cy="435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Lato Regular"/>
                          <a:cs typeface="Lato Regular"/>
                        </a:rPr>
                        <a:t>str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2001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13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7F7F7F"/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rgbClr val="7F7F7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140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2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83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937745" y="3370525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  <p:sp>
        <p:nvSpPr>
          <p:cNvPr id="12" name="Right Arrow Callout 11"/>
          <p:cNvSpPr/>
          <p:nvPr/>
        </p:nvSpPr>
        <p:spPr>
          <a:xfrm>
            <a:off x="5224005" y="3448910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3035" y="3449035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str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8" name="Left Bracket 17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513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7292" y="0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01521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9" name="Left Bracket 8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5336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540054" y="91523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7292" y="0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25979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7161850" y="3294857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1" name="Left Bracket 10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4608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7292" y="108464"/>
            <a:ext cx="1875079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40054" y="102863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7292" y="0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30788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0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7161850" y="3294857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8" name="Left Bracket 17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9135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7292" y="106117"/>
            <a:ext cx="1875079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7292" y="8993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00484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Lato Regular"/>
                          <a:cs typeface="Lato Regular"/>
                        </a:rPr>
                        <a:t>obj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-----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0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76993" y="3452258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obj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7161850" y="3294857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7" name="Left Bracket 16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ket 17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010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7292" y="97124"/>
            <a:ext cx="1875079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41536" y="91523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7292" y="0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47177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Lato Regular"/>
                          <a:cs typeface="Lato Regular"/>
                        </a:rPr>
                        <a:t>obj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-----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0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Right Arrow Callout 13"/>
          <p:cNvSpPr/>
          <p:nvPr/>
        </p:nvSpPr>
        <p:spPr>
          <a:xfrm>
            <a:off x="5247963" y="3452133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76993" y="3452258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obj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7161850" y="3294857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8" name="Left Bracket 17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2389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69262" y="621515"/>
            <a:ext cx="948889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41536" y="90350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7292" y="-1173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94115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Lato Regular"/>
                          <a:cs typeface="Lato Regular"/>
                        </a:rPr>
                        <a:t>obj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0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7000182" y="5069354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  <p:sp>
        <p:nvSpPr>
          <p:cNvPr id="36" name="Right Arrow Callout 35"/>
          <p:cNvSpPr/>
          <p:nvPr/>
        </p:nvSpPr>
        <p:spPr>
          <a:xfrm>
            <a:off x="5247963" y="3452133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276993" y="3452258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obj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7161850" y="3294857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5" name="Left Bracket 14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1669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873128" y="617087"/>
            <a:ext cx="218970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38797" y="628427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34553" y="622688"/>
            <a:ext cx="838575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66523" y="634028"/>
            <a:ext cx="948889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4553" y="0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03050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Lato Regular"/>
                          <a:cs typeface="Lato Regular"/>
                        </a:rPr>
                        <a:t>obj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0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2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000182" y="5069354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5247963" y="3452133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76993" y="3452258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obj</a:t>
            </a: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050786" y="4067828"/>
            <a:ext cx="946150" cy="1001526"/>
            <a:chOff x="6727537" y="4249271"/>
            <a:chExt cx="946150" cy="1001526"/>
          </a:xfrm>
        </p:grpSpPr>
        <p:sp>
          <p:nvSpPr>
            <p:cNvPr id="35" name="Rectangle 34"/>
            <p:cNvSpPr/>
            <p:nvPr/>
          </p:nvSpPr>
          <p:spPr>
            <a:xfrm>
              <a:off x="6950054" y="4460889"/>
              <a:ext cx="50033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7197743" y="4249271"/>
              <a:ext cx="4961" cy="1001526"/>
            </a:xfrm>
            <a:prstGeom prst="straightConnector1">
              <a:avLst/>
            </a:prstGeom>
            <a:ln w="38100" cmpd="sng">
              <a:solidFill>
                <a:schemeClr val="bg1">
                  <a:lumMod val="75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727537" y="4448061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txt</a:t>
              </a:r>
              <a:endParaRPr lang="en-US" sz="2000" dirty="0"/>
            </a:p>
          </p:txBody>
        </p:sp>
      </p:grpSp>
      <p:sp>
        <p:nvSpPr>
          <p:cNvPr id="38" name="Oval 37"/>
          <p:cNvSpPr/>
          <p:nvPr/>
        </p:nvSpPr>
        <p:spPr>
          <a:xfrm>
            <a:off x="7161850" y="3294857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20" name="Left Bracket 19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ket 22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999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8" grpId="0" animBg="1"/>
      <p:bldP spid="28" grpId="1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41536" y="615914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75867" y="615914"/>
            <a:ext cx="218970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37292" y="-1173"/>
            <a:ext cx="5069417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obj.txt </a:t>
            </a:r>
            <a:r>
              <a:rPr lang="is-IS" sz="32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00182" y="5069354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  <p:sp>
        <p:nvSpPr>
          <p:cNvPr id="23" name="Right Arrow Callout 22"/>
          <p:cNvSpPr/>
          <p:nvPr/>
        </p:nvSpPr>
        <p:spPr>
          <a:xfrm>
            <a:off x="5247963" y="3452133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76993" y="3452258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obj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050786" y="4067828"/>
            <a:ext cx="946150" cy="1001526"/>
            <a:chOff x="6727537" y="4249271"/>
            <a:chExt cx="946150" cy="1001526"/>
          </a:xfrm>
        </p:grpSpPr>
        <p:sp>
          <p:nvSpPr>
            <p:cNvPr id="12" name="Rectangle 11"/>
            <p:cNvSpPr/>
            <p:nvPr/>
          </p:nvSpPr>
          <p:spPr>
            <a:xfrm>
              <a:off x="6950054" y="4460889"/>
              <a:ext cx="50033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197743" y="4249271"/>
              <a:ext cx="4961" cy="1001526"/>
            </a:xfrm>
            <a:prstGeom prst="straightConnector1">
              <a:avLst/>
            </a:prstGeom>
            <a:ln w="38100" cmpd="sng">
              <a:solidFill>
                <a:schemeClr val="bg1">
                  <a:lumMod val="75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27537" y="4448061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txt</a:t>
              </a:r>
              <a:endParaRPr lang="en-US" sz="20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161850" y="3294857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9238"/>
              </p:ext>
            </p:extLst>
          </p:nvPr>
        </p:nvGraphicFramePr>
        <p:xfrm>
          <a:off x="472873" y="1209532"/>
          <a:ext cx="3851558" cy="554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Lato Regular"/>
                          <a:cs typeface="Lato Regular"/>
                        </a:rPr>
                        <a:t>obj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99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txt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96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2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9" name="Left Bracket 18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0177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21270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>
                <a:solidFill>
                  <a:srgbClr val="000000"/>
                </a:solidFill>
                <a:latin typeface="Lato Regular"/>
                <a:cs typeface="Lato Regular"/>
              </a:rPr>
              <a:t>d</a:t>
            </a:r>
            <a:r>
              <a:rPr lang="en-GB" sz="4800" b="1" spc="-272" dirty="0" smtClean="0">
                <a:solidFill>
                  <a:srgbClr val="000000"/>
                </a:solidFill>
                <a:latin typeface="Lato Regular"/>
                <a:cs typeface="Lato Regular"/>
              </a:rPr>
              <a:t>elete</a:t>
            </a:r>
            <a:endParaRPr lang="en-GB" sz="4800" b="1" spc="-272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681" y="1906173"/>
            <a:ext cx="4617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b="1" spc="-15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is-IS" sz="2400" b="1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name: {</a:t>
            </a:r>
          </a:p>
          <a:p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first:</a:t>
            </a:r>
            <a:r>
              <a:rPr lang="is-IS" sz="2400" b="1" spc="-150" dirty="0" smtClean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"justin"</a:t>
            </a:r>
          </a:p>
          <a:p>
            <a:r>
              <a:rPr lang="is-IS" sz="2400" b="1" spc="-150" dirty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</a:t>
            </a:r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r>
              <a:rPr lang="en-US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name </a:t>
            </a:r>
            <a:r>
              <a:rPr lang="en-US" sz="2400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me.name</a:t>
            </a:r>
            <a:r>
              <a:rPr lang="en-US" sz="2400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spc="-15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spc="-150" dirty="0" smtClean="0">
              <a:latin typeface="Monaco"/>
            </a:endParaRPr>
          </a:p>
          <a:p>
            <a:endParaRPr lang="en-US" sz="2400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delete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me.name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"Justin"</a:t>
            </a:r>
            <a:endParaRPr lang="en-US" sz="2400" spc="-150" dirty="0" smtClean="0">
              <a:latin typeface="Monaco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55524" y="2211080"/>
            <a:ext cx="1740802" cy="2767438"/>
            <a:chOff x="4055524" y="2211080"/>
            <a:chExt cx="1740802" cy="2767438"/>
          </a:xfrm>
        </p:grpSpPr>
        <p:grpSp>
          <p:nvGrpSpPr>
            <p:cNvPr id="8" name="Group 7"/>
            <p:cNvGrpSpPr/>
            <p:nvPr/>
          </p:nvGrpSpPr>
          <p:grpSpPr>
            <a:xfrm>
              <a:off x="4055524" y="2362420"/>
              <a:ext cx="1740802" cy="2616098"/>
              <a:chOff x="3959293" y="676758"/>
              <a:chExt cx="1740802" cy="4701173"/>
            </a:xfrm>
          </p:grpSpPr>
          <p:sp>
            <p:nvSpPr>
              <p:cNvPr id="10" name="Left Bracket 9"/>
              <p:cNvSpPr/>
              <p:nvPr/>
            </p:nvSpPr>
            <p:spPr>
              <a:xfrm>
                <a:off x="3959293" y="696313"/>
                <a:ext cx="167725" cy="4681618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Bracket 10"/>
              <p:cNvSpPr/>
              <p:nvPr/>
            </p:nvSpPr>
            <p:spPr>
              <a:xfrm>
                <a:off x="5542790" y="676758"/>
                <a:ext cx="157305" cy="4681618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223249" y="221108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44493" y="4124612"/>
            <a:ext cx="975180" cy="415512"/>
            <a:chOff x="4444493" y="4124612"/>
            <a:chExt cx="975180" cy="415512"/>
          </a:xfrm>
        </p:grpSpPr>
        <p:sp>
          <p:nvSpPr>
            <p:cNvPr id="13" name="Rectangle 12"/>
            <p:cNvSpPr/>
            <p:nvPr/>
          </p:nvSpPr>
          <p:spPr>
            <a:xfrm>
              <a:off x="4444493" y="4125429"/>
              <a:ext cx="975180" cy="4146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3523" y="4124612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name</a:t>
              </a:r>
              <a:endParaRPr lang="en-US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58933" y="3011402"/>
            <a:ext cx="924845" cy="553944"/>
            <a:chOff x="6758933" y="3011402"/>
            <a:chExt cx="924845" cy="553944"/>
          </a:xfrm>
        </p:grpSpPr>
        <p:sp>
          <p:nvSpPr>
            <p:cNvPr id="22" name="Rectangle 21"/>
            <p:cNvSpPr/>
            <p:nvPr/>
          </p:nvSpPr>
          <p:spPr>
            <a:xfrm>
              <a:off x="6909007" y="3011402"/>
              <a:ext cx="7747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5"/>
            </p:cNvCxnSpPr>
            <p:nvPr/>
          </p:nvCxnSpPr>
          <p:spPr>
            <a:xfrm>
              <a:off x="6758933" y="3234072"/>
              <a:ext cx="275769" cy="3312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5463" y="2709855"/>
            <a:ext cx="4751897" cy="1415574"/>
            <a:chOff x="4415463" y="2709855"/>
            <a:chExt cx="4751897" cy="1415574"/>
          </a:xfrm>
        </p:grpSpPr>
        <p:sp>
          <p:nvSpPr>
            <p:cNvPr id="24" name="Rectangle 23"/>
            <p:cNvSpPr/>
            <p:nvPr/>
          </p:nvSpPr>
          <p:spPr>
            <a:xfrm>
              <a:off x="7905276" y="3597818"/>
              <a:ext cx="12620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2000" b="1" spc="-150" dirty="0">
                  <a:solidFill>
                    <a:schemeClr val="accent3"/>
                  </a:solidFill>
                  <a:highlight>
                    <a:srgbClr val="E8F2FE"/>
                  </a:highlight>
                  <a:latin typeface="Monaco"/>
                </a:rPr>
                <a:t>"justin"</a:t>
              </a:r>
              <a:endParaRPr lang="en-US" sz="20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415463" y="2811222"/>
              <a:ext cx="1752219" cy="415637"/>
              <a:chOff x="4319232" y="823935"/>
              <a:chExt cx="1752219" cy="415637"/>
            </a:xfrm>
          </p:grpSpPr>
          <p:sp>
            <p:nvSpPr>
              <p:cNvPr id="32" name="Right Arrow Callout 31"/>
              <p:cNvSpPr/>
              <p:nvPr/>
            </p:nvSpPr>
            <p:spPr>
              <a:xfrm>
                <a:off x="4319232" y="823935"/>
                <a:ext cx="1752219" cy="415637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5707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48262" y="824060"/>
                <a:ext cx="9461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me</a:t>
                </a:r>
                <a:endParaRPr lang="en-US" sz="2000" dirty="0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6234716" y="2709855"/>
              <a:ext cx="614159" cy="614159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879876" y="3365291"/>
              <a:ext cx="1246867" cy="760138"/>
              <a:chOff x="6594126" y="4526824"/>
              <a:chExt cx="1246867" cy="76013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244931" y="4526824"/>
                <a:ext cx="5960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first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7221565" y="4981991"/>
                <a:ext cx="385759" cy="58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6594126" y="4672803"/>
                <a:ext cx="614159" cy="614159"/>
              </a:xfrm>
              <a:prstGeom prst="ellipse">
                <a:avLst/>
              </a:prstGeom>
              <a:noFill/>
              <a:ln w="38100" cmpd="sng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sp>
        <p:nvSpPr>
          <p:cNvPr id="34" name="Right Arrow 33"/>
          <p:cNvSpPr/>
          <p:nvPr/>
        </p:nvSpPr>
        <p:spPr>
          <a:xfrm rot="20843208">
            <a:off x="5243633" y="3999257"/>
            <a:ext cx="1608569" cy="218451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14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5527" y="5354483"/>
            <a:ext cx="4029138" cy="406624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54736" y="1695059"/>
            <a:ext cx="4963416" cy="431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Undefined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Monaco"/>
                <a:cs typeface="Monaco"/>
              </a:rPr>
              <a:t>undefined</a:t>
            </a: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Lato Regular"/>
                <a:cs typeface="Lato Regular"/>
              </a:rPr>
              <a:t>Null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   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b="1" dirty="0" smtClean="0">
                <a:solidFill>
                  <a:schemeClr val="accent4">
                    <a:lumMod val="75000"/>
                  </a:schemeClr>
                </a:solidFill>
                <a:latin typeface="Monaco"/>
                <a:cs typeface="Monaco"/>
              </a:rPr>
              <a:t>null</a:t>
            </a:r>
            <a:endParaRPr lang="en-GB" sz="2200" b="1" dirty="0">
              <a:solidFill>
                <a:schemeClr val="accent4">
                  <a:lumMod val="75000"/>
                </a:schemeClr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Lato Regular"/>
                <a:cs typeface="Lato Regular"/>
              </a:rPr>
              <a:t>Boolean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 </a:t>
            </a:r>
            <a:r>
              <a:rPr lang="en-GB" sz="2200" dirty="0" smtClean="0">
                <a:solidFill>
                  <a:schemeClr val="accent1">
                    <a:lumMod val="75000"/>
                  </a:schemeClr>
                </a:solidFill>
                <a:latin typeface="Monaco"/>
                <a:cs typeface="Monaco"/>
              </a:rPr>
              <a:t>true</a:t>
            </a:r>
            <a:endParaRPr lang="en-GB" sz="2200" dirty="0">
              <a:solidFill>
                <a:schemeClr val="accent1">
                  <a:lumMod val="75000"/>
                </a:schemeClr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Lato Regular"/>
                <a:cs typeface="Lato Regular"/>
              </a:rPr>
              <a:t>String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 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 </a:t>
            </a:r>
            <a:r>
              <a:rPr lang="en-GB" sz="2200" dirty="0" smtClean="0">
                <a:solidFill>
                  <a:schemeClr val="accent3">
                    <a:lumMod val="75000"/>
                  </a:schemeClr>
                </a:solidFill>
                <a:latin typeface="Monaco"/>
                <a:cs typeface="Monaco"/>
              </a:rPr>
              <a:t>"hello"</a:t>
            </a:r>
            <a:endParaRPr lang="en-GB" sz="2200" dirty="0">
              <a:solidFill>
                <a:schemeClr val="accent3">
                  <a:lumMod val="75000"/>
                </a:schemeClr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Lato Regular"/>
                <a:cs typeface="Lato Regular"/>
              </a:rPr>
              <a:t>Number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 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 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2</a:t>
            </a:r>
            <a:endParaRPr lang="en-GB" sz="2200" dirty="0">
              <a:solidFill>
                <a:srgbClr val="000000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Lato Regular"/>
                <a:cs typeface="Lato Regular"/>
              </a:rPr>
              <a:t>Object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 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 </a:t>
            </a:r>
            <a:r>
              <a:rPr lang="en-GB" sz="2200" dirty="0">
                <a:solidFill>
                  <a:srgbClr val="000000"/>
                </a:solidFill>
                <a:latin typeface="Monaco"/>
                <a:cs typeface="Monaco"/>
              </a:rPr>
              <a:t>{name</a:t>
            </a:r>
            <a:r>
              <a:rPr lang="en-GB" sz="2200" dirty="0">
                <a:solidFill>
                  <a:srgbClr val="7F7F7F"/>
                </a:solidFill>
                <a:latin typeface="Monaco"/>
                <a:cs typeface="Monaco"/>
              </a:rPr>
              <a:t>:</a:t>
            </a:r>
            <a:r>
              <a:rPr lang="en-GB" sz="2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GB" sz="2200" dirty="0" smtClean="0">
                <a:solidFill>
                  <a:schemeClr val="accent3">
                    <a:lumMod val="75000"/>
                  </a:schemeClr>
                </a:solidFill>
                <a:latin typeface="Monaco"/>
                <a:cs typeface="Monaco"/>
              </a:rPr>
              <a:t>"value"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  <a:endParaRPr lang="en-GB" sz="2200" dirty="0">
              <a:solidFill>
                <a:srgbClr val="000000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Array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    		 </a:t>
            </a:r>
            <a:r>
              <a:rPr lang="en-GB" sz="2200" dirty="0">
                <a:solidFill>
                  <a:srgbClr val="000000"/>
                </a:solidFill>
                <a:latin typeface="Monaco"/>
                <a:cs typeface="Monaco"/>
              </a:rPr>
              <a:t>[1,2,3]</a:t>
            </a: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Lato Regular"/>
                <a:cs typeface="Lato Regular"/>
              </a:rPr>
              <a:t>Date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   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 </a:t>
            </a:r>
            <a:r>
              <a:rPr lang="en-GB" sz="2200" b="1" dirty="0">
                <a:solidFill>
                  <a:srgbClr val="604A7B"/>
                </a:solidFill>
                <a:latin typeface="Monaco"/>
                <a:cs typeface="Monaco"/>
              </a:rPr>
              <a:t>new</a:t>
            </a:r>
            <a:r>
              <a:rPr lang="en-GB" sz="2200" dirty="0">
                <a:solidFill>
                  <a:srgbClr val="000000"/>
                </a:solidFill>
                <a:latin typeface="Monaco"/>
                <a:cs typeface="Monaco"/>
              </a:rPr>
              <a:t> Date(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lang="en-GB" sz="2200" dirty="0">
              <a:solidFill>
                <a:srgbClr val="000000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Lato Regular"/>
                <a:cs typeface="Lato Regular"/>
              </a:rPr>
              <a:t>RegExp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 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 </a:t>
            </a: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/.*/g</a:t>
            </a:r>
            <a:r>
              <a:rPr lang="en-GB" sz="2200" dirty="0">
                <a:solidFill>
                  <a:srgbClr val="000000"/>
                </a:solidFill>
                <a:latin typeface="Monaco"/>
                <a:cs typeface="Monaco"/>
              </a:rPr>
              <a:t>, </a:t>
            </a:r>
            <a:endParaRPr lang="en-GB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+mn-lt"/>
                <a:cs typeface="Monaco"/>
              </a:rPr>
              <a:t> </a:t>
            </a: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Function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 </a:t>
            </a: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GB" sz="2200" dirty="0" smtClean="0">
                <a:solidFill>
                  <a:schemeClr val="accent1">
                    <a:lumMod val="75000"/>
                  </a:schemeClr>
                </a:solidFill>
                <a:latin typeface="Monaco"/>
                <a:cs typeface="Monaco"/>
              </a:rPr>
              <a:t>function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(){}</a:t>
            </a:r>
          </a:p>
          <a:p>
            <a:pPr eaLnBrk="1">
              <a:spcAft>
                <a:spcPts val="544"/>
              </a:spcAft>
            </a:pPr>
            <a:endParaRPr lang="en-GB" sz="22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 smtClean="0">
                <a:latin typeface="Lato Regular"/>
                <a:cs typeface="Lato Regular"/>
              </a:rPr>
              <a:t>Data </a:t>
            </a:r>
            <a:r>
              <a:rPr lang="en-GB" sz="4800" b="1" spc="-272" dirty="0">
                <a:latin typeface="Lato Regular"/>
                <a:cs typeface="Lato Regular"/>
              </a:rPr>
              <a:t>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1776" y="2517365"/>
            <a:ext cx="145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ato Regular"/>
                <a:cs typeface="Lato Regular"/>
              </a:rPr>
              <a:t>Primitive</a:t>
            </a:r>
            <a:endParaRPr lang="en-US" sz="2400" b="1" dirty="0">
              <a:latin typeface="Lato Regular"/>
              <a:cs typeface="Lat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1776" y="456174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ato Regular"/>
                <a:cs typeface="Lato Regular"/>
              </a:rPr>
              <a:t>Object</a:t>
            </a:r>
            <a:endParaRPr lang="en-US" sz="2400" b="1" dirty="0">
              <a:latin typeface="Lato Regular"/>
              <a:cs typeface="Lato Regular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13775" y="1827042"/>
            <a:ext cx="423351" cy="1863378"/>
            <a:chOff x="5313775" y="1827042"/>
            <a:chExt cx="423351" cy="1863378"/>
          </a:xfrm>
        </p:grpSpPr>
        <p:sp>
          <p:nvSpPr>
            <p:cNvPr id="12" name="Right Bracket 11"/>
            <p:cNvSpPr/>
            <p:nvPr/>
          </p:nvSpPr>
          <p:spPr>
            <a:xfrm>
              <a:off x="5313775" y="1827042"/>
              <a:ext cx="233573" cy="1863378"/>
            </a:xfrm>
            <a:prstGeom prst="rightBracket">
              <a:avLst/>
            </a:prstGeom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2" idx="2"/>
            </p:cNvCxnSpPr>
            <p:nvPr/>
          </p:nvCxnSpPr>
          <p:spPr>
            <a:xfrm>
              <a:off x="5547348" y="2758731"/>
              <a:ext cx="189778" cy="367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335672" y="3882763"/>
            <a:ext cx="423351" cy="1863378"/>
            <a:chOff x="5313775" y="1827042"/>
            <a:chExt cx="423351" cy="1863378"/>
          </a:xfrm>
        </p:grpSpPr>
        <p:sp>
          <p:nvSpPr>
            <p:cNvPr id="20" name="Right Bracket 19"/>
            <p:cNvSpPr/>
            <p:nvPr/>
          </p:nvSpPr>
          <p:spPr>
            <a:xfrm>
              <a:off x="5313775" y="1827042"/>
              <a:ext cx="233573" cy="1863378"/>
            </a:xfrm>
            <a:prstGeom prst="rightBracket">
              <a:avLst/>
            </a:prstGeom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20" idx="2"/>
            </p:cNvCxnSpPr>
            <p:nvPr/>
          </p:nvCxnSpPr>
          <p:spPr>
            <a:xfrm>
              <a:off x="5547348" y="2758731"/>
              <a:ext cx="189778" cy="367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289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21270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typeof</a:t>
            </a:r>
            <a:endParaRPr lang="en-GB" sz="48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4339"/>
              </p:ext>
            </p:extLst>
          </p:nvPr>
        </p:nvGraphicFramePr>
        <p:xfrm>
          <a:off x="472872" y="1895230"/>
          <a:ext cx="8163127" cy="46623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09981"/>
                <a:gridCol w="5553146"/>
              </a:tblGrid>
              <a:tr h="454732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Lato Regular"/>
                          <a:cs typeface="Lato Regular"/>
                        </a:rPr>
                        <a:t>Type</a:t>
                      </a:r>
                      <a:endParaRPr lang="en-US" sz="16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Lato Regular"/>
                          <a:cs typeface="Lato Regular"/>
                        </a:rPr>
                        <a:t>Result</a:t>
                      </a:r>
                      <a:endParaRPr lang="en-US" sz="16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Undefined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"undefined"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Null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"object"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Boolean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2400" b="0" i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4732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Number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"number"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err="1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NaN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"number"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String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"string"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Function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"function"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Array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"object"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80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Any other object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/>
                          <a:cs typeface="Courier New"/>
                        </a:rPr>
                        <a:t>"object"</a:t>
                      </a:r>
                      <a:endParaRPr lang="en-US" sz="2400" b="0" i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466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Summary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01" y="2100008"/>
            <a:ext cx="35853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Variables are put in a call object.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=</a:t>
            </a:r>
            <a:r>
              <a:rPr lang="en-US" sz="2000" dirty="0" smtClean="0"/>
              <a:t> sets a variable or property to </a:t>
            </a:r>
          </a:p>
          <a:p>
            <a:r>
              <a:rPr lang="en-US" sz="2000" dirty="0" smtClean="0"/>
              <a:t>point somewhere in memory.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30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36053" y="2575080"/>
            <a:ext cx="2123498" cy="1966957"/>
            <a:chOff x="3947953" y="525418"/>
            <a:chExt cx="2123498" cy="1966957"/>
          </a:xfrm>
        </p:grpSpPr>
        <p:grpSp>
          <p:nvGrpSpPr>
            <p:cNvPr id="3" name="Group 2"/>
            <p:cNvGrpSpPr/>
            <p:nvPr/>
          </p:nvGrpSpPr>
          <p:grpSpPr>
            <a:xfrm>
              <a:off x="3947953" y="676758"/>
              <a:ext cx="1761759" cy="1815617"/>
              <a:chOff x="3947953" y="676758"/>
              <a:chExt cx="1761759" cy="4681618"/>
            </a:xfrm>
          </p:grpSpPr>
          <p:sp>
            <p:nvSpPr>
              <p:cNvPr id="20" name="Left Bracket 19"/>
              <p:cNvSpPr/>
              <p:nvPr/>
            </p:nvSpPr>
            <p:spPr>
              <a:xfrm>
                <a:off x="3947953" y="676758"/>
                <a:ext cx="167725" cy="4681618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ket 22"/>
              <p:cNvSpPr/>
              <p:nvPr/>
            </p:nvSpPr>
            <p:spPr>
              <a:xfrm>
                <a:off x="5552407" y="676758"/>
                <a:ext cx="157305" cy="4681618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127018" y="525418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319232" y="1284310"/>
              <a:ext cx="1752219" cy="415637"/>
              <a:chOff x="4319232" y="982685"/>
              <a:chExt cx="1752219" cy="415637"/>
            </a:xfrm>
          </p:grpSpPr>
          <p:sp>
            <p:nvSpPr>
              <p:cNvPr id="19" name="Right Arrow Callout 18"/>
              <p:cNvSpPr/>
              <p:nvPr/>
            </p:nvSpPr>
            <p:spPr>
              <a:xfrm>
                <a:off x="4319232" y="982685"/>
                <a:ext cx="1752219" cy="415637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5707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8262" y="982810"/>
                <a:ext cx="9461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me</a:t>
                </a:r>
                <a:endParaRPr lang="en-US" sz="2000" dirty="0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6788058" y="4965047"/>
            <a:ext cx="620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30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632287" y="3963521"/>
            <a:ext cx="946150" cy="1001526"/>
            <a:chOff x="6727537" y="4249271"/>
            <a:chExt cx="946150" cy="1001526"/>
          </a:xfrm>
        </p:grpSpPr>
        <p:sp>
          <p:nvSpPr>
            <p:cNvPr id="29" name="Rectangle 28"/>
            <p:cNvSpPr/>
            <p:nvPr/>
          </p:nvSpPr>
          <p:spPr>
            <a:xfrm>
              <a:off x="6950054" y="4460889"/>
              <a:ext cx="50033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197743" y="4249271"/>
              <a:ext cx="4961" cy="1001526"/>
            </a:xfrm>
            <a:prstGeom prst="straightConnector1">
              <a:avLst/>
            </a:prstGeom>
            <a:ln w="38100" cmpd="sng">
              <a:solidFill>
                <a:schemeClr val="bg1">
                  <a:lumMod val="75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727537" y="4380021"/>
              <a:ext cx="946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age</a:t>
              </a:r>
              <a:endParaRPr lang="en-US" sz="2400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6743351" y="3190550"/>
            <a:ext cx="723244" cy="723244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143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80681" y="1906173"/>
            <a:ext cx="34938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b="1" spc="-15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is-IS" sz="2400" b="1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name: {</a:t>
            </a:r>
          </a:p>
          <a:p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first:</a:t>
            </a:r>
            <a:r>
              <a:rPr lang="is-IS" sz="2400" b="1" spc="-150" dirty="0" smtClean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"justin"</a:t>
            </a:r>
          </a:p>
          <a:p>
            <a:r>
              <a:rPr lang="is-IS" sz="2400" b="1" spc="-150" dirty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</a:t>
            </a:r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r>
              <a:rPr lang="en-US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name </a:t>
            </a:r>
            <a:r>
              <a:rPr lang="en-US" sz="2400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me.name</a:t>
            </a:r>
            <a:r>
              <a:rPr lang="en-US" sz="2400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spc="-15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spc="-150" dirty="0">
              <a:latin typeface="Monaco"/>
            </a:endParaRPr>
          </a:p>
          <a:p>
            <a:r>
              <a:rPr lang="en-US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 </a:t>
            </a:r>
            <a:r>
              <a:rPr lang="en-US" sz="2400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is-IS" sz="2400" b="1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first:</a:t>
            </a:r>
            <a:r>
              <a:rPr lang="is-IS" sz="2400" b="1" spc="-150" dirty="0" smtClean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"alexis"</a:t>
            </a:r>
          </a:p>
          <a:p>
            <a:r>
              <a:rPr lang="is-IS" sz="2400" b="1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spc="-15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spc="-150" dirty="0">
              <a:latin typeface="Monaco"/>
            </a:endParaRPr>
          </a:p>
          <a:p>
            <a:r>
              <a:rPr lang="en-US" sz="24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me.name.first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Understanding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51101" y="2211080"/>
            <a:ext cx="1748814" cy="2756556"/>
            <a:chOff x="4051101" y="2211080"/>
            <a:chExt cx="1748814" cy="2756556"/>
          </a:xfrm>
        </p:grpSpPr>
        <p:grpSp>
          <p:nvGrpSpPr>
            <p:cNvPr id="26" name="Group 25"/>
            <p:cNvGrpSpPr/>
            <p:nvPr/>
          </p:nvGrpSpPr>
          <p:grpSpPr>
            <a:xfrm>
              <a:off x="4051101" y="2362420"/>
              <a:ext cx="1748814" cy="2605216"/>
              <a:chOff x="3954870" y="676758"/>
              <a:chExt cx="1748814" cy="4681618"/>
            </a:xfrm>
          </p:grpSpPr>
          <p:sp>
            <p:nvSpPr>
              <p:cNvPr id="36" name="Left Bracket 35"/>
              <p:cNvSpPr/>
              <p:nvPr/>
            </p:nvSpPr>
            <p:spPr>
              <a:xfrm>
                <a:off x="3954870" y="676758"/>
                <a:ext cx="167725" cy="4681618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5546379" y="676758"/>
                <a:ext cx="157305" cy="4681618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223249" y="221108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44493" y="4124612"/>
            <a:ext cx="975180" cy="415512"/>
            <a:chOff x="4444493" y="4124612"/>
            <a:chExt cx="975180" cy="415512"/>
          </a:xfrm>
        </p:grpSpPr>
        <p:sp>
          <p:nvSpPr>
            <p:cNvPr id="5" name="Rectangle 4"/>
            <p:cNvSpPr/>
            <p:nvPr/>
          </p:nvSpPr>
          <p:spPr>
            <a:xfrm>
              <a:off x="4444493" y="4125429"/>
              <a:ext cx="975180" cy="4146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73523" y="4124612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name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79876" y="4597546"/>
            <a:ext cx="2287484" cy="721166"/>
            <a:chOff x="6879876" y="4597546"/>
            <a:chExt cx="2287484" cy="721166"/>
          </a:xfrm>
        </p:grpSpPr>
        <p:sp>
          <p:nvSpPr>
            <p:cNvPr id="44" name="Rectangle 43"/>
            <p:cNvSpPr/>
            <p:nvPr/>
          </p:nvSpPr>
          <p:spPr>
            <a:xfrm>
              <a:off x="7905276" y="4819509"/>
              <a:ext cx="12620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2000" b="1" spc="-150" dirty="0" smtClean="0">
                  <a:solidFill>
                    <a:schemeClr val="accent3"/>
                  </a:solidFill>
                  <a:highlight>
                    <a:srgbClr val="E8F2FE"/>
                  </a:highlight>
                  <a:latin typeface="Monaco"/>
                </a:rPr>
                <a:t>"alexis"</a:t>
              </a:r>
              <a:endParaRPr lang="en-US" sz="20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79876" y="4597546"/>
              <a:ext cx="1195460" cy="721166"/>
              <a:chOff x="6594126" y="4565796"/>
              <a:chExt cx="1195460" cy="72116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193524" y="4565796"/>
                <a:ext cx="5960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first</a:t>
                </a:r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7221565" y="4981991"/>
                <a:ext cx="385759" cy="58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6594126" y="4672803"/>
                <a:ext cx="614159" cy="614159"/>
              </a:xfrm>
              <a:prstGeom prst="ellipse">
                <a:avLst/>
              </a:prstGeom>
              <a:noFill/>
              <a:ln w="38100" cmpd="sng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415463" y="2709855"/>
            <a:ext cx="4751897" cy="1415574"/>
            <a:chOff x="4415463" y="2709855"/>
            <a:chExt cx="4751897" cy="1415574"/>
          </a:xfrm>
        </p:grpSpPr>
        <p:sp>
          <p:nvSpPr>
            <p:cNvPr id="33" name="Rectangle 32"/>
            <p:cNvSpPr/>
            <p:nvPr/>
          </p:nvSpPr>
          <p:spPr>
            <a:xfrm>
              <a:off x="6873051" y="3046271"/>
              <a:ext cx="7747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15463" y="2709855"/>
              <a:ext cx="4751897" cy="1415574"/>
              <a:chOff x="4415463" y="2709855"/>
              <a:chExt cx="4751897" cy="141557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905276" y="3597818"/>
                <a:ext cx="1262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s-IS" sz="2000" b="1" spc="-150" dirty="0">
                    <a:solidFill>
                      <a:schemeClr val="accent3"/>
                    </a:solidFill>
                    <a:highlight>
                      <a:srgbClr val="E8F2FE"/>
                    </a:highlight>
                    <a:latin typeface="Monaco"/>
                  </a:rPr>
                  <a:t>"justin"</a:t>
                </a:r>
                <a:endParaRPr lang="en-US" sz="20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415463" y="2811222"/>
                <a:ext cx="1752219" cy="415637"/>
                <a:chOff x="4319232" y="823935"/>
                <a:chExt cx="1752219" cy="415637"/>
              </a:xfrm>
            </p:grpSpPr>
            <p:sp>
              <p:nvSpPr>
                <p:cNvPr id="32" name="Right Arrow Callout 31"/>
                <p:cNvSpPr/>
                <p:nvPr/>
              </p:nvSpPr>
              <p:spPr>
                <a:xfrm>
                  <a:off x="4319232" y="823935"/>
                  <a:ext cx="1752219" cy="415637"/>
                </a:xfrm>
                <a:prstGeom prst="rightArrowCallout">
                  <a:avLst>
                    <a:gd name="adj1" fmla="val 25000"/>
                    <a:gd name="adj2" fmla="val 25000"/>
                    <a:gd name="adj3" fmla="val 25000"/>
                    <a:gd name="adj4" fmla="val 5707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348262" y="824060"/>
                  <a:ext cx="9461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me</a:t>
                  </a:r>
                  <a:endParaRPr lang="en-US" sz="2000" dirty="0"/>
                </a:p>
              </p:txBody>
            </p:sp>
          </p:grpSp>
          <p:sp>
            <p:nvSpPr>
              <p:cNvPr id="47" name="Oval 46"/>
              <p:cNvSpPr/>
              <p:nvPr/>
            </p:nvSpPr>
            <p:spPr>
              <a:xfrm>
                <a:off x="6234716" y="2709855"/>
                <a:ext cx="614159" cy="614159"/>
              </a:xfrm>
              <a:prstGeom prst="ellipse">
                <a:avLst/>
              </a:prstGeom>
              <a:noFill/>
              <a:ln w="38100" cmpd="sng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0" name="Straight Arrow Connector 49"/>
              <p:cNvCxnSpPr>
                <a:stCxn id="47" idx="5"/>
              </p:cNvCxnSpPr>
              <p:nvPr/>
            </p:nvCxnSpPr>
            <p:spPr>
              <a:xfrm>
                <a:off x="6758933" y="3234072"/>
                <a:ext cx="275769" cy="33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879876" y="3392923"/>
                <a:ext cx="1195460" cy="732506"/>
                <a:chOff x="6594126" y="4554456"/>
                <a:chExt cx="1195460" cy="732506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7193524" y="4554456"/>
                  <a:ext cx="59606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first</a:t>
                  </a:r>
                  <a:endParaRPr lang="en-US" sz="2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7221565" y="4981991"/>
                  <a:ext cx="385759" cy="58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6594126" y="4672803"/>
                  <a:ext cx="614159" cy="614159"/>
                </a:xfrm>
                <a:prstGeom prst="ellipse">
                  <a:avLst/>
                </a:prstGeom>
                <a:noFill/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</p:grpSp>
      <p:sp>
        <p:nvSpPr>
          <p:cNvPr id="6" name="Right Arrow 5"/>
          <p:cNvSpPr/>
          <p:nvPr/>
        </p:nvSpPr>
        <p:spPr>
          <a:xfrm rot="20843208">
            <a:off x="5243633" y="3999257"/>
            <a:ext cx="1608569" cy="218451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256698">
            <a:off x="5258282" y="4530375"/>
            <a:ext cx="1608569" cy="218451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72036" y="1695059"/>
            <a:ext cx="8216283" cy="468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spcAft>
                <a:spcPts val="544"/>
              </a:spcAft>
            </a:pPr>
            <a:r>
              <a:rPr lang="en-GB" sz="220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var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		 	 </a:t>
            </a: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				</a:t>
            </a:r>
            <a:r>
              <a:rPr lang="en-GB" sz="2200" b="1" dirty="0" err="1" smtClean="0">
                <a:solidFill>
                  <a:schemeClr val="accent4">
                    <a:lumMod val="75000"/>
                  </a:schemeClr>
                </a:solidFill>
                <a:latin typeface="Monaco"/>
                <a:cs typeface="Monaco"/>
              </a:rPr>
              <a:t>var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 foo</a:t>
            </a:r>
          </a:p>
          <a:p>
            <a:pPr eaLnBrk="1">
              <a:spcAft>
                <a:spcPts val="544"/>
              </a:spcAft>
            </a:pPr>
            <a:r>
              <a:rPr lang="en-GB" sz="2200" dirty="0">
                <a:solidFill>
                  <a:srgbClr val="000000"/>
                </a:solidFill>
                <a:latin typeface="Lato Regular"/>
                <a:cs typeface="Lato Regular"/>
              </a:rPr>
              <a:t>new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   						</a:t>
            </a:r>
            <a:r>
              <a:rPr lang="en-GB" sz="2200" b="1" dirty="0">
                <a:solidFill>
                  <a:srgbClr val="604A7B"/>
                </a:solidFill>
                <a:latin typeface="Monaco"/>
                <a:cs typeface="Monaco"/>
              </a:rPr>
              <a:t>new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Foo</a:t>
            </a: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assignment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			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foo = </a:t>
            </a:r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{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bar: </a:t>
            </a:r>
            <a:r>
              <a:rPr lang="en-GB" sz="2200" dirty="0" smtClean="0">
                <a:solidFill>
                  <a:srgbClr val="77933C"/>
                </a:solidFill>
                <a:latin typeface="Monaco"/>
                <a:cs typeface="Monaco"/>
              </a:rPr>
              <a:t>"a value"</a:t>
            </a:r>
            <a:r>
              <a:rPr lang="en-GB" sz="2200" dirty="0" smtClean="0">
                <a:solidFill>
                  <a:srgbClr val="7F7F7F"/>
                </a:solidFill>
                <a:latin typeface="Monaco"/>
                <a:cs typeface="Monaco"/>
              </a:rPr>
              <a:t>}</a:t>
            </a: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			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				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foo</a:t>
            </a:r>
            <a:r>
              <a:rPr lang="en-GB" sz="2200" dirty="0" err="1" smtClean="0">
                <a:solidFill>
                  <a:srgbClr val="7F7F7F"/>
                </a:solidFill>
                <a:latin typeface="Monaco"/>
                <a:cs typeface="Monaco"/>
              </a:rPr>
              <a:t>.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bar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Monaco"/>
                <a:cs typeface="Monaco"/>
              </a:rPr>
              <a:t>= value</a:t>
            </a: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delete</a:t>
            </a: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					</a:t>
            </a:r>
            <a:r>
              <a:rPr lang="en-GB" sz="2200" b="1" dirty="0">
                <a:solidFill>
                  <a:srgbClr val="604A7B"/>
                </a:solidFill>
                <a:latin typeface="Monaco"/>
                <a:cs typeface="Monaco"/>
              </a:rPr>
              <a:t>delete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foo</a:t>
            </a:r>
            <a:r>
              <a:rPr lang="en-GB" sz="2200" dirty="0" err="1" smtClean="0">
                <a:solidFill>
                  <a:srgbClr val="7F7F7F"/>
                </a:solidFill>
                <a:latin typeface="Monaco"/>
                <a:cs typeface="Monaco"/>
              </a:rPr>
              <a:t>.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bar</a:t>
            </a:r>
            <a:endParaRPr lang="en-GB" sz="2200" dirty="0" smtClean="0">
              <a:solidFill>
                <a:srgbClr val="7F7F7F"/>
              </a:solidFill>
              <a:latin typeface="+mn-lt"/>
            </a:endParaRP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member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       	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foo</a:t>
            </a:r>
            <a:r>
              <a:rPr lang="en-GB" sz="2200" dirty="0" err="1" smtClean="0">
                <a:solidFill>
                  <a:srgbClr val="7F7F7F"/>
                </a:solidFill>
                <a:latin typeface="Monaco"/>
                <a:cs typeface="Monaco"/>
              </a:rPr>
              <a:t>.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bar</a:t>
            </a:r>
            <a:endParaRPr lang="en-GB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					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	 </a:t>
            </a: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foo</a:t>
            </a:r>
            <a:r>
              <a:rPr lang="en-GB" sz="2200" dirty="0">
                <a:solidFill>
                  <a:srgbClr val="7F7F7F"/>
                </a:solidFill>
                <a:latin typeface="Monaco"/>
                <a:cs typeface="Monaco"/>
              </a:rPr>
              <a:t>[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  <a:latin typeface="Monaco"/>
                <a:cs typeface="Monaco"/>
              </a:rPr>
              <a:t>"</a:t>
            </a:r>
            <a:r>
              <a:rPr lang="en-GB" sz="2200" dirty="0" smtClean="0">
                <a:solidFill>
                  <a:schemeClr val="accent3">
                    <a:lumMod val="75000"/>
                  </a:schemeClr>
                </a:solidFill>
                <a:latin typeface="Monaco"/>
                <a:cs typeface="Monaco"/>
              </a:rPr>
              <a:t>bar"</a:t>
            </a:r>
            <a:r>
              <a:rPr lang="en-GB" sz="2200" dirty="0" smtClean="0">
                <a:solidFill>
                  <a:srgbClr val="7F7F7F"/>
                </a:solidFill>
                <a:latin typeface="Monaco"/>
                <a:cs typeface="Monaco"/>
              </a:rPr>
              <a:t>]</a:t>
            </a:r>
            <a:endParaRPr lang="en-GB" sz="2200" dirty="0">
              <a:solidFill>
                <a:srgbClr val="7F7F7F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call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					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bar()</a:t>
            </a: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			</a:t>
            </a:r>
            <a:r>
              <a:rPr lang="en-GB" sz="22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			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foo</a:t>
            </a:r>
            <a:r>
              <a:rPr lang="en-GB" sz="2200" dirty="0" err="1" smtClean="0">
                <a:solidFill>
                  <a:srgbClr val="7F7F7F"/>
                </a:solidFill>
                <a:latin typeface="Monaco"/>
                <a:cs typeface="Monaco"/>
              </a:rPr>
              <a:t>.</a:t>
            </a:r>
            <a:r>
              <a:rPr lang="en-GB" sz="2200" dirty="0" err="1" smtClean="0">
                <a:solidFill>
                  <a:srgbClr val="000000"/>
                </a:solidFill>
                <a:latin typeface="Monaco"/>
                <a:cs typeface="Monaco"/>
              </a:rPr>
              <a:t>bar</a:t>
            </a:r>
            <a:r>
              <a:rPr lang="en-GB" sz="2200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  <a:endParaRPr lang="en-GB" sz="2200" dirty="0">
              <a:solidFill>
                <a:srgbClr val="000000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r>
              <a:rPr lang="en-GB" sz="2200" dirty="0" smtClean="0">
                <a:solidFill>
                  <a:srgbClr val="000000"/>
                </a:solidFill>
                <a:latin typeface="Lato Regular"/>
                <a:cs typeface="Lato Regular"/>
              </a:rPr>
              <a:t>comparison</a:t>
            </a:r>
            <a:r>
              <a:rPr lang="en-GB" sz="2200" dirty="0" smtClean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GB" sz="2200" dirty="0">
                <a:solidFill>
                  <a:srgbClr val="000000"/>
                </a:solidFill>
                <a:cs typeface="Courier New" pitchFamily="49" charset="0"/>
              </a:rPr>
              <a:t>				</a:t>
            </a:r>
            <a:r>
              <a:rPr lang="en-GB" sz="2200" b="1" dirty="0" smtClean="0">
                <a:solidFill>
                  <a:srgbClr val="604A7B"/>
                </a:solidFill>
                <a:latin typeface="Monaco"/>
                <a:cs typeface="Monaco"/>
              </a:rPr>
              <a:t>==	</a:t>
            </a:r>
          </a:p>
          <a:p>
            <a:pPr eaLnBrk="1">
              <a:spcAft>
                <a:spcPts val="544"/>
              </a:spcAft>
            </a:pPr>
            <a:r>
              <a:rPr lang="en-GB" sz="2200" b="1" dirty="0">
                <a:solidFill>
                  <a:srgbClr val="604A7B"/>
                </a:solidFill>
                <a:latin typeface="Monaco"/>
                <a:cs typeface="Monaco"/>
              </a:rPr>
              <a:t>	</a:t>
            </a:r>
            <a:r>
              <a:rPr lang="en-GB" sz="2200" b="1" dirty="0" smtClean="0">
                <a:solidFill>
                  <a:srgbClr val="604A7B"/>
                </a:solidFill>
                <a:latin typeface="Monaco"/>
                <a:cs typeface="Monaco"/>
              </a:rPr>
              <a:t>						===</a:t>
            </a:r>
          </a:p>
          <a:p>
            <a:pPr eaLnBrk="1">
              <a:spcAft>
                <a:spcPts val="544"/>
              </a:spcAft>
            </a:pPr>
            <a:endParaRPr lang="en-GB" sz="2200" dirty="0">
              <a:solidFill>
                <a:srgbClr val="000000"/>
              </a:solidFill>
              <a:latin typeface="Monaco"/>
              <a:cs typeface="Monaco"/>
            </a:endParaRPr>
          </a:p>
          <a:p>
            <a:pPr eaLnBrk="1">
              <a:spcAft>
                <a:spcPts val="544"/>
              </a:spcAft>
            </a:pPr>
            <a:endParaRPr lang="en-GB" sz="22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21270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 smtClean="0">
                <a:solidFill>
                  <a:srgbClr val="000000"/>
                </a:solidFill>
                <a:latin typeface="Lato Regular"/>
                <a:cs typeface="Lato Regular"/>
              </a:rPr>
              <a:t>Operators</a:t>
            </a:r>
            <a:endParaRPr lang="en-GB" sz="4800" b="1" spc="-272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9675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075539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411" y="1590423"/>
            <a:ext cx="6002590" cy="381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is-I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is-I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is-I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is-I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name: {first: </a:t>
            </a:r>
            <a:r>
              <a:rPr lang="is-IS" sz="2800" b="1" dirty="0" smtClean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is-I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is-I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is-I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</a:t>
            </a:r>
            <a:r>
              <a:rPr lang="is-I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me.name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{first: </a:t>
            </a:r>
            <a:r>
              <a:rPr lang="is-IS" sz="2800" b="1" dirty="0" smtClean="0">
                <a:solidFill>
                  <a:schemeClr val="accent3"/>
                </a:solidFill>
                <a:highlight>
                  <a:srgbClr val="E8F2FE"/>
                </a:highlight>
                <a:latin typeface="Monaco"/>
              </a:rPr>
              <a:t>"alexis"</a:t>
            </a:r>
            <a:r>
              <a:rPr lang="is-I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me.name.first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 </a:t>
            </a:r>
            <a:r>
              <a:rPr lang="en-US" sz="2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</a:t>
            </a:r>
            <a:endParaRPr lang="en-US" sz="28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652308"/>
            <a:ext cx="9144000" cy="1205692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72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80270"/>
            <a:ext cx="9144000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 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ctr"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8" name="Left Bracket 17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10956"/>
              </p:ext>
            </p:extLst>
          </p:nvPr>
        </p:nvGraphicFramePr>
        <p:xfrm>
          <a:off x="472873" y="1629115"/>
          <a:ext cx="3851558" cy="435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13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7F7F7F"/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rgbClr val="7F7F7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140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83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867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167767" y="286392"/>
            <a:ext cx="1036503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25630"/>
            <a:ext cx="9144000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 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ctr"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72692"/>
              </p:ext>
            </p:extLst>
          </p:nvPr>
        </p:nvGraphicFramePr>
        <p:xfrm>
          <a:off x="472873" y="1629115"/>
          <a:ext cx="3851558" cy="435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13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7F7F7F"/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rgbClr val="7F7F7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140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83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0" name="Left Bracket 9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37745" y="3370525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925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167767" y="286392"/>
            <a:ext cx="1036503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80270"/>
            <a:ext cx="9144000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 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ctr"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4429"/>
              </p:ext>
            </p:extLst>
          </p:nvPr>
        </p:nvGraphicFramePr>
        <p:xfrm>
          <a:off x="472873" y="1629115"/>
          <a:ext cx="3851558" cy="435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13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7F7F7F"/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rgbClr val="7F7F7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140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2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83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937745" y="3370525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5" name="Left Bracket 14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574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8495" y="286392"/>
            <a:ext cx="1941546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67767" y="286392"/>
            <a:ext cx="1036503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80270"/>
            <a:ext cx="9144000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 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ctr"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62618"/>
              </p:ext>
            </p:extLst>
          </p:nvPr>
        </p:nvGraphicFramePr>
        <p:xfrm>
          <a:off x="472873" y="1629115"/>
          <a:ext cx="3851558" cy="435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13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7F7F7F"/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rgbClr val="7F7F7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140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2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83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53035" y="3449035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937745" y="3370525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8" name="Left Bracket 17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65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8495" y="297732"/>
            <a:ext cx="1941546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69250" y="297732"/>
            <a:ext cx="496342" cy="5491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80270"/>
            <a:ext cx="9144000" cy="13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is-IS" sz="32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 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32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s-IS" sz="32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hi"</a:t>
            </a:r>
            <a:r>
              <a:rPr lang="is-IS" sz="32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ctr">
              <a:lnSpc>
                <a:spcPct val="110000"/>
              </a:lnSpc>
            </a:pPr>
            <a:endParaRPr lang="is-IS" sz="32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7745" y="3370525"/>
            <a:ext cx="1046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endParaRPr lang="en-US" sz="2800" dirty="0"/>
          </a:p>
        </p:txBody>
      </p:sp>
      <p:sp>
        <p:nvSpPr>
          <p:cNvPr id="23" name="Right Arrow Callout 22"/>
          <p:cNvSpPr/>
          <p:nvPr/>
        </p:nvSpPr>
        <p:spPr>
          <a:xfrm>
            <a:off x="5224005" y="3448910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53035" y="3449035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str</a:t>
            </a:r>
            <a:endParaRPr lang="en-US" sz="20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28242"/>
              </p:ext>
            </p:extLst>
          </p:nvPr>
        </p:nvGraphicFramePr>
        <p:xfrm>
          <a:off x="472873" y="1629115"/>
          <a:ext cx="3851558" cy="435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Lato Regular"/>
                          <a:cs typeface="Lato Regular"/>
                        </a:rPr>
                        <a:t>str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-----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13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7F7F7F"/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rgbClr val="7F7F7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140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2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83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 smtClean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834436" y="1394877"/>
            <a:ext cx="1765976" cy="4832958"/>
            <a:chOff x="4567312" y="1576320"/>
            <a:chExt cx="1765976" cy="4832958"/>
          </a:xfrm>
        </p:grpSpPr>
        <p:sp>
          <p:nvSpPr>
            <p:cNvPr id="18" name="Left Bracket 17"/>
            <p:cNvSpPr/>
            <p:nvPr/>
          </p:nvSpPr>
          <p:spPr>
            <a:xfrm>
              <a:off x="4567312" y="1727660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5983" y="1727660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2379" y="1576320"/>
              <a:ext cx="1415772" cy="40011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20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778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917</Words>
  <Application>Microsoft Macintosh PowerPoint</Application>
  <PresentationFormat>On-screen Show (4:3)</PresentationFormat>
  <Paragraphs>487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Alexis Abril</cp:lastModifiedBy>
  <cp:revision>31</cp:revision>
  <dcterms:created xsi:type="dcterms:W3CDTF">2013-07-19T15:51:42Z</dcterms:created>
  <dcterms:modified xsi:type="dcterms:W3CDTF">2014-12-04T05:47:58Z</dcterms:modified>
</cp:coreProperties>
</file>