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5" r:id="rId21"/>
    <p:sldId id="276" r:id="rId22"/>
    <p:sldId id="277" r:id="rId23"/>
    <p:sldId id="278" r:id="rId24"/>
    <p:sldId id="284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DC2F-E3A3-F846-9FC0-C2A085F388DA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9FF8-3331-B948-B2A6-3D1E8445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the key to JavaScript is really understanding what’s going on in memory. And the key to understanding what’s going</a:t>
            </a:r>
            <a:r>
              <a:rPr lang="en-US" baseline="0" dirty="0" smtClean="0"/>
              <a:t> on in memory is understanding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JS’s basic data types look like in memory and how JS’s operators are used to manipulate those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I’ve created an object with an age property of 30.  I create a variable to hold that person’s age and update it to 31, but</a:t>
            </a:r>
          </a:p>
          <a:p>
            <a:r>
              <a:rPr lang="en-US" baseline="0" dirty="0" smtClean="0"/>
              <a:t>if I read </a:t>
            </a:r>
            <a:r>
              <a:rPr lang="en-US" baseline="0" dirty="0" err="1" smtClean="0"/>
              <a:t>me.age</a:t>
            </a:r>
            <a:r>
              <a:rPr lang="en-US" baseline="0" dirty="0" smtClean="0"/>
              <a:t>, I get back 30 ..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9FF8-3331-B948-B2A6-3D1E84457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52F-1316-B543-BDDD-85548BD44CD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9EF2-DEA0-BE41-885D-FB05E8A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51548"/>
            <a:ext cx="9144000" cy="972563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6420"/>
            <a:ext cx="8229600" cy="11590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Monaco"/>
                <a:cs typeface="Monaco"/>
              </a:rPr>
              <a:t>=== and 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9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43" name="Straight Arrow Connector 42"/>
          <p:cNvCxnSpPr>
            <a:endCxn id="7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0" name="Rectangle 49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90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4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2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43" name="Straight Arrow Connector 42"/>
          <p:cNvCxnSpPr>
            <a:endCxn id="7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000090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00009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0" name="Rectangle 49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latin typeface="Lato Regular"/>
                <a:cs typeface="Lato Regular"/>
              </a:rPr>
              <a:t> == anything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4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43" name="Straight Arrow Connector 42"/>
          <p:cNvCxnSpPr>
            <a:endCxn id="7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000090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00009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0" name="Rectangle 49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latin typeface="Lato Regular"/>
                <a:cs typeface="Lato Regular"/>
              </a:rPr>
              <a:t> == anything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4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4225" y="6350049"/>
            <a:ext cx="35317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F81BD"/>
                </a:solidFill>
              </a:rPr>
              <a:t>1 == </a:t>
            </a:r>
            <a:r>
              <a:rPr lang="en-US" sz="2000" spc="-150" dirty="0"/>
              <a:t>({</a:t>
            </a:r>
            <a:r>
              <a:rPr lang="en-US" sz="2000" spc="-150" dirty="0" err="1"/>
              <a:t>toString</a:t>
            </a:r>
            <a:r>
              <a:rPr lang="en-US" sz="2000" spc="-150" dirty="0"/>
              <a:t>: function(){return "1"}})</a:t>
            </a:r>
            <a:r>
              <a:rPr lang="en-US" sz="2000" dirty="0">
                <a:solidFill>
                  <a:srgbClr val="4F81BD"/>
                </a:solidFill>
              </a:rPr>
              <a:t>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93845" y="6418912"/>
            <a:ext cx="3519436" cy="318848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96" name="Straight Arrow Connector 95"/>
          <p:cNvCxnSpPr>
            <a:endCxn id="123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100" name="Rectangle 99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103" name="Rectangle 102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112" name="TextBox 111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115" name="TextBox 114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118" name="TextBox 11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97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own Arrow 130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3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4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7" name="Straight Arrow Connector 46"/>
          <p:cNvCxnSpPr>
            <a:endCxn id="82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4" name="Rectangle 53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own Arrow 87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2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9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7" name="Straight Arrow Connector 46"/>
          <p:cNvCxnSpPr>
            <a:endCxn id="82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4" name="Rectangle 53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own Arrow 87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2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96" name="Straight Arrow Connector 95"/>
          <p:cNvCxnSpPr>
            <a:endCxn id="123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100" name="Rectangle 99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103" name="Rectangle 102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112" name="TextBox 111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115" name="TextBox 114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118" name="TextBox 11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90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97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own Arrow 130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3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9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96" name="Straight Arrow Connector 95"/>
          <p:cNvCxnSpPr>
            <a:endCxn id="123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100" name="Rectangle 99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103" name="Rectangle 102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112" name="TextBox 111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115" name="TextBox 114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118" name="TextBox 11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latin typeface="Lato Regular"/>
                <a:cs typeface="Lato Regular"/>
              </a:rPr>
              <a:t> == anything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97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Down Arrow 130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3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7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7" name="Straight Arrow Connector 46"/>
          <p:cNvCxnSpPr>
            <a:endCxn id="82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4" name="Rectangle 53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90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000090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000090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latin typeface="Lato Regular"/>
                <a:cs typeface="Lato Regular"/>
              </a:rPr>
              <a:t> == anything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own Arrow 87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2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7" name="Straight Arrow Connector 46"/>
          <p:cNvCxnSpPr>
            <a:endCxn id="82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4" name="Rectangle 53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Monaco"/>
                  <a:cs typeface="Monaco"/>
                </a:rPr>
                <a:t>.</a:t>
              </a:r>
              <a:r>
                <a:rPr lang="en-US" sz="2000" dirty="0" err="1">
                  <a:latin typeface="Monaco"/>
                  <a:cs typeface="Monaco"/>
                </a:rPr>
                <a:t>toString</a:t>
              </a:r>
              <a:r>
                <a:rPr lang="en-US" sz="2000" dirty="0"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latin typeface="Lato Regular"/>
                <a:cs typeface="Lato Regular"/>
              </a:rPr>
              <a:t> == anything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own Arrow 87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2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8189" y="6145841"/>
            <a:ext cx="1108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Monaco"/>
                <a:cs typeface="Monaco"/>
              </a:rPr>
              <a:t>1=="1"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305660" y="6186740"/>
            <a:ext cx="1138911" cy="338554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9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235726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348" y="1851214"/>
            <a:ext cx="8230614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               21 </a:t>
            </a:r>
            <a:r>
              <a:rPr lang="en-US" sz="28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21"</a:t>
            </a:r>
          </a:p>
          <a:p>
            <a:r>
              <a:rPr lang="en-US" sz="280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        undefined 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   </a:t>
            </a:r>
            <a:endParaRPr lang="en-US" sz="2800" dirty="0">
              <a:solidFill>
                <a:srgbClr val="80004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        undefined 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</a:t>
            </a:r>
          </a:p>
          <a:p>
            <a:r>
              <a:rPr lang="en-US" sz="28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               21 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8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21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{} 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800" dirty="0" err="1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NaN</a:t>
            </a:r>
            <a:r>
              <a:rPr lang="en-US" sz="2800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800" dirty="0" err="1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NaN</a:t>
            </a:r>
            <a:endParaRPr lang="en-US" sz="2800" dirty="0">
              <a:solidFill>
                <a:srgbClr val="80004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spc="-15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 </a:t>
            </a:r>
            <a:r>
              <a:rPr lang="en-US" sz="2800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valueOf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  <a:r>
              <a:rPr lang="en-US" sz="28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"1"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pc="-150" dirty="0"/>
          </a:p>
        </p:txBody>
      </p:sp>
      <p:sp>
        <p:nvSpPr>
          <p:cNvPr id="7" name="Rectangle 6"/>
          <p:cNvSpPr/>
          <p:nvPr/>
        </p:nvSpPr>
        <p:spPr>
          <a:xfrm>
            <a:off x="0" y="5652308"/>
            <a:ext cx="9144000" cy="1205692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2716" y="1851214"/>
            <a:ext cx="5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✓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2716" y="2265224"/>
            <a:ext cx="5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✓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2716" y="3138465"/>
            <a:ext cx="5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✓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1140" y="4436538"/>
            <a:ext cx="53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✓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4157" y="2788444"/>
            <a:ext cx="5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❌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4157" y="3661685"/>
            <a:ext cx="5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❌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4157" y="4031017"/>
            <a:ext cx="5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❌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3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 == "1"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2" name="Straight Arrow Connector 41"/>
          <p:cNvCxnSpPr>
            <a:endCxn id="78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5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6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 == "1"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2" name="Straight Arrow Connector 41"/>
          <p:cNvCxnSpPr>
            <a:endCxn id="78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5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7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 == "1"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2" name="Straight Arrow Connector 41"/>
          <p:cNvCxnSpPr>
            <a:endCxn id="78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Both null or undefined?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5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4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 == "1"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2" name="Straight Arrow Connector 41"/>
          <p:cNvCxnSpPr>
            <a:endCxn id="78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Both null or undefined?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000090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00009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5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6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 == "1"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2" name="Straight Arrow Connector 41"/>
          <p:cNvCxnSpPr>
            <a:endCxn id="78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Both null or undefined?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000000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000000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00000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1" name="Rectangle 50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4" name="TextBox 53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7" name="TextBox 56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4" name="TextBox 63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45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2652" y="6383981"/>
            <a:ext cx="80031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Monaco"/>
                <a:cs typeface="Monaco"/>
              </a:rPr>
              <a:t>1==1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98890" y="6424880"/>
            <a:ext cx="1138911" cy="338554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1 == 1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42" name="Straight Arrow Connector 41"/>
          <p:cNvCxnSpPr>
            <a:endCxn id="76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49" name="Rectangle 48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2" name="TextBox 51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90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5" name="TextBox 54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5" name="TextBox 64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43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76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9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7532" y="5259821"/>
            <a:ext cx="487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to Black"/>
                <a:cs typeface="Lato Black"/>
              </a:rPr>
              <a:t>type coercion craziness </a:t>
            </a:r>
          </a:p>
          <a:p>
            <a:pPr marL="342900" indent="-342900" algn="ctr">
              <a:buAutoNum type="arabicPeriod"/>
            </a:pPr>
            <a:endParaRPr lang="en-US" sz="2400" dirty="0">
              <a:latin typeface="Lato Black"/>
              <a:cs typeface="Lato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276" y="31004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ato Regular"/>
                <a:cs typeface="Lato Regular"/>
              </a:rPr>
              <a:t>primitive?</a:t>
            </a:r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1362" y="3789461"/>
            <a:ext cx="2356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ato Regular"/>
                <a:cs typeface="Lato Regular"/>
              </a:rPr>
              <a:t>bitwise comparison</a:t>
            </a:r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9952" y="3789461"/>
            <a:ext cx="242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ato Regular"/>
                <a:cs typeface="Lato Regular"/>
              </a:rPr>
              <a:t>address comparison</a:t>
            </a:r>
            <a:endParaRPr lang="en-US" sz="2000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8361" y="1601778"/>
            <a:ext cx="951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=</a:t>
            </a:r>
            <a:r>
              <a:rPr lang="en-US" sz="4000" b="1" dirty="0" smtClean="0"/>
              <a:t>==</a:t>
            </a:r>
            <a:endParaRPr lang="en-US" sz="4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29234" y="3483720"/>
            <a:ext cx="858882" cy="3146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570352" y="3483720"/>
            <a:ext cx="858882" cy="3146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3136" y="4675045"/>
            <a:ext cx="2303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=</a:t>
            </a:r>
            <a:r>
              <a:rPr lang="en-US" sz="4000" b="1" dirty="0" smtClean="0"/>
              <a:t>=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835321" y="2240251"/>
            <a:ext cx="3892336" cy="729825"/>
            <a:chOff x="277873" y="2205054"/>
            <a:chExt cx="3892336" cy="729825"/>
          </a:xfrm>
        </p:grpSpPr>
        <p:sp>
          <p:nvSpPr>
            <p:cNvPr id="22" name="TextBox 21"/>
            <p:cNvSpPr txBox="1"/>
            <p:nvPr/>
          </p:nvSpPr>
          <p:spPr>
            <a:xfrm>
              <a:off x="277873" y="2205054"/>
              <a:ext cx="3892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Types the same?</a:t>
              </a:r>
              <a:endParaRPr lang="en-US" sz="2000" b="1" dirty="0">
                <a:solidFill>
                  <a:srgbClr val="000000"/>
                </a:solidFill>
                <a:latin typeface="Lato Regular"/>
                <a:cs typeface="Lato Regular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955062" y="2628235"/>
              <a:ext cx="1187856" cy="306644"/>
            </a:xfrm>
            <a:prstGeom prst="straightConnector1">
              <a:avLst/>
            </a:prstGeom>
            <a:ln w="38100" cmpd="sng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42918" y="2628235"/>
              <a:ext cx="1376791" cy="262162"/>
            </a:xfrm>
            <a:prstGeom prst="straightConnector1">
              <a:avLst/>
            </a:prstGeom>
            <a:ln w="38100" cmpd="sng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065849" y="2923228"/>
            <a:ext cx="9542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FBFBF"/>
                </a:solidFill>
                <a:latin typeface="Monaco"/>
                <a:cs typeface="Monaco"/>
              </a:rPr>
              <a:t>false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114895" y="2970076"/>
            <a:ext cx="856253" cy="338554"/>
          </a:xfrm>
          <a:prstGeom prst="roundRect">
            <a:avLst/>
          </a:prstGeom>
          <a:noFill/>
          <a:ln>
            <a:solidFill>
              <a:srgbClr val="BFBFB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727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9177"/>
              </p:ext>
            </p:extLst>
          </p:nvPr>
        </p:nvGraphicFramePr>
        <p:xfrm>
          <a:off x="4858124" y="1568668"/>
          <a:ext cx="3851558" cy="515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807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str2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x1005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986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007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STRING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hi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044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Lato Regular"/>
                <a:cs typeface="Lato Regular"/>
              </a:rPr>
              <a:t>=== with primitives</a:t>
            </a:r>
            <a:endParaRPr lang="en-US" b="1" dirty="0">
              <a:latin typeface="Lato Regular"/>
              <a:cs typeface="Lato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97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s-I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is-I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str1 </a:t>
            </a:r>
            <a:r>
              <a:rPr lang="is-I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is-IS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is-I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str2 </a:t>
            </a:r>
            <a:r>
              <a:rPr lang="is-I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s-IS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is-I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is-IS" dirty="0">
              <a:latin typeface="Monaco"/>
            </a:endParaRPr>
          </a:p>
          <a:p>
            <a:pPr marL="0" indent="0">
              <a:buNone/>
            </a:pP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str1 </a:t>
            </a:r>
            <a:r>
              <a:rPr lang="is-I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0430" y="4420538"/>
            <a:ext cx="812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</a:rPr>
              <a:t>✓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81006" y="4745343"/>
            <a:ext cx="3828676" cy="1974445"/>
            <a:chOff x="4881006" y="4836063"/>
            <a:chExt cx="3828676" cy="1974445"/>
          </a:xfrm>
        </p:grpSpPr>
        <p:sp>
          <p:nvSpPr>
            <p:cNvPr id="10" name="Rectangle 9"/>
            <p:cNvSpPr/>
            <p:nvPr/>
          </p:nvSpPr>
          <p:spPr>
            <a:xfrm>
              <a:off x="4881006" y="4836063"/>
              <a:ext cx="3828676" cy="734513"/>
            </a:xfrm>
            <a:prstGeom prst="rect">
              <a:avLst/>
            </a:prstGeom>
            <a:solidFill>
              <a:srgbClr val="FFF73E">
                <a:alpha val="2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1006" y="6026279"/>
              <a:ext cx="3828676" cy="784229"/>
            </a:xfrm>
            <a:prstGeom prst="rect">
              <a:avLst/>
            </a:prstGeom>
            <a:solidFill>
              <a:srgbClr val="FFF73E">
                <a:alpha val="2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49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97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s-I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is-I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obj1 </a:t>
            </a:r>
            <a:r>
              <a:rPr lang="is-IS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{};</a:t>
            </a:r>
            <a:endParaRPr lang="is-IS" b="1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None/>
            </a:pPr>
            <a:r>
              <a:rPr lang="is-I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is-I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obj2 </a:t>
            </a:r>
            <a:r>
              <a:rPr lang="is-IS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{};</a:t>
            </a:r>
            <a:endParaRPr lang="is-IS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is-IS" dirty="0">
              <a:latin typeface="Monaco"/>
            </a:endParaRPr>
          </a:p>
          <a:p>
            <a:pPr marL="0" indent="0">
              <a:buNone/>
            </a:pPr>
            <a:r>
              <a:rPr lang="is-I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obj1 </a:t>
            </a:r>
            <a:r>
              <a:rPr lang="is-I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is-I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obj2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3397" y="4468954"/>
            <a:ext cx="68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❌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32533"/>
              </p:ext>
            </p:extLst>
          </p:nvPr>
        </p:nvGraphicFramePr>
        <p:xfrm>
          <a:off x="4858124" y="1659388"/>
          <a:ext cx="3851558" cy="515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31451"/>
                <a:gridCol w="2620107"/>
              </a:tblGrid>
              <a:tr h="26366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Address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Value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994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call</a:t>
                      </a:r>
                      <a:r>
                        <a:rPr lang="en-US" sz="2000" b="0" i="0" baseline="0" dirty="0" smtClean="0">
                          <a:latin typeface="Lato Regular"/>
                          <a:cs typeface="Lato Regular"/>
                        </a:rPr>
                        <a:t>-object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x1003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8072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x1004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Lato Regular"/>
                          <a:cs typeface="Lato Regular"/>
                        </a:rPr>
                        <a:t>obj2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x1005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986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rgbClr val="BFBFBF"/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x2002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007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  <a:endParaRPr lang="en-US" sz="20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BFBFBF"/>
                          </a:solidFill>
                          <a:latin typeface="Lato Regular"/>
                          <a:cs typeface="Lato Regular"/>
                        </a:rPr>
                        <a:t>….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x2101</a:t>
                      </a:r>
                      <a:endParaRPr lang="en-US" sz="2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Lato Regular"/>
                        <a:cs typeface="Lato Regular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OBJECT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ato Regular"/>
                          <a:cs typeface="Lato Regular"/>
                        </a:rPr>
                        <a:t>x2102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Lato Regular"/>
                          <a:cs typeface="Lato Regular"/>
                        </a:rPr>
                        <a:t>0</a:t>
                      </a:r>
                      <a:endParaRPr lang="en-US" sz="2000" b="0" i="0" dirty="0">
                        <a:latin typeface="Lato Regular"/>
                        <a:cs typeface="Lato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869434" y="3249745"/>
            <a:ext cx="3828676" cy="1152288"/>
            <a:chOff x="4869434" y="3374485"/>
            <a:chExt cx="3828676" cy="1152288"/>
          </a:xfrm>
        </p:grpSpPr>
        <p:sp>
          <p:nvSpPr>
            <p:cNvPr id="14" name="Rectangle 13"/>
            <p:cNvSpPr/>
            <p:nvPr/>
          </p:nvSpPr>
          <p:spPr>
            <a:xfrm>
              <a:off x="4869434" y="3374485"/>
              <a:ext cx="3828676" cy="390467"/>
            </a:xfrm>
            <a:prstGeom prst="rect">
              <a:avLst/>
            </a:prstGeom>
            <a:solidFill>
              <a:srgbClr val="FFF73E">
                <a:alpha val="2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9434" y="4170501"/>
              <a:ext cx="3828676" cy="356272"/>
            </a:xfrm>
            <a:prstGeom prst="rect">
              <a:avLst/>
            </a:prstGeom>
            <a:solidFill>
              <a:srgbClr val="FFF73E">
                <a:alpha val="2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57200" y="1870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Lato Regular"/>
                <a:cs typeface="Lato Regular"/>
              </a:rPr>
              <a:t>=== with objects</a:t>
            </a:r>
            <a:endParaRPr lang="en-US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66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>
            <a:endCxn id="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9867" y="110851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59989"/>
            <a:ext cx="4908622" cy="11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x</a:t>
            </a:r>
            <a:r>
              <a:rPr lang="is-IS" sz="4800" dirty="0" smtClean="0">
                <a:solidFill>
                  <a:schemeClr val="tx1"/>
                </a:solidFill>
                <a:highlight>
                  <a:srgbClr val="FFFFFF"/>
                </a:highlight>
                <a:latin typeface="Monaco"/>
              </a:rPr>
              <a:t>==</a:t>
            </a:r>
            <a:r>
              <a:rPr lang="is-IS" sz="48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y</a:t>
            </a:r>
            <a:endParaRPr lang="is-IS" sz="48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Both null or undefined?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object == string or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3236" y="4243978"/>
            <a:ext cx="3672886" cy="2412733"/>
            <a:chOff x="4786024" y="3353839"/>
            <a:chExt cx="2949983" cy="1983975"/>
          </a:xfrm>
        </p:grpSpPr>
        <p:sp>
          <p:nvSpPr>
            <p:cNvPr id="16" name="Rectangle 15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9034" y="3398822"/>
              <a:ext cx="274231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latin typeface="Monaco"/>
                  <a:cs typeface="Monaco"/>
                </a:rPr>
                <a:t>NaN</a:t>
              </a:r>
              <a:endParaRPr lang="en-US" sz="2000" dirty="0" smtClean="0">
                <a:latin typeface="Monaco"/>
                <a:cs typeface="Monaco"/>
              </a:endParaRPr>
            </a:p>
            <a:p>
              <a:r>
                <a:rPr lang="en-US" sz="2000" dirty="0" smtClean="0"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latin typeface="Monaco"/>
                  <a:cs typeface="Monaco"/>
                </a:rPr>
                <a:t>NaN</a:t>
              </a:r>
              <a:endParaRPr lang="en-US" sz="2000" dirty="0">
                <a:latin typeface="Monaco"/>
                <a:cs typeface="Monaco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</p:grpSpPr>
        <p:sp>
          <p:nvSpPr>
            <p:cNvPr id="17" name="Rectangle 16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9034" y="5101854"/>
              <a:ext cx="18777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Monaco"/>
                  <a:cs typeface="Monaco"/>
                </a:rPr>
                <a:t>.</a:t>
              </a:r>
              <a:r>
                <a:rPr lang="en-US" sz="2000" dirty="0" err="1">
                  <a:latin typeface="Monaco"/>
                  <a:cs typeface="Monaco"/>
                </a:rPr>
                <a:t>toString</a:t>
              </a:r>
              <a:r>
                <a:rPr lang="en-US" sz="2000" dirty="0"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string== number?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latin typeface="Lato Regular"/>
                <a:cs typeface="Lato Regular"/>
              </a:rPr>
              <a:t> == anything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wn Arrow 123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>
            <a:stCxn id="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9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cxnSp>
        <p:nvCxnSpPr>
          <p:cNvPr id="173" name="Straight Arrow Connector 172"/>
          <p:cNvCxnSpPr>
            <a:endCxn id="200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177" name="Rectangle 176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180" name="Rectangle 179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183" name="TextBox 182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186" name="TextBox 185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189" name="TextBox 188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192" name="TextBox 191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195" name="TextBox 194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74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Down Arrow 205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Down Arrow 206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/>
          <p:cNvCxnSpPr>
            <a:stCxn id="200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5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Types the same?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cxnSp>
        <p:nvCxnSpPr>
          <p:cNvPr id="90" name="Straight Arrow Connector 89"/>
          <p:cNvCxnSpPr>
            <a:endCxn id="11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97" name="Rectangle 96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109" name="TextBox 108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112" name="TextBox 111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1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Down Arrow 124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1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43" name="Straight Arrow Connector 42"/>
          <p:cNvCxnSpPr>
            <a:endCxn id="7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Both null or undefined?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0" name="Rectangle 49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4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2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1" y="551590"/>
            <a:ext cx="9144001" cy="8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b="1" dirty="0" smtClean="0">
                <a:solidFill>
                  <a:srgbClr val="000000"/>
                </a:solidFill>
                <a:latin typeface="Monaco"/>
                <a:cs typeface="Monaco"/>
              </a:rPr>
              <a:t>true==(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{</a:t>
            </a:r>
            <a:r>
              <a:rPr lang="en-US" sz="2600" b="1" dirty="0" err="1">
                <a:solidFill>
                  <a:srgbClr val="000000"/>
                </a:solidFill>
                <a:latin typeface="Monaco"/>
                <a:cs typeface="Monaco"/>
              </a:rPr>
              <a:t>toString</a:t>
            </a:r>
            <a:r>
              <a:rPr lang="en-US" sz="2600" b="1" dirty="0">
                <a:solidFill>
                  <a:srgbClr val="000000"/>
                </a:solidFill>
                <a:latin typeface="Monaco"/>
                <a:cs typeface="Monaco"/>
              </a:rPr>
              <a:t>: function(){return "1"}})</a:t>
            </a:r>
            <a:endParaRPr lang="is-IS" sz="2600" dirty="0">
              <a:solidFill>
                <a:srgbClr val="000000"/>
              </a:solidFill>
              <a:highlight>
                <a:srgbClr val="FFFFFF"/>
              </a:highlight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9867" y="1119853"/>
            <a:ext cx="389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Types the same?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43" name="Straight Arrow Connector 42"/>
          <p:cNvCxnSpPr>
            <a:endCxn id="77" idx="0"/>
          </p:cNvCxnSpPr>
          <p:nvPr/>
        </p:nvCxnSpPr>
        <p:spPr>
          <a:xfrm>
            <a:off x="4669822" y="2865598"/>
            <a:ext cx="1195379" cy="430401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5535" y="1793856"/>
            <a:ext cx="38923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Both null or undefined?</a:t>
            </a:r>
            <a:endParaRPr lang="en-US" sz="2000" b="1" dirty="0">
              <a:latin typeface="Lato Regular"/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02802" y="3998563"/>
            <a:ext cx="4441311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object == string or number?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236" y="4243979"/>
            <a:ext cx="3672886" cy="1818116"/>
            <a:chOff x="4786024" y="3353839"/>
            <a:chExt cx="2949983" cy="1495025"/>
          </a:xfrm>
          <a:solidFill>
            <a:schemeClr val="bg1">
              <a:lumMod val="8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4786024" y="3353839"/>
              <a:ext cx="2949983" cy="14950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9034" y="3398821"/>
              <a:ext cx="2742314" cy="1341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undefined -&gt;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 smtClean="0">
                <a:solidFill>
                  <a:srgbClr val="BFBFBF"/>
                </a:solidFill>
                <a:latin typeface="Monaco"/>
                <a:cs typeface="Monaco"/>
              </a:endParaRP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null 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      -&gt; 1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     -&gt; 0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string    -&gt; # || 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NaN</a:t>
              </a:r>
              <a:endParaRPr lang="en-US" sz="2000" dirty="0">
                <a:solidFill>
                  <a:srgbClr val="BFBFB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20063" y="4833390"/>
            <a:ext cx="1973608" cy="860987"/>
            <a:chOff x="4786024" y="5001264"/>
            <a:chExt cx="2949983" cy="860987"/>
          </a:xfrm>
          <a:solidFill>
            <a:srgbClr val="D9D9D9"/>
          </a:solidFill>
        </p:grpSpPr>
        <p:sp>
          <p:nvSpPr>
            <p:cNvPr id="50" name="Rectangle 49"/>
            <p:cNvSpPr/>
            <p:nvPr/>
          </p:nvSpPr>
          <p:spPr>
            <a:xfrm>
              <a:off x="4786024" y="5001264"/>
              <a:ext cx="2949983" cy="860987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9034" y="5101854"/>
              <a:ext cx="2806647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>
                  <a:solidFill>
                    <a:srgbClr val="BFBFBF"/>
                  </a:solidFill>
                  <a:latin typeface="Monaco"/>
                  <a:cs typeface="Monaco"/>
                </a:rPr>
                <a:t>toString</a:t>
              </a:r>
              <a:r>
                <a:rPr lang="en-US" sz="2000" dirty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.</a:t>
              </a:r>
              <a:r>
                <a:rPr lang="en-US" sz="2000" dirty="0" err="1" smtClean="0">
                  <a:solidFill>
                    <a:srgbClr val="BFBFBF"/>
                  </a:solidFill>
                  <a:latin typeface="Monaco"/>
                  <a:cs typeface="Monaco"/>
                </a:rPr>
                <a:t>valueOf</a:t>
              </a:r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867" y="1792978"/>
            <a:ext cx="677189" cy="400110"/>
            <a:chOff x="4873179" y="1598451"/>
            <a:chExt cx="67718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4900724" y="1598451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===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73179" y="1656639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64018" y="2454540"/>
            <a:ext cx="800319" cy="400110"/>
            <a:chOff x="4854966" y="2466878"/>
            <a:chExt cx="800319" cy="400110"/>
          </a:xfrm>
        </p:grpSpPr>
        <p:sp>
          <p:nvSpPr>
            <p:cNvPr id="56" name="TextBox 55"/>
            <p:cNvSpPr txBox="1"/>
            <p:nvPr/>
          </p:nvSpPr>
          <p:spPr>
            <a:xfrm>
              <a:off x="4854966" y="2466878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true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909637" y="2506268"/>
              <a:ext cx="677189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908345" y="4810710"/>
            <a:ext cx="954233" cy="400110"/>
            <a:chOff x="7779997" y="6419818"/>
            <a:chExt cx="954233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7779997" y="6419818"/>
              <a:ext cx="95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false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17703" y="6455326"/>
              <a:ext cx="856253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7677" y="6056704"/>
            <a:ext cx="551654" cy="400110"/>
            <a:chOff x="8233126" y="3071211"/>
            <a:chExt cx="551654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FBFB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88222" y="6375712"/>
            <a:ext cx="551654" cy="400110"/>
            <a:chOff x="8233126" y="3071211"/>
            <a:chExt cx="551654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8262707" y="3071211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FBFBF"/>
                  </a:solidFill>
                  <a:latin typeface="Monaco"/>
                  <a:cs typeface="Monaco"/>
                </a:rPr>
                <a:t>==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233126" y="3129399"/>
              <a:ext cx="551654" cy="338554"/>
            </a:xfrm>
            <a:prstGeom prst="roundRect">
              <a:avLst/>
            </a:prstGeom>
            <a:noFill/>
            <a:ln>
              <a:solidFill>
                <a:srgbClr val="EEECE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746121" y="2527044"/>
            <a:ext cx="712314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34751" y="2484541"/>
            <a:ext cx="3892336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90"/>
                </a:solidFill>
                <a:latin typeface="Lato Regular"/>
                <a:cs typeface="Lato Regular"/>
              </a:rPr>
              <a:t>string== number?</a:t>
            </a:r>
            <a:endParaRPr lang="en-US" sz="2000" b="1" dirty="0">
              <a:solidFill>
                <a:srgbClr val="000090"/>
              </a:solidFill>
              <a:latin typeface="Lato Regular"/>
              <a:cs typeface="Lato Regular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02689" y="3346479"/>
            <a:ext cx="955182" cy="34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EECE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20063" y="3295999"/>
            <a:ext cx="3690275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BFBFBF"/>
                </a:solidFill>
                <a:latin typeface="Lato Regular"/>
                <a:cs typeface="Lato Regular"/>
              </a:rPr>
              <a:t>boolean</a:t>
            </a:r>
            <a:r>
              <a:rPr lang="en-US" sz="2000" b="1" dirty="0" smtClean="0">
                <a:solidFill>
                  <a:srgbClr val="BFBFBF"/>
                </a:solidFill>
                <a:latin typeface="Lato Regular"/>
                <a:cs typeface="Lato Regular"/>
              </a:rPr>
              <a:t> == anything</a:t>
            </a:r>
            <a:endParaRPr lang="en-US" sz="2000" b="1" dirty="0">
              <a:solidFill>
                <a:srgbClr val="BFBFBF"/>
              </a:solidFill>
              <a:latin typeface="Lato Regular"/>
              <a:cs typeface="Lato Regula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47056" y="1531694"/>
            <a:ext cx="1187856" cy="3066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4" idx="0"/>
          </p:cNvCxnSpPr>
          <p:nvPr/>
        </p:nvCxnSpPr>
        <p:spPr>
          <a:xfrm>
            <a:off x="2334912" y="1531694"/>
            <a:ext cx="1376791" cy="262162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397907" y="2209551"/>
            <a:ext cx="1210877" cy="322863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08784" y="2209551"/>
            <a:ext cx="1061038" cy="317493"/>
          </a:xfrm>
          <a:prstGeom prst="straightConnector1">
            <a:avLst/>
          </a:prstGeom>
          <a:ln w="38100" cmpd="sng">
            <a:solidFill>
              <a:srgbClr val="F79646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96492" y="4456171"/>
            <a:ext cx="1649559" cy="390047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1634380" y="6102064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4725482" y="5780463"/>
            <a:ext cx="262309" cy="282205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2"/>
          </p:cNvCxnSpPr>
          <p:nvPr/>
        </p:nvCxnSpPr>
        <p:spPr>
          <a:xfrm>
            <a:off x="5865201" y="3696109"/>
            <a:ext cx="1219263" cy="382944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580200" y="2723219"/>
            <a:ext cx="2115753" cy="1498079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608784" y="3477556"/>
            <a:ext cx="1084552" cy="743742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725482" y="4291254"/>
            <a:ext cx="596534" cy="542136"/>
          </a:xfrm>
          <a:prstGeom prst="straightConnector1">
            <a:avLst/>
          </a:prstGeom>
          <a:ln w="38100" cmpd="sng">
            <a:solidFill>
              <a:srgbClr val="EEECE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5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1973</Words>
  <Application>Microsoft Macintosh PowerPoint</Application>
  <PresentationFormat>On-screen Show (4:3)</PresentationFormat>
  <Paragraphs>475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=== with primitives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Alexis Abril</cp:lastModifiedBy>
  <cp:revision>19</cp:revision>
  <dcterms:created xsi:type="dcterms:W3CDTF">2013-07-19T15:53:29Z</dcterms:created>
  <dcterms:modified xsi:type="dcterms:W3CDTF">2014-12-04T05:54:00Z</dcterms:modified>
</cp:coreProperties>
</file>