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D680-FC78-3944-91E5-BF65D033EEB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6D3AD-E823-474F-85F9-59B0A548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the key to JavaScript is really understanding what’s going on in memory. And the key to understanding what’s going</a:t>
            </a:r>
            <a:r>
              <a:rPr lang="en-US" baseline="0" dirty="0" smtClean="0"/>
              <a:t> on in memory is understanding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JS’s basic data types look like in memory and how JS’s operators are used to manipulate those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Create a function in memory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Give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it a hidden pointer to it’s parent closure / call object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Create an object and assign it as the function’s prototype property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0" indent="0">
              <a:lnSpc>
                <a:spcPct val="93000"/>
              </a:lnSpc>
              <a:spcBef>
                <a:spcPct val="0"/>
              </a:spcBef>
              <a:buSzPct val="45000"/>
              <a:buNone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==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Create a closure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Assign a hidden pointer to the parent function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Add a pointer to this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Add a pointer to argument values (copy primitive types)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Add any variables created within the function to the closure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0" indent="0">
              <a:lnSpc>
                <a:spcPct val="93000"/>
              </a:lnSpc>
              <a:spcBef>
                <a:spcPct val="0"/>
              </a:spcBef>
              <a:buSzPct val="45000"/>
              <a:buNone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time you</a:t>
            </a:r>
            <a:r>
              <a:rPr lang="en-US" baseline="0" dirty="0" smtClean="0"/>
              <a:t> create a function, a new closure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44DE-3315-4A56-8AEC-0B55544A8B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object</a:t>
            </a:r>
          </a:p>
          <a:p>
            <a:r>
              <a:rPr lang="en-US" dirty="0" smtClean="0"/>
              <a:t>closure</a:t>
            </a:r>
          </a:p>
          <a:p>
            <a:r>
              <a:rPr lang="en-US" dirty="0" smtClean="0"/>
              <a:t>stack frame</a:t>
            </a:r>
          </a:p>
          <a:p>
            <a:r>
              <a:rPr lang="en-US" dirty="0" smtClean="0"/>
              <a:t>activation</a:t>
            </a:r>
            <a:r>
              <a:rPr lang="en-US" baseline="0" dirty="0" smtClean="0"/>
              <a:t>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44DE-3315-4A56-8AEC-0B55544A8B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44DE-3315-4A56-8AEC-0B55544A8B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44DE-3315-4A56-8AEC-0B55544A8BF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44DE-3315-4A56-8AEC-0B55544A8B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344DE-3315-4A56-8AEC-0B55544A8BF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2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B323-9AAC-E54B-A6CB-DA453975EBF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97F3-47DC-1248-9C68-8666FA23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7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Functions &amp; Closures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019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67054" y="1963426"/>
            <a:ext cx="3300520" cy="364762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51179" y="6247593"/>
            <a:ext cx="867128" cy="349600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2457" y="5634113"/>
            <a:ext cx="1076294" cy="333266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7054" y="1623817"/>
            <a:ext cx="3300520" cy="1039935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3236" y="927146"/>
            <a:ext cx="2001352" cy="406624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5105" y="5592504"/>
            <a:ext cx="2811095" cy="406624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4319232" y="982685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6546" y="297317"/>
            <a:ext cx="3680268" cy="58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counter </a:t>
            </a:r>
            <a:r>
              <a:rPr lang="en-US" sz="1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800" dirty="0"/>
          </a:p>
        </p:txBody>
      </p:sp>
      <p:sp>
        <p:nvSpPr>
          <p:cNvPr id="11" name="Left Bracket 10"/>
          <p:cNvSpPr/>
          <p:nvPr/>
        </p:nvSpPr>
        <p:spPr>
          <a:xfrm>
            <a:off x="4193010" y="676758"/>
            <a:ext cx="167725" cy="4681618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308239" y="676758"/>
            <a:ext cx="157305" cy="4681618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6319" y="525418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8262" y="98281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14271" y="945518"/>
            <a:ext cx="554182" cy="461812"/>
            <a:chOff x="6927273" y="2124370"/>
            <a:chExt cx="554182" cy="461812"/>
          </a:xfrm>
        </p:grpSpPr>
        <p:sp>
          <p:nvSpPr>
            <p:cNvPr id="44" name="Double Brace 43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5" name="Elbow Connector 4"/>
          <p:cNvCxnSpPr>
            <a:stCxn id="45" idx="0"/>
            <a:endCxn id="14" idx="0"/>
          </p:cNvCxnSpPr>
          <p:nvPr/>
        </p:nvCxnSpPr>
        <p:spPr>
          <a:xfrm rot="16200000" flipV="1">
            <a:off x="5503083" y="-142761"/>
            <a:ext cx="420100" cy="1756458"/>
          </a:xfrm>
          <a:prstGeom prst="bentConnector3">
            <a:avLst>
              <a:gd name="adj1" fmla="val 154416"/>
            </a:avLst>
          </a:prstGeom>
          <a:ln w="19050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>
            <a:off x="6974308" y="1780353"/>
            <a:ext cx="110741" cy="729525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/>
          <p:cNvSpPr/>
          <p:nvPr/>
        </p:nvSpPr>
        <p:spPr>
          <a:xfrm>
            <a:off x="7997133" y="1780354"/>
            <a:ext cx="113281" cy="729524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24284" y="1641853"/>
            <a:ext cx="838691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90"/>
                </a:solidFill>
                <a:latin typeface="Lato Black"/>
                <a:cs typeface="Lato Black"/>
              </a:rPr>
              <a:t>c</a:t>
            </a:r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ounter()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rot="16200000" flipV="1">
            <a:off x="6467147" y="1637955"/>
            <a:ext cx="631376" cy="382946"/>
          </a:xfrm>
          <a:prstGeom prst="bentConnector3">
            <a:avLst>
              <a:gd name="adj1" fmla="val -879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308" y="1909672"/>
            <a:ext cx="113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75" name="Right Arrow 74"/>
          <p:cNvSpPr/>
          <p:nvPr/>
        </p:nvSpPr>
        <p:spPr>
          <a:xfrm>
            <a:off x="7970612" y="2074511"/>
            <a:ext cx="550881" cy="192522"/>
          </a:xfrm>
          <a:prstGeom prst="rightArrow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269784" y="2779073"/>
            <a:ext cx="554182" cy="461812"/>
            <a:chOff x="6927273" y="2124370"/>
            <a:chExt cx="554182" cy="461812"/>
          </a:xfrm>
        </p:grpSpPr>
        <p:sp>
          <p:nvSpPr>
            <p:cNvPr id="78" name="Double Brace 7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7543631" y="2448950"/>
            <a:ext cx="0" cy="3532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Arrow Callout 81"/>
          <p:cNvSpPr/>
          <p:nvPr/>
        </p:nvSpPr>
        <p:spPr>
          <a:xfrm>
            <a:off x="4309420" y="2836793"/>
            <a:ext cx="2851316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52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36431" y="2836793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41215" y="1915175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336431" y="4755046"/>
            <a:ext cx="2851316" cy="415637"/>
            <a:chOff x="4336431" y="4755046"/>
            <a:chExt cx="2851316" cy="415637"/>
          </a:xfrm>
        </p:grpSpPr>
        <p:sp>
          <p:nvSpPr>
            <p:cNvPr id="35" name="Right Arrow Callout 34"/>
            <p:cNvSpPr/>
            <p:nvPr/>
          </p:nvSpPr>
          <p:spPr>
            <a:xfrm>
              <a:off x="4336431" y="4755046"/>
              <a:ext cx="2851316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52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8262" y="4761515"/>
              <a:ext cx="94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91742" y="4374990"/>
            <a:ext cx="554182" cy="776817"/>
            <a:chOff x="7291742" y="4374990"/>
            <a:chExt cx="554182" cy="776817"/>
          </a:xfrm>
        </p:grpSpPr>
        <p:grpSp>
          <p:nvGrpSpPr>
            <p:cNvPr id="37" name="Group 36"/>
            <p:cNvGrpSpPr/>
            <p:nvPr/>
          </p:nvGrpSpPr>
          <p:grpSpPr>
            <a:xfrm>
              <a:off x="7291742" y="4689995"/>
              <a:ext cx="554182" cy="461812"/>
              <a:chOff x="6927273" y="2124370"/>
              <a:chExt cx="554182" cy="461812"/>
            </a:xfrm>
          </p:grpSpPr>
          <p:sp>
            <p:nvSpPr>
              <p:cNvPr id="38" name="Double Brace 37"/>
              <p:cNvSpPr/>
              <p:nvPr/>
            </p:nvSpPr>
            <p:spPr>
              <a:xfrm>
                <a:off x="6927273" y="2170545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67682" y="2124370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7571829" y="4374990"/>
              <a:ext cx="0" cy="353213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015967" y="3583792"/>
            <a:ext cx="1136106" cy="868025"/>
            <a:chOff x="7015967" y="3583792"/>
            <a:chExt cx="1136106" cy="868025"/>
          </a:xfrm>
        </p:grpSpPr>
        <p:sp>
          <p:nvSpPr>
            <p:cNvPr id="41" name="Left Bracket 40"/>
            <p:cNvSpPr/>
            <p:nvPr/>
          </p:nvSpPr>
          <p:spPr>
            <a:xfrm>
              <a:off x="7015967" y="3722292"/>
              <a:ext cx="110741" cy="729525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Bracket 46"/>
            <p:cNvSpPr/>
            <p:nvPr/>
          </p:nvSpPr>
          <p:spPr>
            <a:xfrm>
              <a:off x="8038792" y="3722293"/>
              <a:ext cx="113281" cy="729524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5943" y="3583792"/>
              <a:ext cx="838691" cy="2769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90"/>
                  </a:solidFill>
                  <a:latin typeface="Lato Black"/>
                  <a:cs typeface="Lato Black"/>
                </a:rPr>
                <a:t>c</a:t>
              </a:r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ounter()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98849" y="5191865"/>
            <a:ext cx="764126" cy="940055"/>
            <a:chOff x="7198849" y="5191865"/>
            <a:chExt cx="764126" cy="940055"/>
          </a:xfrm>
        </p:grpSpPr>
        <p:sp>
          <p:nvSpPr>
            <p:cNvPr id="50" name="Left Bracket 49"/>
            <p:cNvSpPr/>
            <p:nvPr/>
          </p:nvSpPr>
          <p:spPr>
            <a:xfrm>
              <a:off x="7198849" y="5742730"/>
              <a:ext cx="132341" cy="389190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Bracket 50"/>
            <p:cNvSpPr/>
            <p:nvPr/>
          </p:nvSpPr>
          <p:spPr>
            <a:xfrm>
              <a:off x="7852234" y="5742729"/>
              <a:ext cx="110741" cy="389191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62877" y="5601923"/>
              <a:ext cx="441146" cy="2769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c2()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7554246" y="5191865"/>
              <a:ext cx="0" cy="353213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Elbow Connector 55"/>
          <p:cNvCxnSpPr/>
          <p:nvPr/>
        </p:nvCxnSpPr>
        <p:spPr>
          <a:xfrm rot="10800000">
            <a:off x="6474586" y="1513741"/>
            <a:ext cx="462006" cy="2573314"/>
          </a:xfrm>
          <a:prstGeom prst="bentConnector2">
            <a:avLst/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015967" y="3851611"/>
            <a:ext cx="1923632" cy="483673"/>
            <a:chOff x="7015967" y="3851611"/>
            <a:chExt cx="1923632" cy="483673"/>
          </a:xfrm>
        </p:grpSpPr>
        <p:sp>
          <p:nvSpPr>
            <p:cNvPr id="57" name="TextBox 56"/>
            <p:cNvSpPr txBox="1"/>
            <p:nvPr/>
          </p:nvSpPr>
          <p:spPr>
            <a:xfrm>
              <a:off x="8458211" y="3873619"/>
              <a:ext cx="48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15967" y="3851611"/>
              <a:ext cx="1532047" cy="461665"/>
              <a:chOff x="7015967" y="3851611"/>
              <a:chExt cx="1532047" cy="46166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015967" y="3851611"/>
                <a:ext cx="1133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count</a:t>
                </a:r>
                <a:endParaRPr lang="en-US" sz="2400" b="1" dirty="0"/>
              </a:p>
            </p:txBody>
          </p:sp>
          <p:sp>
            <p:nvSpPr>
              <p:cNvPr id="58" name="Right Arrow 57"/>
              <p:cNvSpPr/>
              <p:nvPr/>
            </p:nvSpPr>
            <p:spPr>
              <a:xfrm>
                <a:off x="7997133" y="4029278"/>
                <a:ext cx="550881" cy="192522"/>
              </a:xfrm>
              <a:prstGeom prst="rightArrow">
                <a:avLst/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Rectangle 60"/>
          <p:cNvSpPr/>
          <p:nvPr/>
        </p:nvSpPr>
        <p:spPr>
          <a:xfrm>
            <a:off x="1240532" y="4236686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1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34182" y="4874921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2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3" grpId="0" animBg="1"/>
      <p:bldP spid="63" grpId="1" animBg="1"/>
      <p:bldP spid="62" grpId="0" animBg="1"/>
      <p:bldP spid="62" grpId="1" animBg="1"/>
      <p:bldP spid="60" grpId="0" animBg="1"/>
      <p:bldP spid="60" grpId="1" animBg="1"/>
      <p:bldP spid="59" grpId="0" animBg="1"/>
      <p:bldP spid="59" grpId="1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367054" y="1951984"/>
            <a:ext cx="3300520" cy="364762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4319232" y="982685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56" y="302924"/>
            <a:ext cx="3680268" cy="58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counter </a:t>
            </a:r>
            <a:r>
              <a:rPr lang="en-US" sz="1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800" dirty="0"/>
          </a:p>
        </p:txBody>
      </p:sp>
      <p:sp>
        <p:nvSpPr>
          <p:cNvPr id="11" name="Left Bracket 10"/>
          <p:cNvSpPr/>
          <p:nvPr/>
        </p:nvSpPr>
        <p:spPr>
          <a:xfrm>
            <a:off x="4193010" y="676758"/>
            <a:ext cx="167725" cy="4681618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308239" y="676758"/>
            <a:ext cx="157305" cy="4681618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6319" y="525418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8262" y="98281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14271" y="945518"/>
            <a:ext cx="554182" cy="461812"/>
            <a:chOff x="6927273" y="2124370"/>
            <a:chExt cx="554182" cy="461812"/>
          </a:xfrm>
        </p:grpSpPr>
        <p:sp>
          <p:nvSpPr>
            <p:cNvPr id="44" name="Double Brace 43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5" name="Elbow Connector 4"/>
          <p:cNvCxnSpPr>
            <a:stCxn id="45" idx="0"/>
            <a:endCxn id="14" idx="0"/>
          </p:cNvCxnSpPr>
          <p:nvPr/>
        </p:nvCxnSpPr>
        <p:spPr>
          <a:xfrm rot="16200000" flipV="1">
            <a:off x="5503083" y="-142761"/>
            <a:ext cx="420100" cy="1756458"/>
          </a:xfrm>
          <a:prstGeom prst="bentConnector3">
            <a:avLst>
              <a:gd name="adj1" fmla="val 154416"/>
            </a:avLst>
          </a:prstGeom>
          <a:ln w="19050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>
            <a:off x="6974308" y="1780353"/>
            <a:ext cx="110741" cy="729525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/>
          <p:cNvSpPr/>
          <p:nvPr/>
        </p:nvSpPr>
        <p:spPr>
          <a:xfrm>
            <a:off x="7997133" y="1780354"/>
            <a:ext cx="113281" cy="729524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24284" y="1641853"/>
            <a:ext cx="838691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90"/>
                </a:solidFill>
                <a:latin typeface="Lato Black"/>
                <a:cs typeface="Lato Black"/>
              </a:rPr>
              <a:t>c</a:t>
            </a:r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ounter()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rot="16200000" flipV="1">
            <a:off x="6467147" y="1637955"/>
            <a:ext cx="631376" cy="382946"/>
          </a:xfrm>
          <a:prstGeom prst="bentConnector3">
            <a:avLst>
              <a:gd name="adj1" fmla="val -879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308" y="1909672"/>
            <a:ext cx="113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75" name="Right Arrow 74"/>
          <p:cNvSpPr/>
          <p:nvPr/>
        </p:nvSpPr>
        <p:spPr>
          <a:xfrm>
            <a:off x="7970612" y="2074511"/>
            <a:ext cx="550881" cy="192522"/>
          </a:xfrm>
          <a:prstGeom prst="rightArrow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269784" y="2779073"/>
            <a:ext cx="554182" cy="461812"/>
            <a:chOff x="6927273" y="2124370"/>
            <a:chExt cx="554182" cy="461812"/>
          </a:xfrm>
        </p:grpSpPr>
        <p:sp>
          <p:nvSpPr>
            <p:cNvPr id="78" name="Double Brace 7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7543631" y="2448950"/>
            <a:ext cx="0" cy="3532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Arrow Callout 81"/>
          <p:cNvSpPr/>
          <p:nvPr/>
        </p:nvSpPr>
        <p:spPr>
          <a:xfrm>
            <a:off x="4309420" y="2836793"/>
            <a:ext cx="2851316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52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36431" y="2836793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41215" y="1915175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336431" y="4755046"/>
            <a:ext cx="2851316" cy="415637"/>
            <a:chOff x="4336431" y="4755046"/>
            <a:chExt cx="2851316" cy="415637"/>
          </a:xfrm>
        </p:grpSpPr>
        <p:sp>
          <p:nvSpPr>
            <p:cNvPr id="35" name="Right Arrow Callout 34"/>
            <p:cNvSpPr/>
            <p:nvPr/>
          </p:nvSpPr>
          <p:spPr>
            <a:xfrm>
              <a:off x="4336431" y="4755046"/>
              <a:ext cx="2851316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52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8262" y="4761515"/>
              <a:ext cx="94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91742" y="4689995"/>
            <a:ext cx="554182" cy="461812"/>
            <a:chOff x="6927273" y="2124370"/>
            <a:chExt cx="554182" cy="461812"/>
          </a:xfrm>
        </p:grpSpPr>
        <p:sp>
          <p:nvSpPr>
            <p:cNvPr id="38" name="Double Brace 3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V="1">
            <a:off x="7571829" y="4374990"/>
            <a:ext cx="0" cy="353213"/>
          </a:xfrm>
          <a:prstGeom prst="straightConnector1">
            <a:avLst/>
          </a:prstGeom>
          <a:ln>
            <a:solidFill>
              <a:srgbClr val="00009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Bracket 40"/>
          <p:cNvSpPr/>
          <p:nvPr/>
        </p:nvSpPr>
        <p:spPr>
          <a:xfrm>
            <a:off x="7015967" y="3722292"/>
            <a:ext cx="110741" cy="729525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/>
          <p:cNvSpPr/>
          <p:nvPr/>
        </p:nvSpPr>
        <p:spPr>
          <a:xfrm>
            <a:off x="8038792" y="3722293"/>
            <a:ext cx="113281" cy="729524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165943" y="3583792"/>
            <a:ext cx="838691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90"/>
                </a:solidFill>
                <a:latin typeface="Lato Black"/>
                <a:cs typeface="Lato Black"/>
              </a:rPr>
              <a:t>c</a:t>
            </a:r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ounter()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sp>
        <p:nvSpPr>
          <p:cNvPr id="50" name="Left Bracket 49"/>
          <p:cNvSpPr/>
          <p:nvPr/>
        </p:nvSpPr>
        <p:spPr>
          <a:xfrm>
            <a:off x="7198849" y="5742730"/>
            <a:ext cx="132341" cy="389190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ket 50"/>
          <p:cNvSpPr/>
          <p:nvPr/>
        </p:nvSpPr>
        <p:spPr>
          <a:xfrm>
            <a:off x="7852234" y="5742729"/>
            <a:ext cx="110741" cy="389191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62877" y="5601923"/>
            <a:ext cx="441146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c2()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554246" y="5191865"/>
            <a:ext cx="0" cy="353213"/>
          </a:xfrm>
          <a:prstGeom prst="straightConnector1">
            <a:avLst/>
          </a:prstGeom>
          <a:ln>
            <a:solidFill>
              <a:srgbClr val="00009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6474586" y="1513741"/>
            <a:ext cx="462006" cy="2573314"/>
          </a:xfrm>
          <a:prstGeom prst="bentConnector2">
            <a:avLst/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58211" y="3873619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015967" y="3851611"/>
            <a:ext cx="113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58" name="Right Arrow 57"/>
          <p:cNvSpPr/>
          <p:nvPr/>
        </p:nvSpPr>
        <p:spPr>
          <a:xfrm>
            <a:off x="7997133" y="4029278"/>
            <a:ext cx="550881" cy="192522"/>
          </a:xfrm>
          <a:prstGeom prst="rightArrow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451861" y="3883144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40532" y="4236686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1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34182" y="4874921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2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06964"/>
      </p:ext>
    </p:extLst>
  </p:cSld>
  <p:clrMapOvr>
    <a:masterClrMapping/>
  </p:clrMapOvr>
  <p:transition xmlns:p14="http://schemas.microsoft.com/office/powerpoint/2010/main" spd="slow">
    <p:strips dir="r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Callout 22"/>
          <p:cNvSpPr/>
          <p:nvPr/>
        </p:nvSpPr>
        <p:spPr>
          <a:xfrm>
            <a:off x="4319232" y="982685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56" y="302924"/>
            <a:ext cx="3680268" cy="58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counter </a:t>
            </a:r>
            <a:r>
              <a:rPr lang="en-US" sz="1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800" dirty="0"/>
          </a:p>
        </p:txBody>
      </p:sp>
      <p:sp>
        <p:nvSpPr>
          <p:cNvPr id="11" name="Left Bracket 10"/>
          <p:cNvSpPr/>
          <p:nvPr/>
        </p:nvSpPr>
        <p:spPr>
          <a:xfrm>
            <a:off x="4193010" y="676758"/>
            <a:ext cx="167725" cy="4681618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308239" y="676758"/>
            <a:ext cx="157305" cy="4681618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6319" y="525418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8262" y="98281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14271" y="945518"/>
            <a:ext cx="554182" cy="461812"/>
            <a:chOff x="6927273" y="2124370"/>
            <a:chExt cx="554182" cy="461812"/>
          </a:xfrm>
        </p:grpSpPr>
        <p:sp>
          <p:nvSpPr>
            <p:cNvPr id="44" name="Double Brace 43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5" name="Elbow Connector 4"/>
          <p:cNvCxnSpPr>
            <a:stCxn id="45" idx="0"/>
            <a:endCxn id="14" idx="0"/>
          </p:cNvCxnSpPr>
          <p:nvPr/>
        </p:nvCxnSpPr>
        <p:spPr>
          <a:xfrm rot="16200000" flipV="1">
            <a:off x="5503083" y="-142761"/>
            <a:ext cx="420100" cy="1756458"/>
          </a:xfrm>
          <a:prstGeom prst="bentConnector3">
            <a:avLst>
              <a:gd name="adj1" fmla="val 154416"/>
            </a:avLst>
          </a:prstGeom>
          <a:ln w="19050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>
            <a:off x="6974308" y="1780353"/>
            <a:ext cx="110741" cy="729525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/>
          <p:cNvSpPr/>
          <p:nvPr/>
        </p:nvSpPr>
        <p:spPr>
          <a:xfrm>
            <a:off x="7997133" y="1780354"/>
            <a:ext cx="113281" cy="729524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24284" y="1641853"/>
            <a:ext cx="838691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90"/>
                </a:solidFill>
                <a:latin typeface="Lato Black"/>
                <a:cs typeface="Lato Black"/>
              </a:rPr>
              <a:t>c</a:t>
            </a:r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ounter()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rot="16200000" flipV="1">
            <a:off x="6467147" y="1637955"/>
            <a:ext cx="631376" cy="382946"/>
          </a:xfrm>
          <a:prstGeom prst="bentConnector3">
            <a:avLst>
              <a:gd name="adj1" fmla="val -879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308" y="1909672"/>
            <a:ext cx="113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75" name="Right Arrow 74"/>
          <p:cNvSpPr/>
          <p:nvPr/>
        </p:nvSpPr>
        <p:spPr>
          <a:xfrm>
            <a:off x="7970612" y="2074511"/>
            <a:ext cx="550881" cy="192522"/>
          </a:xfrm>
          <a:prstGeom prst="rightArrow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269784" y="2779073"/>
            <a:ext cx="554182" cy="461812"/>
            <a:chOff x="6927273" y="2124370"/>
            <a:chExt cx="554182" cy="461812"/>
          </a:xfrm>
        </p:grpSpPr>
        <p:sp>
          <p:nvSpPr>
            <p:cNvPr id="78" name="Double Brace 7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7543631" y="2448950"/>
            <a:ext cx="0" cy="3532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Arrow Callout 81"/>
          <p:cNvSpPr/>
          <p:nvPr/>
        </p:nvSpPr>
        <p:spPr>
          <a:xfrm>
            <a:off x="4309420" y="2836793"/>
            <a:ext cx="2851316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52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36431" y="2836793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41215" y="1915175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336431" y="4755046"/>
            <a:ext cx="2851316" cy="415637"/>
            <a:chOff x="4336431" y="4755046"/>
            <a:chExt cx="2851316" cy="415637"/>
          </a:xfrm>
        </p:grpSpPr>
        <p:sp>
          <p:nvSpPr>
            <p:cNvPr id="35" name="Right Arrow Callout 34"/>
            <p:cNvSpPr/>
            <p:nvPr/>
          </p:nvSpPr>
          <p:spPr>
            <a:xfrm>
              <a:off x="4336431" y="4755046"/>
              <a:ext cx="2851316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352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8262" y="4761515"/>
              <a:ext cx="94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91742" y="4689995"/>
            <a:ext cx="554182" cy="461812"/>
            <a:chOff x="6927273" y="2124370"/>
            <a:chExt cx="554182" cy="461812"/>
          </a:xfrm>
        </p:grpSpPr>
        <p:sp>
          <p:nvSpPr>
            <p:cNvPr id="38" name="Double Brace 3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V="1">
            <a:off x="7571829" y="4374990"/>
            <a:ext cx="0" cy="3532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Bracket 40"/>
          <p:cNvSpPr/>
          <p:nvPr/>
        </p:nvSpPr>
        <p:spPr>
          <a:xfrm>
            <a:off x="7015967" y="3722292"/>
            <a:ext cx="110741" cy="729525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/>
          <p:cNvSpPr/>
          <p:nvPr/>
        </p:nvSpPr>
        <p:spPr>
          <a:xfrm>
            <a:off x="8038792" y="3722293"/>
            <a:ext cx="113281" cy="729524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165943" y="3583792"/>
            <a:ext cx="838691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90"/>
                </a:solidFill>
                <a:latin typeface="Lato Black"/>
                <a:cs typeface="Lato Black"/>
              </a:rPr>
              <a:t>c</a:t>
            </a:r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ounter()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98849" y="5191865"/>
            <a:ext cx="764126" cy="940055"/>
            <a:chOff x="7198849" y="5191865"/>
            <a:chExt cx="764126" cy="940055"/>
          </a:xfrm>
        </p:grpSpPr>
        <p:sp>
          <p:nvSpPr>
            <p:cNvPr id="50" name="Left Bracket 49"/>
            <p:cNvSpPr/>
            <p:nvPr/>
          </p:nvSpPr>
          <p:spPr>
            <a:xfrm>
              <a:off x="7198849" y="5742730"/>
              <a:ext cx="132341" cy="389190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Bracket 50"/>
            <p:cNvSpPr/>
            <p:nvPr/>
          </p:nvSpPr>
          <p:spPr>
            <a:xfrm>
              <a:off x="7852234" y="5742729"/>
              <a:ext cx="110741" cy="389191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62877" y="5601923"/>
              <a:ext cx="441146" cy="276999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c2()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7554246" y="5191865"/>
              <a:ext cx="0" cy="35321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Elbow Connector 55"/>
          <p:cNvCxnSpPr/>
          <p:nvPr/>
        </p:nvCxnSpPr>
        <p:spPr>
          <a:xfrm rot="10800000">
            <a:off x="6474586" y="1513741"/>
            <a:ext cx="462006" cy="2573314"/>
          </a:xfrm>
          <a:prstGeom prst="bentConnector2">
            <a:avLst/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5967" y="3851611"/>
            <a:ext cx="113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58" name="Right Arrow 57"/>
          <p:cNvSpPr/>
          <p:nvPr/>
        </p:nvSpPr>
        <p:spPr>
          <a:xfrm>
            <a:off x="7997133" y="4029278"/>
            <a:ext cx="550881" cy="19252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451861" y="3883144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79142" y="6235154"/>
            <a:ext cx="53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// 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40532" y="4236686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1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34182" y="4874921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2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0946"/>
      </p:ext>
    </p:extLst>
  </p:cSld>
  <p:clrMapOvr>
    <a:masterClrMapping/>
  </p:clrMapOvr>
  <p:transition xmlns:p14="http://schemas.microsoft.com/office/powerpoint/2010/main" spd="slow">
    <p:strips dir="r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51052" y="4405873"/>
            <a:ext cx="1134440" cy="364762"/>
          </a:xfrm>
          <a:prstGeom prst="rect">
            <a:avLst/>
          </a:prstGeom>
          <a:solidFill>
            <a:srgbClr val="FFF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854987" y="3204447"/>
            <a:ext cx="276865" cy="364762"/>
          </a:xfrm>
          <a:prstGeom prst="rect">
            <a:avLst/>
          </a:prstGeom>
          <a:solidFill>
            <a:srgbClr val="FFF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994187" y="3288949"/>
            <a:ext cx="1263235" cy="369332"/>
            <a:chOff x="5994187" y="3288949"/>
            <a:chExt cx="1263235" cy="369332"/>
          </a:xfrm>
        </p:grpSpPr>
        <p:sp>
          <p:nvSpPr>
            <p:cNvPr id="41" name="Right Arrow 40"/>
            <p:cNvSpPr/>
            <p:nvPr/>
          </p:nvSpPr>
          <p:spPr>
            <a:xfrm>
              <a:off x="5994187" y="3364148"/>
              <a:ext cx="1263235" cy="21845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85059" y="3288949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1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7033" y="1953736"/>
            <a:ext cx="39239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var</a:t>
            </a:r>
            <a:r>
              <a:rPr lang="en-US" sz="20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0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=</a:t>
            </a:r>
            <a:r>
              <a:rPr lang="en-US" sz="20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{};</a:t>
            </a:r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b="1" spc="-150" dirty="0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for</a:t>
            </a:r>
            <a:r>
              <a:rPr lang="en-US" sz="2000" spc="-15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( </a:t>
            </a:r>
            <a:r>
              <a:rPr lang="en-US" sz="2000" b="1" spc="-150" dirty="0" err="1" smtClean="0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var</a:t>
            </a:r>
            <a:r>
              <a:rPr lang="en-US" sz="2000" spc="-150" dirty="0" smtClean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spc="-15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=</a:t>
            </a:r>
            <a:r>
              <a:rPr lang="en-US" sz="2000" spc="-15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0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;</a:t>
            </a:r>
            <a:r>
              <a:rPr lang="en-US" sz="2000" spc="-15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spc="-15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&lt;</a:t>
            </a:r>
            <a:r>
              <a:rPr lang="en-US" sz="2000" spc="-15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3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;</a:t>
            </a:r>
            <a:r>
              <a:rPr lang="en-US" sz="2000" spc="-15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spc="-15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+</a:t>
            </a:r>
            <a:r>
              <a:rPr lang="en-US" sz="2000" spc="-15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+ ){</a:t>
            </a:r>
          </a:p>
          <a:p>
            <a:pPr eaLnBrk="0" hangingPunct="0"/>
            <a:endParaRPr lang="en-US" sz="2000" spc="-15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  a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</a:t>
            </a:r>
            <a:r>
              <a:rPr lang="en-US" sz="20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= </a:t>
            </a:r>
            <a:r>
              <a:rPr lang="en-US" sz="2000" b="1" dirty="0" smtClean="0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function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()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{</a:t>
            </a:r>
          </a:p>
          <a:p>
            <a:pPr eaLnBrk="0" hangingPunct="0"/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alert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  };</a:t>
            </a:r>
          </a:p>
          <a:p>
            <a:pPr eaLnBrk="0" hangingPunct="0"/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}</a:t>
            </a:r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0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]();</a:t>
            </a:r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1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]();</a:t>
            </a:r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2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="1" spc="-272" dirty="0" smtClean="0">
                <a:latin typeface="Lato Regular"/>
                <a:cs typeface="Lato Regular"/>
              </a:rPr>
              <a:t>Closure Gotchas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76319" y="1795418"/>
            <a:ext cx="1272534" cy="3713207"/>
            <a:chOff x="4376319" y="1795418"/>
            <a:chExt cx="1272534" cy="3713207"/>
          </a:xfrm>
        </p:grpSpPr>
        <p:grpSp>
          <p:nvGrpSpPr>
            <p:cNvPr id="2" name="Group 1"/>
            <p:cNvGrpSpPr/>
            <p:nvPr/>
          </p:nvGrpSpPr>
          <p:grpSpPr>
            <a:xfrm>
              <a:off x="4376319" y="1946758"/>
              <a:ext cx="1272534" cy="3561867"/>
              <a:chOff x="4376319" y="1946758"/>
              <a:chExt cx="1272534" cy="4681618"/>
            </a:xfrm>
          </p:grpSpPr>
          <p:sp>
            <p:nvSpPr>
              <p:cNvPr id="25" name="Left Bracket 24"/>
              <p:cNvSpPr/>
              <p:nvPr/>
            </p:nvSpPr>
            <p:spPr>
              <a:xfrm>
                <a:off x="4376319" y="1946758"/>
                <a:ext cx="167725" cy="4681618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Bracket 25"/>
              <p:cNvSpPr/>
              <p:nvPr/>
            </p:nvSpPr>
            <p:spPr>
              <a:xfrm>
                <a:off x="5491548" y="1946758"/>
                <a:ext cx="157305" cy="4681618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559628" y="1795418"/>
              <a:ext cx="917169" cy="2769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78933" y="2848242"/>
            <a:ext cx="1362888" cy="407796"/>
            <a:chOff x="5978933" y="2848242"/>
            <a:chExt cx="1362888" cy="407796"/>
          </a:xfrm>
        </p:grpSpPr>
        <p:sp>
          <p:nvSpPr>
            <p:cNvPr id="54" name="Right Arrow 53"/>
            <p:cNvSpPr/>
            <p:nvPr/>
          </p:nvSpPr>
          <p:spPr>
            <a:xfrm rot="19893150">
              <a:off x="5978933" y="3025630"/>
              <a:ext cx="1362888" cy="230408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5059" y="2848242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956913" y="3703346"/>
            <a:ext cx="1407284" cy="395641"/>
            <a:chOff x="5956913" y="3703346"/>
            <a:chExt cx="1407284" cy="395641"/>
          </a:xfrm>
        </p:grpSpPr>
        <p:sp>
          <p:nvSpPr>
            <p:cNvPr id="55" name="Right Arrow 54"/>
            <p:cNvSpPr/>
            <p:nvPr/>
          </p:nvSpPr>
          <p:spPr>
            <a:xfrm rot="1818888">
              <a:off x="5956913" y="3703346"/>
              <a:ext cx="1407284" cy="233538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85059" y="37296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aco"/>
                  <a:cs typeface="Monaco"/>
                </a:rPr>
                <a:t>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66729" y="4707031"/>
            <a:ext cx="2715797" cy="1032426"/>
            <a:chOff x="4566729" y="4707031"/>
            <a:chExt cx="2715797" cy="1032426"/>
          </a:xfrm>
        </p:grpSpPr>
        <p:sp>
          <p:nvSpPr>
            <p:cNvPr id="45" name="Rectangle 44"/>
            <p:cNvSpPr/>
            <p:nvPr/>
          </p:nvSpPr>
          <p:spPr>
            <a:xfrm>
              <a:off x="4566729" y="4707848"/>
              <a:ext cx="975180" cy="4146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95759" y="4707031"/>
              <a:ext cx="94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48" name="Right Arrow 47"/>
            <p:cNvSpPr/>
            <p:nvPr/>
          </p:nvSpPr>
          <p:spPr>
            <a:xfrm rot="1256698">
              <a:off x="5141409" y="5001507"/>
              <a:ext cx="1608569" cy="21845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25326" y="5277792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48856" y="2104327"/>
            <a:ext cx="2545791" cy="2351762"/>
            <a:chOff x="5648856" y="2104327"/>
            <a:chExt cx="2545791" cy="2351762"/>
          </a:xfrm>
        </p:grpSpPr>
        <p:grpSp>
          <p:nvGrpSpPr>
            <p:cNvPr id="40" name="Group 39"/>
            <p:cNvGrpSpPr/>
            <p:nvPr/>
          </p:nvGrpSpPr>
          <p:grpSpPr>
            <a:xfrm>
              <a:off x="7336976" y="3994277"/>
              <a:ext cx="554182" cy="461812"/>
              <a:chOff x="6927273" y="2124370"/>
              <a:chExt cx="554182" cy="461812"/>
            </a:xfrm>
          </p:grpSpPr>
          <p:sp>
            <p:nvSpPr>
              <p:cNvPr id="42" name="Double Brace 41"/>
              <p:cNvSpPr/>
              <p:nvPr/>
            </p:nvSpPr>
            <p:spPr>
              <a:xfrm>
                <a:off x="6927273" y="2170545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67682" y="2124370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r>
                  <a:rPr lang="en-US" sz="2400" b="1" i="1" dirty="0" smtClean="0">
                    <a:latin typeface="Lato Bold Italic"/>
                    <a:cs typeface="Lato Bold Italic"/>
                  </a:rPr>
                  <a:t> 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9" name="Elbow Connector 8"/>
            <p:cNvCxnSpPr/>
            <p:nvPr/>
          </p:nvCxnSpPr>
          <p:spPr>
            <a:xfrm rot="10800000">
              <a:off x="5648856" y="2104327"/>
              <a:ext cx="2545791" cy="2131939"/>
            </a:xfrm>
            <a:prstGeom prst="bentConnector3">
              <a:avLst>
                <a:gd name="adj1" fmla="val -333"/>
              </a:avLst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33080" y="4236265"/>
              <a:ext cx="361566" cy="10844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502093" y="3168205"/>
            <a:ext cx="2103382" cy="599138"/>
            <a:chOff x="4502093" y="3168205"/>
            <a:chExt cx="2103382" cy="599138"/>
          </a:xfrm>
        </p:grpSpPr>
        <p:sp>
          <p:nvSpPr>
            <p:cNvPr id="53" name="Right Arrow Callout 52"/>
            <p:cNvSpPr/>
            <p:nvPr/>
          </p:nvSpPr>
          <p:spPr>
            <a:xfrm>
              <a:off x="4502093" y="3275574"/>
              <a:ext cx="1492094" cy="415637"/>
            </a:xfrm>
            <a:prstGeom prst="rightArrowCallout">
              <a:avLst>
                <a:gd name="adj1" fmla="val 25000"/>
                <a:gd name="adj2" fmla="val 25000"/>
                <a:gd name="adj3" fmla="val 41370"/>
                <a:gd name="adj4" fmla="val 7017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31122" y="3247287"/>
              <a:ext cx="94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006337" y="3168205"/>
              <a:ext cx="599138" cy="599138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40727" y="2101255"/>
            <a:ext cx="2553920" cy="703019"/>
            <a:chOff x="5640727" y="2101255"/>
            <a:chExt cx="2553920" cy="703019"/>
          </a:xfrm>
        </p:grpSpPr>
        <p:grpSp>
          <p:nvGrpSpPr>
            <p:cNvPr id="31" name="Group 30"/>
            <p:cNvGrpSpPr/>
            <p:nvPr/>
          </p:nvGrpSpPr>
          <p:grpSpPr>
            <a:xfrm>
              <a:off x="7319307" y="2342462"/>
              <a:ext cx="554182" cy="461812"/>
              <a:chOff x="6927273" y="2124370"/>
              <a:chExt cx="554182" cy="461812"/>
            </a:xfrm>
          </p:grpSpPr>
          <p:sp>
            <p:nvSpPr>
              <p:cNvPr id="33" name="Double Brace 32"/>
              <p:cNvSpPr/>
              <p:nvPr/>
            </p:nvSpPr>
            <p:spPr>
              <a:xfrm>
                <a:off x="6927273" y="2170545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67682" y="2124370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18" name="Straight Connector 17"/>
            <p:cNvCxnSpPr>
              <a:endCxn id="35" idx="3"/>
            </p:cNvCxnSpPr>
            <p:nvPr/>
          </p:nvCxnSpPr>
          <p:spPr>
            <a:xfrm flipH="1">
              <a:off x="7833080" y="2562451"/>
              <a:ext cx="361566" cy="10844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10800000">
              <a:off x="5640727" y="2101255"/>
              <a:ext cx="2553920" cy="483381"/>
            </a:xfrm>
            <a:prstGeom prst="bentConnector3">
              <a:avLst>
                <a:gd name="adj1" fmla="val -173"/>
              </a:avLst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648855" y="2107991"/>
            <a:ext cx="2545792" cy="1509022"/>
            <a:chOff x="5648855" y="2107991"/>
            <a:chExt cx="2545792" cy="1509022"/>
          </a:xfrm>
        </p:grpSpPr>
        <p:grpSp>
          <p:nvGrpSpPr>
            <p:cNvPr id="36" name="Group 35"/>
            <p:cNvGrpSpPr/>
            <p:nvPr/>
          </p:nvGrpSpPr>
          <p:grpSpPr>
            <a:xfrm>
              <a:off x="7326172" y="3155201"/>
              <a:ext cx="554182" cy="461812"/>
              <a:chOff x="6927273" y="2124370"/>
              <a:chExt cx="554182" cy="461812"/>
            </a:xfrm>
          </p:grpSpPr>
          <p:sp>
            <p:nvSpPr>
              <p:cNvPr id="38" name="Double Brace 37"/>
              <p:cNvSpPr/>
              <p:nvPr/>
            </p:nvSpPr>
            <p:spPr>
              <a:xfrm>
                <a:off x="6927273" y="2170545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67682" y="2124370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H="1">
              <a:off x="7833080" y="3410009"/>
              <a:ext cx="361566" cy="10844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10800000">
              <a:off x="5648855" y="2107991"/>
              <a:ext cx="2545792" cy="1312862"/>
            </a:xfrm>
            <a:prstGeom prst="bentConnector3">
              <a:avLst>
                <a:gd name="adj1" fmla="val 558"/>
              </a:avLst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825326" y="5283010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16465" y="5283010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22902" y="5296876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7857674" y="2714932"/>
            <a:ext cx="930219" cy="2585700"/>
            <a:chOff x="7857674" y="2714932"/>
            <a:chExt cx="930219" cy="2585700"/>
          </a:xfrm>
        </p:grpSpPr>
        <p:grpSp>
          <p:nvGrpSpPr>
            <p:cNvPr id="68" name="Group 67"/>
            <p:cNvGrpSpPr/>
            <p:nvPr/>
          </p:nvGrpSpPr>
          <p:grpSpPr>
            <a:xfrm>
              <a:off x="8023767" y="2714932"/>
              <a:ext cx="764126" cy="2585700"/>
              <a:chOff x="7198849" y="3546220"/>
              <a:chExt cx="764126" cy="2585700"/>
            </a:xfrm>
          </p:grpSpPr>
          <p:sp>
            <p:nvSpPr>
              <p:cNvPr id="69" name="Left Bracket 68"/>
              <p:cNvSpPr/>
              <p:nvPr/>
            </p:nvSpPr>
            <p:spPr>
              <a:xfrm>
                <a:off x="7198849" y="5742730"/>
                <a:ext cx="132341" cy="389190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Bracket 70"/>
              <p:cNvSpPr/>
              <p:nvPr/>
            </p:nvSpPr>
            <p:spPr>
              <a:xfrm>
                <a:off x="7852234" y="5742729"/>
                <a:ext cx="110741" cy="389191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311531" y="5601923"/>
                <a:ext cx="543839" cy="276999"/>
              </a:xfrm>
              <a:prstGeom prst="rect">
                <a:avLst/>
              </a:prstGeom>
              <a:noFill/>
              <a:ln>
                <a:solidFill>
                  <a:srgbClr val="00009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90"/>
                    </a:solidFill>
                    <a:latin typeface="Lato Black"/>
                    <a:cs typeface="Lato Black"/>
                  </a:rPr>
                  <a:t>a[</a:t>
                </a:r>
                <a:r>
                  <a:rPr lang="en-US" sz="1200" dirty="0">
                    <a:solidFill>
                      <a:srgbClr val="000090"/>
                    </a:solidFill>
                    <a:latin typeface="Lato Black"/>
                    <a:cs typeface="Lato Black"/>
                  </a:rPr>
                  <a:t>0</a:t>
                </a:r>
                <a:r>
                  <a:rPr lang="en-US" sz="1200" dirty="0" smtClean="0">
                    <a:solidFill>
                      <a:srgbClr val="000090"/>
                    </a:solidFill>
                    <a:latin typeface="Lato Black"/>
                    <a:cs typeface="Lato Black"/>
                  </a:rPr>
                  <a:t>]()</a:t>
                </a:r>
                <a:endParaRPr lang="en-US" sz="1200" dirty="0">
                  <a:solidFill>
                    <a:srgbClr val="000090"/>
                  </a:solidFill>
                  <a:latin typeface="Lato Black"/>
                  <a:cs typeface="Lato Black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7554246" y="3546220"/>
                <a:ext cx="0" cy="19988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/>
            <p:cNvCxnSpPr/>
            <p:nvPr/>
          </p:nvCxnSpPr>
          <p:spPr>
            <a:xfrm flipH="1">
              <a:off x="7857674" y="2724747"/>
              <a:ext cx="498810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48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79" grpId="0" animBg="1"/>
      <p:bldP spid="58" grpId="0" animBg="1"/>
      <p:bldP spid="61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854987" y="3204447"/>
            <a:ext cx="276865" cy="364762"/>
          </a:xfrm>
          <a:prstGeom prst="rect">
            <a:avLst/>
          </a:prstGeom>
          <a:solidFill>
            <a:srgbClr val="FFF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994187" y="3288949"/>
            <a:ext cx="1263235" cy="369332"/>
            <a:chOff x="5994187" y="3288949"/>
            <a:chExt cx="1263235" cy="369332"/>
          </a:xfrm>
        </p:grpSpPr>
        <p:sp>
          <p:nvSpPr>
            <p:cNvPr id="41" name="Right Arrow 40"/>
            <p:cNvSpPr/>
            <p:nvPr/>
          </p:nvSpPr>
          <p:spPr>
            <a:xfrm>
              <a:off x="5994187" y="3364148"/>
              <a:ext cx="1263235" cy="21845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85059" y="3288949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1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7033" y="1953736"/>
            <a:ext cx="39239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var</a:t>
            </a:r>
            <a:r>
              <a:rPr lang="en-US" sz="20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0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=</a:t>
            </a:r>
            <a:r>
              <a:rPr lang="en-US" sz="20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{};</a:t>
            </a:r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b="1" spc="-150" dirty="0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for</a:t>
            </a:r>
            <a:r>
              <a:rPr lang="en-US" sz="2000" spc="-15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( </a:t>
            </a:r>
            <a:r>
              <a:rPr lang="en-US" sz="2000" b="1" spc="-150" dirty="0" err="1" smtClean="0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var</a:t>
            </a:r>
            <a:r>
              <a:rPr lang="en-US" sz="2000" spc="-150" dirty="0" smtClean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spc="-15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=</a:t>
            </a:r>
            <a:r>
              <a:rPr lang="en-US" sz="2000" spc="-15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0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;</a:t>
            </a:r>
            <a:r>
              <a:rPr lang="en-US" sz="2000" spc="-15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spc="-15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&lt;</a:t>
            </a:r>
            <a:r>
              <a:rPr lang="en-US" sz="2000" spc="-15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3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;</a:t>
            </a:r>
            <a:r>
              <a:rPr lang="en-US" sz="2000" spc="-15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spc="-15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spc="-15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+</a:t>
            </a:r>
            <a:r>
              <a:rPr lang="en-US" sz="2000" spc="-15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+ ){</a:t>
            </a:r>
          </a:p>
          <a:p>
            <a:pPr eaLnBrk="0" hangingPunct="0"/>
            <a:endParaRPr lang="en-US" sz="2000" spc="-15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  a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</a:t>
            </a:r>
            <a:r>
              <a:rPr lang="en-US" sz="20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= </a:t>
            </a:r>
            <a:r>
              <a:rPr lang="en-US" sz="2000" b="1" dirty="0" smtClean="0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function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()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{</a:t>
            </a:r>
          </a:p>
          <a:p>
            <a:pPr eaLnBrk="0" hangingPunct="0"/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alert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  };</a:t>
            </a:r>
          </a:p>
          <a:p>
            <a:pPr eaLnBrk="0" hangingPunct="0"/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}</a:t>
            </a:r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0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]();</a:t>
            </a:r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1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]();</a:t>
            </a:r>
            <a:endParaRPr lang="en-US" sz="20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2</a:t>
            </a:r>
            <a:r>
              <a:rPr lang="en-US" sz="20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="1" spc="-272" dirty="0" smtClean="0">
                <a:latin typeface="Lato Regular"/>
                <a:cs typeface="Lato Regular"/>
              </a:rPr>
              <a:t>Closure Gotchas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76319" y="1795418"/>
            <a:ext cx="1272534" cy="3713207"/>
            <a:chOff x="4376319" y="1795418"/>
            <a:chExt cx="1272534" cy="3713207"/>
          </a:xfrm>
        </p:grpSpPr>
        <p:grpSp>
          <p:nvGrpSpPr>
            <p:cNvPr id="2" name="Group 1"/>
            <p:cNvGrpSpPr/>
            <p:nvPr/>
          </p:nvGrpSpPr>
          <p:grpSpPr>
            <a:xfrm>
              <a:off x="4376319" y="1946758"/>
              <a:ext cx="1272534" cy="3561867"/>
              <a:chOff x="4376319" y="1946758"/>
              <a:chExt cx="1272534" cy="4681618"/>
            </a:xfrm>
          </p:grpSpPr>
          <p:sp>
            <p:nvSpPr>
              <p:cNvPr id="25" name="Left Bracket 24"/>
              <p:cNvSpPr/>
              <p:nvPr/>
            </p:nvSpPr>
            <p:spPr>
              <a:xfrm>
                <a:off x="4376319" y="1946758"/>
                <a:ext cx="167725" cy="4681618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Bracket 25"/>
              <p:cNvSpPr/>
              <p:nvPr/>
            </p:nvSpPr>
            <p:spPr>
              <a:xfrm>
                <a:off x="5491548" y="1946758"/>
                <a:ext cx="157305" cy="4681618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559628" y="1795418"/>
              <a:ext cx="917169" cy="2769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78933" y="2848242"/>
            <a:ext cx="1362888" cy="407796"/>
            <a:chOff x="5978933" y="2848242"/>
            <a:chExt cx="1362888" cy="407796"/>
          </a:xfrm>
        </p:grpSpPr>
        <p:sp>
          <p:nvSpPr>
            <p:cNvPr id="54" name="Right Arrow 53"/>
            <p:cNvSpPr/>
            <p:nvPr/>
          </p:nvSpPr>
          <p:spPr>
            <a:xfrm rot="19893150">
              <a:off x="5978933" y="3025630"/>
              <a:ext cx="1362888" cy="230408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5059" y="2848242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956913" y="3703346"/>
            <a:ext cx="1407284" cy="395641"/>
            <a:chOff x="5956913" y="3703346"/>
            <a:chExt cx="1407284" cy="395641"/>
          </a:xfrm>
        </p:grpSpPr>
        <p:sp>
          <p:nvSpPr>
            <p:cNvPr id="55" name="Right Arrow 54"/>
            <p:cNvSpPr/>
            <p:nvPr/>
          </p:nvSpPr>
          <p:spPr>
            <a:xfrm rot="1818888">
              <a:off x="5956913" y="3703346"/>
              <a:ext cx="1407284" cy="233538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85059" y="37296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aco"/>
                  <a:cs typeface="Monaco"/>
                </a:rPr>
                <a:t>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66729" y="4707031"/>
            <a:ext cx="2715797" cy="1032426"/>
            <a:chOff x="4566729" y="4707031"/>
            <a:chExt cx="2715797" cy="1032426"/>
          </a:xfrm>
        </p:grpSpPr>
        <p:sp>
          <p:nvSpPr>
            <p:cNvPr id="45" name="Rectangle 44"/>
            <p:cNvSpPr/>
            <p:nvPr/>
          </p:nvSpPr>
          <p:spPr>
            <a:xfrm>
              <a:off x="4566729" y="4707848"/>
              <a:ext cx="975180" cy="4146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95759" y="4707031"/>
              <a:ext cx="94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48" name="Right Arrow 47"/>
            <p:cNvSpPr/>
            <p:nvPr/>
          </p:nvSpPr>
          <p:spPr>
            <a:xfrm rot="1256698">
              <a:off x="5141409" y="5001507"/>
              <a:ext cx="1608569" cy="21845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25326" y="5277792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48856" y="2104327"/>
            <a:ext cx="2545791" cy="2351762"/>
            <a:chOff x="5648856" y="2104327"/>
            <a:chExt cx="2545791" cy="2351762"/>
          </a:xfrm>
        </p:grpSpPr>
        <p:grpSp>
          <p:nvGrpSpPr>
            <p:cNvPr id="40" name="Group 39"/>
            <p:cNvGrpSpPr/>
            <p:nvPr/>
          </p:nvGrpSpPr>
          <p:grpSpPr>
            <a:xfrm>
              <a:off x="7336976" y="3994277"/>
              <a:ext cx="554182" cy="461812"/>
              <a:chOff x="6927273" y="2124370"/>
              <a:chExt cx="554182" cy="461812"/>
            </a:xfrm>
          </p:grpSpPr>
          <p:sp>
            <p:nvSpPr>
              <p:cNvPr id="42" name="Double Brace 41"/>
              <p:cNvSpPr/>
              <p:nvPr/>
            </p:nvSpPr>
            <p:spPr>
              <a:xfrm>
                <a:off x="6927273" y="2170545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67682" y="2124370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r>
                  <a:rPr lang="en-US" sz="2400" b="1" i="1" dirty="0" smtClean="0">
                    <a:latin typeface="Lato Bold Italic"/>
                    <a:cs typeface="Lato Bold Italic"/>
                  </a:rPr>
                  <a:t> 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9" name="Elbow Connector 8"/>
            <p:cNvCxnSpPr/>
            <p:nvPr/>
          </p:nvCxnSpPr>
          <p:spPr>
            <a:xfrm rot="10800000">
              <a:off x="5648856" y="2104327"/>
              <a:ext cx="2545791" cy="2131939"/>
            </a:xfrm>
            <a:prstGeom prst="bentConnector3">
              <a:avLst>
                <a:gd name="adj1" fmla="val -333"/>
              </a:avLst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33080" y="4236265"/>
              <a:ext cx="361566" cy="10844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502093" y="3168205"/>
            <a:ext cx="2103382" cy="599138"/>
            <a:chOff x="4502093" y="3168205"/>
            <a:chExt cx="2103382" cy="599138"/>
          </a:xfrm>
        </p:grpSpPr>
        <p:sp>
          <p:nvSpPr>
            <p:cNvPr id="53" name="Right Arrow Callout 52"/>
            <p:cNvSpPr/>
            <p:nvPr/>
          </p:nvSpPr>
          <p:spPr>
            <a:xfrm>
              <a:off x="4502093" y="3275574"/>
              <a:ext cx="1492094" cy="415637"/>
            </a:xfrm>
            <a:prstGeom prst="rightArrowCallout">
              <a:avLst>
                <a:gd name="adj1" fmla="val 25000"/>
                <a:gd name="adj2" fmla="val 25000"/>
                <a:gd name="adj3" fmla="val 41370"/>
                <a:gd name="adj4" fmla="val 7017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31122" y="3247287"/>
              <a:ext cx="94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006337" y="3168205"/>
              <a:ext cx="599138" cy="599138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40727" y="2101255"/>
            <a:ext cx="2553920" cy="703019"/>
            <a:chOff x="5640727" y="2101255"/>
            <a:chExt cx="2553920" cy="703019"/>
          </a:xfrm>
        </p:grpSpPr>
        <p:grpSp>
          <p:nvGrpSpPr>
            <p:cNvPr id="31" name="Group 30"/>
            <p:cNvGrpSpPr/>
            <p:nvPr/>
          </p:nvGrpSpPr>
          <p:grpSpPr>
            <a:xfrm>
              <a:off x="7319307" y="2342462"/>
              <a:ext cx="554182" cy="461812"/>
              <a:chOff x="6927273" y="2124370"/>
              <a:chExt cx="554182" cy="461812"/>
            </a:xfrm>
          </p:grpSpPr>
          <p:sp>
            <p:nvSpPr>
              <p:cNvPr id="33" name="Double Brace 32"/>
              <p:cNvSpPr/>
              <p:nvPr/>
            </p:nvSpPr>
            <p:spPr>
              <a:xfrm>
                <a:off x="6927273" y="2170545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967682" y="2124370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18" name="Straight Connector 17"/>
            <p:cNvCxnSpPr>
              <a:endCxn id="35" idx="3"/>
            </p:cNvCxnSpPr>
            <p:nvPr/>
          </p:nvCxnSpPr>
          <p:spPr>
            <a:xfrm flipH="1">
              <a:off x="7833080" y="2562451"/>
              <a:ext cx="361566" cy="10844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10800000">
              <a:off x="5640727" y="2101255"/>
              <a:ext cx="2553920" cy="483381"/>
            </a:xfrm>
            <a:prstGeom prst="bentConnector3">
              <a:avLst>
                <a:gd name="adj1" fmla="val -173"/>
              </a:avLst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648855" y="2107991"/>
            <a:ext cx="2545792" cy="1509022"/>
            <a:chOff x="5648855" y="2107991"/>
            <a:chExt cx="2545792" cy="1509022"/>
          </a:xfrm>
        </p:grpSpPr>
        <p:grpSp>
          <p:nvGrpSpPr>
            <p:cNvPr id="36" name="Group 35"/>
            <p:cNvGrpSpPr/>
            <p:nvPr/>
          </p:nvGrpSpPr>
          <p:grpSpPr>
            <a:xfrm>
              <a:off x="7326172" y="3155201"/>
              <a:ext cx="554182" cy="461812"/>
              <a:chOff x="6927273" y="2124370"/>
              <a:chExt cx="554182" cy="461812"/>
            </a:xfrm>
          </p:grpSpPr>
          <p:sp>
            <p:nvSpPr>
              <p:cNvPr id="38" name="Double Brace 37"/>
              <p:cNvSpPr/>
              <p:nvPr/>
            </p:nvSpPr>
            <p:spPr>
              <a:xfrm>
                <a:off x="6927273" y="2170545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67682" y="2124370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H="1">
              <a:off x="7833080" y="3410009"/>
              <a:ext cx="361566" cy="10844"/>
            </a:xfrm>
            <a:prstGeom prst="line">
              <a:avLst/>
            </a:prstGeom>
            <a:ln w="190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10800000">
              <a:off x="5648855" y="2107991"/>
              <a:ext cx="2545792" cy="1312862"/>
            </a:xfrm>
            <a:prstGeom prst="bentConnector3">
              <a:avLst>
                <a:gd name="adj1" fmla="val 558"/>
              </a:avLst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825326" y="5283010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16465" y="5283010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22902" y="5296876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7857674" y="2714932"/>
            <a:ext cx="930219" cy="2585700"/>
            <a:chOff x="7857674" y="2714932"/>
            <a:chExt cx="930219" cy="2585700"/>
          </a:xfrm>
        </p:grpSpPr>
        <p:grpSp>
          <p:nvGrpSpPr>
            <p:cNvPr id="68" name="Group 67"/>
            <p:cNvGrpSpPr/>
            <p:nvPr/>
          </p:nvGrpSpPr>
          <p:grpSpPr>
            <a:xfrm>
              <a:off x="8023767" y="2714932"/>
              <a:ext cx="764126" cy="2585700"/>
              <a:chOff x="7198849" y="3546220"/>
              <a:chExt cx="764126" cy="2585700"/>
            </a:xfrm>
          </p:grpSpPr>
          <p:sp>
            <p:nvSpPr>
              <p:cNvPr id="69" name="Left Bracket 68"/>
              <p:cNvSpPr/>
              <p:nvPr/>
            </p:nvSpPr>
            <p:spPr>
              <a:xfrm>
                <a:off x="7198849" y="5742730"/>
                <a:ext cx="132341" cy="389190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Bracket 70"/>
              <p:cNvSpPr/>
              <p:nvPr/>
            </p:nvSpPr>
            <p:spPr>
              <a:xfrm>
                <a:off x="7852234" y="5742729"/>
                <a:ext cx="110741" cy="389191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311531" y="5601923"/>
                <a:ext cx="543839" cy="276999"/>
              </a:xfrm>
              <a:prstGeom prst="rect">
                <a:avLst/>
              </a:prstGeom>
              <a:noFill/>
              <a:ln>
                <a:solidFill>
                  <a:srgbClr val="00009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90"/>
                    </a:solidFill>
                    <a:latin typeface="Lato Black"/>
                    <a:cs typeface="Lato Black"/>
                  </a:rPr>
                  <a:t>a[</a:t>
                </a:r>
                <a:r>
                  <a:rPr lang="en-US" sz="1200" dirty="0">
                    <a:solidFill>
                      <a:srgbClr val="000090"/>
                    </a:solidFill>
                    <a:latin typeface="Lato Black"/>
                    <a:cs typeface="Lato Black"/>
                  </a:rPr>
                  <a:t>0</a:t>
                </a:r>
                <a:r>
                  <a:rPr lang="en-US" sz="1200" dirty="0" smtClean="0">
                    <a:solidFill>
                      <a:srgbClr val="000090"/>
                    </a:solidFill>
                    <a:latin typeface="Lato Black"/>
                    <a:cs typeface="Lato Black"/>
                  </a:rPr>
                  <a:t>]()</a:t>
                </a:r>
                <a:endParaRPr lang="en-US" sz="1200" dirty="0">
                  <a:solidFill>
                    <a:srgbClr val="000090"/>
                  </a:solidFill>
                  <a:latin typeface="Lato Black"/>
                  <a:cs typeface="Lato Black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7554246" y="3546220"/>
                <a:ext cx="0" cy="19988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/>
            <p:cNvCxnSpPr/>
            <p:nvPr/>
          </p:nvCxnSpPr>
          <p:spPr>
            <a:xfrm flipH="1">
              <a:off x="7857674" y="2724747"/>
              <a:ext cx="498810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8028242" y="4766879"/>
            <a:ext cx="764126" cy="529997"/>
            <a:chOff x="8028242" y="4766879"/>
            <a:chExt cx="764126" cy="529997"/>
          </a:xfrm>
        </p:grpSpPr>
        <p:sp>
          <p:nvSpPr>
            <p:cNvPr id="64" name="Left Bracket 63"/>
            <p:cNvSpPr/>
            <p:nvPr/>
          </p:nvSpPr>
          <p:spPr>
            <a:xfrm>
              <a:off x="8028242" y="4907686"/>
              <a:ext cx="132341" cy="389190"/>
            </a:xfrm>
            <a:prstGeom prst="leftBracket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ket 66"/>
            <p:cNvSpPr/>
            <p:nvPr/>
          </p:nvSpPr>
          <p:spPr>
            <a:xfrm>
              <a:off x="8681627" y="4907685"/>
              <a:ext cx="110741" cy="389191"/>
            </a:xfrm>
            <a:prstGeom prst="rightBracket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40924" y="4766879"/>
              <a:ext cx="543839" cy="27699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a[</a:t>
              </a:r>
              <a:r>
                <a:rPr lang="en-US" sz="1200" dirty="0">
                  <a:solidFill>
                    <a:srgbClr val="000090"/>
                  </a:solidFill>
                  <a:latin typeface="Lato Black"/>
                  <a:cs typeface="Lato Black"/>
                </a:rPr>
                <a:t>0</a:t>
              </a:r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]()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8383639" y="2711176"/>
            <a:ext cx="0" cy="1998859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862149" y="2720991"/>
            <a:ext cx="498810" cy="1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>
            <a:off x="5639496" y="2098205"/>
            <a:ext cx="2553920" cy="483381"/>
          </a:xfrm>
          <a:prstGeom prst="bentConnector3">
            <a:avLst>
              <a:gd name="adj1" fmla="val -173"/>
            </a:avLst>
          </a:prstGeom>
          <a:ln w="57150" cmpd="sng">
            <a:solidFill>
              <a:srgbClr val="008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850749" y="2567873"/>
            <a:ext cx="361566" cy="10844"/>
          </a:xfrm>
          <a:prstGeom prst="line">
            <a:avLst/>
          </a:prstGeom>
          <a:ln w="57150" cmpd="sng">
            <a:solidFill>
              <a:srgbClr val="008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376321" y="1801677"/>
            <a:ext cx="1272534" cy="3713207"/>
            <a:chOff x="4376319" y="1795418"/>
            <a:chExt cx="1272534" cy="3713207"/>
          </a:xfrm>
        </p:grpSpPr>
        <p:grpSp>
          <p:nvGrpSpPr>
            <p:cNvPr id="86" name="Group 85"/>
            <p:cNvGrpSpPr/>
            <p:nvPr/>
          </p:nvGrpSpPr>
          <p:grpSpPr>
            <a:xfrm>
              <a:off x="4376319" y="1946758"/>
              <a:ext cx="1272534" cy="3561867"/>
              <a:chOff x="4376319" y="1946758"/>
              <a:chExt cx="1272534" cy="4681618"/>
            </a:xfrm>
          </p:grpSpPr>
          <p:sp>
            <p:nvSpPr>
              <p:cNvPr id="88" name="Left Bracket 87"/>
              <p:cNvSpPr/>
              <p:nvPr/>
            </p:nvSpPr>
            <p:spPr>
              <a:xfrm>
                <a:off x="4376319" y="1946758"/>
                <a:ext cx="167725" cy="4681618"/>
              </a:xfrm>
              <a:prstGeom prst="leftBracket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ight Bracket 88"/>
              <p:cNvSpPr/>
              <p:nvPr/>
            </p:nvSpPr>
            <p:spPr>
              <a:xfrm>
                <a:off x="5491548" y="1946758"/>
                <a:ext cx="157305" cy="4681618"/>
              </a:xfrm>
              <a:prstGeom prst="rightBracket">
                <a:avLst/>
              </a:prstGeom>
              <a:ln w="381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4559628" y="1795418"/>
              <a:ext cx="917169" cy="27699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566729" y="4726115"/>
            <a:ext cx="2715797" cy="1032426"/>
            <a:chOff x="4566729" y="4707031"/>
            <a:chExt cx="2715797" cy="1032426"/>
          </a:xfrm>
        </p:grpSpPr>
        <p:sp>
          <p:nvSpPr>
            <p:cNvPr id="92" name="Rectangle 91"/>
            <p:cNvSpPr/>
            <p:nvPr/>
          </p:nvSpPr>
          <p:spPr>
            <a:xfrm>
              <a:off x="4566729" y="4707848"/>
              <a:ext cx="975180" cy="4146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95759" y="4707031"/>
              <a:ext cx="946150" cy="369332"/>
            </a:xfrm>
            <a:prstGeom prst="rect">
              <a:avLst/>
            </a:prstGeom>
            <a:solidFill>
              <a:srgbClr val="008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94" name="Right Arrow 93"/>
            <p:cNvSpPr/>
            <p:nvPr/>
          </p:nvSpPr>
          <p:spPr>
            <a:xfrm rot="1256698">
              <a:off x="5141409" y="5001507"/>
              <a:ext cx="1608569" cy="218451"/>
            </a:xfrm>
            <a:prstGeom prst="rightArrow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25326" y="5277792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rgbClr val="008000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>
                  <a:latin typeface="Monaco"/>
                  <a:cs typeface="Monaco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75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394528" y="4734147"/>
            <a:ext cx="1113644" cy="364762"/>
          </a:xfrm>
          <a:prstGeom prst="rect">
            <a:avLst/>
          </a:prstGeom>
          <a:solidFill>
            <a:srgbClr val="FFF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20419" y="3238915"/>
            <a:ext cx="2628886" cy="912601"/>
          </a:xfrm>
          <a:prstGeom prst="rect">
            <a:avLst/>
          </a:prstGeom>
          <a:solidFill>
            <a:srgbClr val="FFF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58852" y="4151517"/>
            <a:ext cx="369942" cy="364762"/>
          </a:xfrm>
          <a:prstGeom prst="rect">
            <a:avLst/>
          </a:prstGeom>
          <a:solidFill>
            <a:srgbClr val="FFF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 title="higlight"/>
          <p:cNvSpPr/>
          <p:nvPr/>
        </p:nvSpPr>
        <p:spPr>
          <a:xfrm>
            <a:off x="532961" y="2879662"/>
            <a:ext cx="3016344" cy="1625277"/>
          </a:xfrm>
          <a:prstGeom prst="rect">
            <a:avLst/>
          </a:prstGeom>
          <a:solidFill>
            <a:srgbClr val="FFF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050809" y="3766055"/>
            <a:ext cx="2921352" cy="689491"/>
            <a:chOff x="6050809" y="3766055"/>
            <a:chExt cx="2921352" cy="689491"/>
          </a:xfrm>
        </p:grpSpPr>
        <p:sp>
          <p:nvSpPr>
            <p:cNvPr id="55" name="Right Arrow 54"/>
            <p:cNvSpPr/>
            <p:nvPr/>
          </p:nvSpPr>
          <p:spPr>
            <a:xfrm rot="1818888">
              <a:off x="6050809" y="3766055"/>
              <a:ext cx="1156220" cy="243094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85059" y="380903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aco"/>
                  <a:cs typeface="Monaco"/>
                </a:rPr>
                <a:t>2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185911" y="3993734"/>
              <a:ext cx="554182" cy="461812"/>
              <a:chOff x="7570821" y="3441349"/>
              <a:chExt cx="554182" cy="461812"/>
            </a:xfrm>
          </p:grpSpPr>
          <p:sp>
            <p:nvSpPr>
              <p:cNvPr id="56" name="Double Brace 55"/>
              <p:cNvSpPr/>
              <p:nvPr/>
            </p:nvSpPr>
            <p:spPr>
              <a:xfrm>
                <a:off x="7570821" y="3487524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11230" y="3441349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8514961" y="3993881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>
                  <a:latin typeface="Monaco"/>
                  <a:cs typeface="Monaco"/>
                </a:rPr>
                <a:t>2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756853" y="3993734"/>
              <a:ext cx="748746" cy="461665"/>
              <a:chOff x="7918536" y="3412440"/>
              <a:chExt cx="748746" cy="461665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997198" y="3412440"/>
                <a:ext cx="670084" cy="461665"/>
                <a:chOff x="8057761" y="4891710"/>
                <a:chExt cx="670084" cy="461665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8057761" y="4891710"/>
                  <a:ext cx="457200" cy="46166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txBody>
                <a:bodyPr wrap="square" lIns="91440" tIns="91440" bIns="91440" rtlCol="0" anchor="ctr" anchorCtr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Monaco"/>
                      <a:cs typeface="Monaco"/>
                    </a:rPr>
                    <a:t>…</a:t>
                  </a:r>
                  <a:endParaRPr lang="en-US" dirty="0">
                    <a:latin typeface="Monaco"/>
                    <a:cs typeface="Monaco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8390250" y="5119727"/>
                  <a:ext cx="337595" cy="1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ysDash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Connector 91"/>
              <p:cNvCxnSpPr/>
              <p:nvPr/>
            </p:nvCxnSpPr>
            <p:spPr>
              <a:xfrm>
                <a:off x="7918536" y="3637853"/>
                <a:ext cx="240912" cy="542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6068505" y="3228971"/>
            <a:ext cx="2903656" cy="492734"/>
            <a:chOff x="6068505" y="3228971"/>
            <a:chExt cx="2903656" cy="492734"/>
          </a:xfrm>
        </p:grpSpPr>
        <p:grpSp>
          <p:nvGrpSpPr>
            <p:cNvPr id="17" name="Group 16"/>
            <p:cNvGrpSpPr/>
            <p:nvPr/>
          </p:nvGrpSpPr>
          <p:grpSpPr>
            <a:xfrm>
              <a:off x="7844798" y="3260040"/>
              <a:ext cx="670084" cy="461665"/>
              <a:chOff x="8057761" y="4891710"/>
              <a:chExt cx="670084" cy="461665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8057761" y="4891710"/>
                <a:ext cx="4572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txBody>
              <a:bodyPr wrap="square" lIns="91440" tIns="91440" bIns="91440" rtlCol="0" anchor="ctr" anchorCtr="0">
                <a:spAutoFit/>
              </a:bodyPr>
              <a:lstStyle/>
              <a:p>
                <a:pPr algn="ctr"/>
                <a:r>
                  <a:rPr lang="en-US" dirty="0" smtClean="0">
                    <a:latin typeface="Monaco"/>
                    <a:cs typeface="Monaco"/>
                  </a:rPr>
                  <a:t>…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V="1">
                <a:off x="8390250" y="5119727"/>
                <a:ext cx="337595" cy="1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ight Arrow 40"/>
            <p:cNvSpPr/>
            <p:nvPr/>
          </p:nvSpPr>
          <p:spPr>
            <a:xfrm>
              <a:off x="6068505" y="3364148"/>
              <a:ext cx="1051325" cy="21845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85059" y="3288949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1</a:t>
              </a:r>
              <a:endParaRPr lang="en-US" dirty="0">
                <a:latin typeface="Monaco"/>
                <a:cs typeface="Monaco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85911" y="3238916"/>
              <a:ext cx="554182" cy="461812"/>
              <a:chOff x="7418421" y="3288949"/>
              <a:chExt cx="554182" cy="461812"/>
            </a:xfrm>
          </p:grpSpPr>
          <p:sp>
            <p:nvSpPr>
              <p:cNvPr id="87" name="Double Brace 86"/>
              <p:cNvSpPr/>
              <p:nvPr/>
            </p:nvSpPr>
            <p:spPr>
              <a:xfrm>
                <a:off x="7418421" y="3335124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458830" y="3288949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>
              <a:off x="7766136" y="3485453"/>
              <a:ext cx="240912" cy="542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514961" y="3228971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1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="1" spc="-272" dirty="0" smtClean="0">
                <a:latin typeface="Lato Regular"/>
                <a:cs typeface="Lato Regular"/>
              </a:rPr>
              <a:t>Closure Gotchas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376319" y="1795418"/>
            <a:ext cx="1272534" cy="3713207"/>
            <a:chOff x="4376319" y="1795418"/>
            <a:chExt cx="1272534" cy="3713207"/>
          </a:xfrm>
        </p:grpSpPr>
        <p:grpSp>
          <p:nvGrpSpPr>
            <p:cNvPr id="2" name="Group 1"/>
            <p:cNvGrpSpPr/>
            <p:nvPr/>
          </p:nvGrpSpPr>
          <p:grpSpPr>
            <a:xfrm>
              <a:off x="4376319" y="1946758"/>
              <a:ext cx="1272534" cy="3561867"/>
              <a:chOff x="4376319" y="1946758"/>
              <a:chExt cx="1272534" cy="4681618"/>
            </a:xfrm>
          </p:grpSpPr>
          <p:sp>
            <p:nvSpPr>
              <p:cNvPr id="25" name="Left Bracket 24"/>
              <p:cNvSpPr/>
              <p:nvPr/>
            </p:nvSpPr>
            <p:spPr>
              <a:xfrm>
                <a:off x="4376319" y="1946758"/>
                <a:ext cx="167725" cy="4681618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Bracket 25"/>
              <p:cNvSpPr/>
              <p:nvPr/>
            </p:nvSpPr>
            <p:spPr>
              <a:xfrm>
                <a:off x="5491548" y="1946758"/>
                <a:ext cx="157305" cy="4681618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559628" y="1795418"/>
              <a:ext cx="917169" cy="2769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47870" y="2784738"/>
            <a:ext cx="1149589" cy="418948"/>
            <a:chOff x="6047870" y="2784738"/>
            <a:chExt cx="1149589" cy="418948"/>
          </a:xfrm>
        </p:grpSpPr>
        <p:sp>
          <p:nvSpPr>
            <p:cNvPr id="54" name="Right Arrow 53"/>
            <p:cNvSpPr/>
            <p:nvPr/>
          </p:nvSpPr>
          <p:spPr>
            <a:xfrm rot="19893150">
              <a:off x="6047870" y="2998923"/>
              <a:ext cx="1149589" cy="204763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5059" y="2784738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2093" y="3168205"/>
            <a:ext cx="2103382" cy="599138"/>
            <a:chOff x="4502093" y="3168205"/>
            <a:chExt cx="2103382" cy="599138"/>
          </a:xfrm>
        </p:grpSpPr>
        <p:sp>
          <p:nvSpPr>
            <p:cNvPr id="53" name="Right Arrow Callout 52"/>
            <p:cNvSpPr/>
            <p:nvPr/>
          </p:nvSpPr>
          <p:spPr>
            <a:xfrm>
              <a:off x="4502093" y="3275574"/>
              <a:ext cx="1492094" cy="415637"/>
            </a:xfrm>
            <a:prstGeom prst="rightArrowCallout">
              <a:avLst>
                <a:gd name="adj1" fmla="val 25000"/>
                <a:gd name="adj2" fmla="val 25000"/>
                <a:gd name="adj3" fmla="val 27365"/>
                <a:gd name="adj4" fmla="val 7017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31122" y="3247287"/>
              <a:ext cx="946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006337" y="3168205"/>
              <a:ext cx="599138" cy="599138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06850" y="1086573"/>
            <a:ext cx="1108950" cy="908980"/>
            <a:chOff x="6706850" y="1086573"/>
            <a:chExt cx="1108950" cy="908980"/>
          </a:xfrm>
        </p:grpSpPr>
        <p:sp>
          <p:nvSpPr>
            <p:cNvPr id="62" name="TextBox 61"/>
            <p:cNvSpPr txBox="1"/>
            <p:nvPr/>
          </p:nvSpPr>
          <p:spPr>
            <a:xfrm>
              <a:off x="7228526" y="1086573"/>
              <a:ext cx="415498" cy="276999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90"/>
                  </a:solidFill>
                  <a:latin typeface="Lato Black"/>
                  <a:cs typeface="Lato Black"/>
                </a:rPr>
                <a:t>fn</a:t>
              </a:r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()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706850" y="1227378"/>
              <a:ext cx="1108950" cy="768175"/>
              <a:chOff x="6706850" y="1227378"/>
              <a:chExt cx="1108950" cy="76817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051674" y="1227378"/>
                <a:ext cx="764126" cy="768175"/>
                <a:chOff x="7065042" y="1762099"/>
                <a:chExt cx="764126" cy="539966"/>
              </a:xfrm>
            </p:grpSpPr>
            <p:sp>
              <p:nvSpPr>
                <p:cNvPr id="59" name="Left Bracket 58"/>
                <p:cNvSpPr/>
                <p:nvPr/>
              </p:nvSpPr>
              <p:spPr>
                <a:xfrm>
                  <a:off x="7065042" y="1762099"/>
                  <a:ext cx="132341" cy="539965"/>
                </a:xfrm>
                <a:prstGeom prst="leftBracket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Bracket 59"/>
                <p:cNvSpPr/>
                <p:nvPr/>
              </p:nvSpPr>
              <p:spPr>
                <a:xfrm>
                  <a:off x="7718427" y="1762099"/>
                  <a:ext cx="110741" cy="539966"/>
                </a:xfrm>
                <a:prstGeom prst="rightBracket">
                  <a:avLst/>
                </a:prstGeom>
                <a:ln w="3810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7" name="Straight Connector 66"/>
              <p:cNvCxnSpPr/>
              <p:nvPr/>
            </p:nvCxnSpPr>
            <p:spPr>
              <a:xfrm flipH="1">
                <a:off x="6706850" y="1628450"/>
                <a:ext cx="361566" cy="1084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ys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7196538" y="1462406"/>
                <a:ext cx="487590" cy="3316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j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566729" y="4734147"/>
            <a:ext cx="2715797" cy="1005310"/>
            <a:chOff x="4566729" y="4734147"/>
            <a:chExt cx="2715797" cy="1005310"/>
          </a:xfrm>
        </p:grpSpPr>
        <p:grpSp>
          <p:nvGrpSpPr>
            <p:cNvPr id="93" name="Group 92"/>
            <p:cNvGrpSpPr/>
            <p:nvPr/>
          </p:nvGrpSpPr>
          <p:grpSpPr>
            <a:xfrm>
              <a:off x="4566729" y="4734147"/>
              <a:ext cx="975180" cy="414695"/>
              <a:chOff x="4566729" y="4734147"/>
              <a:chExt cx="975180" cy="41469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566729" y="4734147"/>
                <a:ext cx="975180" cy="4146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95759" y="4756828"/>
                <a:ext cx="946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i</a:t>
                </a:r>
                <a:endParaRPr lang="en-US" dirty="0"/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256698">
              <a:off x="5141409" y="5001507"/>
              <a:ext cx="1608569" cy="21845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25326" y="5277792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5413" y="1417044"/>
            <a:ext cx="1326748" cy="461665"/>
            <a:chOff x="7645413" y="1417044"/>
            <a:chExt cx="1326748" cy="461665"/>
          </a:xfrm>
        </p:grpSpPr>
        <p:sp>
          <p:nvSpPr>
            <p:cNvPr id="77" name="Right Arrow 76"/>
            <p:cNvSpPr/>
            <p:nvPr/>
          </p:nvSpPr>
          <p:spPr>
            <a:xfrm>
              <a:off x="7645413" y="1542614"/>
              <a:ext cx="816076" cy="218451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14961" y="1417044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5004" y="1946758"/>
            <a:ext cx="3710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{};</a:t>
            </a:r>
            <a:endParaRPr lang="en-US" sz="2000" dirty="0"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004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solidFill>
                  <a:srgbClr val="004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++){</a:t>
            </a:r>
          </a:p>
          <a:p>
            <a:pPr eaLnBrk="0" hangingPunct="0"/>
            <a:r>
              <a:rPr lang="en-US" sz="2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eaLnBrk="0" hangingPunct="0"/>
            <a:r>
              <a:rPr lang="en-US" sz="20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(function(j){</a:t>
            </a:r>
            <a:endParaRPr lang="en-US" sz="20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spc="-1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 spc="-15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2000" spc="-15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000" spc="-15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2000" spc="-15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spc="-15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</a:t>
            </a:r>
            <a:r>
              <a:rPr lang="en-US" sz="2000" b="1" spc="-150" dirty="0" smtClean="0">
                <a:solidFill>
                  <a:srgbClr val="000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lang="en-US" sz="2000" spc="-15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200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 eaLnBrk="0" hangingPunct="0"/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alert</a:t>
            </a:r>
            <a:r>
              <a:rPr lang="en-US" sz="200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};</a:t>
            </a:r>
          </a:p>
          <a:p>
            <a:pPr eaLnBrk="0" hangingPunct="0"/>
            <a:r>
              <a:rPr lang="en-US" sz="200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})(</a:t>
            </a:r>
            <a:r>
              <a:rPr lang="en-US" sz="2000" dirty="0" err="1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en-US" sz="2000" dirty="0"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2000" dirty="0">
                <a:solidFill>
                  <a:srgbClr val="004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]();</a:t>
            </a:r>
            <a:endParaRPr lang="en-US" sz="2000" dirty="0"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2000" dirty="0">
                <a:solidFill>
                  <a:srgbClr val="004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]();</a:t>
            </a:r>
            <a:endParaRPr lang="en-US" sz="2000" dirty="0"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2000" dirty="0">
                <a:solidFill>
                  <a:srgbClr val="00408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000" dirty="0">
                <a:solidFill>
                  <a:srgbClr val="5C5C5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]();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018213" y="1381725"/>
            <a:ext cx="1604474" cy="461812"/>
            <a:chOff x="5018213" y="1381725"/>
            <a:chExt cx="1604474" cy="461812"/>
          </a:xfrm>
        </p:grpSpPr>
        <p:grpSp>
          <p:nvGrpSpPr>
            <p:cNvPr id="8" name="Group 7"/>
            <p:cNvGrpSpPr/>
            <p:nvPr/>
          </p:nvGrpSpPr>
          <p:grpSpPr>
            <a:xfrm>
              <a:off x="6068505" y="1381725"/>
              <a:ext cx="554182" cy="461812"/>
              <a:chOff x="6309129" y="1715925"/>
              <a:chExt cx="554182" cy="461812"/>
            </a:xfrm>
          </p:grpSpPr>
          <p:sp>
            <p:nvSpPr>
              <p:cNvPr id="33" name="Double Brace 32"/>
              <p:cNvSpPr/>
              <p:nvPr/>
            </p:nvSpPr>
            <p:spPr>
              <a:xfrm>
                <a:off x="6309129" y="1762100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349538" y="1715925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10" name="Elbow Connector 9"/>
            <p:cNvCxnSpPr>
              <a:stCxn id="33" idx="1"/>
              <a:endCxn id="27" idx="0"/>
            </p:cNvCxnSpPr>
            <p:nvPr/>
          </p:nvCxnSpPr>
          <p:spPr>
            <a:xfrm rot="10800000" flipV="1">
              <a:off x="5018213" y="1635718"/>
              <a:ext cx="1050292" cy="159699"/>
            </a:xfrm>
            <a:prstGeom prst="bentConnector2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185911" y="1946758"/>
            <a:ext cx="554182" cy="999153"/>
            <a:chOff x="7185911" y="1946758"/>
            <a:chExt cx="554182" cy="999153"/>
          </a:xfrm>
        </p:grpSpPr>
        <p:grpSp>
          <p:nvGrpSpPr>
            <p:cNvPr id="12" name="Group 11"/>
            <p:cNvGrpSpPr/>
            <p:nvPr/>
          </p:nvGrpSpPr>
          <p:grpSpPr>
            <a:xfrm>
              <a:off x="7185911" y="2484099"/>
              <a:ext cx="554182" cy="461812"/>
              <a:chOff x="7375821" y="2484099"/>
              <a:chExt cx="554182" cy="461812"/>
            </a:xfrm>
          </p:grpSpPr>
          <p:sp>
            <p:nvSpPr>
              <p:cNvPr id="83" name="Double Brace 82"/>
              <p:cNvSpPr/>
              <p:nvPr/>
            </p:nvSpPr>
            <p:spPr>
              <a:xfrm>
                <a:off x="7375821" y="2530274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416230" y="2484099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68" name="Straight Connector 67"/>
            <p:cNvCxnSpPr>
              <a:stCxn id="84" idx="0"/>
            </p:cNvCxnSpPr>
            <p:nvPr/>
          </p:nvCxnSpPr>
          <p:spPr>
            <a:xfrm flipV="1">
              <a:off x="7463002" y="1946758"/>
              <a:ext cx="0" cy="537341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823074" y="5277376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23074" y="5277792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23615" y="5277792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22836" y="2438739"/>
            <a:ext cx="1092811" cy="437420"/>
            <a:chOff x="7822836" y="2416059"/>
            <a:chExt cx="1092811" cy="437420"/>
          </a:xfrm>
        </p:grpSpPr>
        <p:grpSp>
          <p:nvGrpSpPr>
            <p:cNvPr id="14" name="Group 13"/>
            <p:cNvGrpSpPr/>
            <p:nvPr/>
          </p:nvGrpSpPr>
          <p:grpSpPr>
            <a:xfrm>
              <a:off x="8114275" y="2416059"/>
              <a:ext cx="801372" cy="437420"/>
              <a:chOff x="7937334" y="5493517"/>
              <a:chExt cx="801372" cy="43742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8050016" y="5493517"/>
                <a:ext cx="543839" cy="276999"/>
              </a:xfrm>
              <a:prstGeom prst="rect">
                <a:avLst/>
              </a:prstGeom>
              <a:noFill/>
              <a:ln>
                <a:solidFill>
                  <a:srgbClr val="00009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90"/>
                    </a:solidFill>
                    <a:latin typeface="Lato Black"/>
                    <a:cs typeface="Lato Black"/>
                  </a:rPr>
                  <a:t>a[0]()</a:t>
                </a:r>
                <a:endParaRPr lang="en-US" sz="1200" dirty="0">
                  <a:solidFill>
                    <a:srgbClr val="000090"/>
                  </a:solidFill>
                  <a:latin typeface="Lato Black"/>
                  <a:cs typeface="Lato Black"/>
                </a:endParaRPr>
              </a:p>
            </p:txBody>
          </p:sp>
          <p:sp>
            <p:nvSpPr>
              <p:cNvPr id="75" name="Left Bracket 74"/>
              <p:cNvSpPr/>
              <p:nvPr/>
            </p:nvSpPr>
            <p:spPr>
              <a:xfrm>
                <a:off x="7937334" y="5634322"/>
                <a:ext cx="176852" cy="296615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ight Bracket 78"/>
              <p:cNvSpPr/>
              <p:nvPr/>
            </p:nvSpPr>
            <p:spPr>
              <a:xfrm>
                <a:off x="8590719" y="5634322"/>
                <a:ext cx="147987" cy="296615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flipH="1" flipV="1">
              <a:off x="7822836" y="2719564"/>
              <a:ext cx="247417" cy="1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ys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H="1" flipV="1">
            <a:off x="7831946" y="2737478"/>
            <a:ext cx="247417" cy="1"/>
          </a:xfrm>
          <a:prstGeom prst="line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463002" y="1946758"/>
            <a:ext cx="0" cy="537341"/>
          </a:xfrm>
          <a:prstGeom prst="line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046299" y="1086573"/>
            <a:ext cx="764126" cy="908980"/>
            <a:chOff x="7046299" y="1086573"/>
            <a:chExt cx="764126" cy="908980"/>
          </a:xfrm>
        </p:grpSpPr>
        <p:sp>
          <p:nvSpPr>
            <p:cNvPr id="94" name="TextBox 93"/>
            <p:cNvSpPr txBox="1"/>
            <p:nvPr/>
          </p:nvSpPr>
          <p:spPr>
            <a:xfrm>
              <a:off x="7223151" y="1086573"/>
              <a:ext cx="415498" cy="276999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90"/>
                  </a:solidFill>
                  <a:latin typeface="Lato Black"/>
                  <a:cs typeface="Lato Black"/>
                </a:rPr>
                <a:t>fn</a:t>
              </a:r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()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  <p:sp>
          <p:nvSpPr>
            <p:cNvPr id="95" name="Left Bracket 94"/>
            <p:cNvSpPr/>
            <p:nvPr/>
          </p:nvSpPr>
          <p:spPr>
            <a:xfrm>
              <a:off x="7046299" y="1227378"/>
              <a:ext cx="132341" cy="768174"/>
            </a:xfrm>
            <a:prstGeom prst="leftBracket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Bracket 95"/>
            <p:cNvSpPr/>
            <p:nvPr/>
          </p:nvSpPr>
          <p:spPr>
            <a:xfrm>
              <a:off x="7699684" y="1227378"/>
              <a:ext cx="110741" cy="768175"/>
            </a:xfrm>
            <a:prstGeom prst="rightBracket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90360" y="1466069"/>
            <a:ext cx="1264951" cy="331674"/>
            <a:chOff x="7348938" y="1614806"/>
            <a:chExt cx="1264951" cy="331674"/>
          </a:xfrm>
          <a:solidFill>
            <a:srgbClr val="008000"/>
          </a:solidFill>
        </p:grpSpPr>
        <p:sp>
          <p:nvSpPr>
            <p:cNvPr id="97" name="Right Arrow 96"/>
            <p:cNvSpPr/>
            <p:nvPr/>
          </p:nvSpPr>
          <p:spPr>
            <a:xfrm>
              <a:off x="7797813" y="1695014"/>
              <a:ext cx="816076" cy="218451"/>
            </a:xfrm>
            <a:prstGeom prst="rightArrow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348938" y="1614806"/>
              <a:ext cx="487590" cy="3316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70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1" grpId="0" animBg="1"/>
      <p:bldP spid="101" grpId="1" animBg="1"/>
      <p:bldP spid="100" grpId="0" animBg="1"/>
      <p:bldP spid="100" grpId="1" animBg="1"/>
      <p:bldP spid="99" grpId="0" animBg="1"/>
      <p:bldP spid="99" grpId="1" animBg="1"/>
      <p:bldP spid="58" grpId="0" animBg="1"/>
      <p:bldP spid="61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340777" y="3707229"/>
            <a:ext cx="1272534" cy="2039424"/>
            <a:chOff x="4376319" y="1946758"/>
            <a:chExt cx="1272534" cy="4681618"/>
          </a:xfrm>
        </p:grpSpPr>
        <p:sp>
          <p:nvSpPr>
            <p:cNvPr id="22" name="Left Bracket 21"/>
            <p:cNvSpPr/>
            <p:nvPr/>
          </p:nvSpPr>
          <p:spPr>
            <a:xfrm>
              <a:off x="4376319" y="1946758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ket 22"/>
            <p:cNvSpPr/>
            <p:nvPr/>
          </p:nvSpPr>
          <p:spPr>
            <a:xfrm>
              <a:off x="5491548" y="1946758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57200" y="18288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Monaco"/>
                <a:ea typeface="Times New Roman" pitchFamily="18" charset="0"/>
                <a:cs typeface="Monaco"/>
              </a:rPr>
              <a:t>var</a:t>
            </a:r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Monaco"/>
                <a:ea typeface="Times New Roman" pitchFamily="18" charset="0"/>
                <a:cs typeface="Monaco"/>
              </a:rPr>
              <a:t>element</a:t>
            </a:r>
            <a:r>
              <a:rPr lang="en-US" sz="2400" dirty="0" smtClean="0">
                <a:latin typeface="Monaco"/>
                <a:ea typeface="Times New Roman" pitchFamily="18" charset="0"/>
                <a:cs typeface="Monaco"/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  <a:latin typeface="Monaco"/>
                <a:ea typeface="Times New Roman" pitchFamily="18" charset="0"/>
                <a:cs typeface="Monaco"/>
              </a:rPr>
              <a:t>document</a:t>
            </a:r>
            <a:r>
              <a:rPr lang="en-US" sz="2400" dirty="0" err="1" smtClean="0">
                <a:latin typeface="Monaco"/>
                <a:ea typeface="Times New Roman" pitchFamily="18" charset="0"/>
                <a:cs typeface="Monaco"/>
              </a:rPr>
              <a:t>.getElementById</a:t>
            </a:r>
            <a:r>
              <a:rPr lang="en-US" sz="2400" dirty="0" smtClean="0">
                <a:latin typeface="Monaco"/>
                <a:ea typeface="Times New Roman" pitchFamily="18" charset="0"/>
                <a:cs typeface="Monaco"/>
              </a:rPr>
              <a:t>(</a:t>
            </a:r>
            <a:r>
              <a:rPr lang="en-US" sz="24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'el'</a:t>
            </a:r>
            <a:r>
              <a:rPr lang="en-US" sz="2400" dirty="0" smtClean="0">
                <a:latin typeface="Monaco"/>
                <a:ea typeface="Times New Roman" pitchFamily="18" charset="0"/>
                <a:cs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;</a:t>
            </a:r>
            <a:endParaRPr lang="en-US" sz="24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400" b="1" dirty="0" err="1">
                <a:solidFill>
                  <a:srgbClr val="00B050"/>
                </a:solidFill>
                <a:latin typeface="Monaco"/>
                <a:ea typeface="Times New Roman" pitchFamily="18" charset="0"/>
                <a:cs typeface="Monaco"/>
              </a:rPr>
              <a:t>element</a:t>
            </a:r>
            <a:r>
              <a:rPr lang="en-US" sz="2400" b="1" dirty="0" err="1">
                <a:latin typeface="Monaco"/>
                <a:ea typeface="Times New Roman" pitchFamily="18" charset="0"/>
                <a:cs typeface="Monaco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Monaco"/>
                <a:ea typeface="Times New Roman" pitchFamily="18" charset="0"/>
                <a:cs typeface="Monaco"/>
              </a:rPr>
              <a:t>onclick</a:t>
            </a:r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 = </a:t>
            </a:r>
            <a:r>
              <a:rPr lang="en-US" sz="2400" b="1" dirty="0">
                <a:solidFill>
                  <a:srgbClr val="0070C0"/>
                </a:solidFill>
                <a:latin typeface="Monaco"/>
                <a:ea typeface="Times New Roman" pitchFamily="18" charset="0"/>
                <a:cs typeface="Monaco"/>
              </a:rPr>
              <a:t>function(){</a:t>
            </a:r>
          </a:p>
          <a:p>
            <a:pPr eaLnBrk="0" hangingPunct="0"/>
            <a:r>
              <a:rPr lang="en-US" sz="2400" b="1" dirty="0">
                <a:solidFill>
                  <a:srgbClr val="0070C0"/>
                </a:solidFill>
                <a:latin typeface="Monaco"/>
                <a:ea typeface="Times New Roman" pitchFamily="18" charset="0"/>
                <a:cs typeface="Monaco"/>
              </a:rPr>
              <a:t>   // click logic</a:t>
            </a:r>
          </a:p>
          <a:p>
            <a:pPr eaLnBrk="0" hangingPunct="0"/>
            <a:r>
              <a:rPr lang="en-US" sz="2400" b="1" dirty="0">
                <a:solidFill>
                  <a:srgbClr val="0070C0"/>
                </a:solidFill>
                <a:latin typeface="Monaco"/>
                <a:ea typeface="Times New Roman" pitchFamily="18" charset="0"/>
                <a:cs typeface="Monaco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3579" y="3849540"/>
            <a:ext cx="91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Lato Regular"/>
                <a:cs typeface="Lato Regular"/>
              </a:rPr>
              <a:t>onclick</a:t>
            </a:r>
            <a:endParaRPr lang="en-US" b="1" dirty="0">
              <a:solidFill>
                <a:srgbClr val="FF0000"/>
              </a:solidFill>
              <a:latin typeface="Lato Regular"/>
              <a:cs typeface="Lato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06887" y="5365653"/>
            <a:ext cx="2630046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="1" spc="-272" dirty="0" smtClean="0">
                <a:latin typeface="Lato Regular"/>
                <a:cs typeface="Lato Regular"/>
              </a:rPr>
              <a:t>Circular References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4086" y="3555888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273937" y="4009956"/>
            <a:ext cx="2143294" cy="415637"/>
            <a:chOff x="2287305" y="4009956"/>
            <a:chExt cx="2143294" cy="415637"/>
          </a:xfrm>
        </p:grpSpPr>
        <p:sp>
          <p:nvSpPr>
            <p:cNvPr id="27" name="Right Arrow Callout 26"/>
            <p:cNvSpPr/>
            <p:nvPr/>
          </p:nvSpPr>
          <p:spPr>
            <a:xfrm>
              <a:off x="2418097" y="4009956"/>
              <a:ext cx="2012502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7305" y="4009956"/>
              <a:ext cx="137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element</a:t>
              </a:r>
              <a:endParaRPr lang="en-US" dirty="0"/>
            </a:p>
          </p:txBody>
        </p:sp>
      </p:grpSp>
      <p:sp>
        <p:nvSpPr>
          <p:cNvPr id="9" name="Snip Diagonal Corner Rectangle 8"/>
          <p:cNvSpPr/>
          <p:nvPr/>
        </p:nvSpPr>
        <p:spPr>
          <a:xfrm>
            <a:off x="4484071" y="3800805"/>
            <a:ext cx="854333" cy="854333"/>
          </a:xfrm>
          <a:prstGeom prst="snip2Diag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9" idx="0"/>
          </p:cNvCxnSpPr>
          <p:nvPr/>
        </p:nvCxnSpPr>
        <p:spPr>
          <a:xfrm>
            <a:off x="5338404" y="4227972"/>
            <a:ext cx="1379529" cy="756681"/>
          </a:xfrm>
          <a:prstGeom prst="bentConnector2">
            <a:avLst/>
          </a:prstGeom>
          <a:ln w="19050" cmpd="sng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310197" y="4944549"/>
            <a:ext cx="893974" cy="744968"/>
            <a:chOff x="7894346" y="4753747"/>
            <a:chExt cx="554182" cy="461812"/>
          </a:xfrm>
        </p:grpSpPr>
        <p:sp>
          <p:nvSpPr>
            <p:cNvPr id="35" name="Double Brace 34"/>
            <p:cNvSpPr/>
            <p:nvPr/>
          </p:nvSpPr>
          <p:spPr>
            <a:xfrm>
              <a:off x="7894346" y="4799922"/>
              <a:ext cx="554182" cy="415637"/>
            </a:xfrm>
            <a:prstGeom prst="bracePair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34755" y="4753747"/>
              <a:ext cx="473364" cy="438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Bold Italic"/>
                  <a:cs typeface="Lato Bold Italic"/>
                </a:rPr>
                <a:t>fn</a:t>
              </a:r>
              <a:endPara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Bold Italic"/>
                <a:cs typeface="Lato Bold Ital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25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"/>
            <a:ext cx="9144000" cy="90391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424800" y="12162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800" b="1" spc="-272" dirty="0" smtClean="0">
                <a:latin typeface="Lato Regular"/>
                <a:cs typeface="Lato Regular"/>
              </a:rPr>
              <a:t>Exercise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800" y="984082"/>
            <a:ext cx="836352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Lato Regular"/>
                <a:cs typeface="Lato Regular"/>
              </a:rPr>
              <a:t>Build a tag library that creates elements of the following types in the least </a:t>
            </a:r>
            <a:r>
              <a:rPr lang="en-US" sz="2000" dirty="0" smtClean="0">
                <a:latin typeface="Lato Regular"/>
                <a:cs typeface="Lato Regular"/>
              </a:rPr>
              <a:t>LOC:  </a:t>
            </a:r>
            <a:r>
              <a:rPr lang="en-US" sz="2000" dirty="0" smtClean="0"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, div, span, form, h1, h2, h3, </a:t>
            </a:r>
            <a:r>
              <a:rPr lang="en-US" sz="2000" dirty="0" smtClean="0">
                <a:latin typeface="Monaco"/>
                <a:cs typeface="Monaco"/>
              </a:rPr>
              <a:t>h4</a:t>
            </a:r>
            <a:r>
              <a:rPr lang="en-US" sz="2000" dirty="0" smtClean="0">
                <a:latin typeface="Lato Regular"/>
                <a:cs typeface="Lato Regular"/>
              </a:rPr>
              <a:t>.</a:t>
            </a:r>
            <a:endParaRPr lang="en-US" sz="2000" dirty="0" smtClean="0">
              <a:latin typeface="Lato Regular"/>
              <a:cs typeface="Lato Regular"/>
            </a:endParaRPr>
          </a:p>
          <a:p>
            <a:pPr>
              <a:buNone/>
            </a:pPr>
            <a:endParaRPr lang="en-US" sz="2000" dirty="0">
              <a:latin typeface="Lato Regular"/>
              <a:cs typeface="Lato Regular"/>
            </a:endParaRPr>
          </a:p>
          <a:p>
            <a:r>
              <a:rPr lang="en-US" sz="2000" dirty="0"/>
              <a:t>Example usage:</a:t>
            </a:r>
          </a:p>
          <a:p>
            <a:pPr>
              <a:buNone/>
            </a:pPr>
            <a:endParaRPr lang="en-US" sz="2000" dirty="0" smtClean="0">
              <a:latin typeface="Lato Regular"/>
              <a:cs typeface="Lato Regular"/>
            </a:endParaRPr>
          </a:p>
          <a:p>
            <a:r>
              <a:rPr lang="nb-NO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 </a:t>
            </a:r>
            <a:r>
              <a:rPr lang="nb-NO" sz="20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make.h1();</a:t>
            </a:r>
          </a:p>
          <a:p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h1.innerHTML </a:t>
            </a:r>
            <a:r>
              <a:rPr lang="nb-NO" sz="2000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nb-NO" sz="2000" dirty="0" err="1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Hello</a:t>
            </a:r>
            <a:r>
              <a:rPr lang="nb-NO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 World'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b-NO" sz="2000" b="1" dirty="0" err="1">
                <a:solidFill>
                  <a:srgbClr val="6D79DE"/>
                </a:solidFill>
                <a:highlight>
                  <a:srgbClr val="FFFFFF"/>
                </a:highlight>
                <a:latin typeface="Monaco"/>
              </a:rPr>
              <a:t>document</a:t>
            </a:r>
            <a:r>
              <a:rPr lang="nb-NO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.body.appendChild</a:t>
            </a:r>
            <a:r>
              <a:rPr lang="nb-NO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(h1);</a:t>
            </a:r>
          </a:p>
          <a:p>
            <a:endParaRPr lang="nb-NO" sz="2000" dirty="0">
              <a:latin typeface="Monaco"/>
            </a:endParaRPr>
          </a:p>
          <a:p>
            <a:r>
              <a:rPr lang="is-I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 </a:t>
            </a:r>
            <a:r>
              <a:rPr lang="is-IS" sz="20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make.a();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a.href</a:t>
            </a:r>
            <a:r>
              <a:rPr lang="en-US" sz="2000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'http://</a:t>
            </a:r>
            <a:r>
              <a:rPr lang="en-US" sz="2000" dirty="0" err="1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canjs.us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a.innerHTML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 err="1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CanJS</a:t>
            </a:r>
            <a:r>
              <a:rPr lang="en-US" sz="2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b="1" dirty="0" err="1">
                <a:solidFill>
                  <a:srgbClr val="6D79DE"/>
                </a:solidFill>
                <a:highlight>
                  <a:srgbClr val="FFFFFF"/>
                </a:highlight>
                <a:latin typeface="Monaco"/>
              </a:rPr>
              <a:t>document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.body.appendChild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(a)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Lato Regular"/>
            </a:endParaRPr>
          </a:p>
          <a:p>
            <a:pPr>
              <a:buNone/>
            </a:pPr>
            <a:r>
              <a:rPr lang="en-US" sz="2000" dirty="0">
                <a:solidFill>
                  <a:srgbClr val="948A54"/>
                </a:solidFill>
                <a:latin typeface="Lato Regular"/>
                <a:cs typeface="Lato Regular"/>
              </a:rPr>
              <a:t>HINTS</a:t>
            </a:r>
            <a:r>
              <a:rPr lang="en-US" dirty="0">
                <a:solidFill>
                  <a:srgbClr val="948A54"/>
                </a:solidFill>
                <a:latin typeface="Lato Regular"/>
                <a:cs typeface="Lato Regular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Lato Regular"/>
                <a:cs typeface="Lato Regular"/>
              </a:rPr>
              <a:t>Code is ‘built’ one statement at a time.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Lato Regular"/>
                <a:cs typeface="Lato Regular"/>
              </a:rPr>
              <a:t>document.createElement</a:t>
            </a:r>
            <a:r>
              <a:rPr lang="en-US" sz="2000" dirty="0" smtClean="0">
                <a:latin typeface="Lato Regular"/>
                <a:cs typeface="Lato Regular"/>
              </a:rPr>
              <a:t>('h1') </a:t>
            </a:r>
            <a:r>
              <a:rPr lang="en-US" sz="2000" dirty="0">
                <a:latin typeface="Lato Regular"/>
                <a:cs typeface="Lato Regular"/>
              </a:rPr>
              <a:t>–  creates and returns an </a:t>
            </a:r>
            <a:r>
              <a:rPr lang="en-US" sz="2000" dirty="0" smtClean="0">
                <a:latin typeface="Lato Regular"/>
                <a:cs typeface="Lato Regular"/>
              </a:rPr>
              <a:t>'h1' </a:t>
            </a:r>
            <a:r>
              <a:rPr lang="en-US" sz="2000" dirty="0">
                <a:latin typeface="Lato Regular"/>
                <a:cs typeface="Lato Regular"/>
              </a:rPr>
              <a:t>element.</a:t>
            </a:r>
          </a:p>
          <a:p>
            <a:endParaRPr lang="en-US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9028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801141" y="1264855"/>
            <a:ext cx="1492316" cy="2005696"/>
            <a:chOff x="6766818" y="2832503"/>
            <a:chExt cx="1492316" cy="2005696"/>
          </a:xfrm>
        </p:grpSpPr>
        <p:grpSp>
          <p:nvGrpSpPr>
            <p:cNvPr id="2" name="Group 1"/>
            <p:cNvGrpSpPr/>
            <p:nvPr/>
          </p:nvGrpSpPr>
          <p:grpSpPr>
            <a:xfrm>
              <a:off x="7110750" y="3139220"/>
              <a:ext cx="1148384" cy="1698979"/>
              <a:chOff x="7221805" y="3139220"/>
              <a:chExt cx="1136106" cy="729525"/>
            </a:xfrm>
          </p:grpSpPr>
          <p:sp>
            <p:nvSpPr>
              <p:cNvPr id="68" name="Left Bracket 67"/>
              <p:cNvSpPr/>
              <p:nvPr/>
            </p:nvSpPr>
            <p:spPr>
              <a:xfrm>
                <a:off x="7221805" y="3139220"/>
                <a:ext cx="110741" cy="729525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Bracket 68"/>
              <p:cNvSpPr/>
              <p:nvPr/>
            </p:nvSpPr>
            <p:spPr>
              <a:xfrm>
                <a:off x="8244630" y="3139221"/>
                <a:ext cx="113281" cy="729524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Elbow Connector 70"/>
            <p:cNvCxnSpPr/>
            <p:nvPr/>
          </p:nvCxnSpPr>
          <p:spPr>
            <a:xfrm rot="16200000" flipV="1">
              <a:off x="6720766" y="2878555"/>
              <a:ext cx="436036" cy="343931"/>
            </a:xfrm>
            <a:prstGeom prst="bentConnector3">
              <a:avLst>
                <a:gd name="adj1" fmla="val 19341"/>
              </a:avLst>
            </a:prstGeom>
            <a:ln w="19050" cmpd="sng"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253769" y="3000720"/>
              <a:ext cx="877163" cy="276999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90"/>
                  </a:solidFill>
                  <a:latin typeface="Lato Black"/>
                  <a:cs typeface="Lato Black"/>
                </a:rPr>
                <a:t>fn</a:t>
              </a:r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(</a:t>
              </a:r>
              <a:r>
                <a:rPr lang="en-US" sz="1200" dirty="0" err="1" smtClean="0">
                  <a:solidFill>
                    <a:srgbClr val="000090"/>
                  </a:solidFill>
                  <a:latin typeface="Lato Black"/>
                  <a:cs typeface="Lato Black"/>
                </a:rPr>
                <a:t>me,val</a:t>
              </a:r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)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23028" y="3268539"/>
              <a:ext cx="11335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Lato Regular"/>
                  <a:cs typeface="Lato Regular"/>
                </a:rPr>
                <a:t>this</a:t>
              </a:r>
            </a:p>
            <a:p>
              <a:pPr algn="ctr"/>
              <a:r>
                <a:rPr lang="en-US" sz="2000" b="1" dirty="0" smtClean="0">
                  <a:latin typeface="Lato Regular"/>
                  <a:cs typeface="Lato Regular"/>
                </a:rPr>
                <a:t>arg1</a:t>
              </a:r>
            </a:p>
            <a:p>
              <a:pPr algn="ctr"/>
              <a:r>
                <a:rPr lang="en-US" sz="2000" b="1" dirty="0" smtClean="0">
                  <a:latin typeface="Lato Regular"/>
                  <a:cs typeface="Lato Regular"/>
                </a:rPr>
                <a:t>arg2</a:t>
              </a:r>
            </a:p>
          </p:txBody>
        </p:sp>
      </p:grpSp>
      <p:sp>
        <p:nvSpPr>
          <p:cNvPr id="61" name="Right Bracket 60"/>
          <p:cNvSpPr/>
          <p:nvPr/>
        </p:nvSpPr>
        <p:spPr>
          <a:xfrm>
            <a:off x="5491282" y="466673"/>
            <a:ext cx="157305" cy="4681618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0" y="544403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Summary</a:t>
            </a:r>
            <a:endParaRPr lang="en-US" sz="32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91" y="241075"/>
            <a:ext cx="3319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Lato Regular"/>
                <a:cs typeface="Lato Regular"/>
              </a:rPr>
              <a:t>Creating a Function</a:t>
            </a:r>
            <a:endParaRPr lang="en-US" sz="2800" b="1" dirty="0">
              <a:latin typeface="Lato Regular"/>
              <a:cs typeface="Lato 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691" y="914953"/>
            <a:ext cx="4357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fn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arg1,arg2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foo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"Bar"</a:t>
            </a:r>
            <a:r>
              <a:rPr lang="en-US" sz="2000" b="1" dirty="0" smtClean="0">
                <a:highlight>
                  <a:srgbClr val="E8F2FE"/>
                </a:highlight>
                <a:latin typeface="Monaco"/>
              </a:rPr>
              <a:t>;</a:t>
            </a:r>
            <a:endParaRPr lang="en-US" sz="2000" b="1" dirty="0"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2691" y="270113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{name: </a:t>
            </a:r>
            <a:r>
              <a:rPr lang="en-US" sz="20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val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is-I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s-I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fn(</a:t>
            </a:r>
            <a:r>
              <a:rPr lang="is-I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me, val)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82691" y="2116508"/>
            <a:ext cx="3036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Lato Regular"/>
                <a:cs typeface="Lato Regular"/>
              </a:rPr>
              <a:t>Calling a Function</a:t>
            </a:r>
            <a:endParaRPr lang="en-US" sz="2800" b="1" dirty="0">
              <a:latin typeface="Lato Regular"/>
              <a:cs typeface="Lato Regular"/>
            </a:endParaRPr>
          </a:p>
        </p:txBody>
      </p:sp>
      <p:sp>
        <p:nvSpPr>
          <p:cNvPr id="60" name="Left Bracket 59"/>
          <p:cNvSpPr/>
          <p:nvPr/>
        </p:nvSpPr>
        <p:spPr>
          <a:xfrm>
            <a:off x="4376053" y="466673"/>
            <a:ext cx="167725" cy="4681618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59362" y="315333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02274" y="315333"/>
            <a:ext cx="4122725" cy="903670"/>
            <a:chOff x="4467951" y="1882981"/>
            <a:chExt cx="4122725" cy="903670"/>
          </a:xfrm>
        </p:grpSpPr>
        <p:sp>
          <p:nvSpPr>
            <p:cNvPr id="59" name="Right Arrow Callout 58"/>
            <p:cNvSpPr/>
            <p:nvPr/>
          </p:nvSpPr>
          <p:spPr>
            <a:xfrm>
              <a:off x="4467952" y="2340248"/>
              <a:ext cx="1752219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67951" y="2340373"/>
              <a:ext cx="989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</a:t>
              </a:r>
              <a:r>
                <a:rPr lang="en-US" sz="2000" dirty="0" smtClean="0"/>
                <a:t>ounter</a:t>
              </a:r>
              <a:endParaRPr lang="en-US" sz="2000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462991" y="2303081"/>
              <a:ext cx="554182" cy="461812"/>
              <a:chOff x="6927273" y="2124370"/>
              <a:chExt cx="554182" cy="461812"/>
            </a:xfrm>
          </p:grpSpPr>
          <p:sp>
            <p:nvSpPr>
              <p:cNvPr id="65" name="Double Brace 64"/>
              <p:cNvSpPr/>
              <p:nvPr/>
            </p:nvSpPr>
            <p:spPr>
              <a:xfrm>
                <a:off x="6927273" y="2170545"/>
                <a:ext cx="554182" cy="415637"/>
              </a:xfrm>
              <a:prstGeom prst="bracePair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967682" y="2124370"/>
                <a:ext cx="47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err="1" smtClean="0">
                    <a:latin typeface="Lato Bold Italic"/>
                    <a:cs typeface="Lato Bold Italic"/>
                  </a:rPr>
                  <a:t>fn</a:t>
                </a:r>
                <a:endParaRPr lang="en-US" sz="2400" b="1" i="1" dirty="0">
                  <a:latin typeface="Lato Bold Italic"/>
                  <a:cs typeface="Lato Bold Italic"/>
                </a:endParaRPr>
              </a:p>
            </p:txBody>
          </p:sp>
        </p:grpSp>
        <p:cxnSp>
          <p:nvCxnSpPr>
            <p:cNvPr id="67" name="Elbow Connector 66"/>
            <p:cNvCxnSpPr>
              <a:stCxn id="66" idx="0"/>
              <a:endCxn id="62" idx="0"/>
            </p:cNvCxnSpPr>
            <p:nvPr/>
          </p:nvCxnSpPr>
          <p:spPr>
            <a:xfrm rot="16200000" flipV="1">
              <a:off x="5657524" y="1220522"/>
              <a:ext cx="420100" cy="1745017"/>
            </a:xfrm>
            <a:prstGeom prst="bentConnector3">
              <a:avLst>
                <a:gd name="adj1" fmla="val 154416"/>
              </a:avLst>
            </a:prstGeom>
            <a:ln w="19050" cmpd="sng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8104732" y="2300707"/>
              <a:ext cx="485944" cy="485944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65" idx="3"/>
              <a:endCxn id="77" idx="2"/>
            </p:cNvCxnSpPr>
            <p:nvPr/>
          </p:nvCxnSpPr>
          <p:spPr>
            <a:xfrm flipV="1">
              <a:off x="7017173" y="2543679"/>
              <a:ext cx="1087559" cy="13396"/>
            </a:xfrm>
            <a:prstGeom prst="straightConnector1">
              <a:avLst/>
            </a:prstGeom>
            <a:ln w="19050" cmpd="sng">
              <a:solidFill>
                <a:srgbClr val="A6A6A6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072572" y="2290239"/>
              <a:ext cx="1000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Lato Regular"/>
                  <a:cs typeface="Lato Regular"/>
                </a:rPr>
                <a:t>PROTOTYPE</a:t>
              </a:r>
              <a:endParaRPr lang="en-US" sz="1050" b="1" dirty="0">
                <a:latin typeface="Lato Regular"/>
                <a:cs typeface="Lato Regular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02275" y="3309204"/>
            <a:ext cx="4429587" cy="727421"/>
            <a:chOff x="4467952" y="4876852"/>
            <a:chExt cx="4429587" cy="727421"/>
          </a:xfrm>
        </p:grpSpPr>
        <p:sp>
          <p:nvSpPr>
            <p:cNvPr id="78" name="Right Arrow Callout 77"/>
            <p:cNvSpPr/>
            <p:nvPr/>
          </p:nvSpPr>
          <p:spPr>
            <a:xfrm>
              <a:off x="4467952" y="5097178"/>
              <a:ext cx="1752219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96982" y="5097303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me</a:t>
              </a:r>
              <a:endParaRPr lang="en-US" sz="20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6260428" y="4998531"/>
              <a:ext cx="605742" cy="605742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6878120" y="5208736"/>
              <a:ext cx="550881" cy="192522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99523" y="5097303"/>
              <a:ext cx="1498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  <a:latin typeface="Monaco"/>
                  <a:cs typeface="Monaco"/>
                </a:rPr>
                <a:t>"Justin"</a:t>
              </a:r>
              <a:endParaRPr lang="en-US" b="1" dirty="0">
                <a:solidFill>
                  <a:srgbClr val="008000"/>
                </a:solidFill>
                <a:latin typeface="Monaco"/>
                <a:cs typeface="Monaco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19934" y="4876852"/>
              <a:ext cx="75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name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31305" y="4369239"/>
            <a:ext cx="2293658" cy="420663"/>
            <a:chOff x="4496982" y="5936887"/>
            <a:chExt cx="2293658" cy="420663"/>
          </a:xfrm>
        </p:grpSpPr>
        <p:sp>
          <p:nvSpPr>
            <p:cNvPr id="84" name="Right Arrow Callout 83"/>
            <p:cNvSpPr/>
            <p:nvPr/>
          </p:nvSpPr>
          <p:spPr>
            <a:xfrm>
              <a:off x="4501148" y="5941913"/>
              <a:ext cx="1752219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96982" y="5936887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val</a:t>
              </a:r>
              <a:endParaRPr 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09252" y="5941913"/>
              <a:ext cx="481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Monaco"/>
                  <a:cs typeface="Monaco"/>
                </a:rPr>
                <a:t>5</a:t>
              </a:r>
              <a:endParaRPr lang="en-US" b="1" dirty="0">
                <a:latin typeface="Monaco"/>
                <a:cs typeface="Monaco"/>
              </a:endParaRPr>
            </a:p>
          </p:txBody>
        </p:sp>
      </p:grpSp>
      <p:sp>
        <p:nvSpPr>
          <p:cNvPr id="86" name="Right Arrow 85"/>
          <p:cNvSpPr/>
          <p:nvPr/>
        </p:nvSpPr>
        <p:spPr>
          <a:xfrm rot="10800000">
            <a:off x="5675322" y="1855217"/>
            <a:ext cx="1727257" cy="192522"/>
          </a:xfrm>
          <a:prstGeom prst="rightArrow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485500" y="2183282"/>
            <a:ext cx="2327874" cy="1181619"/>
            <a:chOff x="6451177" y="3750930"/>
            <a:chExt cx="2327874" cy="1181619"/>
          </a:xfrm>
        </p:grpSpPr>
        <p:sp>
          <p:nvSpPr>
            <p:cNvPr id="3" name="Rectangle 2"/>
            <p:cNvSpPr/>
            <p:nvPr/>
          </p:nvSpPr>
          <p:spPr>
            <a:xfrm>
              <a:off x="8144629" y="3937000"/>
              <a:ext cx="202496" cy="33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1177" y="3750930"/>
              <a:ext cx="2327874" cy="1181619"/>
              <a:chOff x="6451177" y="3750930"/>
              <a:chExt cx="2327874" cy="1181619"/>
            </a:xfrm>
          </p:grpSpPr>
          <p:sp>
            <p:nvSpPr>
              <p:cNvPr id="73" name="Right Arrow 72"/>
              <p:cNvSpPr/>
              <p:nvPr/>
            </p:nvSpPr>
            <p:spPr>
              <a:xfrm>
                <a:off x="8015110" y="3988522"/>
                <a:ext cx="332015" cy="192522"/>
              </a:xfrm>
              <a:prstGeom prst="rightArrow">
                <a:avLst/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97663" y="3888970"/>
                <a:ext cx="48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Monaco"/>
                    <a:cs typeface="Monaco"/>
                  </a:rPr>
                  <a:t>5</a:t>
                </a:r>
                <a:endParaRPr lang="en-US" b="1" dirty="0">
                  <a:latin typeface="Monaco"/>
                  <a:cs typeface="Monaco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451177" y="3750930"/>
                <a:ext cx="911172" cy="1181619"/>
                <a:chOff x="6561768" y="3750930"/>
                <a:chExt cx="911172" cy="1181619"/>
              </a:xfrm>
            </p:grpSpPr>
            <p:sp>
              <p:nvSpPr>
                <p:cNvPr id="88" name="Right Arrow 87"/>
                <p:cNvSpPr/>
                <p:nvPr/>
              </p:nvSpPr>
              <p:spPr>
                <a:xfrm rot="5400000">
                  <a:off x="6090277" y="4268537"/>
                  <a:ext cx="1135503" cy="19252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608084" y="3750930"/>
                  <a:ext cx="864856" cy="9451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8049433" y="2634138"/>
            <a:ext cx="1320700" cy="373333"/>
            <a:chOff x="8015110" y="4201786"/>
            <a:chExt cx="1320700" cy="373333"/>
          </a:xfrm>
        </p:grpSpPr>
        <p:sp>
          <p:nvSpPr>
            <p:cNvPr id="51" name="Rectangle 50"/>
            <p:cNvSpPr/>
            <p:nvPr/>
          </p:nvSpPr>
          <p:spPr>
            <a:xfrm>
              <a:off x="8173877" y="4243340"/>
              <a:ext cx="202496" cy="33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015110" y="4201786"/>
              <a:ext cx="1320700" cy="369332"/>
              <a:chOff x="8015110" y="4201786"/>
              <a:chExt cx="1320700" cy="36933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8297663" y="4201786"/>
                <a:ext cx="1038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  <a:latin typeface="Monaco"/>
                    <a:cs typeface="Monaco"/>
                  </a:rPr>
                  <a:t>"Bar"</a:t>
                </a:r>
                <a:endParaRPr lang="en-US" b="1" dirty="0">
                  <a:solidFill>
                    <a:srgbClr val="008000"/>
                  </a:solidFill>
                  <a:latin typeface="Monaco"/>
                  <a:cs typeface="Monaco"/>
                </a:endParaRPr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8015110" y="4326556"/>
                <a:ext cx="332015" cy="192522"/>
              </a:xfrm>
              <a:prstGeom prst="rightArrow">
                <a:avLst/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7445693" y="2627579"/>
            <a:ext cx="566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Lato Regular"/>
                <a:cs typeface="Lato Regular"/>
              </a:rPr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29273686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714396" y="890480"/>
            <a:ext cx="2462281" cy="923528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5305" y="3134349"/>
            <a:ext cx="2981123" cy="494164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5305" y="2275673"/>
            <a:ext cx="2981123" cy="880824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15305" y="427457"/>
            <a:ext cx="2981123" cy="1848215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306" y="304526"/>
            <a:ext cx="29811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var</a:t>
            </a:r>
            <a:r>
              <a:rPr lang="en-US" sz="2000" dirty="0" smtClean="0"/>
              <a:t> sum = </a:t>
            </a:r>
            <a:r>
              <a:rPr lang="en-US" sz="2000" dirty="0" smtClean="0">
                <a:solidFill>
                  <a:schemeClr val="accent1"/>
                </a:solidFill>
              </a:rPr>
              <a:t>function</a:t>
            </a:r>
            <a:r>
              <a:rPr lang="en-US" sz="2000" dirty="0" smtClean="0"/>
              <a:t>( x , y ){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(++x) +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             (++y.val)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      },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a = 1,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b = {</a:t>
            </a:r>
            <a:r>
              <a:rPr lang="en-US" sz="2000" dirty="0" err="1" smtClean="0"/>
              <a:t>val</a:t>
            </a:r>
            <a:r>
              <a:rPr lang="en-US" sz="2000" dirty="0" smtClean="0"/>
              <a:t> : 2},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c = sum( a, b);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0" y="5441872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Types as Arguments</a:t>
            </a:r>
            <a:endParaRPr lang="en-US" sz="32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35054" y="153186"/>
            <a:ext cx="1272534" cy="4832958"/>
            <a:chOff x="3635055" y="1793603"/>
            <a:chExt cx="1272534" cy="4832958"/>
          </a:xfrm>
        </p:grpSpPr>
        <p:sp>
          <p:nvSpPr>
            <p:cNvPr id="35" name="Left Bracket 34"/>
            <p:cNvSpPr/>
            <p:nvPr/>
          </p:nvSpPr>
          <p:spPr>
            <a:xfrm>
              <a:off x="3635055" y="1944943"/>
              <a:ext cx="167725" cy="4681618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ket 40"/>
            <p:cNvSpPr/>
            <p:nvPr/>
          </p:nvSpPr>
          <p:spPr>
            <a:xfrm>
              <a:off x="4750284" y="1944943"/>
              <a:ext cx="157305" cy="4681618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8364" y="1793603"/>
              <a:ext cx="917169" cy="2769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WINDOW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61276" y="610453"/>
            <a:ext cx="1752219" cy="415637"/>
            <a:chOff x="3761277" y="2250870"/>
            <a:chExt cx="1752219" cy="415637"/>
          </a:xfrm>
        </p:grpSpPr>
        <p:sp>
          <p:nvSpPr>
            <p:cNvPr id="33" name="Right Arrow Callout 32"/>
            <p:cNvSpPr/>
            <p:nvPr/>
          </p:nvSpPr>
          <p:spPr>
            <a:xfrm>
              <a:off x="3761277" y="2250870"/>
              <a:ext cx="1752219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90307" y="2250995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sum</a:t>
              </a:r>
              <a:endParaRPr lang="en-US" sz="2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56315" y="573286"/>
            <a:ext cx="554182" cy="461812"/>
            <a:chOff x="6927273" y="2124370"/>
            <a:chExt cx="554182" cy="461812"/>
          </a:xfrm>
        </p:grpSpPr>
        <p:sp>
          <p:nvSpPr>
            <p:cNvPr id="45" name="Double Brace 44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89333" y="1635978"/>
            <a:ext cx="1752219" cy="415637"/>
            <a:chOff x="4070198" y="3294710"/>
            <a:chExt cx="1752219" cy="415637"/>
          </a:xfrm>
        </p:grpSpPr>
        <p:sp>
          <p:nvSpPr>
            <p:cNvPr id="49" name="Right Arrow Callout 48"/>
            <p:cNvSpPr/>
            <p:nvPr/>
          </p:nvSpPr>
          <p:spPr>
            <a:xfrm>
              <a:off x="4070198" y="3294710"/>
              <a:ext cx="1752219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99228" y="3294835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</a:t>
              </a:r>
              <a:endParaRPr lang="en-US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89333" y="2966303"/>
            <a:ext cx="1752219" cy="415637"/>
            <a:chOff x="4070198" y="4113860"/>
            <a:chExt cx="1752219" cy="415637"/>
          </a:xfrm>
        </p:grpSpPr>
        <p:sp>
          <p:nvSpPr>
            <p:cNvPr id="51" name="Right Arrow Callout 50"/>
            <p:cNvSpPr/>
            <p:nvPr/>
          </p:nvSpPr>
          <p:spPr>
            <a:xfrm>
              <a:off x="4070198" y="4113860"/>
              <a:ext cx="1752219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99228" y="4113985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89333" y="4103848"/>
            <a:ext cx="1752219" cy="415637"/>
            <a:chOff x="4070198" y="4844110"/>
            <a:chExt cx="1752219" cy="415637"/>
          </a:xfrm>
        </p:grpSpPr>
        <p:sp>
          <p:nvSpPr>
            <p:cNvPr id="53" name="Right Arrow Callout 52"/>
            <p:cNvSpPr/>
            <p:nvPr/>
          </p:nvSpPr>
          <p:spPr>
            <a:xfrm>
              <a:off x="4070198" y="4844110"/>
              <a:ext cx="1752219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99228" y="4844235"/>
              <a:ext cx="94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</a:t>
              </a:r>
              <a:endParaRPr lang="en-US" sz="2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04909" y="4057820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5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04909" y="1617585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>
                <a:latin typeface="Monaco"/>
                <a:cs typeface="Monaco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27935" y="2920275"/>
            <a:ext cx="457200" cy="461665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wrap="square" lIns="91440" tIns="91440" bIns="91440" rtlCol="0" anchor="ctr" anchorCtr="0"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2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85135" y="1384644"/>
            <a:ext cx="1189445" cy="1401403"/>
            <a:chOff x="7085136" y="3025061"/>
            <a:chExt cx="1189445" cy="1401403"/>
          </a:xfrm>
        </p:grpSpPr>
        <p:grpSp>
          <p:nvGrpSpPr>
            <p:cNvPr id="11" name="Group 10"/>
            <p:cNvGrpSpPr/>
            <p:nvPr/>
          </p:nvGrpSpPr>
          <p:grpSpPr>
            <a:xfrm>
              <a:off x="7085136" y="3197617"/>
              <a:ext cx="1189445" cy="1228847"/>
              <a:chOff x="7659981" y="3930528"/>
              <a:chExt cx="1303876" cy="389191"/>
            </a:xfrm>
          </p:grpSpPr>
          <p:sp>
            <p:nvSpPr>
              <p:cNvPr id="63" name="Left Bracket 62"/>
              <p:cNvSpPr/>
              <p:nvPr/>
            </p:nvSpPr>
            <p:spPr>
              <a:xfrm>
                <a:off x="7659981" y="3930529"/>
                <a:ext cx="132341" cy="389190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ight Bracket 63"/>
              <p:cNvSpPr/>
              <p:nvPr/>
            </p:nvSpPr>
            <p:spPr>
              <a:xfrm>
                <a:off x="8853116" y="3930528"/>
                <a:ext cx="110741" cy="389191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88971" y="3025061"/>
              <a:ext cx="981775" cy="338554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sum(</a:t>
              </a:r>
              <a:r>
                <a:rPr lang="en-US" sz="1600" dirty="0" err="1" smtClean="0">
                  <a:solidFill>
                    <a:srgbClr val="000090"/>
                  </a:solidFill>
                  <a:latin typeface="Lato Black"/>
                  <a:cs typeface="Lato Black"/>
                </a:rPr>
                <a:t>a,b</a:t>
              </a:r>
              <a:r>
                <a:rPr lang="en-US" sz="16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)</a:t>
              </a:r>
              <a:endParaRPr lang="en-US" sz="16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353919" y="1762595"/>
            <a:ext cx="651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Lato Regular"/>
                <a:cs typeface="Lato Regular"/>
              </a:rPr>
              <a:t>x</a:t>
            </a:r>
          </a:p>
          <a:p>
            <a:pPr algn="ctr"/>
            <a:r>
              <a:rPr lang="en-US" sz="2800" b="1" dirty="0">
                <a:latin typeface="Lato Regular"/>
                <a:cs typeface="Lato Regular"/>
              </a:rPr>
              <a:t>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936023" y="1814008"/>
            <a:ext cx="1097478" cy="461665"/>
            <a:chOff x="7936024" y="3454425"/>
            <a:chExt cx="1097478" cy="461665"/>
          </a:xfrm>
        </p:grpSpPr>
        <p:sp>
          <p:nvSpPr>
            <p:cNvPr id="71" name="TextBox 70"/>
            <p:cNvSpPr txBox="1"/>
            <p:nvPr/>
          </p:nvSpPr>
          <p:spPr>
            <a:xfrm>
              <a:off x="8576302" y="3454425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1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7936024" y="3595771"/>
              <a:ext cx="550881" cy="192522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71315" y="2476570"/>
            <a:ext cx="1721476" cy="325441"/>
            <a:chOff x="5771316" y="4116987"/>
            <a:chExt cx="1721476" cy="325441"/>
          </a:xfrm>
        </p:grpSpPr>
        <p:sp>
          <p:nvSpPr>
            <p:cNvPr id="75" name="Rectangle 74"/>
            <p:cNvSpPr/>
            <p:nvPr/>
          </p:nvSpPr>
          <p:spPr>
            <a:xfrm>
              <a:off x="5851548" y="4116987"/>
              <a:ext cx="1641244" cy="9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Arrow 76"/>
            <p:cNvSpPr/>
            <p:nvPr/>
          </p:nvSpPr>
          <p:spPr>
            <a:xfrm rot="5400000">
              <a:off x="5704857" y="4183448"/>
              <a:ext cx="325439" cy="192522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9204" y="440215"/>
            <a:ext cx="2211110" cy="684539"/>
            <a:chOff x="6259205" y="2080632"/>
            <a:chExt cx="2211110" cy="68453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6422047" y="2452206"/>
              <a:ext cx="1309231" cy="133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259205" y="2080632"/>
              <a:ext cx="1370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Lato Regular"/>
                  <a:cs typeface="Lato Regular"/>
                </a:rPr>
                <a:t>PROTOTYPE</a:t>
              </a:r>
              <a:endParaRPr lang="en-US" sz="1600" b="1" dirty="0">
                <a:latin typeface="Lato Regular"/>
                <a:cs typeface="Lato Regular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871177" y="2166033"/>
              <a:ext cx="599138" cy="599138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75430" y="2758753"/>
            <a:ext cx="1043957" cy="686688"/>
            <a:chOff x="5575431" y="4399170"/>
            <a:chExt cx="1043957" cy="686688"/>
          </a:xfrm>
        </p:grpSpPr>
        <p:sp>
          <p:nvSpPr>
            <p:cNvPr id="78" name="Right Arrow 77"/>
            <p:cNvSpPr/>
            <p:nvPr/>
          </p:nvSpPr>
          <p:spPr>
            <a:xfrm>
              <a:off x="6057066" y="4706816"/>
              <a:ext cx="550881" cy="192522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575431" y="4486720"/>
              <a:ext cx="599138" cy="599138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28179" y="4399170"/>
              <a:ext cx="49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latin typeface="Lato Regular"/>
                  <a:cs typeface="Lato Regular"/>
                </a:rPr>
                <a:t>val</a:t>
              </a:r>
              <a:endParaRPr lang="en-US" b="1" dirty="0">
                <a:latin typeface="Lato Regular"/>
                <a:cs typeface="Lato Regular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7935" y="1820782"/>
            <a:ext cx="2405566" cy="1553942"/>
            <a:chOff x="6627936" y="3461199"/>
            <a:chExt cx="2405566" cy="1553942"/>
          </a:xfrm>
        </p:grpSpPr>
        <p:sp>
          <p:nvSpPr>
            <p:cNvPr id="67" name="TextBox 66"/>
            <p:cNvSpPr txBox="1"/>
            <p:nvPr/>
          </p:nvSpPr>
          <p:spPr>
            <a:xfrm>
              <a:off x="8576302" y="3461199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2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27936" y="4553476"/>
              <a:ext cx="457200" cy="461665"/>
            </a:xfrm>
            <a:prstGeom prst="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wrap="square" lIns="91440" tIns="91440" bIns="91440" rtlCol="0" anchor="ctr" anchorCtr="0">
              <a:spAutoFit/>
            </a:bodyPr>
            <a:lstStyle/>
            <a:p>
              <a:pPr algn="ctr"/>
              <a:r>
                <a:rPr lang="en-US" dirty="0" smtClean="0">
                  <a:latin typeface="Monaco"/>
                  <a:cs typeface="Monaco"/>
                </a:rPr>
                <a:t>3</a:t>
              </a:r>
              <a:endParaRPr lang="en-US" dirty="0"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05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0" grpId="0" animBg="1"/>
      <p:bldP spid="60" grpId="1" animBg="1"/>
      <p:bldP spid="60" grpId="2" animBg="1"/>
      <p:bldP spid="58" grpId="0" animBg="1"/>
      <p:bldP spid="58" grpId="1" animBg="1"/>
      <p:bldP spid="79" grpId="0" animBg="1"/>
      <p:bldP spid="79" grpId="1" animBg="1"/>
      <p:bldP spid="55" grpId="0" animBg="1"/>
      <p:bldP spid="56" grpId="0" animBg="1"/>
      <p:bldP spid="57" grpId="0" animBg="1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Summary</a:t>
            </a:r>
            <a:endParaRPr lang="en-US" sz="32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423" y="2265027"/>
            <a:ext cx="7507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Lato Regular"/>
                <a:cs typeface="Lato Regular"/>
              </a:rPr>
              <a:t>Primitives</a:t>
            </a:r>
            <a:r>
              <a:rPr lang="en-US" sz="2800" dirty="0" smtClean="0">
                <a:latin typeface="Lato Regular"/>
                <a:cs typeface="Lato Regular"/>
              </a:rPr>
              <a:t>: passed by value, get a copy of data</a:t>
            </a:r>
          </a:p>
          <a:p>
            <a:endParaRPr lang="en-US" sz="2800" dirty="0">
              <a:latin typeface="Lato Regular"/>
              <a:cs typeface="Lato Regular"/>
            </a:endParaRPr>
          </a:p>
          <a:p>
            <a:r>
              <a:rPr lang="en-US" sz="2800" b="1" dirty="0" smtClean="0">
                <a:latin typeface="Lato Regular"/>
                <a:cs typeface="Lato Regular"/>
              </a:rPr>
              <a:t>Objects</a:t>
            </a:r>
            <a:r>
              <a:rPr lang="en-US" sz="2800" dirty="0" smtClean="0">
                <a:latin typeface="Lato Regular"/>
                <a:cs typeface="Lato Regular"/>
              </a:rPr>
              <a:t>: passed by reference</a:t>
            </a:r>
            <a:endParaRPr lang="en-US" sz="28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583629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542" y="176435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var</a:t>
            </a:r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=</a:t>
            </a:r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{}</a:t>
            </a:r>
            <a:r>
              <a:rPr lang="en-US" sz="24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;</a:t>
            </a:r>
          </a:p>
          <a:p>
            <a:endParaRPr lang="en-US" sz="24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400" b="1" dirty="0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for</a:t>
            </a:r>
            <a:r>
              <a:rPr lang="en-US" sz="24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(</a:t>
            </a:r>
            <a:r>
              <a:rPr lang="en-US" sz="2400" b="1" dirty="0" err="1" smtClean="0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var</a:t>
            </a:r>
            <a:r>
              <a:rPr lang="en-US" sz="2400" dirty="0" smtClean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=</a:t>
            </a:r>
            <a:r>
              <a:rPr lang="en-US" sz="24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0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;</a:t>
            </a:r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&lt;</a:t>
            </a:r>
            <a:r>
              <a:rPr lang="en-US" sz="24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3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;</a:t>
            </a:r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++</a:t>
            </a:r>
            <a:r>
              <a:rPr lang="en-US" sz="24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) {</a:t>
            </a:r>
            <a:endParaRPr lang="en-US" sz="24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</a:t>
            </a:r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=</a:t>
            </a:r>
            <a:r>
              <a:rPr lang="en-US" sz="2400" dirty="0">
                <a:latin typeface="Monaco"/>
                <a:ea typeface="Times New Roman" pitchFamily="18" charset="0"/>
                <a:cs typeface="Monaco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Monaco"/>
                <a:ea typeface="Times New Roman" pitchFamily="18" charset="0"/>
                <a:cs typeface="Monaco"/>
              </a:rPr>
              <a:t>function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(</a:t>
            </a:r>
            <a:r>
              <a:rPr lang="en-US" sz="24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) { 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alert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i</a:t>
            </a:r>
            <a:r>
              <a:rPr lang="en-US" sz="24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) }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;</a:t>
            </a:r>
            <a:endParaRPr lang="en-US" sz="24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400" dirty="0" smtClean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}</a:t>
            </a:r>
          </a:p>
          <a:p>
            <a:pPr eaLnBrk="0" hangingPunct="0"/>
            <a:endParaRPr lang="en-US" sz="24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4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0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]();</a:t>
            </a:r>
            <a:endParaRPr lang="en-US" sz="24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4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1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]();</a:t>
            </a:r>
            <a:endParaRPr lang="en-US" sz="2400" dirty="0">
              <a:latin typeface="Monaco"/>
              <a:ea typeface="Times New Roman" pitchFamily="18" charset="0"/>
              <a:cs typeface="Monaco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Monaco"/>
                <a:ea typeface="Times New Roman" pitchFamily="18" charset="0"/>
                <a:cs typeface="Monaco"/>
              </a:rPr>
              <a:t>a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[</a:t>
            </a:r>
            <a:r>
              <a:rPr lang="en-US" sz="2400" dirty="0">
                <a:solidFill>
                  <a:srgbClr val="004080"/>
                </a:solidFill>
                <a:latin typeface="Monaco"/>
                <a:ea typeface="Times New Roman" pitchFamily="18" charset="0"/>
                <a:cs typeface="Monaco"/>
              </a:rPr>
              <a:t>2</a:t>
            </a:r>
            <a:r>
              <a:rPr lang="en-US" sz="2400" dirty="0">
                <a:solidFill>
                  <a:srgbClr val="5C5C5C"/>
                </a:solidFill>
                <a:latin typeface="Monaco"/>
                <a:ea typeface="Times New Roman" pitchFamily="18" charset="0"/>
                <a:cs typeface="Monaco"/>
              </a:rPr>
              <a:t>]();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3980342"/>
            <a:ext cx="92345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3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3</a:t>
            </a:r>
            <a:endParaRPr lang="en-US" sz="2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235726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619928"/>
            <a:ext cx="9144000" cy="1235726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1965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352455" y="1946772"/>
            <a:ext cx="3566003" cy="354099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13865" y="4182960"/>
            <a:ext cx="724801" cy="446169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43060" y="3520474"/>
            <a:ext cx="1158641" cy="446169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2455" y="1632157"/>
            <a:ext cx="3566003" cy="1039935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67053" y="907944"/>
            <a:ext cx="3566003" cy="446169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78248" y="3512579"/>
            <a:ext cx="3300520" cy="446169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35283" y="285873"/>
            <a:ext cx="3566003" cy="2955012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4319232" y="982685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56" y="302679"/>
            <a:ext cx="3680268" cy="58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counter </a:t>
            </a:r>
            <a:r>
              <a:rPr lang="en-US" sz="1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800" dirty="0"/>
          </a:p>
        </p:txBody>
      </p:sp>
      <p:sp>
        <p:nvSpPr>
          <p:cNvPr id="11" name="Left Bracket 10"/>
          <p:cNvSpPr/>
          <p:nvPr/>
        </p:nvSpPr>
        <p:spPr>
          <a:xfrm>
            <a:off x="4193010" y="676758"/>
            <a:ext cx="167725" cy="4681618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308239" y="676758"/>
            <a:ext cx="157305" cy="4681618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6319" y="525418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8262" y="98281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14271" y="945518"/>
            <a:ext cx="554182" cy="461812"/>
            <a:chOff x="6927273" y="2124370"/>
            <a:chExt cx="554182" cy="461812"/>
          </a:xfrm>
        </p:grpSpPr>
        <p:sp>
          <p:nvSpPr>
            <p:cNvPr id="44" name="Double Brace 43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5" name="Elbow Connector 4"/>
          <p:cNvCxnSpPr>
            <a:stCxn id="45" idx="0"/>
            <a:endCxn id="14" idx="0"/>
          </p:cNvCxnSpPr>
          <p:nvPr/>
        </p:nvCxnSpPr>
        <p:spPr>
          <a:xfrm rot="16200000" flipV="1">
            <a:off x="5503083" y="-142761"/>
            <a:ext cx="420100" cy="1756458"/>
          </a:xfrm>
          <a:prstGeom prst="bentConnector3">
            <a:avLst>
              <a:gd name="adj1" fmla="val 154416"/>
            </a:avLst>
          </a:prstGeom>
          <a:ln w="19050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974308" y="1641853"/>
            <a:ext cx="1136106" cy="868025"/>
            <a:chOff x="6974308" y="1641853"/>
            <a:chExt cx="1136106" cy="868025"/>
          </a:xfrm>
        </p:grpSpPr>
        <p:sp>
          <p:nvSpPr>
            <p:cNvPr id="54" name="Left Bracket 53"/>
            <p:cNvSpPr/>
            <p:nvPr/>
          </p:nvSpPr>
          <p:spPr>
            <a:xfrm>
              <a:off x="6974308" y="1780353"/>
              <a:ext cx="110741" cy="729525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ket 54"/>
            <p:cNvSpPr/>
            <p:nvPr/>
          </p:nvSpPr>
          <p:spPr>
            <a:xfrm>
              <a:off x="7997133" y="1780354"/>
              <a:ext cx="113281" cy="729524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24284" y="1641853"/>
              <a:ext cx="838691" cy="27699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90"/>
                  </a:solidFill>
                  <a:latin typeface="Lato Black"/>
                  <a:cs typeface="Lato Black"/>
                </a:rPr>
                <a:t>c</a:t>
              </a:r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ounter()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</p:grpSp>
      <p:cxnSp>
        <p:nvCxnSpPr>
          <p:cNvPr id="71" name="Elbow Connector 70"/>
          <p:cNvCxnSpPr/>
          <p:nvPr/>
        </p:nvCxnSpPr>
        <p:spPr>
          <a:xfrm rot="16200000" flipV="1">
            <a:off x="6467147" y="1637955"/>
            <a:ext cx="631376" cy="382946"/>
          </a:xfrm>
          <a:prstGeom prst="bentConnector3">
            <a:avLst>
              <a:gd name="adj1" fmla="val -879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974308" y="1909672"/>
            <a:ext cx="1938770" cy="470845"/>
            <a:chOff x="6974308" y="1909672"/>
            <a:chExt cx="1938770" cy="470845"/>
          </a:xfrm>
        </p:grpSpPr>
        <p:sp>
          <p:nvSpPr>
            <p:cNvPr id="73" name="TextBox 72"/>
            <p:cNvSpPr txBox="1"/>
            <p:nvPr/>
          </p:nvSpPr>
          <p:spPr>
            <a:xfrm>
              <a:off x="6974308" y="1909672"/>
              <a:ext cx="1133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count</a:t>
              </a:r>
              <a:endParaRPr lang="en-US" sz="24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31690" y="1918852"/>
              <a:ext cx="48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75" name="Right Arrow 74"/>
            <p:cNvSpPr/>
            <p:nvPr/>
          </p:nvSpPr>
          <p:spPr>
            <a:xfrm>
              <a:off x="7970612" y="2074511"/>
              <a:ext cx="550881" cy="19252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69784" y="2779073"/>
            <a:ext cx="554182" cy="461812"/>
            <a:chOff x="6927273" y="2124370"/>
            <a:chExt cx="554182" cy="461812"/>
          </a:xfrm>
        </p:grpSpPr>
        <p:sp>
          <p:nvSpPr>
            <p:cNvPr id="78" name="Double Brace 7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7543631" y="2448950"/>
            <a:ext cx="0" cy="353213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Arrow Callout 81"/>
          <p:cNvSpPr/>
          <p:nvPr/>
        </p:nvSpPr>
        <p:spPr>
          <a:xfrm>
            <a:off x="4309420" y="2836793"/>
            <a:ext cx="2851316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52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36431" y="2836793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69653" y="3337792"/>
            <a:ext cx="764126" cy="940055"/>
            <a:chOff x="7169653" y="3337792"/>
            <a:chExt cx="764126" cy="940055"/>
          </a:xfrm>
        </p:grpSpPr>
        <p:grpSp>
          <p:nvGrpSpPr>
            <p:cNvPr id="12" name="Group 11"/>
            <p:cNvGrpSpPr/>
            <p:nvPr/>
          </p:nvGrpSpPr>
          <p:grpSpPr>
            <a:xfrm>
              <a:off x="7169653" y="3747850"/>
              <a:ext cx="764126" cy="529997"/>
              <a:chOff x="7169653" y="3747850"/>
              <a:chExt cx="764126" cy="529997"/>
            </a:xfrm>
          </p:grpSpPr>
          <p:sp>
            <p:nvSpPr>
              <p:cNvPr id="86" name="Left Bracket 85"/>
              <p:cNvSpPr/>
              <p:nvPr/>
            </p:nvSpPr>
            <p:spPr>
              <a:xfrm>
                <a:off x="7169653" y="3888657"/>
                <a:ext cx="132341" cy="389190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ight Bracket 86"/>
              <p:cNvSpPr/>
              <p:nvPr/>
            </p:nvSpPr>
            <p:spPr>
              <a:xfrm>
                <a:off x="7823038" y="3888656"/>
                <a:ext cx="110741" cy="389191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333681" y="3747850"/>
                <a:ext cx="441146" cy="276999"/>
              </a:xfrm>
              <a:prstGeom prst="rect">
                <a:avLst/>
              </a:prstGeom>
              <a:noFill/>
              <a:ln>
                <a:solidFill>
                  <a:srgbClr val="00009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90"/>
                    </a:solidFill>
                    <a:latin typeface="Lato Black"/>
                    <a:cs typeface="Lato Black"/>
                  </a:rPr>
                  <a:t>c1()</a:t>
                </a:r>
                <a:endParaRPr lang="en-US" sz="1200" dirty="0">
                  <a:solidFill>
                    <a:srgbClr val="000090"/>
                  </a:solidFill>
                  <a:latin typeface="Lato Black"/>
                  <a:cs typeface="Lato Black"/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flipV="1">
              <a:off x="7525050" y="3337792"/>
              <a:ext cx="0" cy="35321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10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4" grpId="0" animBg="1"/>
      <p:bldP spid="84" grpId="1" animBg="1"/>
      <p:bldP spid="81" grpId="0" animBg="1"/>
      <p:bldP spid="81" grpId="1" animBg="1"/>
      <p:bldP spid="76" grpId="0" animBg="1"/>
      <p:bldP spid="76" grpId="1" animBg="1"/>
      <p:bldP spid="72" grpId="0" animBg="1"/>
      <p:bldP spid="72" grpId="1" animBg="1"/>
      <p:bldP spid="53" grpId="0" animBg="1"/>
      <p:bldP spid="53" grpId="1" animBg="1"/>
      <p:bldP spid="70" grpId="0" animBg="1"/>
      <p:bldP spid="70" grpId="1" animBg="1"/>
      <p:bldP spid="23" grpId="0" animBg="1"/>
      <p:bldP spid="15" grpId="0"/>
      <p:bldP spid="82" grpId="0" animBg="1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52456" y="1981098"/>
            <a:ext cx="3300520" cy="354099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4319232" y="982685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56" y="302924"/>
            <a:ext cx="3680268" cy="58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counter </a:t>
            </a:r>
            <a:r>
              <a:rPr lang="en-US" sz="1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800" dirty="0"/>
          </a:p>
        </p:txBody>
      </p:sp>
      <p:sp>
        <p:nvSpPr>
          <p:cNvPr id="11" name="Left Bracket 10"/>
          <p:cNvSpPr/>
          <p:nvPr/>
        </p:nvSpPr>
        <p:spPr>
          <a:xfrm>
            <a:off x="4193010" y="676758"/>
            <a:ext cx="167725" cy="4681618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308239" y="676758"/>
            <a:ext cx="157305" cy="4681618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6319" y="525418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8262" y="98281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14271" y="945518"/>
            <a:ext cx="554182" cy="461812"/>
            <a:chOff x="6927273" y="2124370"/>
            <a:chExt cx="554182" cy="461812"/>
          </a:xfrm>
        </p:grpSpPr>
        <p:sp>
          <p:nvSpPr>
            <p:cNvPr id="44" name="Double Brace 43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5" name="Elbow Connector 4"/>
          <p:cNvCxnSpPr>
            <a:stCxn id="45" idx="0"/>
            <a:endCxn id="14" idx="0"/>
          </p:cNvCxnSpPr>
          <p:nvPr/>
        </p:nvCxnSpPr>
        <p:spPr>
          <a:xfrm rot="16200000" flipV="1">
            <a:off x="5503083" y="-142761"/>
            <a:ext cx="420100" cy="1756458"/>
          </a:xfrm>
          <a:prstGeom prst="bentConnector3">
            <a:avLst>
              <a:gd name="adj1" fmla="val 154416"/>
            </a:avLst>
          </a:prstGeom>
          <a:ln w="19050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>
            <a:off x="6974308" y="1780353"/>
            <a:ext cx="110741" cy="729525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/>
          <p:cNvSpPr/>
          <p:nvPr/>
        </p:nvSpPr>
        <p:spPr>
          <a:xfrm>
            <a:off x="7997133" y="1780354"/>
            <a:ext cx="113281" cy="729524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24284" y="1641853"/>
            <a:ext cx="838691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90"/>
                </a:solidFill>
                <a:latin typeface="Lato Black"/>
                <a:cs typeface="Lato Black"/>
              </a:rPr>
              <a:t>c</a:t>
            </a:r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ounter()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rot="16200000" flipV="1">
            <a:off x="6467147" y="1637955"/>
            <a:ext cx="631376" cy="382946"/>
          </a:xfrm>
          <a:prstGeom prst="bentConnector3">
            <a:avLst>
              <a:gd name="adj1" fmla="val -879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308" y="1909672"/>
            <a:ext cx="113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431690" y="1918852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7970612" y="2074511"/>
            <a:ext cx="550881" cy="192522"/>
          </a:xfrm>
          <a:prstGeom prst="rightArrow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269784" y="2779073"/>
            <a:ext cx="554182" cy="461812"/>
            <a:chOff x="6927273" y="2124370"/>
            <a:chExt cx="554182" cy="461812"/>
          </a:xfrm>
        </p:grpSpPr>
        <p:sp>
          <p:nvSpPr>
            <p:cNvPr id="78" name="Double Brace 7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7543631" y="2448950"/>
            <a:ext cx="0" cy="353213"/>
          </a:xfrm>
          <a:prstGeom prst="straightConnector1">
            <a:avLst/>
          </a:prstGeom>
          <a:ln>
            <a:solidFill>
              <a:srgbClr val="00009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Arrow Callout 81"/>
          <p:cNvSpPr/>
          <p:nvPr/>
        </p:nvSpPr>
        <p:spPr>
          <a:xfrm>
            <a:off x="4309420" y="2836793"/>
            <a:ext cx="2851316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52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36431" y="2836793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Left Bracket 85"/>
          <p:cNvSpPr/>
          <p:nvPr/>
        </p:nvSpPr>
        <p:spPr>
          <a:xfrm>
            <a:off x="7169653" y="3888657"/>
            <a:ext cx="132341" cy="389190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ket 86"/>
          <p:cNvSpPr/>
          <p:nvPr/>
        </p:nvSpPr>
        <p:spPr>
          <a:xfrm>
            <a:off x="7823038" y="3888656"/>
            <a:ext cx="110741" cy="389191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333681" y="3747850"/>
            <a:ext cx="441146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c1()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7525050" y="3337792"/>
            <a:ext cx="0" cy="353213"/>
          </a:xfrm>
          <a:prstGeom prst="straightConnector1">
            <a:avLst/>
          </a:prstGeom>
          <a:ln>
            <a:solidFill>
              <a:srgbClr val="00009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41215" y="1912502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1240532" y="4236686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1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4" grpId="0"/>
      <p:bldP spid="43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52456" y="4911923"/>
            <a:ext cx="888076" cy="354099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2456" y="1969656"/>
            <a:ext cx="3300520" cy="354099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4319232" y="982685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56" y="302924"/>
            <a:ext cx="3680268" cy="58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counter </a:t>
            </a:r>
            <a:r>
              <a:rPr lang="en-US" sz="1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800" dirty="0"/>
          </a:p>
        </p:txBody>
      </p:sp>
      <p:sp>
        <p:nvSpPr>
          <p:cNvPr id="11" name="Left Bracket 10"/>
          <p:cNvSpPr/>
          <p:nvPr/>
        </p:nvSpPr>
        <p:spPr>
          <a:xfrm>
            <a:off x="4193010" y="676758"/>
            <a:ext cx="167725" cy="4681618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308239" y="676758"/>
            <a:ext cx="157305" cy="4681618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6319" y="525418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8262" y="98281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14271" y="945518"/>
            <a:ext cx="554182" cy="461812"/>
            <a:chOff x="6927273" y="2124370"/>
            <a:chExt cx="554182" cy="461812"/>
          </a:xfrm>
        </p:grpSpPr>
        <p:sp>
          <p:nvSpPr>
            <p:cNvPr id="44" name="Double Brace 43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5" name="Elbow Connector 4"/>
          <p:cNvCxnSpPr>
            <a:stCxn id="45" idx="0"/>
            <a:endCxn id="14" idx="0"/>
          </p:cNvCxnSpPr>
          <p:nvPr/>
        </p:nvCxnSpPr>
        <p:spPr>
          <a:xfrm rot="16200000" flipV="1">
            <a:off x="5503083" y="-142761"/>
            <a:ext cx="420100" cy="1756458"/>
          </a:xfrm>
          <a:prstGeom prst="bentConnector3">
            <a:avLst>
              <a:gd name="adj1" fmla="val 154416"/>
            </a:avLst>
          </a:prstGeom>
          <a:ln w="19050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>
            <a:off x="6974308" y="1780353"/>
            <a:ext cx="110741" cy="729525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/>
          <p:cNvSpPr/>
          <p:nvPr/>
        </p:nvSpPr>
        <p:spPr>
          <a:xfrm>
            <a:off x="7997133" y="1780354"/>
            <a:ext cx="113281" cy="729524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24284" y="1641853"/>
            <a:ext cx="838691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90"/>
                </a:solidFill>
                <a:latin typeface="Lato Black"/>
                <a:cs typeface="Lato Black"/>
              </a:rPr>
              <a:t>c</a:t>
            </a:r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ounter()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rot="16200000" flipV="1">
            <a:off x="6467147" y="1637955"/>
            <a:ext cx="631376" cy="382946"/>
          </a:xfrm>
          <a:prstGeom prst="bentConnector3">
            <a:avLst>
              <a:gd name="adj1" fmla="val -879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308" y="1909672"/>
            <a:ext cx="113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75" name="Right Arrow 74"/>
          <p:cNvSpPr/>
          <p:nvPr/>
        </p:nvSpPr>
        <p:spPr>
          <a:xfrm>
            <a:off x="7970612" y="2074511"/>
            <a:ext cx="550881" cy="19252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269784" y="2779073"/>
            <a:ext cx="554182" cy="461812"/>
            <a:chOff x="6927273" y="2124370"/>
            <a:chExt cx="554182" cy="461812"/>
          </a:xfrm>
        </p:grpSpPr>
        <p:sp>
          <p:nvSpPr>
            <p:cNvPr id="78" name="Double Brace 7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7543631" y="2448950"/>
            <a:ext cx="0" cy="3532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Arrow Callout 81"/>
          <p:cNvSpPr/>
          <p:nvPr/>
        </p:nvSpPr>
        <p:spPr>
          <a:xfrm>
            <a:off x="4309420" y="2836793"/>
            <a:ext cx="2851316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52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36431" y="2836793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441215" y="1912502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1240532" y="4236686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1</a:t>
            </a:r>
            <a:endParaRPr lang="en-US" sz="2000" dirty="0">
              <a:solidFill>
                <a:schemeClr val="accent3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169653" y="3337792"/>
            <a:ext cx="764126" cy="940055"/>
            <a:chOff x="7169653" y="3337792"/>
            <a:chExt cx="764126" cy="940055"/>
          </a:xfrm>
        </p:grpSpPr>
        <p:grpSp>
          <p:nvGrpSpPr>
            <p:cNvPr id="33" name="Group 32"/>
            <p:cNvGrpSpPr/>
            <p:nvPr/>
          </p:nvGrpSpPr>
          <p:grpSpPr>
            <a:xfrm>
              <a:off x="7169653" y="3747850"/>
              <a:ext cx="764126" cy="529997"/>
              <a:chOff x="7169653" y="3747850"/>
              <a:chExt cx="764126" cy="529997"/>
            </a:xfrm>
          </p:grpSpPr>
          <p:sp>
            <p:nvSpPr>
              <p:cNvPr id="35" name="Left Bracket 34"/>
              <p:cNvSpPr/>
              <p:nvPr/>
            </p:nvSpPr>
            <p:spPr>
              <a:xfrm>
                <a:off x="7169653" y="3888657"/>
                <a:ext cx="132341" cy="389190"/>
              </a:xfrm>
              <a:prstGeom prst="leftBracket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Bracket 35"/>
              <p:cNvSpPr/>
              <p:nvPr/>
            </p:nvSpPr>
            <p:spPr>
              <a:xfrm>
                <a:off x="7823038" y="3888656"/>
                <a:ext cx="110741" cy="389191"/>
              </a:xfrm>
              <a:prstGeom prst="rightBracket">
                <a:avLst/>
              </a:prstGeom>
              <a:ln w="3810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33681" y="3747850"/>
                <a:ext cx="441146" cy="276999"/>
              </a:xfrm>
              <a:prstGeom prst="rect">
                <a:avLst/>
              </a:prstGeom>
              <a:noFill/>
              <a:ln>
                <a:solidFill>
                  <a:srgbClr val="00009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0090"/>
                    </a:solidFill>
                    <a:latin typeface="Lato Black"/>
                    <a:cs typeface="Lato Black"/>
                  </a:rPr>
                  <a:t>c1()</a:t>
                </a:r>
                <a:endParaRPr lang="en-US" sz="1200" dirty="0">
                  <a:solidFill>
                    <a:srgbClr val="000090"/>
                  </a:solidFill>
                  <a:latin typeface="Lato Black"/>
                  <a:cs typeface="Lato Black"/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7525050" y="3337792"/>
              <a:ext cx="0" cy="35321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749655"/>
      </p:ext>
    </p:extLst>
  </p:cSld>
  <p:clrMapOvr>
    <a:masterClrMapping/>
  </p:clrMapOvr>
  <p:transition xmlns:p14="http://schemas.microsoft.com/office/powerpoint/2010/main" spd="slow">
    <p:wipe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52456" y="1958214"/>
            <a:ext cx="3300520" cy="354099"/>
          </a:xfrm>
          <a:prstGeom prst="rect">
            <a:avLst/>
          </a:prstGeom>
          <a:solidFill>
            <a:srgbClr val="FFF8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Callout 22"/>
          <p:cNvSpPr/>
          <p:nvPr/>
        </p:nvSpPr>
        <p:spPr>
          <a:xfrm>
            <a:off x="4319232" y="982685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56" y="302924"/>
            <a:ext cx="3680268" cy="58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counter </a:t>
            </a:r>
            <a:r>
              <a:rPr lang="en-US" sz="1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800" dirty="0"/>
          </a:p>
        </p:txBody>
      </p:sp>
      <p:sp>
        <p:nvSpPr>
          <p:cNvPr id="11" name="Left Bracket 10"/>
          <p:cNvSpPr/>
          <p:nvPr/>
        </p:nvSpPr>
        <p:spPr>
          <a:xfrm>
            <a:off x="4193010" y="676758"/>
            <a:ext cx="167725" cy="4681618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308239" y="676758"/>
            <a:ext cx="157305" cy="4681618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6319" y="525418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8262" y="98281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14271" y="945518"/>
            <a:ext cx="554182" cy="461812"/>
            <a:chOff x="6927273" y="2124370"/>
            <a:chExt cx="554182" cy="461812"/>
          </a:xfrm>
        </p:grpSpPr>
        <p:sp>
          <p:nvSpPr>
            <p:cNvPr id="44" name="Double Brace 43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5" name="Elbow Connector 4"/>
          <p:cNvCxnSpPr>
            <a:stCxn id="45" idx="0"/>
            <a:endCxn id="14" idx="0"/>
          </p:cNvCxnSpPr>
          <p:nvPr/>
        </p:nvCxnSpPr>
        <p:spPr>
          <a:xfrm rot="16200000" flipV="1">
            <a:off x="5503083" y="-142761"/>
            <a:ext cx="420100" cy="1756458"/>
          </a:xfrm>
          <a:prstGeom prst="bentConnector3">
            <a:avLst>
              <a:gd name="adj1" fmla="val 154416"/>
            </a:avLst>
          </a:prstGeom>
          <a:ln w="19050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>
            <a:off x="6974308" y="1780353"/>
            <a:ext cx="110741" cy="729525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/>
          <p:cNvSpPr/>
          <p:nvPr/>
        </p:nvSpPr>
        <p:spPr>
          <a:xfrm>
            <a:off x="7997133" y="1780354"/>
            <a:ext cx="113281" cy="729524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24284" y="1641853"/>
            <a:ext cx="838691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90"/>
                </a:solidFill>
                <a:latin typeface="Lato Black"/>
                <a:cs typeface="Lato Black"/>
              </a:rPr>
              <a:t>c</a:t>
            </a:r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ounter()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rot="16200000" flipV="1">
            <a:off x="6467147" y="1637955"/>
            <a:ext cx="631376" cy="382946"/>
          </a:xfrm>
          <a:prstGeom prst="bentConnector3">
            <a:avLst>
              <a:gd name="adj1" fmla="val -879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308" y="1909672"/>
            <a:ext cx="113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75" name="Right Arrow 74"/>
          <p:cNvSpPr/>
          <p:nvPr/>
        </p:nvSpPr>
        <p:spPr>
          <a:xfrm>
            <a:off x="7970612" y="2074511"/>
            <a:ext cx="550881" cy="192522"/>
          </a:xfrm>
          <a:prstGeom prst="rightArrow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269784" y="2779073"/>
            <a:ext cx="554182" cy="461812"/>
            <a:chOff x="6927273" y="2124370"/>
            <a:chExt cx="554182" cy="461812"/>
          </a:xfrm>
        </p:grpSpPr>
        <p:sp>
          <p:nvSpPr>
            <p:cNvPr id="78" name="Double Brace 7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7543631" y="2448950"/>
            <a:ext cx="0" cy="353213"/>
          </a:xfrm>
          <a:prstGeom prst="straightConnector1">
            <a:avLst/>
          </a:prstGeom>
          <a:ln>
            <a:solidFill>
              <a:srgbClr val="00009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Arrow Callout 81"/>
          <p:cNvSpPr/>
          <p:nvPr/>
        </p:nvSpPr>
        <p:spPr>
          <a:xfrm>
            <a:off x="4309420" y="2836793"/>
            <a:ext cx="2851316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52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36431" y="2836793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Left Bracket 85"/>
          <p:cNvSpPr/>
          <p:nvPr/>
        </p:nvSpPr>
        <p:spPr>
          <a:xfrm>
            <a:off x="7169653" y="3888657"/>
            <a:ext cx="132341" cy="389190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ket 86"/>
          <p:cNvSpPr/>
          <p:nvPr/>
        </p:nvSpPr>
        <p:spPr>
          <a:xfrm>
            <a:off x="7823038" y="3888656"/>
            <a:ext cx="110741" cy="389191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333681" y="3747850"/>
            <a:ext cx="441146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c1()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7525050" y="3337792"/>
            <a:ext cx="0" cy="353213"/>
          </a:xfrm>
          <a:prstGeom prst="straightConnector1">
            <a:avLst/>
          </a:prstGeom>
          <a:ln>
            <a:solidFill>
              <a:srgbClr val="00009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41215" y="1912502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1240532" y="4236686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1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41215" y="1915175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1234182" y="4874921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2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C04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Callout 22"/>
          <p:cNvSpPr/>
          <p:nvPr/>
        </p:nvSpPr>
        <p:spPr>
          <a:xfrm>
            <a:off x="4319232" y="982685"/>
            <a:ext cx="1752219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0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56" y="302924"/>
            <a:ext cx="3680268" cy="58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 Regular"/>
                <a:ea typeface="+mn-ea"/>
                <a:cs typeface="Lato Regular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counter </a:t>
            </a:r>
            <a:r>
              <a:rPr lang="en-US" sz="1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c1()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1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 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algn="l"/>
            <a:endParaRPr lang="en-US" sz="18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c2()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800" dirty="0"/>
          </a:p>
        </p:txBody>
      </p:sp>
      <p:sp>
        <p:nvSpPr>
          <p:cNvPr id="11" name="Left Bracket 10"/>
          <p:cNvSpPr/>
          <p:nvPr/>
        </p:nvSpPr>
        <p:spPr>
          <a:xfrm>
            <a:off x="4193010" y="676758"/>
            <a:ext cx="167725" cy="4681618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308239" y="676758"/>
            <a:ext cx="157305" cy="4681618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6319" y="525418"/>
            <a:ext cx="91716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WINDOW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8262" y="982810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14271" y="945518"/>
            <a:ext cx="554182" cy="461812"/>
            <a:chOff x="6927273" y="2124370"/>
            <a:chExt cx="554182" cy="461812"/>
          </a:xfrm>
        </p:grpSpPr>
        <p:sp>
          <p:nvSpPr>
            <p:cNvPr id="44" name="Double Brace 43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5" name="Elbow Connector 4"/>
          <p:cNvCxnSpPr>
            <a:stCxn id="45" idx="0"/>
            <a:endCxn id="14" idx="0"/>
          </p:cNvCxnSpPr>
          <p:nvPr/>
        </p:nvCxnSpPr>
        <p:spPr>
          <a:xfrm rot="16200000" flipV="1">
            <a:off x="5503083" y="-142761"/>
            <a:ext cx="420100" cy="1756458"/>
          </a:xfrm>
          <a:prstGeom prst="bentConnector3">
            <a:avLst>
              <a:gd name="adj1" fmla="val 154416"/>
            </a:avLst>
          </a:prstGeom>
          <a:ln w="19050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>
            <a:off x="6974308" y="1780353"/>
            <a:ext cx="110741" cy="729525"/>
          </a:xfrm>
          <a:prstGeom prst="leftBracket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/>
          <p:cNvSpPr/>
          <p:nvPr/>
        </p:nvSpPr>
        <p:spPr>
          <a:xfrm>
            <a:off x="7997133" y="1780354"/>
            <a:ext cx="113281" cy="729524"/>
          </a:xfrm>
          <a:prstGeom prst="rightBracket">
            <a:avLst/>
          </a:prstGeom>
          <a:ln w="381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24284" y="1641853"/>
            <a:ext cx="838691" cy="276999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0090"/>
                </a:solidFill>
                <a:latin typeface="Lato Black"/>
                <a:cs typeface="Lato Black"/>
              </a:rPr>
              <a:t>c</a:t>
            </a:r>
            <a:r>
              <a:rPr lang="en-US" sz="1200" dirty="0" smtClean="0">
                <a:solidFill>
                  <a:srgbClr val="000090"/>
                </a:solidFill>
                <a:latin typeface="Lato Black"/>
                <a:cs typeface="Lato Black"/>
              </a:rPr>
              <a:t>ounter()</a:t>
            </a:r>
            <a:endParaRPr lang="en-US" sz="1200" dirty="0">
              <a:solidFill>
                <a:srgbClr val="000090"/>
              </a:solidFill>
              <a:latin typeface="Lato Black"/>
              <a:cs typeface="Lato Black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rot="16200000" flipV="1">
            <a:off x="6467147" y="1637955"/>
            <a:ext cx="631376" cy="382946"/>
          </a:xfrm>
          <a:prstGeom prst="bentConnector3">
            <a:avLst>
              <a:gd name="adj1" fmla="val -879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308" y="1909672"/>
            <a:ext cx="113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75" name="Right Arrow 74"/>
          <p:cNvSpPr/>
          <p:nvPr/>
        </p:nvSpPr>
        <p:spPr>
          <a:xfrm>
            <a:off x="7970612" y="2074511"/>
            <a:ext cx="550881" cy="192522"/>
          </a:xfrm>
          <a:prstGeom prst="rightArrow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269784" y="2779073"/>
            <a:ext cx="554182" cy="461812"/>
            <a:chOff x="6927273" y="2124370"/>
            <a:chExt cx="554182" cy="461812"/>
          </a:xfrm>
        </p:grpSpPr>
        <p:sp>
          <p:nvSpPr>
            <p:cNvPr id="78" name="Double Brace 77"/>
            <p:cNvSpPr/>
            <p:nvPr/>
          </p:nvSpPr>
          <p:spPr>
            <a:xfrm>
              <a:off x="6927273" y="2170545"/>
              <a:ext cx="554182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7682" y="2124370"/>
              <a:ext cx="47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latin typeface="Lato Bold Italic"/>
                  <a:cs typeface="Lato Bold Italic"/>
                </a:rPr>
                <a:t>fn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7543631" y="2448950"/>
            <a:ext cx="0" cy="353213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Arrow Callout 81"/>
          <p:cNvSpPr/>
          <p:nvPr/>
        </p:nvSpPr>
        <p:spPr>
          <a:xfrm>
            <a:off x="4309420" y="2836793"/>
            <a:ext cx="2851316" cy="41563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52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36431" y="2836793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169653" y="3337792"/>
            <a:ext cx="764126" cy="940055"/>
            <a:chOff x="7169653" y="3337792"/>
            <a:chExt cx="764126" cy="940055"/>
          </a:xfrm>
        </p:grpSpPr>
        <p:sp>
          <p:nvSpPr>
            <p:cNvPr id="86" name="Left Bracket 85"/>
            <p:cNvSpPr/>
            <p:nvPr/>
          </p:nvSpPr>
          <p:spPr>
            <a:xfrm>
              <a:off x="7169653" y="3888657"/>
              <a:ext cx="132341" cy="389190"/>
            </a:xfrm>
            <a:prstGeom prst="leftBracket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Bracket 86"/>
            <p:cNvSpPr/>
            <p:nvPr/>
          </p:nvSpPr>
          <p:spPr>
            <a:xfrm>
              <a:off x="7823038" y="3888656"/>
              <a:ext cx="110741" cy="389191"/>
            </a:xfrm>
            <a:prstGeom prst="rightBracket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33681" y="3747850"/>
              <a:ext cx="441146" cy="276999"/>
            </a:xfrm>
            <a:prstGeom prst="rect">
              <a:avLst/>
            </a:prstGeom>
            <a:noFill/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90"/>
                  </a:solidFill>
                  <a:latin typeface="Lato Black"/>
                  <a:cs typeface="Lato Black"/>
                </a:rPr>
                <a:t>c1()</a:t>
              </a:r>
              <a:endParaRPr lang="en-US" sz="1200" dirty="0">
                <a:solidFill>
                  <a:srgbClr val="000090"/>
                </a:solidFill>
                <a:latin typeface="Lato Black"/>
                <a:cs typeface="Lato Black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7525050" y="3337792"/>
              <a:ext cx="0" cy="353213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1240532" y="4236686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1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41215" y="1915175"/>
            <a:ext cx="4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1234182" y="4874921"/>
            <a:ext cx="57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// 2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8937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1385</Words>
  <Application>Microsoft Macintosh PowerPoint</Application>
  <PresentationFormat>On-screen Show (4:3)</PresentationFormat>
  <Paragraphs>469</Paragraphs>
  <Slides>18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Abril</dc:creator>
  <cp:lastModifiedBy>Justin Meyer</cp:lastModifiedBy>
  <cp:revision>12</cp:revision>
  <dcterms:created xsi:type="dcterms:W3CDTF">2013-07-19T15:55:20Z</dcterms:created>
  <dcterms:modified xsi:type="dcterms:W3CDTF">2014-12-04T03:19:32Z</dcterms:modified>
</cp:coreProperties>
</file>