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9" r:id="rId11"/>
    <p:sldId id="266" r:id="rId12"/>
    <p:sldId id="267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31BA0-A4E9-A740-B689-59D315FF0A5F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67C4D-2655-5C4B-B2E4-7530C35F6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Tom:</a:t>
            </a:r>
            <a:r>
              <a:rPr lang="en-US" baseline="0" dirty="0" smtClean="0"/>
              <a:t> Summary slide; Animations should remain, but shapes/theme should match Justin’s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80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Tom:</a:t>
            </a:r>
            <a:r>
              <a:rPr lang="en-US" baseline="0" dirty="0" smtClean="0"/>
              <a:t> Summary slide; Animations should remain, but shapes/theme should match Justin’s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80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Tom:</a:t>
            </a:r>
            <a:r>
              <a:rPr lang="en-US" sz="1800" baseline="0" dirty="0" smtClean="0"/>
              <a:t> Animations should remain, but shapes/theme should match Justin’s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Tom:</a:t>
            </a:r>
            <a:r>
              <a:rPr lang="en-US" sz="1800" baseline="0" dirty="0" smtClean="0"/>
              <a:t> Animations should remain, but shapes/theme should match Justin’s</a:t>
            </a:r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Tom:</a:t>
            </a:r>
            <a:r>
              <a:rPr lang="en-US" sz="1800" baseline="0" dirty="0" smtClean="0"/>
              <a:t> Animations should remain, but shapes/theme should match Justin’s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Change </a:t>
            </a:r>
            <a:r>
              <a:rPr lang="en-US" sz="1800" dirty="0" err="1" smtClean="0"/>
              <a:t>animal.tostring</a:t>
            </a:r>
            <a:r>
              <a:rPr lang="en-US" sz="1800" baseline="0" dirty="0" smtClean="0"/>
              <a:t> to eats</a:t>
            </a:r>
            <a:endParaRPr lang="en-US" sz="18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Tom:</a:t>
            </a:r>
            <a:r>
              <a:rPr lang="en-US" sz="1800" baseline="0" dirty="0" smtClean="0"/>
              <a:t> Animations should remain, but shapes/theme should match Justin’s.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Starting at step 3: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dirty="0" smtClean="0"/>
              <a:t>prototype arrow</a:t>
            </a:r>
            <a:r>
              <a:rPr lang="en-US" sz="1800" baseline="0" dirty="0" smtClean="0"/>
              <a:t> should disappear; Chordate prototype should disappear; animal object appears; animal proto arrow appears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aseline="0" dirty="0" smtClean="0"/>
              <a:t>chordate prototype arrow will appear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Tom:</a:t>
            </a:r>
            <a:r>
              <a:rPr lang="en-US" sz="1800" baseline="0" dirty="0" smtClean="0"/>
              <a:t> Animations should remain, but shapes/theme should match Justin’s</a:t>
            </a:r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previous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8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BB7E-1C29-8F47-9B33-6086B1DFEBED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32CC-A04B-8B4B-95E5-C1B7CC05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3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BB7E-1C29-8F47-9B33-6086B1DFEBED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32CC-A04B-8B4B-95E5-C1B7CC05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3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BB7E-1C29-8F47-9B33-6086B1DFEBED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32CC-A04B-8B4B-95E5-C1B7CC05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2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BB7E-1C29-8F47-9B33-6086B1DFEBED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32CC-A04B-8B4B-95E5-C1B7CC05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9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BB7E-1C29-8F47-9B33-6086B1DFEBED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32CC-A04B-8B4B-95E5-C1B7CC05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0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BB7E-1C29-8F47-9B33-6086B1DFEBED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32CC-A04B-8B4B-95E5-C1B7CC05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3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BB7E-1C29-8F47-9B33-6086B1DFEBED}" type="datetimeFigureOut">
              <a:rPr lang="en-US" smtClean="0"/>
              <a:t>12/3/14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32CC-A04B-8B4B-95E5-C1B7CC05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9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BB7E-1C29-8F47-9B33-6086B1DFEBED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32CC-A04B-8B4B-95E5-C1B7CC05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8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BB7E-1C29-8F47-9B33-6086B1DFEBED}" type="datetimeFigureOut">
              <a:rPr lang="en-US" smtClean="0"/>
              <a:t>12/3/14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32CC-A04B-8B4B-95E5-C1B7CC05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BB7E-1C29-8F47-9B33-6086B1DFEBED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32CC-A04B-8B4B-95E5-C1B7CC05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5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BB7E-1C29-8F47-9B33-6086B1DFEBED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32CC-A04B-8B4B-95E5-C1B7CC05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0BB7E-1C29-8F47-9B33-6086B1DFEBED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32CC-A04B-8B4B-95E5-C1B7CC05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6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Prototypal Inheritance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7454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416128"/>
          </a:xfrm>
          <a:prstGeom prst="rect">
            <a:avLst/>
          </a:prstGeom>
          <a:solidFill>
            <a:srgbClr val="EBD549"/>
          </a:solidFill>
          <a:ln>
            <a:solidFill>
              <a:srgbClr val="EBD5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Summary</a:t>
            </a:r>
            <a:endParaRPr lang="en-US" sz="3200" b="1" spc="-150" dirty="0">
              <a:solidFill>
                <a:schemeClr val="tx1"/>
              </a:solidFill>
              <a:latin typeface="Lato Regular"/>
              <a:cs typeface="Lato Regular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 smtClean="0">
                <a:latin typeface="Lato Regular"/>
                <a:cs typeface="Lato Regular"/>
              </a:rPr>
              <a:t>Using “new”:</a:t>
            </a:r>
          </a:p>
          <a:p>
            <a:endParaRPr lang="en-US" dirty="0">
              <a:latin typeface="Lato Regular"/>
              <a:cs typeface="Lato Regular"/>
            </a:endParaRPr>
          </a:p>
          <a:p>
            <a:r>
              <a:rPr lang="en-US" dirty="0" smtClean="0">
                <a:latin typeface="Lato Regular"/>
                <a:cs typeface="Lato Regular"/>
              </a:rPr>
              <a:t>Creates a new object</a:t>
            </a:r>
          </a:p>
          <a:p>
            <a:r>
              <a:rPr lang="en-US" dirty="0" smtClean="0">
                <a:latin typeface="Lato Regular"/>
                <a:cs typeface="Lato Regular"/>
              </a:rPr>
              <a:t>Sets object’s __proto__ to the prototype of the constructor</a:t>
            </a:r>
          </a:p>
          <a:p>
            <a:r>
              <a:rPr lang="en-US" dirty="0" smtClean="0">
                <a:latin typeface="Lato Regular"/>
                <a:cs typeface="Lato Regular"/>
              </a:rPr>
              <a:t>Runs constructor</a:t>
            </a:r>
          </a:p>
          <a:p>
            <a:r>
              <a:rPr lang="en-US" dirty="0" smtClean="0">
                <a:latin typeface="Lato Regular"/>
                <a:cs typeface="Lato Regular"/>
              </a:rPr>
              <a:t>If constructor returns an object:</a:t>
            </a:r>
          </a:p>
          <a:p>
            <a:pPr lvl="1"/>
            <a:r>
              <a:rPr lang="en-US" dirty="0" smtClean="0">
                <a:latin typeface="Lato Regular"/>
                <a:cs typeface="Lato Regular"/>
              </a:rPr>
              <a:t>Return constructor’s return value</a:t>
            </a:r>
          </a:p>
          <a:p>
            <a:pPr lvl="1"/>
            <a:r>
              <a:rPr lang="en-US" dirty="0" smtClean="0">
                <a:latin typeface="Lato Regular"/>
                <a:cs typeface="Lato Regular"/>
              </a:rPr>
              <a:t>Otherwise return the newly created object</a:t>
            </a:r>
            <a:endParaRPr lang="en-US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17129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416128"/>
          </a:xfrm>
          <a:prstGeom prst="rect">
            <a:avLst/>
          </a:prstGeom>
          <a:solidFill>
            <a:srgbClr val="EBD549"/>
          </a:solidFill>
          <a:ln>
            <a:solidFill>
              <a:srgbClr val="EBD5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Summary</a:t>
            </a:r>
            <a:endParaRPr lang="en-US" sz="3200" b="1" spc="-150" dirty="0">
              <a:solidFill>
                <a:schemeClr val="tx1"/>
              </a:solidFill>
              <a:latin typeface="Lato Regular"/>
              <a:cs typeface="Lato Regula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4389" y="1833437"/>
            <a:ext cx="5674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Dog = function() {};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4389" y="2259214"/>
            <a:ext cx="4004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aco"/>
                <a:cs typeface="Monaco"/>
              </a:rPr>
              <a:t>v</a:t>
            </a:r>
            <a:r>
              <a:rPr lang="en-US" sz="2000" dirty="0" err="1" smtClean="0">
                <a:latin typeface="Monaco"/>
                <a:cs typeface="Monaco"/>
              </a:rPr>
              <a:t>ar</a:t>
            </a:r>
            <a:r>
              <a:rPr lang="en-US" sz="2000" dirty="0" smtClean="0">
                <a:latin typeface="Monaco"/>
                <a:cs typeface="Monaco"/>
              </a:rPr>
              <a:t> pup = new Dog();</a:t>
            </a:r>
            <a:endParaRPr lang="en-US" sz="2000" dirty="0">
              <a:latin typeface="Monaco"/>
              <a:cs typeface="Monaco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687498" y="3196163"/>
            <a:ext cx="893974" cy="744968"/>
            <a:chOff x="7894346" y="4753747"/>
            <a:chExt cx="554182" cy="461812"/>
          </a:xfrm>
        </p:grpSpPr>
        <p:sp>
          <p:nvSpPr>
            <p:cNvPr id="22" name="Double Brace 21"/>
            <p:cNvSpPr/>
            <p:nvPr/>
          </p:nvSpPr>
          <p:spPr>
            <a:xfrm>
              <a:off x="7894346" y="4799922"/>
              <a:ext cx="554182" cy="415637"/>
            </a:xfrm>
            <a:prstGeom prst="bracePair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34755" y="4753747"/>
              <a:ext cx="473364" cy="4388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i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ato Regular"/>
                  <a:cs typeface="Lato Regular"/>
                </a:rPr>
                <a:t>fn</a:t>
              </a:r>
              <a:endParaRPr lang="en-US" sz="4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Lato Regular"/>
                <a:cs typeface="Lato Regular"/>
              </a:endParaRPr>
            </a:p>
          </p:txBody>
        </p:sp>
      </p:grpSp>
      <p:cxnSp>
        <p:nvCxnSpPr>
          <p:cNvPr id="17" name="Straight Arrow Connector 16"/>
          <p:cNvCxnSpPr>
            <a:stCxn id="31" idx="7"/>
            <a:endCxn id="28" idx="3"/>
          </p:cNvCxnSpPr>
          <p:nvPr/>
        </p:nvCxnSpPr>
        <p:spPr>
          <a:xfrm flipV="1">
            <a:off x="4227013" y="4055023"/>
            <a:ext cx="2215823" cy="1163308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994158">
            <a:off x="4626536" y="4198668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Lato Regular"/>
                <a:cs typeface="Lato Regular"/>
              </a:rPr>
              <a:t>__proto__</a:t>
            </a:r>
            <a:endParaRPr lang="en-US" sz="2000" b="1" dirty="0">
              <a:latin typeface="Lato Regular"/>
              <a:cs typeface="Lato Regular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280097" y="3106512"/>
            <a:ext cx="1146468" cy="1111250"/>
            <a:chOff x="4730750" y="2877790"/>
            <a:chExt cx="1146468" cy="1111250"/>
          </a:xfrm>
        </p:grpSpPr>
        <p:sp>
          <p:nvSpPr>
            <p:cNvPr id="28" name="Oval 27"/>
            <p:cNvSpPr/>
            <p:nvPr/>
          </p:nvSpPr>
          <p:spPr>
            <a:xfrm>
              <a:off x="4730750" y="2877790"/>
              <a:ext cx="1111250" cy="1111250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Regular"/>
                <a:cs typeface="Lato Regular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30750" y="3221484"/>
              <a:ext cx="1146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Lato Regular"/>
                  <a:cs typeface="Lato Regular"/>
                </a:rPr>
                <a:t>OBJECT</a:t>
              </a:r>
              <a:endParaRPr lang="en-US" sz="2000" b="1" dirty="0">
                <a:latin typeface="Lato Regular"/>
                <a:cs typeface="Lato Regular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78502" y="5055592"/>
            <a:ext cx="1146468" cy="1111250"/>
            <a:chOff x="4730750" y="2877790"/>
            <a:chExt cx="1146468" cy="1111250"/>
          </a:xfrm>
        </p:grpSpPr>
        <p:sp>
          <p:nvSpPr>
            <p:cNvPr id="31" name="Oval 30"/>
            <p:cNvSpPr/>
            <p:nvPr/>
          </p:nvSpPr>
          <p:spPr>
            <a:xfrm>
              <a:off x="4730750" y="2877790"/>
              <a:ext cx="1111250" cy="1111250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Regular"/>
                <a:cs typeface="Lato Regular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30750" y="3233145"/>
              <a:ext cx="1146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Lato Regular"/>
                  <a:cs typeface="Lato Regular"/>
                </a:rPr>
                <a:t>OBJECT</a:t>
              </a:r>
              <a:endParaRPr lang="en-US" sz="2000" b="1" dirty="0">
                <a:latin typeface="Lato Regular"/>
                <a:cs typeface="Lato Regular"/>
              </a:endParaRP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4782036" y="3613775"/>
            <a:ext cx="1309231" cy="13396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66804" y="3213665"/>
            <a:ext cx="1667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Lato Regular"/>
                <a:cs typeface="Lato Regular"/>
              </a:rPr>
              <a:t>PROTOTYPE</a:t>
            </a:r>
            <a:endParaRPr lang="en-US" sz="2000" b="1" dirty="0">
              <a:latin typeface="Lato Regular"/>
              <a:cs typeface="Lato Regular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771596" y="5410947"/>
            <a:ext cx="1437287" cy="415637"/>
            <a:chOff x="2287305" y="4009956"/>
            <a:chExt cx="2143294" cy="415637"/>
          </a:xfrm>
        </p:grpSpPr>
        <p:sp>
          <p:nvSpPr>
            <p:cNvPr id="52" name="Right Arrow Callout 51"/>
            <p:cNvSpPr/>
            <p:nvPr/>
          </p:nvSpPr>
          <p:spPr>
            <a:xfrm>
              <a:off x="2418097" y="4009956"/>
              <a:ext cx="2012502" cy="415637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707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87305" y="4009956"/>
              <a:ext cx="1379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pup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139800" y="3386841"/>
            <a:ext cx="1437287" cy="415637"/>
            <a:chOff x="2287305" y="4009956"/>
            <a:chExt cx="2143294" cy="415637"/>
          </a:xfrm>
        </p:grpSpPr>
        <p:sp>
          <p:nvSpPr>
            <p:cNvPr id="55" name="Right Arrow Callout 54"/>
            <p:cNvSpPr/>
            <p:nvPr/>
          </p:nvSpPr>
          <p:spPr>
            <a:xfrm>
              <a:off x="2418097" y="4009956"/>
              <a:ext cx="2012502" cy="415637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707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87305" y="4009956"/>
              <a:ext cx="1379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Dog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8457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  <p:bldP spid="18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7847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Object.create</a:t>
            </a:r>
            <a:endParaRPr lang="en-GB" sz="4400" spc="-150" dirty="0" smtClean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sp>
        <p:nvSpPr>
          <p:cNvPr id="117" name="Text Box 27"/>
          <p:cNvSpPr txBox="1">
            <a:spLocks noChangeArrowheads="1"/>
          </p:cNvSpPr>
          <p:nvPr/>
        </p:nvSpPr>
        <p:spPr bwMode="auto">
          <a:xfrm>
            <a:off x="556930" y="1099154"/>
            <a:ext cx="6647433" cy="17102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Animal = {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function(name) {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this.name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name;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},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endParaRPr lang="en-GB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eats: 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function() {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this.name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" 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 eating.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8" name="Text Box 30"/>
          <p:cNvSpPr txBox="1">
            <a:spLocks noChangeArrowheads="1"/>
          </p:cNvSpPr>
          <p:nvPr/>
        </p:nvSpPr>
        <p:spPr bwMode="auto">
          <a:xfrm>
            <a:off x="526146" y="3005716"/>
            <a:ext cx="3647520" cy="6269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Chordate =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Object.create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(Animal, {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has_spine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 value: true }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})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GB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9" name="Text Box 31"/>
          <p:cNvSpPr txBox="1">
            <a:spLocks noChangeArrowheads="1"/>
          </p:cNvSpPr>
          <p:nvPr/>
        </p:nvSpPr>
        <p:spPr bwMode="auto">
          <a:xfrm>
            <a:off x="536227" y="3702838"/>
            <a:ext cx="4518720" cy="6459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Mammal = 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Object.create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(Chordate, {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has_hair</a:t>
            </a:r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 value: true }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</p:txBody>
      </p:sp>
      <p:sp>
        <p:nvSpPr>
          <p:cNvPr id="132" name="Text Box 31"/>
          <p:cNvSpPr txBox="1">
            <a:spLocks noChangeArrowheads="1"/>
          </p:cNvSpPr>
          <p:nvPr/>
        </p:nvSpPr>
        <p:spPr bwMode="auto">
          <a:xfrm>
            <a:off x="556931" y="4345452"/>
            <a:ext cx="4518720" cy="463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 = </a:t>
            </a:r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Object.create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(Mammal);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m.init</a:t>
            </a:r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(‘dog’);</a:t>
            </a:r>
            <a:endParaRPr lang="en-GB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151403" y="5032839"/>
            <a:ext cx="1222709" cy="299536"/>
            <a:chOff x="10177993" y="1996771"/>
            <a:chExt cx="1222709" cy="299536"/>
          </a:xfrm>
        </p:grpSpPr>
        <p:sp>
          <p:nvSpPr>
            <p:cNvPr id="32" name="Rectangle 31"/>
            <p:cNvSpPr/>
            <p:nvPr/>
          </p:nvSpPr>
          <p:spPr>
            <a:xfrm>
              <a:off x="10414151" y="1996771"/>
              <a:ext cx="986551" cy="2831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 flipV="1">
              <a:off x="10177993" y="2169574"/>
              <a:ext cx="290880" cy="126733"/>
            </a:xfrm>
            <a:prstGeom prst="line">
              <a:avLst/>
            </a:prstGeom>
            <a:noFill/>
            <a:ln w="3810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10561176" y="1996771"/>
              <a:ext cx="696960" cy="237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9" tIns="40820" rIns="81639" bIns="4082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defTabSz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defTabSz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defTabSz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defTabSz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</a:pPr>
              <a:r>
                <a:rPr lang="en-GB" sz="1400" dirty="0" smtClean="0">
                  <a:solidFill>
                    <a:srgbClr val="000000"/>
                  </a:solidFill>
                  <a:latin typeface="Lato Regular"/>
                  <a:cs typeface="Lato Regular"/>
                </a:rPr>
                <a:t>name</a:t>
              </a:r>
              <a:endParaRPr lang="en-GB" sz="1400" dirty="0">
                <a:solidFill>
                  <a:srgbClr val="000000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382712" y="5032839"/>
            <a:ext cx="1222709" cy="299536"/>
            <a:chOff x="10177993" y="1996771"/>
            <a:chExt cx="1222709" cy="299536"/>
          </a:xfrm>
        </p:grpSpPr>
        <p:sp>
          <p:nvSpPr>
            <p:cNvPr id="36" name="Rectangle 35"/>
            <p:cNvSpPr/>
            <p:nvPr/>
          </p:nvSpPr>
          <p:spPr>
            <a:xfrm>
              <a:off x="10414151" y="1996771"/>
              <a:ext cx="986551" cy="2831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 flipV="1">
              <a:off x="10177993" y="2169574"/>
              <a:ext cx="290880" cy="126733"/>
            </a:xfrm>
            <a:prstGeom prst="line">
              <a:avLst/>
            </a:prstGeom>
            <a:noFill/>
            <a:ln w="3810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38" name="Text Box 13"/>
            <p:cNvSpPr txBox="1">
              <a:spLocks noChangeArrowheads="1"/>
            </p:cNvSpPr>
            <p:nvPr/>
          </p:nvSpPr>
          <p:spPr bwMode="auto">
            <a:xfrm>
              <a:off x="10561176" y="1996771"/>
              <a:ext cx="696960" cy="237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9" tIns="40820" rIns="81639" bIns="4082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defTabSz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defTabSz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defTabSz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defTabSz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</a:pPr>
              <a:r>
                <a:rPr lang="en-GB" sz="1400" dirty="0" err="1" smtClean="0">
                  <a:solidFill>
                    <a:srgbClr val="000000"/>
                  </a:solidFill>
                  <a:latin typeface="Lato Regular"/>
                  <a:cs typeface="Lato Regular"/>
                </a:rPr>
                <a:t>has_hair</a:t>
              </a:r>
              <a:endParaRPr lang="en-GB" sz="1400" dirty="0">
                <a:solidFill>
                  <a:srgbClr val="000000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29333" y="5032839"/>
            <a:ext cx="1222709" cy="299536"/>
            <a:chOff x="5659492" y="5051812"/>
            <a:chExt cx="1222709" cy="299536"/>
          </a:xfrm>
        </p:grpSpPr>
        <p:sp>
          <p:nvSpPr>
            <p:cNvPr id="40" name="Rectangle 39"/>
            <p:cNvSpPr/>
            <p:nvPr/>
          </p:nvSpPr>
          <p:spPr>
            <a:xfrm>
              <a:off x="5895650" y="5051812"/>
              <a:ext cx="986551" cy="2831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5659492" y="5224615"/>
              <a:ext cx="290880" cy="126733"/>
            </a:xfrm>
            <a:prstGeom prst="line">
              <a:avLst/>
            </a:prstGeom>
            <a:noFill/>
            <a:ln w="3810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42" name="Text Box 13"/>
            <p:cNvSpPr txBox="1">
              <a:spLocks noChangeArrowheads="1"/>
            </p:cNvSpPr>
            <p:nvPr/>
          </p:nvSpPr>
          <p:spPr bwMode="auto">
            <a:xfrm>
              <a:off x="6058550" y="5051812"/>
              <a:ext cx="696960" cy="237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9" tIns="40820" rIns="81639" bIns="4082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defTabSz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defTabSz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defTabSz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defTabSz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</a:pPr>
              <a:r>
                <a:rPr lang="en-GB" sz="1400" dirty="0" err="1" smtClean="0">
                  <a:solidFill>
                    <a:srgbClr val="000000"/>
                  </a:solidFill>
                  <a:latin typeface="Lato Regular"/>
                  <a:cs typeface="Lato Regular"/>
                </a:rPr>
                <a:t>has_spine</a:t>
              </a:r>
              <a:endParaRPr lang="en-GB" sz="1400" dirty="0">
                <a:solidFill>
                  <a:srgbClr val="000000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64184" y="5032839"/>
            <a:ext cx="1222709" cy="299536"/>
            <a:chOff x="10177993" y="1996771"/>
            <a:chExt cx="1222709" cy="299536"/>
          </a:xfrm>
        </p:grpSpPr>
        <p:sp>
          <p:nvSpPr>
            <p:cNvPr id="44" name="Rectangle 43"/>
            <p:cNvSpPr/>
            <p:nvPr/>
          </p:nvSpPr>
          <p:spPr>
            <a:xfrm>
              <a:off x="10414151" y="1996771"/>
              <a:ext cx="986551" cy="2831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flipV="1">
              <a:off x="10177993" y="2169574"/>
              <a:ext cx="290880" cy="126733"/>
            </a:xfrm>
            <a:prstGeom prst="line">
              <a:avLst/>
            </a:prstGeom>
            <a:noFill/>
            <a:ln w="3810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10561176" y="1996771"/>
              <a:ext cx="696960" cy="237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1639" tIns="40820" rIns="81639" bIns="40820"/>
            <a:lstStyle>
              <a:lvl1pPr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defTabSz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defTabSz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defTabSz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defTabSz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</a:pPr>
              <a:r>
                <a:rPr lang="en-GB" sz="1400" dirty="0" err="1" smtClean="0">
                  <a:solidFill>
                    <a:srgbClr val="000000"/>
                  </a:solidFill>
                  <a:latin typeface="Lato Regular"/>
                  <a:cs typeface="Lato Regular"/>
                </a:rPr>
                <a:t>init</a:t>
              </a:r>
              <a:r>
                <a:rPr lang="en-GB" sz="1400" dirty="0" smtClean="0">
                  <a:solidFill>
                    <a:srgbClr val="000000"/>
                  </a:solidFill>
                  <a:latin typeface="Lato Regular"/>
                  <a:cs typeface="Lato Regular"/>
                </a:rPr>
                <a:t> eats</a:t>
              </a:r>
              <a:endParaRPr lang="en-GB" sz="1400" dirty="0">
                <a:solidFill>
                  <a:srgbClr val="000000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0271" y="5332375"/>
            <a:ext cx="1190455" cy="1190455"/>
            <a:chOff x="1114219" y="2425769"/>
            <a:chExt cx="1190455" cy="1190455"/>
          </a:xfrm>
        </p:grpSpPr>
        <p:sp>
          <p:nvSpPr>
            <p:cNvPr id="48" name="Oval 47"/>
            <p:cNvSpPr/>
            <p:nvPr/>
          </p:nvSpPr>
          <p:spPr>
            <a:xfrm>
              <a:off x="1114219" y="2425769"/>
              <a:ext cx="1190455" cy="1190455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22356" y="2836330"/>
              <a:ext cx="374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m</a:t>
              </a:r>
              <a:endParaRPr lang="en-US" dirty="0">
                <a:latin typeface="Lato Regular"/>
                <a:cs typeface="Lato Regular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23266" y="5332375"/>
            <a:ext cx="1190455" cy="1190455"/>
            <a:chOff x="3227214" y="2425769"/>
            <a:chExt cx="1190455" cy="1190455"/>
          </a:xfrm>
        </p:grpSpPr>
        <p:sp>
          <p:nvSpPr>
            <p:cNvPr id="51" name="Oval 50"/>
            <p:cNvSpPr/>
            <p:nvPr/>
          </p:nvSpPr>
          <p:spPr>
            <a:xfrm>
              <a:off x="3227214" y="2425769"/>
              <a:ext cx="1190455" cy="1190455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87838" y="2836330"/>
              <a:ext cx="1069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Mammal</a:t>
              </a:r>
              <a:endParaRPr lang="en-US" dirty="0">
                <a:latin typeface="Lato Regular"/>
                <a:cs typeface="Lato Regular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36260" y="5332375"/>
            <a:ext cx="1190455" cy="1190455"/>
            <a:chOff x="5340208" y="2425769"/>
            <a:chExt cx="1190455" cy="1190455"/>
          </a:xfrm>
        </p:grpSpPr>
        <p:sp>
          <p:nvSpPr>
            <p:cNvPr id="54" name="Oval 53"/>
            <p:cNvSpPr/>
            <p:nvPr/>
          </p:nvSpPr>
          <p:spPr>
            <a:xfrm>
              <a:off x="5340208" y="2425769"/>
              <a:ext cx="1190455" cy="1190455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62204" y="2836330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Chordate</a:t>
              </a:r>
              <a:endParaRPr lang="en-US" dirty="0">
                <a:solidFill>
                  <a:srgbClr val="FF0000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69187" y="5711706"/>
            <a:ext cx="748923" cy="431792"/>
            <a:chOff x="2373135" y="2912370"/>
            <a:chExt cx="748923" cy="431792"/>
          </a:xfrm>
        </p:grpSpPr>
        <p:sp>
          <p:nvSpPr>
            <p:cNvPr id="56" name="Right Arrow 55"/>
            <p:cNvSpPr/>
            <p:nvPr/>
          </p:nvSpPr>
          <p:spPr>
            <a:xfrm>
              <a:off x="2389987" y="2912370"/>
              <a:ext cx="715218" cy="166300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373135" y="2974830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>
                  <a:latin typeface="Lato Regular"/>
                  <a:cs typeface="Lato Regular"/>
                </a:rPr>
                <a:t>proto</a:t>
              </a:r>
              <a:endParaRPr lang="en-US" i="1" dirty="0">
                <a:latin typeface="Lato Regular"/>
                <a:cs typeface="Lato Regular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02307" y="5711706"/>
            <a:ext cx="748923" cy="431792"/>
            <a:chOff x="4506255" y="2928708"/>
            <a:chExt cx="748923" cy="431792"/>
          </a:xfrm>
        </p:grpSpPr>
        <p:sp>
          <p:nvSpPr>
            <p:cNvPr id="58" name="Right Arrow 57"/>
            <p:cNvSpPr/>
            <p:nvPr/>
          </p:nvSpPr>
          <p:spPr>
            <a:xfrm>
              <a:off x="4523107" y="2928708"/>
              <a:ext cx="715218" cy="166300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06255" y="2991168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>
                  <a:latin typeface="Lato Regular"/>
                  <a:cs typeface="Lato Regular"/>
                </a:rPr>
                <a:t>proto</a:t>
              </a:r>
              <a:endParaRPr lang="en-US" i="1" dirty="0">
                <a:latin typeface="Lato Regular"/>
                <a:cs typeface="Lato Regular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21333" y="5332375"/>
            <a:ext cx="1190455" cy="1190455"/>
            <a:chOff x="-648634" y="2483442"/>
            <a:chExt cx="1190455" cy="1190455"/>
          </a:xfrm>
        </p:grpSpPr>
        <p:sp>
          <p:nvSpPr>
            <p:cNvPr id="62" name="Oval 61"/>
            <p:cNvSpPr/>
            <p:nvPr/>
          </p:nvSpPr>
          <p:spPr>
            <a:xfrm>
              <a:off x="-648634" y="2483442"/>
              <a:ext cx="1190455" cy="1190455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-500753" y="2894003"/>
              <a:ext cx="894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Animal</a:t>
              </a:r>
              <a:endParaRPr lang="en-US" dirty="0">
                <a:solidFill>
                  <a:srgbClr val="FF0000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49087" y="5711706"/>
            <a:ext cx="748923" cy="431792"/>
            <a:chOff x="8701854" y="2411870"/>
            <a:chExt cx="748923" cy="431792"/>
          </a:xfrm>
        </p:grpSpPr>
        <p:sp>
          <p:nvSpPr>
            <p:cNvPr id="64" name="Right Arrow 63"/>
            <p:cNvSpPr/>
            <p:nvPr/>
          </p:nvSpPr>
          <p:spPr>
            <a:xfrm>
              <a:off x="8718706" y="2411870"/>
              <a:ext cx="715218" cy="166300"/>
            </a:xfrm>
            <a:prstGeom prst="rightArrow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701854" y="2474330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>
                  <a:latin typeface="Lato Regular"/>
                  <a:cs typeface="Lato Regular"/>
                </a:rPr>
                <a:t>proto</a:t>
              </a:r>
              <a:endParaRPr lang="en-US" i="1" dirty="0">
                <a:latin typeface="Lato Regular"/>
                <a:cs typeface="Lat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2873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  <p:bldP spid="119" grpId="0"/>
      <p:bldP spid="1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Exercise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0904" y="1802288"/>
            <a:ext cx="85574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Write the </a:t>
            </a:r>
            <a:r>
              <a:rPr lang="en-US" sz="2000" i="1" dirty="0" err="1" smtClean="0"/>
              <a:t>instanceof</a:t>
            </a:r>
            <a:r>
              <a:rPr lang="en-US" sz="2000" i="1" dirty="0" smtClean="0"/>
              <a:t> operator as if it was implemented in JS.</a:t>
            </a:r>
          </a:p>
          <a:p>
            <a:endParaRPr lang="en-US" sz="2000" dirty="0"/>
          </a:p>
          <a:p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A2"/>
                </a:solidFill>
                <a:highlight>
                  <a:srgbClr val="FFFFFF"/>
                </a:highlight>
                <a:latin typeface="Monaco"/>
              </a:rPr>
              <a:t>Person </a:t>
            </a:r>
            <a:r>
              <a:rPr lang="en-US" sz="2000" b="1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318495"/>
                </a:solidFill>
                <a:highlight>
                  <a:srgbClr val="FFFFFF"/>
                </a:highlight>
                <a:latin typeface="Monaco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Person( 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'Alexis' 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INSTANCEOF( person, Person )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i="1" dirty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 smtClean="0">
                <a:highlight>
                  <a:srgbClr val="FFFFFF"/>
                </a:highlight>
                <a:latin typeface="Monaco"/>
              </a:rPr>
              <a:t>Hints:</a:t>
            </a:r>
          </a:p>
          <a:p>
            <a:endParaRPr lang="en-US" sz="2000" dirty="0">
              <a:highlight>
                <a:srgbClr val="FFFFFF"/>
              </a:highlight>
              <a:latin typeface="Monaco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Lato Regular"/>
                <a:cs typeface="Lato Regular"/>
              </a:rPr>
              <a:t>Check the proto chain for the constructor’s prototype.</a:t>
            </a:r>
            <a:endParaRPr lang="en-US" sz="200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617088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Shared Properties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Animal </a:t>
            </a:r>
            <a:r>
              <a:rPr lang="en-US" sz="2800" dirty="0">
                <a:solidFill>
                  <a:srgbClr val="5C5C5C"/>
                </a:solidFill>
                <a:latin typeface="Courier New"/>
              </a:rPr>
              <a:t>= </a:t>
            </a:r>
            <a:r>
              <a:rPr lang="en-US" sz="2800" dirty="0">
                <a:solidFill>
                  <a:srgbClr val="0000C0"/>
                </a:solidFill>
                <a:latin typeface="Courier New"/>
              </a:rPr>
              <a:t>function</a:t>
            </a:r>
            <a:r>
              <a:rPr lang="en-US" sz="2800" dirty="0">
                <a:solidFill>
                  <a:srgbClr val="5C5C5C"/>
                </a:solidFill>
                <a:latin typeface="Courier New"/>
              </a:rPr>
              <a:t>(){</a:t>
            </a:r>
          </a:p>
          <a:p>
            <a:r>
              <a:rPr lang="en-US" sz="2800" dirty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800" dirty="0" err="1" smtClean="0">
                <a:solidFill>
                  <a:srgbClr val="0000C0"/>
                </a:solidFill>
                <a:latin typeface="Courier New"/>
              </a:rPr>
              <a:t>this</a:t>
            </a:r>
            <a:r>
              <a:rPr lang="en-US" sz="2800" dirty="0" err="1" smtClean="0">
                <a:solidFill>
                  <a:srgbClr val="5C5C5C"/>
                </a:solidFill>
                <a:latin typeface="Courier New"/>
              </a:rPr>
              <a:t>.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</a:rPr>
              <a:t>offspring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5C5C5C"/>
                </a:solidFill>
                <a:latin typeface="Courier New"/>
              </a:rPr>
              <a:t>= [];</a:t>
            </a:r>
          </a:p>
          <a:p>
            <a:r>
              <a:rPr lang="en-US" sz="2800" dirty="0">
                <a:solidFill>
                  <a:srgbClr val="5C5C5C"/>
                </a:solidFill>
                <a:latin typeface="Courier New"/>
              </a:rPr>
              <a:t>}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Dog </a:t>
            </a:r>
            <a:r>
              <a:rPr lang="en-US" sz="2800" dirty="0">
                <a:solidFill>
                  <a:srgbClr val="5C5C5C"/>
                </a:solidFill>
                <a:latin typeface="Courier New"/>
              </a:rPr>
              <a:t>= </a:t>
            </a:r>
            <a:r>
              <a:rPr lang="en-US" sz="2800" dirty="0">
                <a:solidFill>
                  <a:srgbClr val="0000C0"/>
                </a:solidFill>
                <a:latin typeface="Courier New"/>
              </a:rPr>
              <a:t>function</a:t>
            </a:r>
            <a:r>
              <a:rPr lang="en-US" sz="2800" dirty="0" smtClean="0">
                <a:solidFill>
                  <a:srgbClr val="5C5C5C"/>
                </a:solidFill>
                <a:latin typeface="Courier New"/>
              </a:rPr>
              <a:t>(){}</a:t>
            </a:r>
            <a:endParaRPr lang="en-US" sz="2800" dirty="0">
              <a:solidFill>
                <a:srgbClr val="5C5C5C"/>
              </a:solidFill>
              <a:latin typeface="Courier New"/>
            </a:endParaRPr>
          </a:p>
          <a:p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Dog</a:t>
            </a:r>
            <a:r>
              <a:rPr lang="en-US" sz="2800" dirty="0" err="1">
                <a:solidFill>
                  <a:srgbClr val="5C5C5C"/>
                </a:solidFill>
                <a:latin typeface="Courier New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prototype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5C5C5C"/>
                </a:solidFill>
                <a:latin typeface="Courier New"/>
              </a:rPr>
              <a:t>= </a:t>
            </a:r>
            <a:r>
              <a:rPr lang="en-US" sz="2800" dirty="0">
                <a:solidFill>
                  <a:srgbClr val="0000C0"/>
                </a:solidFill>
                <a:latin typeface="Courier New"/>
              </a:rPr>
              <a:t>new 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Animal</a:t>
            </a:r>
            <a:r>
              <a:rPr lang="en-US" sz="2800" dirty="0">
                <a:solidFill>
                  <a:srgbClr val="5C5C5C"/>
                </a:solidFill>
                <a:latin typeface="Courier New"/>
              </a:rPr>
              <a:t>()</a:t>
            </a:r>
          </a:p>
          <a:p>
            <a:r>
              <a:rPr lang="en-US" sz="2800" dirty="0" err="1">
                <a:solidFill>
                  <a:srgbClr val="0000C0"/>
                </a:solidFill>
                <a:latin typeface="Courier New"/>
              </a:rPr>
              <a:t>var</a:t>
            </a:r>
            <a:r>
              <a:rPr lang="en-US" sz="2800" dirty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dog1 </a:t>
            </a:r>
            <a:r>
              <a:rPr lang="en-US" sz="2800" dirty="0">
                <a:solidFill>
                  <a:srgbClr val="5C5C5C"/>
                </a:solidFill>
                <a:latin typeface="Courier New"/>
              </a:rPr>
              <a:t>= </a:t>
            </a:r>
            <a:r>
              <a:rPr lang="en-US" sz="2800" dirty="0">
                <a:solidFill>
                  <a:srgbClr val="0000C0"/>
                </a:solidFill>
                <a:latin typeface="Courier New"/>
              </a:rPr>
              <a:t>new 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Dog</a:t>
            </a:r>
            <a:r>
              <a:rPr lang="en-US" sz="2800" dirty="0">
                <a:solidFill>
                  <a:srgbClr val="5C5C5C"/>
                </a:solidFill>
                <a:latin typeface="Courier New"/>
              </a:rPr>
              <a:t>(),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   dog2 </a:t>
            </a:r>
            <a:r>
              <a:rPr lang="en-US" sz="2800" dirty="0">
                <a:solidFill>
                  <a:srgbClr val="5C5C5C"/>
                </a:solidFill>
                <a:latin typeface="Courier New"/>
              </a:rPr>
              <a:t>= </a:t>
            </a:r>
            <a:r>
              <a:rPr lang="en-US" sz="2800" dirty="0">
                <a:solidFill>
                  <a:srgbClr val="0000C0"/>
                </a:solidFill>
                <a:latin typeface="Courier New"/>
              </a:rPr>
              <a:t>new 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Dog</a:t>
            </a:r>
            <a:r>
              <a:rPr lang="en-US" sz="2800" dirty="0">
                <a:solidFill>
                  <a:srgbClr val="5C5C5C"/>
                </a:solidFill>
                <a:latin typeface="Courier New"/>
              </a:rPr>
              <a:t>(),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   pup </a:t>
            </a:r>
            <a:r>
              <a:rPr lang="en-US" sz="2800" dirty="0">
                <a:solidFill>
                  <a:srgbClr val="5C5C5C"/>
                </a:solidFill>
                <a:latin typeface="Courier New"/>
              </a:rPr>
              <a:t>= </a:t>
            </a:r>
            <a:r>
              <a:rPr lang="en-US" sz="2800" dirty="0">
                <a:solidFill>
                  <a:srgbClr val="0000C0"/>
                </a:solidFill>
                <a:latin typeface="Courier New"/>
              </a:rPr>
              <a:t>new 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Dog</a:t>
            </a:r>
            <a:r>
              <a:rPr lang="en-US" sz="2800" dirty="0">
                <a:solidFill>
                  <a:srgbClr val="5C5C5C"/>
                </a:solidFill>
                <a:latin typeface="Courier New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dog1</a:t>
            </a:r>
            <a:r>
              <a:rPr lang="en-US" sz="2800" dirty="0">
                <a:solidFill>
                  <a:srgbClr val="5C5C5C"/>
                </a:solidFill>
                <a:latin typeface="Courier New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offspring</a:t>
            </a:r>
            <a:r>
              <a:rPr lang="en-US" sz="2800" dirty="0">
                <a:solidFill>
                  <a:srgbClr val="5C5C5C"/>
                </a:solidFill>
                <a:latin typeface="Courier New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push</a:t>
            </a:r>
            <a:r>
              <a:rPr lang="en-US" sz="2800" dirty="0">
                <a:solidFill>
                  <a:srgbClr val="5C5C5C"/>
                </a:solidFill>
                <a:latin typeface="Courier New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pup</a:t>
            </a:r>
            <a:r>
              <a:rPr lang="en-US" sz="2800" dirty="0">
                <a:solidFill>
                  <a:srgbClr val="5C5C5C"/>
                </a:solidFill>
                <a:latin typeface="Courier New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/>
              </a:rPr>
              <a:t>dog2</a:t>
            </a:r>
            <a:r>
              <a:rPr lang="en-US" sz="2800" dirty="0">
                <a:solidFill>
                  <a:srgbClr val="5C5C5C"/>
                </a:solidFill>
                <a:latin typeface="Courier New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offspring</a:t>
            </a:r>
            <a:r>
              <a:rPr lang="en-US" sz="2800" dirty="0" smtClean="0">
                <a:solidFill>
                  <a:srgbClr val="5C5C5C"/>
                </a:solidFill>
                <a:latin typeface="Courier New"/>
              </a:rPr>
              <a:t>; // -&gt; ?</a:t>
            </a:r>
            <a:endParaRPr lang="en-GB" sz="28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196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Prototype methods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539993"/>
            <a:ext cx="5571632" cy="1889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Animal = function(name) { </a:t>
            </a:r>
          </a:p>
          <a:p>
            <a:pPr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this.name = name;</a:t>
            </a:r>
          </a:p>
          <a:p>
            <a:pPr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Animal.</a:t>
            </a:r>
            <a:r>
              <a:rPr lang="en-GB" sz="2000" dirty="0" err="1" smtClean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prototype</a:t>
            </a:r>
            <a:r>
              <a:rPr lang="en-GB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.eats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function(){</a:t>
            </a:r>
          </a:p>
          <a:p>
            <a:pPr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GB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this.name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000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" is eating."</a:t>
            </a:r>
          </a:p>
          <a:p>
            <a:pPr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747" y="5182681"/>
            <a:ext cx="4186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sponge = new Animal(</a:t>
            </a:r>
            <a:r>
              <a:rPr lang="en-GB" sz="2000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“Bob”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GB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962500" y="5973192"/>
            <a:ext cx="1337453" cy="19861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22337" y="5562238"/>
            <a:ext cx="817782" cy="400110"/>
          </a:xfrm>
          <a:prstGeom prst="rect">
            <a:avLst/>
          </a:prstGeom>
          <a:noFill/>
          <a:ln w="28575" cmpd="sng"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Lato Regular"/>
                <a:cs typeface="Lato Regular"/>
              </a:rPr>
              <a:t>name</a:t>
            </a:r>
            <a:endParaRPr lang="en-US" sz="2000" b="1" dirty="0">
              <a:latin typeface="Lato Regular"/>
              <a:cs typeface="Lato Regular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403764" y="5746418"/>
            <a:ext cx="1124417" cy="415985"/>
            <a:chOff x="7098832" y="5720593"/>
            <a:chExt cx="1124417" cy="415985"/>
          </a:xfrm>
        </p:grpSpPr>
        <p:sp>
          <p:nvSpPr>
            <p:cNvPr id="35" name="TextBox 34"/>
            <p:cNvSpPr txBox="1"/>
            <p:nvPr/>
          </p:nvSpPr>
          <p:spPr>
            <a:xfrm>
              <a:off x="7359066" y="5720593"/>
              <a:ext cx="6039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4F81BD"/>
                  </a:solidFill>
                </a:rPr>
                <a:t>Bob</a:t>
              </a:r>
              <a:endParaRPr lang="en-US" sz="2000" dirty="0">
                <a:solidFill>
                  <a:srgbClr val="4F81BD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098832" y="5727907"/>
              <a:ext cx="1124417" cy="408671"/>
            </a:xfrm>
            <a:prstGeom prst="roundRect">
              <a:avLst/>
            </a:prstGeom>
            <a:noFill/>
            <a:ln>
              <a:solidFill>
                <a:srgbClr val="00009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rgbClr val="BFBFBF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262775" y="4813349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Lato Regular"/>
                <a:cs typeface="Lato Regular"/>
              </a:rPr>
              <a:t>__proto__</a:t>
            </a:r>
            <a:endParaRPr lang="en-US" sz="2000" b="1" dirty="0">
              <a:latin typeface="Lato Regular"/>
              <a:cs typeface="Lato Regular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213270" y="4628683"/>
            <a:ext cx="0" cy="722896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4637763" y="5374848"/>
            <a:ext cx="1182764" cy="1182764"/>
            <a:chOff x="1203699" y="3532326"/>
            <a:chExt cx="1182764" cy="1182764"/>
          </a:xfrm>
        </p:grpSpPr>
        <p:sp>
          <p:nvSpPr>
            <p:cNvPr id="40" name="Oval 39"/>
            <p:cNvSpPr/>
            <p:nvPr/>
          </p:nvSpPr>
          <p:spPr>
            <a:xfrm>
              <a:off x="1203699" y="3532326"/>
              <a:ext cx="1182764" cy="1182764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Lato Regular"/>
                <a:cs typeface="Lato Regular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93476" y="3885160"/>
              <a:ext cx="1003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Lato Regular"/>
                  <a:cs typeface="Lato Regular"/>
                </a:rPr>
                <a:t>sponge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9472" y="3419709"/>
            <a:ext cx="7766224" cy="1182764"/>
            <a:chOff x="609472" y="3419709"/>
            <a:chExt cx="7766224" cy="1182764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3132529" y="4001161"/>
              <a:ext cx="1337453" cy="1986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096454" y="3621566"/>
              <a:ext cx="1343556" cy="400110"/>
            </a:xfrm>
            <a:prstGeom prst="rect">
              <a:avLst/>
            </a:prstGeom>
            <a:noFill/>
            <a:ln w="28575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Lato Regular"/>
                  <a:cs typeface="Lato Regular"/>
                </a:rPr>
                <a:t>prototype</a:t>
              </a:r>
              <a:endParaRPr lang="en-US" sz="2000" b="1" dirty="0">
                <a:latin typeface="Lato Regular"/>
                <a:cs typeface="Lato Regular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481722" y="3559585"/>
              <a:ext cx="893974" cy="744968"/>
              <a:chOff x="7894346" y="4753747"/>
              <a:chExt cx="554182" cy="461812"/>
            </a:xfrm>
          </p:grpSpPr>
          <p:sp>
            <p:nvSpPr>
              <p:cNvPr id="28" name="Double Brace 27"/>
              <p:cNvSpPr/>
              <p:nvPr/>
            </p:nvSpPr>
            <p:spPr>
              <a:xfrm>
                <a:off x="7894346" y="4799922"/>
                <a:ext cx="554182" cy="415637"/>
              </a:xfrm>
              <a:prstGeom prst="bracePair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tx2">
                      <a:lumMod val="60000"/>
                      <a:lumOff val="40000"/>
                    </a:schemeClr>
                  </a:solidFill>
                  <a:latin typeface="Lato Regular"/>
                  <a:cs typeface="Lato Regular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34755" y="4753747"/>
                <a:ext cx="473364" cy="438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i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Lato Regular"/>
                    <a:cs typeface="Lato Regular"/>
                  </a:rPr>
                  <a:t>fn</a:t>
                </a:r>
                <a:endParaRPr lang="en-US" sz="4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ato Regular"/>
                  <a:cs typeface="Lato Regular"/>
                </a:endParaRP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V="1">
              <a:off x="6038982" y="4001161"/>
              <a:ext cx="1337453" cy="1986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374031" y="3621566"/>
              <a:ext cx="667355" cy="400110"/>
            </a:xfrm>
            <a:prstGeom prst="rect">
              <a:avLst/>
            </a:prstGeom>
            <a:noFill/>
            <a:ln w="28575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Lato Regular"/>
                  <a:cs typeface="Lato Regular"/>
                </a:rPr>
                <a:t>eats</a:t>
              </a:r>
              <a:endParaRPr lang="en-US" sz="2000" b="1" dirty="0">
                <a:latin typeface="Lato Regular"/>
                <a:cs typeface="Lato Regular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653619" y="3419709"/>
              <a:ext cx="1241403" cy="1182764"/>
              <a:chOff x="4253437" y="3414192"/>
              <a:chExt cx="1241403" cy="1182764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271211" y="3414192"/>
                <a:ext cx="1182764" cy="118276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Lato Regular"/>
                  <a:cs typeface="Lato Regular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53437" y="3627292"/>
                <a:ext cx="12414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Lato Regular"/>
                    <a:cs typeface="Lato Regular"/>
                  </a:rPr>
                  <a:t>Animal</a:t>
                </a:r>
              </a:p>
              <a:p>
                <a:pPr algn="ctr"/>
                <a:r>
                  <a:rPr lang="en-US" b="1" dirty="0" smtClean="0">
                    <a:latin typeface="Lato Regular"/>
                    <a:cs typeface="Lato Regular"/>
                  </a:rPr>
                  <a:t>Prototype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027120" y="3596666"/>
              <a:ext cx="893974" cy="744968"/>
              <a:chOff x="7894346" y="4753747"/>
              <a:chExt cx="554182" cy="461812"/>
            </a:xfrm>
          </p:grpSpPr>
          <p:sp>
            <p:nvSpPr>
              <p:cNvPr id="42" name="Double Brace 41"/>
              <p:cNvSpPr/>
              <p:nvPr/>
            </p:nvSpPr>
            <p:spPr>
              <a:xfrm>
                <a:off x="7894346" y="4799922"/>
                <a:ext cx="554182" cy="415637"/>
              </a:xfrm>
              <a:prstGeom prst="bracePair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tx2">
                      <a:lumMod val="60000"/>
                      <a:lumOff val="40000"/>
                    </a:schemeClr>
                  </a:solidFill>
                  <a:latin typeface="Lato Regular"/>
                  <a:cs typeface="Lato Regular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934755" y="4753747"/>
                <a:ext cx="473364" cy="438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i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Lato Regular"/>
                    <a:cs typeface="Lato Regular"/>
                  </a:rPr>
                  <a:t>fn</a:t>
                </a:r>
                <a:endParaRPr lang="en-US" sz="4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ato Regular"/>
                  <a:cs typeface="Lato Regular"/>
                </a:endParaRPr>
              </a:p>
            </p:txBody>
          </p:sp>
        </p:grpSp>
        <p:cxnSp>
          <p:nvCxnSpPr>
            <p:cNvPr id="46" name="Straight Arrow Connector 45"/>
            <p:cNvCxnSpPr/>
            <p:nvPr/>
          </p:nvCxnSpPr>
          <p:spPr>
            <a:xfrm flipV="1">
              <a:off x="609472" y="4018998"/>
              <a:ext cx="1337453" cy="1986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77296" y="3639403"/>
              <a:ext cx="1001806" cy="400110"/>
            </a:xfrm>
            <a:prstGeom prst="rect">
              <a:avLst/>
            </a:prstGeom>
            <a:noFill/>
            <a:ln w="28575" cmpd="sng"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Lato Regular"/>
                  <a:cs typeface="Lato Regular"/>
                </a:rPr>
                <a:t>Animal</a:t>
              </a:r>
              <a:endParaRPr lang="en-US" sz="2000" b="1" dirty="0">
                <a:latin typeface="Lato Regular"/>
                <a:cs typeface="Lat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3617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3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Prototypal Inheritance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05" name="Line 12"/>
          <p:cNvSpPr>
            <a:spLocks noChangeShapeType="1"/>
          </p:cNvSpPr>
          <p:nvPr/>
        </p:nvSpPr>
        <p:spPr bwMode="auto">
          <a:xfrm flipV="1">
            <a:off x="2720984" y="4629193"/>
            <a:ext cx="290880" cy="126733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 sz="2000"/>
          </a:p>
        </p:txBody>
      </p:sp>
      <p:grpSp>
        <p:nvGrpSpPr>
          <p:cNvPr id="107" name="Group 106"/>
          <p:cNvGrpSpPr/>
          <p:nvPr/>
        </p:nvGrpSpPr>
        <p:grpSpPr>
          <a:xfrm>
            <a:off x="1641346" y="4831557"/>
            <a:ext cx="1453215" cy="461665"/>
            <a:chOff x="1670816" y="5996855"/>
            <a:chExt cx="1453215" cy="461665"/>
          </a:xfrm>
        </p:grpSpPr>
        <p:sp>
          <p:nvSpPr>
            <p:cNvPr id="108" name="Double Brace 107"/>
            <p:cNvSpPr/>
            <p:nvPr/>
          </p:nvSpPr>
          <p:spPr>
            <a:xfrm>
              <a:off x="1670816" y="6013832"/>
              <a:ext cx="1453215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691020" y="5996855"/>
              <a:ext cx="1412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Lato Bold Italic"/>
                  <a:cs typeface="Lato Bold Italic"/>
                </a:rPr>
                <a:t>Mammal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769370" y="4831557"/>
            <a:ext cx="1453215" cy="461665"/>
            <a:chOff x="1670816" y="5996855"/>
            <a:chExt cx="1453215" cy="461665"/>
          </a:xfrm>
        </p:grpSpPr>
        <p:sp>
          <p:nvSpPr>
            <p:cNvPr id="111" name="Double Brace 110"/>
            <p:cNvSpPr/>
            <p:nvPr/>
          </p:nvSpPr>
          <p:spPr>
            <a:xfrm>
              <a:off x="1670816" y="6013832"/>
              <a:ext cx="1453215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691020" y="5996855"/>
              <a:ext cx="1412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Lato Bold Italic"/>
                  <a:cs typeface="Lato Bold Italic"/>
                </a:rPr>
                <a:t>Chordate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897393" y="4831557"/>
            <a:ext cx="1453215" cy="461665"/>
            <a:chOff x="1670816" y="5996855"/>
            <a:chExt cx="1453215" cy="461665"/>
          </a:xfrm>
        </p:grpSpPr>
        <p:sp>
          <p:nvSpPr>
            <p:cNvPr id="114" name="Double Brace 113"/>
            <p:cNvSpPr/>
            <p:nvPr/>
          </p:nvSpPr>
          <p:spPr>
            <a:xfrm>
              <a:off x="1670816" y="6013832"/>
              <a:ext cx="1453215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691020" y="5996855"/>
              <a:ext cx="1412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Lato Bold Italic"/>
                  <a:cs typeface="Lato Bold Italic"/>
                </a:rPr>
                <a:t>Animal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641347" y="2743691"/>
            <a:ext cx="1328551" cy="1326988"/>
            <a:chOff x="-6761" y="3156421"/>
            <a:chExt cx="1328551" cy="1326988"/>
          </a:xfrm>
        </p:grpSpPr>
        <p:sp>
          <p:nvSpPr>
            <p:cNvPr id="117" name="Oval 116"/>
            <p:cNvSpPr/>
            <p:nvPr/>
          </p:nvSpPr>
          <p:spPr>
            <a:xfrm>
              <a:off x="-6761" y="3156421"/>
              <a:ext cx="1326988" cy="1326988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-6761" y="3439862"/>
              <a:ext cx="13285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Lato Regular"/>
                  <a:cs typeface="Lato Regular"/>
                </a:rPr>
                <a:t>Mammal</a:t>
              </a:r>
            </a:p>
            <a:p>
              <a:pPr algn="ctr"/>
              <a:r>
                <a:rPr lang="en-US" sz="2000" dirty="0" smtClean="0">
                  <a:latin typeface="Lato Regular"/>
                  <a:cs typeface="Lato Regular"/>
                </a:rPr>
                <a:t>Prototype</a:t>
              </a:r>
              <a:endParaRPr lang="en-US" sz="2000" dirty="0">
                <a:latin typeface="Lato Regular"/>
                <a:cs typeface="Lato Regular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716565" y="2719668"/>
            <a:ext cx="1509526" cy="1326987"/>
            <a:chOff x="8124046" y="3292953"/>
            <a:chExt cx="1328551" cy="1190455"/>
          </a:xfrm>
        </p:grpSpPr>
        <p:sp>
          <p:nvSpPr>
            <p:cNvPr id="120" name="Oval 119"/>
            <p:cNvSpPr/>
            <p:nvPr/>
          </p:nvSpPr>
          <p:spPr>
            <a:xfrm>
              <a:off x="8193092" y="3292953"/>
              <a:ext cx="1190455" cy="1190455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124046" y="3519580"/>
              <a:ext cx="13285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Lato Regular"/>
                  <a:cs typeface="Lato Regular"/>
                </a:rPr>
                <a:t>Chordate</a:t>
              </a:r>
            </a:p>
            <a:p>
              <a:pPr algn="ctr"/>
              <a:r>
                <a:rPr lang="en-US" sz="2000" dirty="0" smtClean="0">
                  <a:latin typeface="Lato Regular"/>
                  <a:cs typeface="Lato Regular"/>
                </a:rPr>
                <a:t>Prototype</a:t>
              </a:r>
              <a:endParaRPr lang="en-US" sz="2000" dirty="0">
                <a:latin typeface="Lato Regular"/>
                <a:cs typeface="Lato Regular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863994" y="2743691"/>
            <a:ext cx="1445559" cy="1326987"/>
            <a:chOff x="9074954" y="1709785"/>
            <a:chExt cx="1328551" cy="1190455"/>
          </a:xfrm>
        </p:grpSpPr>
        <p:sp>
          <p:nvSpPr>
            <p:cNvPr id="123" name="Oval 122"/>
            <p:cNvSpPr/>
            <p:nvPr/>
          </p:nvSpPr>
          <p:spPr>
            <a:xfrm>
              <a:off x="9144000" y="1709785"/>
              <a:ext cx="1190455" cy="1190455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074954" y="1929518"/>
              <a:ext cx="13285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Lato Regular"/>
                  <a:cs typeface="Lato Regular"/>
                </a:rPr>
                <a:t>Animal</a:t>
              </a:r>
              <a:endParaRPr lang="en-US" sz="2000" dirty="0">
                <a:solidFill>
                  <a:srgbClr val="000000"/>
                </a:solidFill>
                <a:latin typeface="Lato Regular"/>
                <a:cs typeface="Lato Regular"/>
              </a:endParaRPr>
            </a:p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Lato Regular"/>
                  <a:cs typeface="Lato Regular"/>
                </a:rPr>
                <a:t>Prototype</a:t>
              </a:r>
            </a:p>
          </p:txBody>
        </p:sp>
      </p:grpSp>
      <p:sp>
        <p:nvSpPr>
          <p:cNvPr id="125" name="Up Arrow 124"/>
          <p:cNvSpPr/>
          <p:nvPr/>
        </p:nvSpPr>
        <p:spPr>
          <a:xfrm>
            <a:off x="2238252" y="4205021"/>
            <a:ext cx="332647" cy="527404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6" name="Right Arrow 125"/>
          <p:cNvSpPr/>
          <p:nvPr/>
        </p:nvSpPr>
        <p:spPr>
          <a:xfrm>
            <a:off x="3053647" y="3366824"/>
            <a:ext cx="715218" cy="166300"/>
          </a:xfrm>
          <a:prstGeom prst="right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7" name="TextBox 126"/>
          <p:cNvSpPr txBox="1"/>
          <p:nvPr/>
        </p:nvSpPr>
        <p:spPr>
          <a:xfrm>
            <a:off x="2463290" y="4265989"/>
            <a:ext cx="1246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latin typeface="Lato Regular"/>
                <a:cs typeface="Lato Regular"/>
              </a:rPr>
              <a:t>prototype</a:t>
            </a:r>
            <a:endParaRPr lang="en-US" sz="2000" i="1" dirty="0">
              <a:latin typeface="Lato Regular"/>
              <a:cs typeface="Lato Regular"/>
            </a:endParaRPr>
          </a:p>
        </p:txBody>
      </p:sp>
      <p:sp>
        <p:nvSpPr>
          <p:cNvPr id="128" name="Up Arrow 127"/>
          <p:cNvSpPr/>
          <p:nvPr/>
        </p:nvSpPr>
        <p:spPr>
          <a:xfrm>
            <a:off x="4333669" y="4205021"/>
            <a:ext cx="332647" cy="527404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9" name="Up Arrow 128"/>
          <p:cNvSpPr/>
          <p:nvPr/>
        </p:nvSpPr>
        <p:spPr>
          <a:xfrm>
            <a:off x="6446663" y="4205021"/>
            <a:ext cx="332647" cy="527404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1" name="Right Arrow 130"/>
          <p:cNvSpPr/>
          <p:nvPr/>
        </p:nvSpPr>
        <p:spPr>
          <a:xfrm>
            <a:off x="5186767" y="3383162"/>
            <a:ext cx="715218" cy="166300"/>
          </a:xfrm>
          <a:prstGeom prst="right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3" name="Rectangle 132"/>
          <p:cNvSpPr/>
          <p:nvPr/>
        </p:nvSpPr>
        <p:spPr>
          <a:xfrm>
            <a:off x="5201317" y="4472728"/>
            <a:ext cx="1287219" cy="283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4" name="Line 12"/>
          <p:cNvSpPr>
            <a:spLocks noChangeShapeType="1"/>
          </p:cNvSpPr>
          <p:nvPr/>
        </p:nvSpPr>
        <p:spPr bwMode="auto">
          <a:xfrm flipV="1">
            <a:off x="4965159" y="4645531"/>
            <a:ext cx="290880" cy="126733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 sz="2000"/>
          </a:p>
        </p:txBody>
      </p:sp>
      <p:sp>
        <p:nvSpPr>
          <p:cNvPr id="135" name="Text Box 13"/>
          <p:cNvSpPr txBox="1">
            <a:spLocks noChangeArrowheads="1"/>
          </p:cNvSpPr>
          <p:nvPr/>
        </p:nvSpPr>
        <p:spPr bwMode="auto">
          <a:xfrm>
            <a:off x="5231558" y="4415003"/>
            <a:ext cx="696960" cy="23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93000"/>
              </a:lnSpc>
            </a:pPr>
            <a:r>
              <a:rPr lang="en-GB" sz="200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has_spine</a:t>
            </a:r>
            <a:endParaRPr lang="en-GB" sz="2000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011864" y="4504809"/>
            <a:ext cx="1169996" cy="2995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6" name="Text Box 13"/>
          <p:cNvSpPr txBox="1">
            <a:spLocks noChangeArrowheads="1"/>
          </p:cNvSpPr>
          <p:nvPr/>
        </p:nvSpPr>
        <p:spPr bwMode="auto">
          <a:xfrm>
            <a:off x="3042104" y="4451759"/>
            <a:ext cx="696960" cy="23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93000"/>
              </a:lnSpc>
            </a:pPr>
            <a:r>
              <a:rPr lang="en-GB" sz="2000" dirty="0" err="1">
                <a:solidFill>
                  <a:srgbClr val="000000"/>
                </a:solidFill>
                <a:latin typeface="Lato Regular"/>
                <a:cs typeface="Lato Regular"/>
              </a:rPr>
              <a:t>has_hair</a:t>
            </a:r>
            <a:endParaRPr lang="en-GB" sz="2000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328985" y="4516510"/>
            <a:ext cx="986551" cy="283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7" name="Line 12"/>
          <p:cNvSpPr>
            <a:spLocks noChangeShapeType="1"/>
          </p:cNvSpPr>
          <p:nvPr/>
        </p:nvSpPr>
        <p:spPr bwMode="auto">
          <a:xfrm flipV="1">
            <a:off x="7092827" y="4689313"/>
            <a:ext cx="290880" cy="126733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 sz="2000"/>
          </a:p>
        </p:txBody>
      </p:sp>
      <p:sp>
        <p:nvSpPr>
          <p:cNvPr id="138" name="Text Box 13"/>
          <p:cNvSpPr txBox="1">
            <a:spLocks noChangeArrowheads="1"/>
          </p:cNvSpPr>
          <p:nvPr/>
        </p:nvSpPr>
        <p:spPr bwMode="auto">
          <a:xfrm>
            <a:off x="7476010" y="4458785"/>
            <a:ext cx="696960" cy="23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>
              <a:lnSpc>
                <a:spcPct val="93000"/>
              </a:lnSpc>
            </a:pPr>
            <a:r>
              <a:rPr lang="en-GB" sz="2000" dirty="0" smtClean="0">
                <a:solidFill>
                  <a:srgbClr val="000000"/>
                </a:solidFill>
                <a:latin typeface="Lato Regular"/>
                <a:cs typeface="Lato Regular"/>
              </a:rPr>
              <a:t>eats</a:t>
            </a:r>
            <a:endParaRPr lang="en-GB" sz="2000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570927" y="4267843"/>
            <a:ext cx="1246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latin typeface="Lato Regular"/>
                <a:cs typeface="Lato Regular"/>
              </a:rPr>
              <a:t>prototype</a:t>
            </a:r>
            <a:endParaRPr lang="en-US" sz="2000" i="1" dirty="0">
              <a:latin typeface="Lato Regular"/>
              <a:cs typeface="Lato Regular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673703" y="4267843"/>
            <a:ext cx="1246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latin typeface="Lato Regular"/>
                <a:cs typeface="Lato Regular"/>
              </a:rPr>
              <a:t>prototype</a:t>
            </a:r>
            <a:endParaRPr lang="en-US" sz="2000" i="1" dirty="0">
              <a:latin typeface="Lato Regular"/>
              <a:cs typeface="Lato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19993" y="3033572"/>
            <a:ext cx="785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latin typeface="Lato Regular"/>
                <a:cs typeface="Lato Regular"/>
              </a:rPr>
              <a:t>proto</a:t>
            </a:r>
            <a:endParaRPr lang="en-US" sz="2000" i="1" dirty="0">
              <a:latin typeface="Lato Regular"/>
              <a:cs typeface="Lato Regula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68732" y="3038677"/>
            <a:ext cx="785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latin typeface="Lato Regular"/>
                <a:cs typeface="Lato Regular"/>
              </a:rPr>
              <a:t>proto</a:t>
            </a:r>
            <a:endParaRPr lang="en-US" sz="2000" i="1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309369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852 " pathEditMode="relative" ptsTypes="AA">
                                      <p:cBhvr>
                                        <p:cTn id="2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852 " pathEditMode="relative" ptsTypes="AA">
                                      <p:cBhvr>
                                        <p:cTn id="2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852 " pathEditMode="relative" ptsTypes="AA">
                                      <p:cBhvr>
                                        <p:cTn id="3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852 " pathEditMode="relative" ptsTypes="AA">
                                      <p:cBhvr>
                                        <p:cTn id="3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852 " pathEditMode="relative" ptsTypes="AA">
                                      <p:cBhvr>
                                        <p:cTn id="34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852 " pathEditMode="relative" ptsTypes="AA">
                                      <p:cBhvr>
                                        <p:cTn id="3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852 " pathEditMode="relative" ptsTypes="AA">
                                      <p:cBhvr>
                                        <p:cTn id="3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852 " pathEditMode="relative" ptsTypes="AA">
                                      <p:cBhvr>
                                        <p:cTn id="40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852 " pathEditMode="relative" ptsTypes="AA">
                                      <p:cBhvr>
                                        <p:cTn id="4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5" grpId="1" animBg="1"/>
      <p:bldP spid="125" grpId="0" animBg="1"/>
      <p:bldP spid="126" grpId="0" animBg="1"/>
      <p:bldP spid="127" grpId="0"/>
      <p:bldP spid="128" grpId="0" animBg="1"/>
      <p:bldP spid="129" grpId="0" animBg="1"/>
      <p:bldP spid="131" grpId="0" animBg="1"/>
      <p:bldP spid="133" grpId="0" animBg="1"/>
      <p:bldP spid="133" grpId="1" animBg="1"/>
      <p:bldP spid="134" grpId="0" animBg="1"/>
      <p:bldP spid="134" grpId="1" animBg="1"/>
      <p:bldP spid="135" grpId="0"/>
      <p:bldP spid="135" grpId="1"/>
      <p:bldP spid="104" grpId="0" animBg="1"/>
      <p:bldP spid="104" grpId="1" animBg="1"/>
      <p:bldP spid="106" grpId="0"/>
      <p:bldP spid="106" grpId="1"/>
      <p:bldP spid="136" grpId="0" animBg="1"/>
      <p:bldP spid="136" grpId="1" animBg="1"/>
      <p:bldP spid="137" grpId="0" animBg="1"/>
      <p:bldP spid="137" grpId="1" animBg="1"/>
      <p:bldP spid="138" grpId="0"/>
      <p:bldP spid="138" grpId="1"/>
      <p:bldP spid="139" grpId="0"/>
      <p:bldP spid="140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7847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Proto-chaining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78" name="Text Box 25"/>
          <p:cNvSpPr txBox="1">
            <a:spLocks noChangeArrowheads="1"/>
          </p:cNvSpPr>
          <p:nvPr/>
        </p:nvSpPr>
        <p:spPr bwMode="auto">
          <a:xfrm>
            <a:off x="591276" y="3300877"/>
            <a:ext cx="3358080" cy="2433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Mammal.prototype.has_hair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true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9" name="Text Box 26"/>
          <p:cNvSpPr txBox="1">
            <a:spLocks noChangeArrowheads="1"/>
          </p:cNvSpPr>
          <p:nvPr/>
        </p:nvSpPr>
        <p:spPr bwMode="auto">
          <a:xfrm>
            <a:off x="576876" y="2271710"/>
            <a:ext cx="3454560" cy="2433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Chordate.prototype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2000" dirty="0">
                <a:solidFill>
                  <a:srgbClr val="9999CC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Animal();</a:t>
            </a:r>
          </a:p>
        </p:txBody>
      </p:sp>
      <p:sp>
        <p:nvSpPr>
          <p:cNvPr id="80" name="Text Box 27"/>
          <p:cNvSpPr txBox="1">
            <a:spLocks noChangeArrowheads="1"/>
          </p:cNvSpPr>
          <p:nvPr/>
        </p:nvSpPr>
        <p:spPr bwMode="auto">
          <a:xfrm>
            <a:off x="569677" y="1034256"/>
            <a:ext cx="5873760" cy="7287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Animal = function(name) { this.name = name }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GB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Animal.</a:t>
            </a:r>
            <a:r>
              <a:rPr lang="en-GB" sz="2000" dirty="0" err="1" smtClean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prototype</a:t>
            </a:r>
            <a:r>
              <a:rPr lang="en-GB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.eats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function(){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return this.name+</a:t>
            </a:r>
            <a:r>
              <a:rPr lang="en-GB" sz="2000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GB" sz="2000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is eating."</a:t>
            </a:r>
            <a:endParaRPr lang="en-GB" sz="2000" dirty="0">
              <a:solidFill>
                <a:srgbClr val="6666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1" name="Text Box 29"/>
          <p:cNvSpPr txBox="1">
            <a:spLocks noChangeArrowheads="1"/>
          </p:cNvSpPr>
          <p:nvPr/>
        </p:nvSpPr>
        <p:spPr bwMode="auto">
          <a:xfrm>
            <a:off x="581171" y="2052051"/>
            <a:ext cx="4615200" cy="2433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Chordate = function(name){ this.name = name; }</a:t>
            </a:r>
          </a:p>
        </p:txBody>
      </p:sp>
      <p:sp>
        <p:nvSpPr>
          <p:cNvPr id="82" name="Text Box 30"/>
          <p:cNvSpPr txBox="1">
            <a:spLocks noChangeArrowheads="1"/>
          </p:cNvSpPr>
          <p:nvPr/>
        </p:nvSpPr>
        <p:spPr bwMode="auto">
          <a:xfrm>
            <a:off x="581196" y="2499325"/>
            <a:ext cx="3647520" cy="2433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Chordate.prototype.has_spine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true;</a:t>
            </a: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591277" y="2834929"/>
            <a:ext cx="4518720" cy="2433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Mammal = function(name){  this.name = name; }</a:t>
            </a:r>
          </a:p>
        </p:txBody>
      </p:sp>
      <p:sp>
        <p:nvSpPr>
          <p:cNvPr id="84" name="Text Box 32"/>
          <p:cNvSpPr txBox="1">
            <a:spLocks noChangeArrowheads="1"/>
          </p:cNvSpPr>
          <p:nvPr/>
        </p:nvSpPr>
        <p:spPr bwMode="auto">
          <a:xfrm>
            <a:off x="585516" y="3056552"/>
            <a:ext cx="3454560" cy="2433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Mammal.prototype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2000" dirty="0">
                <a:solidFill>
                  <a:srgbClr val="9999CC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Chordate();</a:t>
            </a:r>
          </a:p>
        </p:txBody>
      </p:sp>
      <p:sp>
        <p:nvSpPr>
          <p:cNvPr id="93" name="Text Box 25"/>
          <p:cNvSpPr txBox="1">
            <a:spLocks noChangeArrowheads="1"/>
          </p:cNvSpPr>
          <p:nvPr/>
        </p:nvSpPr>
        <p:spPr bwMode="auto">
          <a:xfrm>
            <a:off x="602566" y="3571297"/>
            <a:ext cx="3358080" cy="2433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 = new Mammal(‘dog’);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377560" y="4208111"/>
            <a:ext cx="1190455" cy="1190455"/>
            <a:chOff x="129771" y="3292953"/>
            <a:chExt cx="1190455" cy="1190455"/>
          </a:xfrm>
        </p:grpSpPr>
        <p:sp>
          <p:nvSpPr>
            <p:cNvPr id="108" name="Oval 107"/>
            <p:cNvSpPr/>
            <p:nvPr/>
          </p:nvSpPr>
          <p:spPr>
            <a:xfrm>
              <a:off x="129771" y="3292953"/>
              <a:ext cx="1190455" cy="1190455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86420" y="3565015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m</a:t>
              </a:r>
            </a:p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Object</a:t>
              </a:r>
              <a:endParaRPr lang="en-US" dirty="0">
                <a:latin typeface="Lato Regular"/>
                <a:cs typeface="Lato Regular"/>
              </a:endParaRPr>
            </a:p>
          </p:txBody>
        </p:sp>
      </p:grpSp>
      <p:sp>
        <p:nvSpPr>
          <p:cNvPr id="110" name="Right Arrow 109"/>
          <p:cNvSpPr/>
          <p:nvPr/>
        </p:nvSpPr>
        <p:spPr>
          <a:xfrm>
            <a:off x="1653328" y="4694712"/>
            <a:ext cx="715218" cy="166300"/>
          </a:xfrm>
          <a:prstGeom prst="right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639827" y="433391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Lato Regular"/>
                <a:cs typeface="Lato Regular"/>
              </a:rPr>
              <a:t>proto</a:t>
            </a:r>
            <a:endParaRPr lang="en-US" i="1" dirty="0">
              <a:latin typeface="Lato Regular"/>
              <a:cs typeface="Lato Regular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598934" y="3910367"/>
            <a:ext cx="887126" cy="2995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Line 12"/>
          <p:cNvSpPr>
            <a:spLocks noChangeShapeType="1"/>
          </p:cNvSpPr>
          <p:nvPr/>
        </p:nvSpPr>
        <p:spPr bwMode="auto">
          <a:xfrm flipV="1">
            <a:off x="3362775" y="4083170"/>
            <a:ext cx="290880" cy="126733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7" name="Text Box 13"/>
          <p:cNvSpPr txBox="1">
            <a:spLocks noChangeArrowheads="1"/>
          </p:cNvSpPr>
          <p:nvPr/>
        </p:nvSpPr>
        <p:spPr bwMode="auto">
          <a:xfrm>
            <a:off x="3629174" y="3910367"/>
            <a:ext cx="696960" cy="23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93000"/>
              </a:lnSpc>
            </a:pPr>
            <a:r>
              <a:rPr lang="en-GB" sz="1400" dirty="0" err="1">
                <a:solidFill>
                  <a:srgbClr val="000000"/>
                </a:solidFill>
                <a:latin typeface="Lato Regular"/>
                <a:cs typeface="Lato Regular"/>
              </a:rPr>
              <a:t>has_hair</a:t>
            </a:r>
            <a:endParaRPr lang="en-GB" sz="1400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2433222" y="6155691"/>
            <a:ext cx="1453215" cy="461665"/>
            <a:chOff x="1670816" y="5996855"/>
            <a:chExt cx="1453215" cy="461665"/>
          </a:xfrm>
        </p:grpSpPr>
        <p:sp>
          <p:nvSpPr>
            <p:cNvPr id="139" name="Double Brace 138"/>
            <p:cNvSpPr/>
            <p:nvPr/>
          </p:nvSpPr>
          <p:spPr>
            <a:xfrm>
              <a:off x="1670816" y="6013832"/>
              <a:ext cx="1453215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691020" y="5996855"/>
              <a:ext cx="1412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Lato Bold Italic"/>
                  <a:cs typeface="Lato Bold Italic"/>
                </a:rPr>
                <a:t>Mammal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561246" y="6155691"/>
            <a:ext cx="1453215" cy="461665"/>
            <a:chOff x="1670816" y="5996855"/>
            <a:chExt cx="1453215" cy="461665"/>
          </a:xfrm>
        </p:grpSpPr>
        <p:sp>
          <p:nvSpPr>
            <p:cNvPr id="142" name="Double Brace 141"/>
            <p:cNvSpPr/>
            <p:nvPr/>
          </p:nvSpPr>
          <p:spPr>
            <a:xfrm>
              <a:off x="1670816" y="6013832"/>
              <a:ext cx="1453215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691020" y="5996855"/>
              <a:ext cx="1412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Lato Bold Italic"/>
                  <a:cs typeface="Lato Bold Italic"/>
                </a:rPr>
                <a:t>Chordate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689269" y="6155691"/>
            <a:ext cx="1453215" cy="461665"/>
            <a:chOff x="1670816" y="5996855"/>
            <a:chExt cx="1453215" cy="461665"/>
          </a:xfrm>
        </p:grpSpPr>
        <p:sp>
          <p:nvSpPr>
            <p:cNvPr id="145" name="Double Brace 144"/>
            <p:cNvSpPr/>
            <p:nvPr/>
          </p:nvSpPr>
          <p:spPr>
            <a:xfrm>
              <a:off x="1670816" y="6013832"/>
              <a:ext cx="1453215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691020" y="5996855"/>
              <a:ext cx="1412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Lato Bold Italic"/>
                  <a:cs typeface="Lato Bold Italic"/>
                </a:rPr>
                <a:t>Animal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2557903" y="4204357"/>
            <a:ext cx="1214162" cy="1190455"/>
            <a:chOff x="117919" y="3292953"/>
            <a:chExt cx="1214162" cy="1190455"/>
          </a:xfrm>
        </p:grpSpPr>
        <p:sp>
          <p:nvSpPr>
            <p:cNvPr id="148" name="Oval 147"/>
            <p:cNvSpPr/>
            <p:nvPr/>
          </p:nvSpPr>
          <p:spPr>
            <a:xfrm>
              <a:off x="129771" y="3292953"/>
              <a:ext cx="1190455" cy="1190455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17919" y="3565015"/>
              <a:ext cx="12141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Mammal</a:t>
              </a:r>
            </a:p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Prototype</a:t>
              </a:r>
              <a:endParaRPr lang="en-US" dirty="0">
                <a:latin typeface="Lato Regular"/>
                <a:cs typeface="Lato Regular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4670898" y="4204357"/>
            <a:ext cx="1214162" cy="1190455"/>
            <a:chOff x="8181240" y="3292953"/>
            <a:chExt cx="1214162" cy="1190455"/>
          </a:xfrm>
        </p:grpSpPr>
        <p:sp>
          <p:nvSpPr>
            <p:cNvPr id="151" name="Oval 150"/>
            <p:cNvSpPr/>
            <p:nvPr/>
          </p:nvSpPr>
          <p:spPr>
            <a:xfrm>
              <a:off x="8193092" y="3292953"/>
              <a:ext cx="1190455" cy="1190455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181240" y="3565015"/>
              <a:ext cx="12141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Chordate</a:t>
              </a:r>
            </a:p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Prototype</a:t>
              </a:r>
              <a:endParaRPr lang="en-US" dirty="0">
                <a:latin typeface="Lato Regular"/>
                <a:cs typeface="Lato Regular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6783892" y="4204357"/>
            <a:ext cx="1214162" cy="1190455"/>
            <a:chOff x="9132148" y="1709785"/>
            <a:chExt cx="1214162" cy="1190455"/>
          </a:xfrm>
        </p:grpSpPr>
        <p:sp>
          <p:nvSpPr>
            <p:cNvPr id="154" name="Oval 153"/>
            <p:cNvSpPr/>
            <p:nvPr/>
          </p:nvSpPr>
          <p:spPr>
            <a:xfrm>
              <a:off x="9144000" y="1709785"/>
              <a:ext cx="1190455" cy="1190455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132148" y="1981847"/>
              <a:ext cx="12141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Lato Regular"/>
                  <a:cs typeface="Lato Regular"/>
                </a:rPr>
                <a:t>Animal</a:t>
              </a:r>
              <a:endParaRPr lang="en-US" dirty="0">
                <a:solidFill>
                  <a:srgbClr val="000000"/>
                </a:solidFill>
                <a:latin typeface="Lato Regular"/>
                <a:cs typeface="Lato Regular"/>
              </a:endParaRP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Lato Regular"/>
                  <a:cs typeface="Lato Regular"/>
                </a:rPr>
                <a:t>Prototype</a:t>
              </a:r>
            </a:p>
          </p:txBody>
        </p:sp>
      </p:grpSp>
      <p:sp>
        <p:nvSpPr>
          <p:cNvPr id="156" name="Up Arrow 155"/>
          <p:cNvSpPr/>
          <p:nvPr/>
        </p:nvSpPr>
        <p:spPr>
          <a:xfrm>
            <a:off x="3030128" y="5529155"/>
            <a:ext cx="332647" cy="527404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ight Arrow 156"/>
          <p:cNvSpPr/>
          <p:nvPr/>
        </p:nvSpPr>
        <p:spPr>
          <a:xfrm>
            <a:off x="3845523" y="4690958"/>
            <a:ext cx="715218" cy="166300"/>
          </a:xfrm>
          <a:prstGeom prst="right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3297273" y="5590123"/>
            <a:ext cx="116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Lato Regular"/>
                <a:cs typeface="Lato Regular"/>
              </a:rPr>
              <a:t>prototype</a:t>
            </a:r>
            <a:endParaRPr lang="en-US" i="1" dirty="0">
              <a:latin typeface="Lato Regular"/>
              <a:cs typeface="Lato Regular"/>
            </a:endParaRPr>
          </a:p>
        </p:txBody>
      </p:sp>
      <p:sp>
        <p:nvSpPr>
          <p:cNvPr id="159" name="Up Arrow 158"/>
          <p:cNvSpPr/>
          <p:nvPr/>
        </p:nvSpPr>
        <p:spPr>
          <a:xfrm>
            <a:off x="5125545" y="5529155"/>
            <a:ext cx="332647" cy="527404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Up Arrow 159"/>
          <p:cNvSpPr/>
          <p:nvPr/>
        </p:nvSpPr>
        <p:spPr>
          <a:xfrm>
            <a:off x="7238539" y="5529155"/>
            <a:ext cx="332647" cy="527404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ight Arrow 160"/>
          <p:cNvSpPr/>
          <p:nvPr/>
        </p:nvSpPr>
        <p:spPr>
          <a:xfrm>
            <a:off x="5962768" y="4675546"/>
            <a:ext cx="715218" cy="166300"/>
          </a:xfrm>
          <a:prstGeom prst="right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762293" y="3926705"/>
            <a:ext cx="986551" cy="283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Line 12"/>
          <p:cNvSpPr>
            <a:spLocks noChangeShapeType="1"/>
          </p:cNvSpPr>
          <p:nvPr/>
        </p:nvSpPr>
        <p:spPr bwMode="auto">
          <a:xfrm flipV="1">
            <a:off x="5526135" y="4099508"/>
            <a:ext cx="290880" cy="126733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64" name="Text Box 13"/>
          <p:cNvSpPr txBox="1">
            <a:spLocks noChangeArrowheads="1"/>
          </p:cNvSpPr>
          <p:nvPr/>
        </p:nvSpPr>
        <p:spPr bwMode="auto">
          <a:xfrm>
            <a:off x="5792534" y="3926705"/>
            <a:ext cx="696960" cy="23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93000"/>
              </a:lnSpc>
            </a:pPr>
            <a:r>
              <a:rPr lang="en-GB" sz="140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has_spine</a:t>
            </a:r>
            <a:endParaRPr lang="en-GB" sz="1400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924596" y="3970487"/>
            <a:ext cx="986551" cy="283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Line 12"/>
          <p:cNvSpPr>
            <a:spLocks noChangeShapeType="1"/>
          </p:cNvSpPr>
          <p:nvPr/>
        </p:nvSpPr>
        <p:spPr bwMode="auto">
          <a:xfrm flipV="1">
            <a:off x="7688438" y="4143290"/>
            <a:ext cx="290880" cy="126733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67" name="Text Box 13"/>
          <p:cNvSpPr txBox="1">
            <a:spLocks noChangeArrowheads="1"/>
          </p:cNvSpPr>
          <p:nvPr/>
        </p:nvSpPr>
        <p:spPr bwMode="auto">
          <a:xfrm>
            <a:off x="8071621" y="3970487"/>
            <a:ext cx="696960" cy="23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>
              <a:lnSpc>
                <a:spcPct val="93000"/>
              </a:lnSpc>
            </a:pPr>
            <a:r>
              <a:rPr lang="en-GB" sz="1400" dirty="0" smtClean="0">
                <a:solidFill>
                  <a:srgbClr val="000000"/>
                </a:solidFill>
                <a:latin typeface="Lato Regular"/>
                <a:cs typeface="Lato Regular"/>
              </a:rPr>
              <a:t>eats</a:t>
            </a:r>
            <a:endParaRPr lang="en-GB" sz="1400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404910" y="5591977"/>
            <a:ext cx="116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Lato Regular"/>
                <a:cs typeface="Lato Regular"/>
              </a:rPr>
              <a:t>prototype</a:t>
            </a:r>
            <a:endParaRPr lang="en-US" i="1" dirty="0">
              <a:latin typeface="Lato Regular"/>
              <a:cs typeface="Lato Regular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507686" y="5591977"/>
            <a:ext cx="116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Lato Regular"/>
                <a:cs typeface="Lato Regular"/>
              </a:rPr>
              <a:t>prototype</a:t>
            </a:r>
            <a:endParaRPr lang="en-US" i="1" dirty="0">
              <a:latin typeface="Lato Regular"/>
              <a:cs typeface="Lato Regular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821228" y="4357706"/>
            <a:ext cx="76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Lato Regular"/>
                <a:cs typeface="Lato Regular"/>
              </a:rPr>
              <a:t>proto</a:t>
            </a:r>
            <a:endParaRPr lang="en-US" i="1" dirty="0">
              <a:latin typeface="Lato Regular"/>
              <a:cs typeface="Lato Regular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954092" y="4331061"/>
            <a:ext cx="76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Lato Regular"/>
                <a:cs typeface="Lato Regular"/>
              </a:rPr>
              <a:t>proto</a:t>
            </a:r>
            <a:endParaRPr lang="en-US" i="1" dirty="0">
              <a:latin typeface="Lato Regular"/>
              <a:cs typeface="Lato Regular"/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4682750" y="4199492"/>
            <a:ext cx="1190455" cy="1190455"/>
          </a:xfrm>
          <a:prstGeom prst="ellipse">
            <a:avLst/>
          </a:prstGeom>
          <a:noFill/>
          <a:ln w="381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4826449" y="4471554"/>
            <a:ext cx="903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Lato Regular"/>
                <a:cs typeface="Lato Regular"/>
              </a:rPr>
              <a:t>Animal</a:t>
            </a:r>
          </a:p>
          <a:p>
            <a:pPr algn="ctr"/>
            <a:r>
              <a:rPr lang="en-US" dirty="0" smtClean="0">
                <a:latin typeface="Lato Regular"/>
                <a:cs typeface="Lato Regular"/>
              </a:rPr>
              <a:t>Object</a:t>
            </a:r>
            <a:endParaRPr lang="en-US" dirty="0">
              <a:latin typeface="Lato Regular"/>
              <a:cs typeface="Lato Regular"/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2565735" y="4204357"/>
            <a:ext cx="1190455" cy="1190455"/>
            <a:chOff x="129771" y="3292953"/>
            <a:chExt cx="1190455" cy="1190455"/>
          </a:xfrm>
        </p:grpSpPr>
        <p:sp>
          <p:nvSpPr>
            <p:cNvPr id="183" name="Oval 182"/>
            <p:cNvSpPr/>
            <p:nvPr/>
          </p:nvSpPr>
          <p:spPr>
            <a:xfrm>
              <a:off x="129771" y="3292953"/>
              <a:ext cx="1190455" cy="1190455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57872" y="3565015"/>
              <a:ext cx="11342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Chordate</a:t>
              </a:r>
            </a:p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Object</a:t>
              </a:r>
              <a:endParaRPr lang="en-US" dirty="0">
                <a:latin typeface="Lato Regular"/>
                <a:cs typeface="Lat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8322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1" grpId="0"/>
      <p:bldP spid="82" grpId="0"/>
      <p:bldP spid="83" grpId="0"/>
      <p:bldP spid="84" grpId="0"/>
      <p:bldP spid="93" grpId="0"/>
      <p:bldP spid="110" grpId="0" animBg="1"/>
      <p:bldP spid="113" grpId="0"/>
      <p:bldP spid="135" grpId="0" animBg="1"/>
      <p:bldP spid="136" grpId="0" animBg="1"/>
      <p:bldP spid="137" grpId="0"/>
      <p:bldP spid="156" grpId="0" animBg="1"/>
      <p:bldP spid="157" grpId="0" animBg="1"/>
      <p:bldP spid="158" grpId="0"/>
      <p:bldP spid="159" grpId="0" animBg="1"/>
      <p:bldP spid="161" grpId="0" animBg="1"/>
      <p:bldP spid="162" grpId="0" animBg="1"/>
      <p:bldP spid="163" grpId="0" animBg="1"/>
      <p:bldP spid="164" grpId="0"/>
      <p:bldP spid="168" grpId="0"/>
      <p:bldP spid="170" grpId="0"/>
      <p:bldP spid="171" grpId="0"/>
      <p:bldP spid="178" grpId="0" animBg="1"/>
      <p:bldP spid="1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7847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Proto-chaining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591276" y="3294137"/>
            <a:ext cx="3358080" cy="2433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Mammal.prototype.has_hair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true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auto">
          <a:xfrm>
            <a:off x="576876" y="2276515"/>
            <a:ext cx="3454560" cy="2433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Chordate.prototype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2000" dirty="0">
                <a:solidFill>
                  <a:srgbClr val="9999CC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Animal();</a:t>
            </a: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auto">
          <a:xfrm>
            <a:off x="569677" y="1062151"/>
            <a:ext cx="5873760" cy="7287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Animal = function(name) { this.name = name }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GB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Animal.</a:t>
            </a:r>
            <a:r>
              <a:rPr lang="en-GB" sz="2000" dirty="0" err="1" smtClean="0">
                <a:solidFill>
                  <a:srgbClr val="FF3333"/>
                </a:solidFill>
                <a:latin typeface="Courier New" pitchFamily="49" charset="0"/>
                <a:cs typeface="Courier New" pitchFamily="49" charset="0"/>
              </a:rPr>
              <a:t>prototype</a:t>
            </a:r>
            <a:r>
              <a:rPr lang="en-GB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.eats</a:t>
            </a: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function(){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return this.name+</a:t>
            </a:r>
            <a:r>
              <a:rPr lang="en-GB" sz="2000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GB" sz="2000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is eating."</a:t>
            </a:r>
            <a:endParaRPr lang="en-GB" sz="2000" dirty="0">
              <a:solidFill>
                <a:srgbClr val="6666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3" name="Text Box 29"/>
          <p:cNvSpPr txBox="1">
            <a:spLocks noChangeArrowheads="1"/>
          </p:cNvSpPr>
          <p:nvPr/>
        </p:nvSpPr>
        <p:spPr bwMode="auto">
          <a:xfrm>
            <a:off x="592716" y="2056856"/>
            <a:ext cx="4615200" cy="2433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Chordate = function(name)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Animal.call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(this, name); }</a:t>
            </a:r>
            <a:endParaRPr lang="en-GB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Text Box 30"/>
          <p:cNvSpPr txBox="1">
            <a:spLocks noChangeArrowheads="1"/>
          </p:cNvSpPr>
          <p:nvPr/>
        </p:nvSpPr>
        <p:spPr bwMode="auto">
          <a:xfrm>
            <a:off x="581196" y="2492585"/>
            <a:ext cx="3647520" cy="2433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Chordate.prototype.has_spine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true;</a:t>
            </a:r>
          </a:p>
        </p:txBody>
      </p:sp>
      <p:sp>
        <p:nvSpPr>
          <p:cNvPr id="99" name="Text Box 31"/>
          <p:cNvSpPr txBox="1">
            <a:spLocks noChangeArrowheads="1"/>
          </p:cNvSpPr>
          <p:nvPr/>
        </p:nvSpPr>
        <p:spPr bwMode="auto">
          <a:xfrm>
            <a:off x="591277" y="2816644"/>
            <a:ext cx="4518720" cy="2433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Mammal = function(name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Chordate.call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(this, name); }</a:t>
            </a:r>
            <a:endParaRPr lang="en-GB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0" name="Text Box 32"/>
          <p:cNvSpPr txBox="1">
            <a:spLocks noChangeArrowheads="1"/>
          </p:cNvSpPr>
          <p:nvPr/>
        </p:nvSpPr>
        <p:spPr bwMode="auto">
          <a:xfrm>
            <a:off x="585516" y="3049812"/>
            <a:ext cx="3454560" cy="2433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Mammal.prototype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2000" dirty="0">
                <a:solidFill>
                  <a:srgbClr val="9999CC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Chordate();</a:t>
            </a:r>
          </a:p>
        </p:txBody>
      </p:sp>
      <p:sp>
        <p:nvSpPr>
          <p:cNvPr id="109" name="Text Box 25"/>
          <p:cNvSpPr txBox="1">
            <a:spLocks noChangeArrowheads="1"/>
          </p:cNvSpPr>
          <p:nvPr/>
        </p:nvSpPr>
        <p:spPr bwMode="auto">
          <a:xfrm>
            <a:off x="602566" y="3587647"/>
            <a:ext cx="3358080" cy="2433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 = new Mammal(‘dog’);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377560" y="4208111"/>
            <a:ext cx="1190455" cy="1190455"/>
            <a:chOff x="129771" y="3292953"/>
            <a:chExt cx="1190455" cy="1190455"/>
          </a:xfrm>
        </p:grpSpPr>
        <p:sp>
          <p:nvSpPr>
            <p:cNvPr id="55" name="Oval 54"/>
            <p:cNvSpPr/>
            <p:nvPr/>
          </p:nvSpPr>
          <p:spPr>
            <a:xfrm>
              <a:off x="129771" y="3292953"/>
              <a:ext cx="1190455" cy="1190455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6420" y="3565015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m</a:t>
              </a:r>
            </a:p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Object</a:t>
              </a:r>
              <a:endParaRPr lang="en-US" dirty="0">
                <a:latin typeface="Lato Regular"/>
                <a:cs typeface="Lato Regular"/>
              </a:endParaRPr>
            </a:p>
          </p:txBody>
        </p:sp>
      </p:grpSp>
      <p:sp>
        <p:nvSpPr>
          <p:cNvPr id="57" name="Right Arrow 56"/>
          <p:cNvSpPr/>
          <p:nvPr/>
        </p:nvSpPr>
        <p:spPr>
          <a:xfrm>
            <a:off x="1653328" y="4694712"/>
            <a:ext cx="715218" cy="166300"/>
          </a:xfrm>
          <a:prstGeom prst="right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639827" y="433391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Lato Regular"/>
                <a:cs typeface="Lato Regular"/>
              </a:rPr>
              <a:t>proto</a:t>
            </a:r>
            <a:endParaRPr lang="en-US" i="1" dirty="0">
              <a:latin typeface="Lato Regular"/>
              <a:cs typeface="Lato Regular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98934" y="3910367"/>
            <a:ext cx="887126" cy="2995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V="1">
            <a:off x="3362775" y="4083170"/>
            <a:ext cx="290880" cy="126733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61" name="Text Box 13"/>
          <p:cNvSpPr txBox="1">
            <a:spLocks noChangeArrowheads="1"/>
          </p:cNvSpPr>
          <p:nvPr/>
        </p:nvSpPr>
        <p:spPr bwMode="auto">
          <a:xfrm>
            <a:off x="3629174" y="3910367"/>
            <a:ext cx="696960" cy="23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93000"/>
              </a:lnSpc>
            </a:pPr>
            <a:r>
              <a:rPr lang="en-GB" sz="1400" dirty="0" err="1">
                <a:solidFill>
                  <a:srgbClr val="000000"/>
                </a:solidFill>
                <a:latin typeface="Lato Regular"/>
                <a:cs typeface="Lato Regular"/>
              </a:rPr>
              <a:t>has_hair</a:t>
            </a:r>
            <a:endParaRPr lang="en-GB" sz="1400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433222" y="6155691"/>
            <a:ext cx="1453215" cy="461665"/>
            <a:chOff x="1670816" y="5996855"/>
            <a:chExt cx="1453215" cy="461665"/>
          </a:xfrm>
        </p:grpSpPr>
        <p:sp>
          <p:nvSpPr>
            <p:cNvPr id="63" name="Double Brace 62"/>
            <p:cNvSpPr/>
            <p:nvPr/>
          </p:nvSpPr>
          <p:spPr>
            <a:xfrm>
              <a:off x="1670816" y="6013832"/>
              <a:ext cx="1453215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91020" y="5996855"/>
              <a:ext cx="1412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Lato Bold Italic"/>
                  <a:cs typeface="Lato Bold Italic"/>
                </a:rPr>
                <a:t>Mammal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61246" y="6155691"/>
            <a:ext cx="1453215" cy="461665"/>
            <a:chOff x="1670816" y="5996855"/>
            <a:chExt cx="1453215" cy="461665"/>
          </a:xfrm>
        </p:grpSpPr>
        <p:sp>
          <p:nvSpPr>
            <p:cNvPr id="66" name="Double Brace 65"/>
            <p:cNvSpPr/>
            <p:nvPr/>
          </p:nvSpPr>
          <p:spPr>
            <a:xfrm>
              <a:off x="1670816" y="6013832"/>
              <a:ext cx="1453215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91020" y="5996855"/>
              <a:ext cx="1412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Lato Bold Italic"/>
                  <a:cs typeface="Lato Bold Italic"/>
                </a:rPr>
                <a:t>Chordate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689269" y="6155691"/>
            <a:ext cx="1453215" cy="461665"/>
            <a:chOff x="1670816" y="5996855"/>
            <a:chExt cx="1453215" cy="461665"/>
          </a:xfrm>
        </p:grpSpPr>
        <p:sp>
          <p:nvSpPr>
            <p:cNvPr id="69" name="Double Brace 68"/>
            <p:cNvSpPr/>
            <p:nvPr/>
          </p:nvSpPr>
          <p:spPr>
            <a:xfrm>
              <a:off x="1670816" y="6013832"/>
              <a:ext cx="1453215" cy="415637"/>
            </a:xfrm>
            <a:prstGeom prst="bracePair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691020" y="5996855"/>
              <a:ext cx="1412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Lato Bold Italic"/>
                  <a:cs typeface="Lato Bold Italic"/>
                </a:rPr>
                <a:t>Animal</a:t>
              </a:r>
              <a:endParaRPr lang="en-US" sz="2400" b="1" i="1" dirty="0">
                <a:latin typeface="Lato Bold Italic"/>
                <a:cs typeface="Lato Bold Italic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557903" y="4204357"/>
            <a:ext cx="1214162" cy="1190455"/>
            <a:chOff x="117919" y="3292953"/>
            <a:chExt cx="1214162" cy="1190455"/>
          </a:xfrm>
        </p:grpSpPr>
        <p:sp>
          <p:nvSpPr>
            <p:cNvPr id="103" name="Oval 102"/>
            <p:cNvSpPr/>
            <p:nvPr/>
          </p:nvSpPr>
          <p:spPr>
            <a:xfrm>
              <a:off x="129771" y="3292953"/>
              <a:ext cx="1190455" cy="1190455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17919" y="3565015"/>
              <a:ext cx="12141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Mammal</a:t>
              </a:r>
            </a:p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Prototype</a:t>
              </a:r>
              <a:endParaRPr lang="en-US" dirty="0">
                <a:latin typeface="Lato Regular"/>
                <a:cs typeface="Lato Regular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670898" y="4204357"/>
            <a:ext cx="1214162" cy="1190455"/>
            <a:chOff x="8181240" y="3292953"/>
            <a:chExt cx="1214162" cy="1190455"/>
          </a:xfrm>
        </p:grpSpPr>
        <p:sp>
          <p:nvSpPr>
            <p:cNvPr id="106" name="Oval 105"/>
            <p:cNvSpPr/>
            <p:nvPr/>
          </p:nvSpPr>
          <p:spPr>
            <a:xfrm>
              <a:off x="8193092" y="3292953"/>
              <a:ext cx="1190455" cy="1190455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181240" y="3565015"/>
              <a:ext cx="12141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Chordate</a:t>
              </a:r>
            </a:p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Prototype</a:t>
              </a:r>
              <a:endParaRPr lang="en-US" dirty="0">
                <a:latin typeface="Lato Regular"/>
                <a:cs typeface="Lato Regular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6783892" y="4204357"/>
            <a:ext cx="1214162" cy="1190455"/>
            <a:chOff x="9132148" y="1709785"/>
            <a:chExt cx="1214162" cy="1190455"/>
          </a:xfrm>
        </p:grpSpPr>
        <p:sp>
          <p:nvSpPr>
            <p:cNvPr id="110" name="Oval 109"/>
            <p:cNvSpPr/>
            <p:nvPr/>
          </p:nvSpPr>
          <p:spPr>
            <a:xfrm>
              <a:off x="9144000" y="1709785"/>
              <a:ext cx="1190455" cy="1190455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9132148" y="1981847"/>
              <a:ext cx="12141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Lato Regular"/>
                  <a:cs typeface="Lato Regular"/>
                </a:rPr>
                <a:t>Animal</a:t>
              </a:r>
              <a:endParaRPr lang="en-US" dirty="0">
                <a:solidFill>
                  <a:srgbClr val="000000"/>
                </a:solidFill>
                <a:latin typeface="Lato Regular"/>
                <a:cs typeface="Lato Regular"/>
              </a:endParaRP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Lato Regular"/>
                  <a:cs typeface="Lato Regular"/>
                </a:rPr>
                <a:t>Prototype</a:t>
              </a:r>
            </a:p>
          </p:txBody>
        </p:sp>
      </p:grpSp>
      <p:sp>
        <p:nvSpPr>
          <p:cNvPr id="112" name="Up Arrow 111"/>
          <p:cNvSpPr/>
          <p:nvPr/>
        </p:nvSpPr>
        <p:spPr>
          <a:xfrm>
            <a:off x="3030128" y="5529155"/>
            <a:ext cx="332647" cy="527404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/>
          <p:cNvSpPr/>
          <p:nvPr/>
        </p:nvSpPr>
        <p:spPr>
          <a:xfrm>
            <a:off x="3845523" y="4690958"/>
            <a:ext cx="715218" cy="166300"/>
          </a:xfrm>
          <a:prstGeom prst="right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3297273" y="5590123"/>
            <a:ext cx="116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Lato Regular"/>
                <a:cs typeface="Lato Regular"/>
              </a:rPr>
              <a:t>prototype</a:t>
            </a:r>
            <a:endParaRPr lang="en-US" i="1" dirty="0">
              <a:latin typeface="Lato Regular"/>
              <a:cs typeface="Lato Regular"/>
            </a:endParaRPr>
          </a:p>
        </p:txBody>
      </p:sp>
      <p:sp>
        <p:nvSpPr>
          <p:cNvPr id="131" name="Up Arrow 130"/>
          <p:cNvSpPr/>
          <p:nvPr/>
        </p:nvSpPr>
        <p:spPr>
          <a:xfrm>
            <a:off x="5125545" y="5529155"/>
            <a:ext cx="332647" cy="527404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Up Arrow 131"/>
          <p:cNvSpPr/>
          <p:nvPr/>
        </p:nvSpPr>
        <p:spPr>
          <a:xfrm>
            <a:off x="7238539" y="5529155"/>
            <a:ext cx="332647" cy="527404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ight Arrow 132"/>
          <p:cNvSpPr/>
          <p:nvPr/>
        </p:nvSpPr>
        <p:spPr>
          <a:xfrm>
            <a:off x="5962768" y="4675546"/>
            <a:ext cx="715218" cy="166300"/>
          </a:xfrm>
          <a:prstGeom prst="right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5762293" y="3926705"/>
            <a:ext cx="986551" cy="283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Line 12"/>
          <p:cNvSpPr>
            <a:spLocks noChangeShapeType="1"/>
          </p:cNvSpPr>
          <p:nvPr/>
        </p:nvSpPr>
        <p:spPr bwMode="auto">
          <a:xfrm flipV="1">
            <a:off x="5526135" y="4099508"/>
            <a:ext cx="290880" cy="126733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6" name="Text Box 13"/>
          <p:cNvSpPr txBox="1">
            <a:spLocks noChangeArrowheads="1"/>
          </p:cNvSpPr>
          <p:nvPr/>
        </p:nvSpPr>
        <p:spPr bwMode="auto">
          <a:xfrm>
            <a:off x="5792534" y="3926705"/>
            <a:ext cx="696960" cy="23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93000"/>
              </a:lnSpc>
            </a:pPr>
            <a:r>
              <a:rPr lang="en-GB" sz="140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has_spine</a:t>
            </a:r>
            <a:endParaRPr lang="en-GB" sz="1400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924596" y="3970487"/>
            <a:ext cx="986551" cy="283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Line 12"/>
          <p:cNvSpPr>
            <a:spLocks noChangeShapeType="1"/>
          </p:cNvSpPr>
          <p:nvPr/>
        </p:nvSpPr>
        <p:spPr bwMode="auto">
          <a:xfrm flipV="1">
            <a:off x="7688438" y="4143290"/>
            <a:ext cx="290880" cy="126733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9" name="Text Box 13"/>
          <p:cNvSpPr txBox="1">
            <a:spLocks noChangeArrowheads="1"/>
          </p:cNvSpPr>
          <p:nvPr/>
        </p:nvSpPr>
        <p:spPr bwMode="auto">
          <a:xfrm>
            <a:off x="8071621" y="3970487"/>
            <a:ext cx="696960" cy="23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>
              <a:lnSpc>
                <a:spcPct val="93000"/>
              </a:lnSpc>
            </a:pPr>
            <a:r>
              <a:rPr lang="en-GB" sz="1400" dirty="0" smtClean="0">
                <a:solidFill>
                  <a:srgbClr val="000000"/>
                </a:solidFill>
                <a:latin typeface="Lato Regular"/>
                <a:cs typeface="Lato Regular"/>
              </a:rPr>
              <a:t>eats</a:t>
            </a:r>
            <a:endParaRPr lang="en-GB" sz="1400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404910" y="5591977"/>
            <a:ext cx="116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Lato Regular"/>
                <a:cs typeface="Lato Regular"/>
              </a:rPr>
              <a:t>prototype</a:t>
            </a:r>
            <a:endParaRPr lang="en-US" i="1" dirty="0">
              <a:latin typeface="Lato Regular"/>
              <a:cs typeface="Lato Regular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507686" y="5591977"/>
            <a:ext cx="116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Lato Regular"/>
                <a:cs typeface="Lato Regular"/>
              </a:rPr>
              <a:t>prototype</a:t>
            </a:r>
            <a:endParaRPr lang="en-US" i="1" dirty="0">
              <a:latin typeface="Lato Regular"/>
              <a:cs typeface="Lato Regular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821228" y="4357706"/>
            <a:ext cx="76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Lato Regular"/>
                <a:cs typeface="Lato Regular"/>
              </a:rPr>
              <a:t>proto</a:t>
            </a:r>
            <a:endParaRPr lang="en-US" i="1" dirty="0">
              <a:latin typeface="Lato Regular"/>
              <a:cs typeface="Lato Regular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954092" y="4331061"/>
            <a:ext cx="76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Lato Regular"/>
                <a:cs typeface="Lato Regular"/>
              </a:rPr>
              <a:t>proto</a:t>
            </a:r>
            <a:endParaRPr lang="en-US" i="1" dirty="0">
              <a:latin typeface="Lato Regular"/>
              <a:cs typeface="Lato Regular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4682750" y="4199492"/>
            <a:ext cx="1190455" cy="1190455"/>
          </a:xfrm>
          <a:prstGeom prst="ellipse">
            <a:avLst/>
          </a:prstGeom>
          <a:noFill/>
          <a:ln w="381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4826449" y="4471554"/>
            <a:ext cx="903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Lato Regular"/>
                <a:cs typeface="Lato Regular"/>
              </a:rPr>
              <a:t>Animal</a:t>
            </a:r>
          </a:p>
          <a:p>
            <a:pPr algn="ctr"/>
            <a:r>
              <a:rPr lang="en-US" dirty="0" smtClean="0">
                <a:latin typeface="Lato Regular"/>
                <a:cs typeface="Lato Regular"/>
              </a:rPr>
              <a:t>Object</a:t>
            </a:r>
            <a:endParaRPr lang="en-US" dirty="0">
              <a:latin typeface="Lato Regular"/>
              <a:cs typeface="Lato Regular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565735" y="4204357"/>
            <a:ext cx="1190455" cy="1190455"/>
            <a:chOff x="129771" y="3292953"/>
            <a:chExt cx="1190455" cy="1190455"/>
          </a:xfrm>
        </p:grpSpPr>
        <p:sp>
          <p:nvSpPr>
            <p:cNvPr id="147" name="Oval 146"/>
            <p:cNvSpPr/>
            <p:nvPr/>
          </p:nvSpPr>
          <p:spPr>
            <a:xfrm>
              <a:off x="129771" y="3292953"/>
              <a:ext cx="1190455" cy="1190455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57872" y="3565015"/>
              <a:ext cx="11342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Chordate</a:t>
              </a:r>
            </a:p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Object</a:t>
              </a:r>
              <a:endParaRPr lang="en-US" dirty="0">
                <a:latin typeface="Lato Regular"/>
                <a:cs typeface="Lat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637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59" grpId="0" animBg="1"/>
      <p:bldP spid="60" grpId="0" animBg="1"/>
      <p:bldP spid="61" grpId="0"/>
      <p:bldP spid="112" grpId="0" animBg="1"/>
      <p:bldP spid="113" grpId="0" animBg="1"/>
      <p:bldP spid="130" grpId="0"/>
      <p:bldP spid="131" grpId="0" animBg="1"/>
      <p:bldP spid="133" grpId="0" animBg="1"/>
      <p:bldP spid="134" grpId="0" animBg="1"/>
      <p:bldP spid="135" grpId="0" animBg="1"/>
      <p:bldP spid="136" grpId="0"/>
      <p:bldP spid="140" grpId="0"/>
      <p:bldP spid="142" grpId="0"/>
      <p:bldP spid="143" grpId="0"/>
      <p:bldP spid="144" grpId="0" animBg="1"/>
      <p:bldP spid="1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Arrow Connector 82"/>
          <p:cNvCxnSpPr/>
          <p:nvPr/>
        </p:nvCxnSpPr>
        <p:spPr>
          <a:xfrm flipH="1" flipV="1">
            <a:off x="6284153" y="4635296"/>
            <a:ext cx="17600" cy="59361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4" name="Rectangle 9233"/>
          <p:cNvSpPr/>
          <p:nvPr/>
        </p:nvSpPr>
        <p:spPr>
          <a:xfrm>
            <a:off x="5990064" y="4951355"/>
            <a:ext cx="594180" cy="1959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sz="12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Shared Properties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125350" y="1581379"/>
            <a:ext cx="3593018" cy="9305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Animal </a:t>
            </a:r>
            <a:r>
              <a:rPr lang="en-US" sz="2000" dirty="0">
                <a:solidFill>
                  <a:srgbClr val="5C5C5C"/>
                </a:solidFill>
                <a:latin typeface="Courier New"/>
              </a:rPr>
              <a:t>= </a:t>
            </a:r>
            <a:r>
              <a:rPr lang="en-US" sz="2000" dirty="0">
                <a:solidFill>
                  <a:srgbClr val="0000C0"/>
                </a:solidFill>
                <a:latin typeface="Courier New"/>
              </a:rPr>
              <a:t>function</a:t>
            </a:r>
            <a:r>
              <a:rPr lang="en-US" sz="2000" dirty="0">
                <a:solidFill>
                  <a:srgbClr val="5C5C5C"/>
                </a:solidFill>
                <a:latin typeface="Courier New"/>
              </a:rPr>
              <a:t>(){</a:t>
            </a:r>
          </a:p>
          <a:p>
            <a:r>
              <a:rPr lang="en-US" sz="2000" dirty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000" dirty="0" smtClean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000" dirty="0" err="1" smtClean="0">
                <a:solidFill>
                  <a:srgbClr val="0000C0"/>
                </a:solidFill>
                <a:latin typeface="Courier New"/>
              </a:rPr>
              <a:t>this</a:t>
            </a:r>
            <a:r>
              <a:rPr lang="en-US" sz="2000" dirty="0" err="1" smtClean="0">
                <a:solidFill>
                  <a:srgbClr val="5C5C5C"/>
                </a:solidFill>
                <a:latin typeface="Courier New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offspring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5C5C5C"/>
                </a:solidFill>
                <a:latin typeface="Courier New"/>
              </a:rPr>
              <a:t>= [];</a:t>
            </a:r>
          </a:p>
          <a:p>
            <a:r>
              <a:rPr lang="en-US" sz="2000" dirty="0" smtClean="0">
                <a:solidFill>
                  <a:srgbClr val="5C5C5C"/>
                </a:solidFill>
                <a:latin typeface="Courier New"/>
              </a:rPr>
              <a:t>}</a:t>
            </a:r>
            <a:endParaRPr lang="en-US" sz="2000" dirty="0">
              <a:solidFill>
                <a:srgbClr val="5C5C5C"/>
              </a:solidFill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230" y="2560668"/>
            <a:ext cx="2955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Dog </a:t>
            </a:r>
            <a:r>
              <a:rPr lang="en-US" sz="2000" dirty="0">
                <a:solidFill>
                  <a:srgbClr val="5C5C5C"/>
                </a:solidFill>
                <a:latin typeface="Courier New"/>
              </a:rPr>
              <a:t>= </a:t>
            </a:r>
            <a:r>
              <a:rPr lang="en-US" sz="2000" dirty="0">
                <a:solidFill>
                  <a:srgbClr val="0000C0"/>
                </a:solidFill>
                <a:latin typeface="Courier New"/>
              </a:rPr>
              <a:t>function</a:t>
            </a:r>
            <a:r>
              <a:rPr lang="en-US" sz="2000" dirty="0">
                <a:solidFill>
                  <a:srgbClr val="5C5C5C"/>
                </a:solidFill>
                <a:latin typeface="Courier New"/>
              </a:rPr>
              <a:t>(){}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978" y="2998616"/>
            <a:ext cx="4494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Dog</a:t>
            </a:r>
            <a:r>
              <a:rPr lang="en-US" sz="2000" dirty="0" err="1">
                <a:solidFill>
                  <a:srgbClr val="5C5C5C"/>
                </a:solidFill>
                <a:latin typeface="Courier New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prototype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5C5C5C"/>
                </a:solidFill>
                <a:latin typeface="Courier New"/>
              </a:rPr>
              <a:t>= </a:t>
            </a:r>
            <a:r>
              <a:rPr lang="en-US" sz="2000" dirty="0">
                <a:solidFill>
                  <a:srgbClr val="0000C0"/>
                </a:solidFill>
                <a:latin typeface="Courier New"/>
              </a:rPr>
              <a:t>new 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Animal</a:t>
            </a:r>
            <a:r>
              <a:rPr lang="en-US" sz="2000" dirty="0">
                <a:solidFill>
                  <a:srgbClr val="5C5C5C"/>
                </a:solidFill>
                <a:latin typeface="Courier New"/>
              </a:rPr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230" y="3512532"/>
            <a:ext cx="44969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C0"/>
                </a:solidFill>
                <a:latin typeface="Courier New"/>
              </a:rPr>
              <a:t>var</a:t>
            </a:r>
            <a:r>
              <a:rPr lang="en-US" sz="2000" dirty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dog1 </a:t>
            </a:r>
            <a:r>
              <a:rPr lang="en-US" sz="2000" dirty="0">
                <a:solidFill>
                  <a:srgbClr val="5C5C5C"/>
                </a:solidFill>
                <a:latin typeface="Courier New"/>
              </a:rPr>
              <a:t>= </a:t>
            </a:r>
            <a:r>
              <a:rPr lang="en-US" sz="2000" dirty="0">
                <a:solidFill>
                  <a:srgbClr val="0000C0"/>
                </a:solidFill>
                <a:latin typeface="Courier New"/>
              </a:rPr>
              <a:t>new 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Dog</a:t>
            </a:r>
            <a:r>
              <a:rPr lang="en-US" sz="2000" dirty="0">
                <a:solidFill>
                  <a:srgbClr val="5C5C5C"/>
                </a:solidFill>
                <a:latin typeface="Courier New"/>
              </a:rPr>
              <a:t>(),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    dog2 </a:t>
            </a:r>
            <a:r>
              <a:rPr lang="en-US" sz="2000" dirty="0">
                <a:solidFill>
                  <a:srgbClr val="5C5C5C"/>
                </a:solidFill>
                <a:latin typeface="Courier New"/>
              </a:rPr>
              <a:t>= </a:t>
            </a:r>
            <a:r>
              <a:rPr lang="en-US" sz="2000" dirty="0">
                <a:solidFill>
                  <a:srgbClr val="0000C0"/>
                </a:solidFill>
                <a:latin typeface="Courier New"/>
              </a:rPr>
              <a:t>new 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Dog</a:t>
            </a:r>
            <a:r>
              <a:rPr lang="en-US" sz="2000" dirty="0">
                <a:solidFill>
                  <a:srgbClr val="5C5C5C"/>
                </a:solidFill>
                <a:latin typeface="Courier New"/>
              </a:rPr>
              <a:t>(),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    pup </a:t>
            </a:r>
            <a:r>
              <a:rPr lang="en-US" sz="2000" dirty="0">
                <a:solidFill>
                  <a:srgbClr val="5C5C5C"/>
                </a:solidFill>
                <a:latin typeface="Courier New"/>
              </a:rPr>
              <a:t>= </a:t>
            </a:r>
            <a:r>
              <a:rPr lang="en-US" sz="2000" dirty="0">
                <a:solidFill>
                  <a:srgbClr val="0000C0"/>
                </a:solidFill>
                <a:latin typeface="Courier New"/>
              </a:rPr>
              <a:t>new 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Dog</a:t>
            </a:r>
            <a:r>
              <a:rPr lang="en-US" sz="2000" dirty="0">
                <a:solidFill>
                  <a:srgbClr val="5C5C5C"/>
                </a:solidFill>
                <a:latin typeface="Courier New"/>
              </a:rPr>
              <a:t>();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230" y="4540332"/>
            <a:ext cx="4032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dog1</a:t>
            </a:r>
            <a:r>
              <a:rPr lang="en-US" sz="2000" dirty="0">
                <a:solidFill>
                  <a:srgbClr val="5C5C5C"/>
                </a:solidFill>
                <a:latin typeface="Courier New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offspring</a:t>
            </a:r>
            <a:r>
              <a:rPr lang="en-US" sz="2000" dirty="0">
                <a:solidFill>
                  <a:srgbClr val="5C5C5C"/>
                </a:solidFill>
                <a:latin typeface="Courier New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push</a:t>
            </a:r>
            <a:r>
              <a:rPr lang="en-US" sz="2000" dirty="0">
                <a:solidFill>
                  <a:srgbClr val="5C5C5C"/>
                </a:solidFill>
                <a:latin typeface="Courier New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pup</a:t>
            </a:r>
            <a:r>
              <a:rPr lang="en-US" sz="2000" dirty="0">
                <a:solidFill>
                  <a:srgbClr val="5C5C5C"/>
                </a:solidFill>
                <a:latin typeface="Courier New"/>
              </a:rPr>
              <a:t>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5350" y="4905472"/>
            <a:ext cx="4032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dog2</a:t>
            </a:r>
            <a:r>
              <a:rPr lang="en-US" sz="2000" dirty="0">
                <a:solidFill>
                  <a:srgbClr val="5C5C5C"/>
                </a:solidFill>
                <a:latin typeface="Courier New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offspring</a:t>
            </a:r>
            <a:r>
              <a:rPr lang="en-US" sz="2000" dirty="0">
                <a:solidFill>
                  <a:srgbClr val="5C5C5C"/>
                </a:solidFill>
                <a:latin typeface="Courier New"/>
              </a:rPr>
              <a:t>; // -&gt; </a:t>
            </a:r>
            <a:r>
              <a:rPr lang="en-US" sz="2000" dirty="0" smtClean="0">
                <a:solidFill>
                  <a:srgbClr val="5C5C5C"/>
                </a:solidFill>
                <a:latin typeface="Courier New"/>
              </a:rPr>
              <a:t>pup</a:t>
            </a:r>
            <a:endParaRPr lang="en-GB" sz="2000" dirty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Double Brace 34"/>
          <p:cNvSpPr/>
          <p:nvPr/>
        </p:nvSpPr>
        <p:spPr>
          <a:xfrm>
            <a:off x="4561304" y="2308454"/>
            <a:ext cx="1203829" cy="502008"/>
          </a:xfrm>
          <a:prstGeom prst="bracePair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46683" y="2307889"/>
            <a:ext cx="120383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0000"/>
                </a:solidFill>
                <a:latin typeface="Lato Regular"/>
                <a:cs typeface="Lato Regular"/>
              </a:rPr>
              <a:t>Animal</a:t>
            </a:r>
            <a:endParaRPr lang="en-US" sz="3200" b="1" i="1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933303" y="2094845"/>
            <a:ext cx="898251" cy="898251"/>
            <a:chOff x="4730750" y="2877790"/>
            <a:chExt cx="1111250" cy="1111250"/>
          </a:xfrm>
        </p:grpSpPr>
        <p:sp>
          <p:nvSpPr>
            <p:cNvPr id="39" name="Oval 38"/>
            <p:cNvSpPr/>
            <p:nvPr/>
          </p:nvSpPr>
          <p:spPr>
            <a:xfrm>
              <a:off x="4730750" y="2877790"/>
              <a:ext cx="1111250" cy="1111250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Regular"/>
                <a:cs typeface="Lato Regular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54206" y="3279527"/>
              <a:ext cx="1846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dirty="0">
                <a:latin typeface="Lato Regular"/>
                <a:cs typeface="Lato Regular"/>
              </a:endParaRPr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5910679" y="2567879"/>
            <a:ext cx="9384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75040" y="2240119"/>
            <a:ext cx="1074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Lato Regular"/>
                <a:cs typeface="Lato Regular"/>
              </a:rPr>
              <a:t>PROTOTYPE</a:t>
            </a:r>
            <a:endParaRPr lang="en-US" sz="1200" b="1" dirty="0">
              <a:latin typeface="Lato Regular"/>
              <a:cs typeface="Lato Regular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831578" y="3586706"/>
            <a:ext cx="898251" cy="898251"/>
            <a:chOff x="4730750" y="2877790"/>
            <a:chExt cx="1111250" cy="1111250"/>
          </a:xfrm>
        </p:grpSpPr>
        <p:sp>
          <p:nvSpPr>
            <p:cNvPr id="52" name="Oval 51"/>
            <p:cNvSpPr/>
            <p:nvPr/>
          </p:nvSpPr>
          <p:spPr>
            <a:xfrm>
              <a:off x="4730750" y="2877790"/>
              <a:ext cx="1111250" cy="1111250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Regular"/>
                <a:cs typeface="Lato Regular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54206" y="3279527"/>
              <a:ext cx="1846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dirty="0">
                <a:latin typeface="Lato Regular"/>
                <a:cs typeface="Lato Regular"/>
              </a:endParaRP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>
            <a:off x="4808954" y="4059740"/>
            <a:ext cx="9384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73315" y="3731980"/>
            <a:ext cx="1074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Lato Regular"/>
                <a:cs typeface="Lato Regular"/>
              </a:rPr>
              <a:t>PROTOTYPE</a:t>
            </a:r>
            <a:endParaRPr lang="en-US" sz="1200" b="1" dirty="0">
              <a:latin typeface="Lato Regular"/>
              <a:cs typeface="Lato Regular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729829" y="3603270"/>
            <a:ext cx="2037431" cy="898251"/>
            <a:chOff x="5993594" y="5174157"/>
            <a:chExt cx="2037431" cy="898251"/>
          </a:xfrm>
        </p:grpSpPr>
        <p:grpSp>
          <p:nvGrpSpPr>
            <p:cNvPr id="56" name="Group 55"/>
            <p:cNvGrpSpPr/>
            <p:nvPr/>
          </p:nvGrpSpPr>
          <p:grpSpPr>
            <a:xfrm>
              <a:off x="7132774" y="5174157"/>
              <a:ext cx="898251" cy="898251"/>
              <a:chOff x="4730750" y="2877790"/>
              <a:chExt cx="1111250" cy="1111250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730750" y="2877790"/>
                <a:ext cx="1111250" cy="1111250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Regular"/>
                  <a:cs typeface="Lato Regular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854207" y="3279527"/>
                <a:ext cx="1846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b="1" dirty="0">
                  <a:latin typeface="Lato Regular"/>
                  <a:cs typeface="Lato Regular"/>
                </a:endParaRPr>
              </a:p>
            </p:txBody>
          </p:sp>
        </p:grpSp>
        <p:cxnSp>
          <p:nvCxnSpPr>
            <p:cNvPr id="59" name="Straight Arrow Connector 58"/>
            <p:cNvCxnSpPr/>
            <p:nvPr/>
          </p:nvCxnSpPr>
          <p:spPr>
            <a:xfrm>
              <a:off x="6110150" y="5647191"/>
              <a:ext cx="93849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993594" y="5319431"/>
              <a:ext cx="10359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Lato Regular"/>
                  <a:cs typeface="Lato Regular"/>
                </a:rPr>
                <a:t>OFFSPRING</a:t>
              </a:r>
              <a:endParaRPr lang="en-US" sz="1200" b="1" dirty="0">
                <a:latin typeface="Lato Regular"/>
                <a:cs typeface="Lato Regular"/>
              </a:endParaRPr>
            </a:p>
          </p:txBody>
        </p:sp>
      </p:grpSp>
      <p:cxnSp>
        <p:nvCxnSpPr>
          <p:cNvPr id="61" name="Straight Arrow Connector 60"/>
          <p:cNvCxnSpPr>
            <a:stCxn id="52" idx="0"/>
            <a:endCxn id="39" idx="4"/>
          </p:cNvCxnSpPr>
          <p:nvPr/>
        </p:nvCxnSpPr>
        <p:spPr>
          <a:xfrm flipV="1">
            <a:off x="6280704" y="2993096"/>
            <a:ext cx="1101725" cy="59361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16" name="Group 9215"/>
          <p:cNvGrpSpPr/>
          <p:nvPr/>
        </p:nvGrpSpPr>
        <p:grpSpPr>
          <a:xfrm>
            <a:off x="4153905" y="5283995"/>
            <a:ext cx="946237" cy="946237"/>
            <a:chOff x="3536225" y="5519488"/>
            <a:chExt cx="946237" cy="946237"/>
          </a:xfrm>
        </p:grpSpPr>
        <p:sp>
          <p:nvSpPr>
            <p:cNvPr id="64" name="Oval 63"/>
            <p:cNvSpPr/>
            <p:nvPr/>
          </p:nvSpPr>
          <p:spPr>
            <a:xfrm>
              <a:off x="3536225" y="5519488"/>
              <a:ext cx="946237" cy="946237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62406" y="5807940"/>
              <a:ext cx="693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dog1</a:t>
              </a:r>
              <a:endParaRPr lang="en-US" dirty="0">
                <a:latin typeface="Lato Regular"/>
                <a:cs typeface="Lato Regular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35085" y="5283995"/>
            <a:ext cx="946237" cy="946237"/>
            <a:chOff x="4938954" y="5487221"/>
            <a:chExt cx="946237" cy="946237"/>
          </a:xfrm>
        </p:grpSpPr>
        <p:sp>
          <p:nvSpPr>
            <p:cNvPr id="66" name="Oval 65"/>
            <p:cNvSpPr/>
            <p:nvPr/>
          </p:nvSpPr>
          <p:spPr>
            <a:xfrm>
              <a:off x="4938954" y="5487221"/>
              <a:ext cx="946237" cy="946237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65135" y="5775673"/>
              <a:ext cx="693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dog2</a:t>
              </a:r>
              <a:endParaRPr lang="en-US" dirty="0">
                <a:latin typeface="Lato Regular"/>
                <a:cs typeface="Lato Regular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532141" y="5283995"/>
            <a:ext cx="946237" cy="946237"/>
            <a:chOff x="6327086" y="5487221"/>
            <a:chExt cx="946237" cy="946237"/>
          </a:xfrm>
        </p:grpSpPr>
        <p:sp>
          <p:nvSpPr>
            <p:cNvPr id="68" name="Oval 67"/>
            <p:cNvSpPr/>
            <p:nvPr/>
          </p:nvSpPr>
          <p:spPr>
            <a:xfrm>
              <a:off x="6327086" y="5487221"/>
              <a:ext cx="946237" cy="946237"/>
            </a:xfrm>
            <a:prstGeom prst="ellipse">
              <a:avLst/>
            </a:prstGeom>
            <a:noFill/>
            <a:ln w="381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515511" y="577567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Lato Regular"/>
                  <a:cs typeface="Lato Regular"/>
                </a:rPr>
                <a:t>pup</a:t>
              </a:r>
              <a:endParaRPr lang="en-US" dirty="0">
                <a:latin typeface="Lato Regular"/>
                <a:cs typeface="Lato Regular"/>
              </a:endParaRPr>
            </a:p>
          </p:txBody>
        </p:sp>
      </p:grpSp>
      <p:cxnSp>
        <p:nvCxnSpPr>
          <p:cNvPr id="9227" name="Elbow Connector 9226"/>
          <p:cNvCxnSpPr/>
          <p:nvPr/>
        </p:nvCxnSpPr>
        <p:spPr>
          <a:xfrm rot="5400000" flipH="1" flipV="1">
            <a:off x="4906580" y="4179366"/>
            <a:ext cx="799038" cy="1367930"/>
          </a:xfrm>
          <a:prstGeom prst="bentConnector3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29" name="Elbow Connector 9228"/>
          <p:cNvCxnSpPr/>
          <p:nvPr/>
        </p:nvCxnSpPr>
        <p:spPr>
          <a:xfrm rot="16200000" flipV="1">
            <a:off x="6896191" y="4189575"/>
            <a:ext cx="799038" cy="1422931"/>
          </a:xfrm>
          <a:prstGeom prst="bentConnector3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32" name="Elbow Connector 9231"/>
          <p:cNvCxnSpPr>
            <a:stCxn id="57" idx="6"/>
            <a:endCxn id="68" idx="6"/>
          </p:cNvCxnSpPr>
          <p:nvPr/>
        </p:nvCxnSpPr>
        <p:spPr>
          <a:xfrm flipH="1">
            <a:off x="8478378" y="4052396"/>
            <a:ext cx="288882" cy="1704718"/>
          </a:xfrm>
          <a:prstGeom prst="bentConnector3">
            <a:avLst>
              <a:gd name="adj1" fmla="val -79133"/>
            </a:avLst>
          </a:prstGeom>
          <a:ln w="38100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Double Brace 86"/>
          <p:cNvSpPr/>
          <p:nvPr/>
        </p:nvSpPr>
        <p:spPr>
          <a:xfrm>
            <a:off x="3776805" y="3806253"/>
            <a:ext cx="887867" cy="502008"/>
          </a:xfrm>
          <a:prstGeom prst="bracePair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776805" y="3805688"/>
            <a:ext cx="87325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0000"/>
                </a:solidFill>
                <a:latin typeface="Lato Regular"/>
                <a:cs typeface="Lato Regular"/>
              </a:rPr>
              <a:t>Dog</a:t>
            </a:r>
            <a:endParaRPr lang="en-US" sz="3200" b="1" i="1" dirty="0">
              <a:solidFill>
                <a:srgbClr val="000000"/>
              </a:solidFill>
              <a:latin typeface="Lato Regular"/>
              <a:cs typeface="Lato Regular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49823" y="4561059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Lato Regular"/>
                <a:cs typeface="Lato Regular"/>
              </a:rPr>
              <a:t>_proto_</a:t>
            </a:r>
            <a:endParaRPr lang="en-US" sz="1200" b="1" dirty="0">
              <a:latin typeface="Lato Regular"/>
              <a:cs typeface="Lato Regular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976876" y="4595627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Lato Regular"/>
                <a:cs typeface="Lato Regular"/>
              </a:rPr>
              <a:t>_proto_</a:t>
            </a:r>
            <a:endParaRPr lang="en-US" sz="1200" b="1" dirty="0">
              <a:latin typeface="Lato Regular"/>
              <a:cs typeface="Lato Regular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950032" y="4888407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Lato Regular"/>
                <a:cs typeface="Lato Regular"/>
              </a:rPr>
              <a:t>_proto_</a:t>
            </a:r>
            <a:endParaRPr lang="en-US" sz="1200" b="1" dirty="0">
              <a:latin typeface="Lato Regular"/>
              <a:cs typeface="Lato Regular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201299" y="301410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Lato Regular"/>
                <a:cs typeface="Lato Regular"/>
              </a:rPr>
              <a:t>_proto_</a:t>
            </a:r>
            <a:endParaRPr lang="en-US" sz="1200" b="1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935719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4" grpId="0" animBg="1"/>
      <p:bldP spid="48" grpId="0"/>
      <p:bldP spid="5" grpId="0"/>
      <p:bldP spid="6" grpId="0"/>
      <p:bldP spid="7" grpId="0"/>
      <p:bldP spid="9" grpId="0"/>
      <p:bldP spid="10" grpId="0"/>
      <p:bldP spid="35" grpId="0" animBg="1"/>
      <p:bldP spid="37" grpId="0"/>
      <p:bldP spid="46" grpId="0"/>
      <p:bldP spid="55" grpId="0"/>
      <p:bldP spid="87" grpId="0" animBg="1"/>
      <p:bldP spid="88" grpId="0"/>
      <p:bldP spid="90" grpId="0"/>
      <p:bldP spid="91" grpId="0"/>
      <p:bldP spid="92" grpId="0"/>
      <p:bldP spid="1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Exercise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0904" y="1533465"/>
            <a:ext cx="855741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Write the new operator as if it was implemented in JS.</a:t>
            </a:r>
          </a:p>
          <a:p>
            <a:endParaRPr lang="en-US" sz="2000" dirty="0"/>
          </a:p>
          <a:p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A2"/>
                </a:solidFill>
                <a:highlight>
                  <a:srgbClr val="FFFFFF"/>
                </a:highlight>
                <a:latin typeface="Monaco"/>
              </a:rPr>
              <a:t>Person </a:t>
            </a:r>
            <a:r>
              <a:rPr lang="en-US" sz="2000" b="1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318495"/>
                </a:solidFill>
                <a:highlight>
                  <a:srgbClr val="FFFFFF"/>
                </a:highlight>
                <a:latin typeface="Monaco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Person.prototype.</a:t>
            </a:r>
            <a:r>
              <a:rPr lang="en-US" sz="2000" b="1" dirty="0" err="1">
                <a:solidFill>
                  <a:srgbClr val="0000A2"/>
                </a:solidFill>
                <a:highlight>
                  <a:srgbClr val="FFFFFF"/>
                </a:highlight>
                <a:latin typeface="Monaco"/>
              </a:rPr>
              <a:t>speak</a:t>
            </a:r>
            <a:r>
              <a:rPr lang="en-US" sz="2000" b="1" dirty="0">
                <a:solidFill>
                  <a:srgbClr val="0000A2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console.</a:t>
            </a:r>
            <a:r>
              <a:rPr lang="en-US" sz="2000" b="1" dirty="0" err="1">
                <a:solidFill>
                  <a:srgbClr val="3C4C72"/>
                </a:solidFill>
                <a:highlight>
                  <a:srgbClr val="FFFFFF"/>
                </a:highlight>
                <a:latin typeface="Monaco"/>
              </a:rPr>
              <a:t>log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(‘Hello!’) }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 </a:t>
            </a:r>
            <a:r>
              <a:rPr lang="en-US" sz="2000" b="1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NEW( Person, [</a:t>
            </a:r>
            <a:r>
              <a:rPr lang="en-US" sz="2000" b="1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'name'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 );</a:t>
            </a:r>
          </a:p>
          <a:p>
            <a:r>
              <a:rPr lang="en-US" sz="20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 </a:t>
            </a:r>
            <a:r>
              <a:rPr lang="en-US" sz="2000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 person = new Person(‘name’)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person.speak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();</a:t>
            </a:r>
          </a:p>
          <a:p>
            <a:endParaRPr lang="en-US" sz="2000" i="1" dirty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 smtClean="0">
                <a:highlight>
                  <a:srgbClr val="FFFFFF"/>
                </a:highlight>
                <a:latin typeface="Monaco"/>
              </a:rPr>
              <a:t>Hints:</a:t>
            </a:r>
          </a:p>
          <a:p>
            <a:endParaRPr lang="en-US" sz="2000" dirty="0">
              <a:highlight>
                <a:srgbClr val="FFFFFF"/>
              </a:highlight>
              <a:latin typeface="Monaco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Lato Regular"/>
                <a:cs typeface="Lato Regular"/>
              </a:rPr>
              <a:t>NEW </a:t>
            </a:r>
            <a:r>
              <a:rPr lang="en-US" sz="2000" dirty="0">
                <a:latin typeface="Lato Regular"/>
                <a:cs typeface="Lato Regular"/>
              </a:rPr>
              <a:t>takes the constructor function and an array of </a:t>
            </a:r>
            <a:r>
              <a:rPr lang="en-US" sz="2000" dirty="0" smtClean="0">
                <a:latin typeface="Lato Regular"/>
                <a:cs typeface="Lato Regular"/>
              </a:rPr>
              <a:t>arguments</a:t>
            </a:r>
            <a:endParaRPr lang="en-US" sz="200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527502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444" y="674511"/>
            <a:ext cx="85795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Monaco"/>
                <a:cs typeface="Monaco"/>
              </a:rPr>
              <a:t>v</a:t>
            </a:r>
            <a:r>
              <a:rPr lang="en-US" sz="2400" dirty="0" err="1" smtClean="0">
                <a:latin typeface="Monaco"/>
                <a:cs typeface="Monaco"/>
              </a:rPr>
              <a:t>ar</a:t>
            </a:r>
            <a:r>
              <a:rPr lang="en-US" sz="2400" dirty="0" smtClean="0">
                <a:latin typeface="Monaco"/>
                <a:cs typeface="Monaco"/>
              </a:rPr>
              <a:t> NEW = function(</a:t>
            </a:r>
            <a:r>
              <a:rPr lang="en-US" sz="2400" dirty="0" err="1" smtClean="0">
                <a:latin typeface="Monaco"/>
                <a:cs typeface="Monaco"/>
              </a:rPr>
              <a:t>konstructor</a:t>
            </a:r>
            <a:r>
              <a:rPr lang="en-US" sz="2400" dirty="0" smtClean="0">
                <a:latin typeface="Monaco"/>
                <a:cs typeface="Monaco"/>
              </a:rPr>
              <a:t>, </a:t>
            </a:r>
            <a:r>
              <a:rPr lang="en-US" sz="2400" dirty="0" err="1" smtClean="0">
                <a:latin typeface="Monaco"/>
                <a:cs typeface="Monaco"/>
              </a:rPr>
              <a:t>args</a:t>
            </a:r>
            <a:r>
              <a:rPr lang="en-US" sz="2400" dirty="0" smtClean="0">
                <a:latin typeface="Monaco"/>
                <a:cs typeface="Monaco"/>
              </a:rPr>
              <a:t>) {</a:t>
            </a:r>
          </a:p>
          <a:p>
            <a:r>
              <a:rPr lang="en-US" sz="2400" dirty="0" smtClean="0">
                <a:latin typeface="Monaco"/>
                <a:cs typeface="Monaco"/>
              </a:rPr>
              <a:t>	</a:t>
            </a:r>
            <a:r>
              <a:rPr lang="en-US" sz="2400" dirty="0" err="1" smtClean="0">
                <a:latin typeface="Monaco"/>
                <a:cs typeface="Monaco"/>
              </a:rPr>
              <a:t>var</a:t>
            </a:r>
            <a:r>
              <a:rPr lang="en-US" sz="2400" dirty="0" smtClean="0">
                <a:latin typeface="Monaco"/>
                <a:cs typeface="Monaco"/>
              </a:rPr>
              <a:t> o = {};</a:t>
            </a:r>
          </a:p>
          <a:p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 err="1" smtClean="0">
                <a:latin typeface="Monaco"/>
                <a:cs typeface="Monaco"/>
              </a:rPr>
              <a:t>o.__proto</a:t>
            </a:r>
            <a:r>
              <a:rPr lang="en-US" sz="2400" dirty="0" smtClean="0">
                <a:latin typeface="Monaco"/>
                <a:cs typeface="Monaco"/>
              </a:rPr>
              <a:t>__ = </a:t>
            </a:r>
            <a:r>
              <a:rPr lang="en-US" sz="2400" dirty="0" err="1" smtClean="0">
                <a:latin typeface="Monaco"/>
                <a:cs typeface="Monaco"/>
              </a:rPr>
              <a:t>konstructor.prototype</a:t>
            </a:r>
            <a:r>
              <a:rPr lang="en-US" sz="2400" dirty="0" smtClean="0">
                <a:latin typeface="Monaco"/>
                <a:cs typeface="Monaco"/>
              </a:rPr>
              <a:t>;</a:t>
            </a:r>
          </a:p>
          <a:p>
            <a:endParaRPr lang="en-US" sz="2400" dirty="0">
              <a:latin typeface="Monaco"/>
              <a:cs typeface="Monaco"/>
            </a:endParaRPr>
          </a:p>
          <a:p>
            <a:r>
              <a:rPr lang="en-US" sz="2400" dirty="0" smtClean="0">
                <a:latin typeface="Monaco"/>
                <a:cs typeface="Monaco"/>
              </a:rPr>
              <a:t>	</a:t>
            </a:r>
            <a:r>
              <a:rPr lang="en-US" sz="2400" dirty="0" err="1" smtClean="0">
                <a:latin typeface="Monaco"/>
                <a:cs typeface="Monaco"/>
              </a:rPr>
              <a:t>var</a:t>
            </a:r>
            <a:r>
              <a:rPr lang="en-US" sz="2400" dirty="0" smtClean="0">
                <a:latin typeface="Monaco"/>
                <a:cs typeface="Monaco"/>
              </a:rPr>
              <a:t> result = </a:t>
            </a:r>
            <a:r>
              <a:rPr lang="en-US" sz="2400" dirty="0" err="1" smtClean="0">
                <a:latin typeface="Monaco"/>
                <a:cs typeface="Monaco"/>
              </a:rPr>
              <a:t>konstructor.apply</a:t>
            </a:r>
            <a:r>
              <a:rPr lang="en-US" sz="2400" dirty="0" smtClean="0">
                <a:latin typeface="Monaco"/>
                <a:cs typeface="Monaco"/>
              </a:rPr>
              <a:t>(o, </a:t>
            </a:r>
            <a:r>
              <a:rPr lang="en-US" sz="2400" dirty="0" err="1" smtClean="0">
                <a:latin typeface="Monaco"/>
                <a:cs typeface="Monaco"/>
              </a:rPr>
              <a:t>args</a:t>
            </a:r>
            <a:r>
              <a:rPr lang="en-US" sz="2400" dirty="0" smtClean="0">
                <a:latin typeface="Monaco"/>
                <a:cs typeface="Monaco"/>
              </a:rPr>
              <a:t>);</a:t>
            </a:r>
          </a:p>
          <a:p>
            <a:endParaRPr lang="en-US" sz="2400" dirty="0">
              <a:latin typeface="Monaco"/>
              <a:cs typeface="Monaco"/>
            </a:endParaRPr>
          </a:p>
          <a:p>
            <a:r>
              <a:rPr lang="en-US" sz="2400" dirty="0" smtClean="0">
                <a:latin typeface="Monaco"/>
                <a:cs typeface="Monaco"/>
              </a:rPr>
              <a:t>	if(result &amp;&amp; </a:t>
            </a:r>
            <a:r>
              <a:rPr lang="en-US" sz="2400" dirty="0" err="1" smtClean="0">
                <a:latin typeface="Monaco"/>
                <a:cs typeface="Monaco"/>
              </a:rPr>
              <a:t>typeof</a:t>
            </a:r>
            <a:r>
              <a:rPr lang="en-US" sz="2400" dirty="0" smtClean="0">
                <a:latin typeface="Monaco"/>
                <a:cs typeface="Monaco"/>
              </a:rPr>
              <a:t> result === ‘object’) {</a:t>
            </a:r>
          </a:p>
          <a:p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 smtClean="0">
                <a:latin typeface="Monaco"/>
                <a:cs typeface="Monaco"/>
              </a:rPr>
              <a:t>	return result;</a:t>
            </a:r>
          </a:p>
          <a:p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 smtClean="0">
                <a:latin typeface="Monaco"/>
                <a:cs typeface="Monaco"/>
              </a:rPr>
              <a:t>}</a:t>
            </a:r>
          </a:p>
          <a:p>
            <a:endParaRPr lang="en-US" sz="2400" dirty="0">
              <a:latin typeface="Monaco"/>
              <a:cs typeface="Monaco"/>
            </a:endParaRPr>
          </a:p>
          <a:p>
            <a:r>
              <a:rPr lang="en-US" sz="2400" dirty="0" smtClean="0">
                <a:latin typeface="Monaco"/>
                <a:cs typeface="Monaco"/>
              </a:rPr>
              <a:t>	return o;</a:t>
            </a:r>
          </a:p>
          <a:p>
            <a:r>
              <a:rPr lang="en-US" sz="2400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548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750</Words>
  <Application>Microsoft Macintosh PowerPoint</Application>
  <PresentationFormat>On-screen Show (4:3)</PresentationFormat>
  <Paragraphs>262</Paragraphs>
  <Slides>13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Abril</dc:creator>
  <cp:lastModifiedBy>Alexis Abril</cp:lastModifiedBy>
  <cp:revision>16</cp:revision>
  <dcterms:created xsi:type="dcterms:W3CDTF">2013-07-19T15:56:59Z</dcterms:created>
  <dcterms:modified xsi:type="dcterms:W3CDTF">2014-12-04T04:41:52Z</dcterms:modified>
</cp:coreProperties>
</file>