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7" r:id="rId2"/>
    <p:sldId id="268" r:id="rId3"/>
    <p:sldId id="271" r:id="rId4"/>
    <p:sldId id="272" r:id="rId5"/>
    <p:sldId id="274" r:id="rId6"/>
    <p:sldId id="265" r:id="rId7"/>
    <p:sldId id="275" r:id="rId8"/>
    <p:sldId id="273" r:id="rId9"/>
    <p:sldId id="276" r:id="rId10"/>
    <p:sldId id="277" r:id="rId11"/>
    <p:sldId id="304" r:id="rId12"/>
    <p:sldId id="284" r:id="rId13"/>
    <p:sldId id="305" r:id="rId14"/>
    <p:sldId id="280" r:id="rId15"/>
    <p:sldId id="278" r:id="rId16"/>
    <p:sldId id="283" r:id="rId17"/>
    <p:sldId id="301" r:id="rId18"/>
    <p:sldId id="302" r:id="rId19"/>
    <p:sldId id="303" r:id="rId20"/>
    <p:sldId id="279" r:id="rId21"/>
    <p:sldId id="285" r:id="rId22"/>
    <p:sldId id="298" r:id="rId23"/>
    <p:sldId id="290" r:id="rId24"/>
    <p:sldId id="299" r:id="rId25"/>
    <p:sldId id="295" r:id="rId26"/>
    <p:sldId id="297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up" id="{38EDE0C3-8ED5-A14B-B30C-409AE3F19BF7}">
          <p14:sldIdLst>
            <p14:sldId id="267"/>
            <p14:sldId id="268"/>
            <p14:sldId id="271"/>
            <p14:sldId id="272"/>
          </p14:sldIdLst>
        </p14:section>
        <p14:section name="$.extend" id="{E88ADA01-C4EB-2642-A1FE-4D05472F02A4}">
          <p14:sldIdLst>
            <p14:sldId id="274"/>
            <p14:sldId id="265"/>
            <p14:sldId id="275"/>
            <p14:sldId id="273"/>
            <p14:sldId id="276"/>
            <p14:sldId id="277"/>
          </p14:sldIdLst>
        </p14:section>
        <p14:section name="Type checking" id="{93455D9B-FD43-594A-A372-1C3A6C1AD3DC}">
          <p14:sldIdLst>
            <p14:sldId id="304"/>
            <p14:sldId id="284"/>
            <p14:sldId id="305"/>
            <p14:sldId id="280"/>
            <p14:sldId id="278"/>
            <p14:sldId id="283"/>
            <p14:sldId id="301"/>
            <p14:sldId id="302"/>
            <p14:sldId id="303"/>
            <p14:sldId id="279"/>
          </p14:sldIdLst>
        </p14:section>
        <p14:section name="$.each" id="{B50CB9B1-630C-D144-B112-F90681F80FE8}">
          <p14:sldIdLst>
            <p14:sldId id="285"/>
            <p14:sldId id="298"/>
          </p14:sldIdLst>
        </p14:section>
        <p14:section name="$.makeArray" id="{69BA4DDB-1C52-7E41-8E37-2590C15A13AC}">
          <p14:sldIdLst>
            <p14:sldId id="290"/>
            <p14:sldId id="299"/>
          </p14:sldIdLst>
        </p14:section>
        <p14:section name="$.proxy" id="{6B887666-3803-D44B-B038-48F7FAA3AAC5}">
          <p14:sldIdLst>
            <p14:sldId id="295"/>
            <p14:sldId id="297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0" autoAdjust="0"/>
    <p:restoredTop sz="85565" autoAdjust="0"/>
  </p:normalViewPr>
  <p:slideViewPr>
    <p:cSldViewPr snapToGrid="0" snapToObjects="1">
      <p:cViewPr>
        <p:scale>
          <a:sx n="103" d="100"/>
          <a:sy n="103" d="100"/>
        </p:scale>
        <p:origin x="-1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BB72-362A-AA4E-9CAF-ECE28FF073D8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A473-FB26-B146-ABFA-DEF66007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Thing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s to mention: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deep copy with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jQuery</a:t>
            </a: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hasOwnProperty</a:t>
            </a: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multiple merge object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args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$.extend = function(target, object)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for 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prop in object)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 (!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target.hasOwnProperty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(prop))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Object.defineProperty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(target, prop, {value: object[prop]});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return target;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Should talk about what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edge cases each one of these fail in.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javascriptweblog.wordpress.com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/2011/08/08/fixing-the-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typeof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-operator/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From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the ECMA-262 specification:</a:t>
            </a:r>
          </a:p>
          <a:p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Object.prototype.toString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is called, the following steps are taken: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Get the [[Class]] property of this object.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 a string value by concatenating the three strings “[object ", Result (1), and "]“.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Return Result (2)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perfectionkills.com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/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instanceof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-considered-harmful-or-how-to-write-a-robust-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/</a:t>
            </a:r>
          </a:p>
          <a:p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function(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obj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){ 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Object.prototype.toString.call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obj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 === "[object Array]";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marR="0" indent="-192324" algn="l" defTabSz="4572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  <a:defRPr/>
            </a:pPr>
            <a:r>
              <a:rPr lang="en-US" sz="1800" dirty="0" smtClean="0">
                <a:highlight>
                  <a:srgbClr val="E8F2FE"/>
                </a:highlight>
              </a:rPr>
              <a:t>The name refers to the “duck test”.</a:t>
            </a:r>
          </a:p>
          <a:p>
            <a:pPr marL="192324" marR="0" indent="-192324" algn="l" defTabSz="4572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  <a:defRPr/>
            </a:pPr>
            <a:endParaRPr lang="en-US" sz="1800" dirty="0" smtClean="0">
              <a:highlight>
                <a:srgbClr val="E8F2FE"/>
              </a:highlight>
            </a:endParaRPr>
          </a:p>
          <a:p>
            <a:pPr marL="192324" marR="0" indent="-192324" algn="l" defTabSz="4572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  <a:defRPr/>
            </a:pPr>
            <a:r>
              <a:rPr lang="en-US" sz="1800" dirty="0" smtClean="0">
                <a:highlight>
                  <a:srgbClr val="E8F2FE"/>
                </a:highlight>
              </a:rPr>
              <a:t>A length property, and access</a:t>
            </a:r>
            <a:r>
              <a:rPr lang="en-US" sz="1800" baseline="0" dirty="0" smtClean="0">
                <a:highlight>
                  <a:srgbClr val="E8F2FE"/>
                </a:highlight>
              </a:rPr>
              <a:t> to a specific item in the collection</a:t>
            </a:r>
            <a:endParaRPr lang="en-US" sz="1800" dirty="0" smtClean="0">
              <a:highlight>
                <a:srgbClr val="E8F2FE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isArrayLike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function(collection)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return (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collection.length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&amp;&amp; collection[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collection.length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– 1]);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3000"/>
              </a:lnSpc>
              <a:spcBef>
                <a:spcPct val="0"/>
              </a:spcBef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ISN’T $.extend in this code missing the target?</a:t>
            </a:r>
          </a:p>
          <a:p>
            <a:pPr marL="0" indent="0">
              <a:lnSpc>
                <a:spcPct val="93000"/>
              </a:lnSpc>
              <a:spcBef>
                <a:spcPct val="0"/>
              </a:spcBef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most misunderstood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OO and need to share functionality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Classes pair method and class.  Animal &lt;-&gt; eat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have functions that pretend to be methods.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The final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key attribute to JS is that it is prototype based. And this is likely one of the most misunderstood parts of JavaScript.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JavaScript, like most languages, is an object-oriented language.  And you often need to share functionality across objects.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Class based languages, you have a strong paring of methods and a Class.  An animal has an “eat” method.  The eat method belongs to Animal.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really have functions that pretend to be methods via a proto property.  Alexis is going to talk about this.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TODO: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talk about what we are going to do about the okay function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$.each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function(collection,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cb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){ 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if( $.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isArrayLike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collection) 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for(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=0;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&lt;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collection.length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++){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if(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cb.call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(this,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collection[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]) === false)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	break;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 else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for(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prop in collection)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if(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collection.hasOwnProperty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(prop))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	if(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cb.call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(this, prop, collection[prop]) === false)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		break;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collection;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makeArray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){ 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if($.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array = [];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for(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=0;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&lt;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arr.length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;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++)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array[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array;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$.proxy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fn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context){ 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function(){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fn.apply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(context, arguments);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most misunderstood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OO and need to share functionality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Classes pair method and class.  Animal &lt;-&gt; eat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have functions that pretend to be methods.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The final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key attribute to JS is that it is prototype based. And this is likely one of the most misunderstood parts of JavaScript.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JavaScript, like most languages, is an object-oriented language.  And you often need to share functionality across objects.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Class based languages, you have a strong paring of methods and a Class.  An animal has an “eat” method.  The eat method belongs to Animal.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really have functions that pretend to be methods via a proto property.  Alexis is going to talk about this.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jQuery</a:t>
            </a:r>
            <a:r>
              <a:rPr lang="en-US" sz="4400" b="1" spc="-150" dirty="0" smtClean="0">
                <a:latin typeface="Lato Regular"/>
                <a:cs typeface="Lato Regular"/>
              </a:rPr>
              <a:t> Functional </a:t>
            </a:r>
            <a:r>
              <a:rPr lang="en-US" sz="4400" b="1" spc="-150" dirty="0" err="1" smtClean="0">
                <a:latin typeface="Lato Regular"/>
                <a:cs typeface="Lato Regular"/>
              </a:rPr>
              <a:t>Utils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908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799" y="1497988"/>
            <a:ext cx="81823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b="1" dirty="0" smtClean="0">
              <a:solidFill>
                <a:prstClr val="black"/>
              </a:solidFill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</a:t>
            </a:r>
            <a:r>
              <a:rPr lang="en-US" sz="3200" b="1" dirty="0">
                <a:solidFill>
                  <a:prstClr val="black"/>
                </a:solidFill>
              </a:rPr>
              <a:t>$</a:t>
            </a:r>
            <a:r>
              <a:rPr lang="en-US" sz="3200" b="1" dirty="0" smtClean="0">
                <a:solidFill>
                  <a:prstClr val="black"/>
                </a:solidFill>
              </a:rPr>
              <a:t>.extend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test:</a:t>
            </a:r>
            <a:endParaRPr lang="en-US" sz="2000" b="1" dirty="0">
              <a:solidFill>
                <a:srgbClr val="7F7F7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{first: 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'Justin'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object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{last: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$.extend(target, object)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equal(result, target)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deepEqual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(result, {first: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25961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Type Checking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690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Checking types in JavaScript</a:t>
            </a:r>
            <a:endParaRPr lang="en-GB" sz="4400" b="1" spc="-150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800" y="2009625"/>
            <a:ext cx="75879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highlight>
                  <a:srgbClr val="E8F2FE"/>
                </a:highlight>
              </a:rPr>
              <a:t>Conventional typing checking works just as we expected…</a:t>
            </a:r>
          </a:p>
          <a:p>
            <a:endParaRPr lang="en-US" sz="2400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err="1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typeof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[].length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'number'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true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instanceof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true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].constructor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true</a:t>
            </a:r>
            <a:endParaRPr lang="en-US" sz="2400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429835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Except when it doesn’t…</a:t>
            </a:r>
            <a:endParaRPr lang="en-GB" sz="4400" b="1" spc="-150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800" y="2009625"/>
            <a:ext cx="72775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iframe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iframe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_Array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window.frames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[window.frames.length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-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].Array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_Array(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[1,2,3]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typeof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'object'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instanceof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false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arr.constructor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false</a:t>
            </a:r>
            <a:endParaRPr lang="en-US" sz="2400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03435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</a:pPr>
            <a:endParaRPr lang="en-GB" sz="4400" b="1" spc="-150" dirty="0">
              <a:solidFill>
                <a:schemeClr val="accent3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8363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 objects created within one 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iframe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share </a:t>
            </a:r>
            <a:r>
              <a:rPr lang="en-US" sz="2400" b="1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NOTHING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with array’s created within another 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iframe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endParaRPr lang="en-US" sz="2000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So, to cover all of our basis’ and edge cases: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is-I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obj </a:t>
            </a:r>
            <a:r>
              <a:rPr lang="is-I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</a:t>
            </a:r>
            <a:r>
              <a:rPr lang="is-I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Object.prototype.toString.call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'[object Array]'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/-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true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accent3">
                    <a:lumMod val="75000"/>
                  </a:schemeClr>
                </a:solidFill>
                <a:latin typeface="Lato Regular"/>
                <a:cs typeface="Lato Regular"/>
              </a:rPr>
              <a:t>String comparison to the rescue</a:t>
            </a:r>
            <a:endParaRPr lang="en-GB" sz="4400" b="1" spc="-150" dirty="0">
              <a:solidFill>
                <a:schemeClr val="accent3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3733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$.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isArray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(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obj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)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target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2009625"/>
            <a:ext cx="728521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Determine whether the argument is an array</a:t>
            </a:r>
            <a:r>
              <a:rPr lang="en-US" sz="2800" i="1" dirty="0" smtClean="0"/>
              <a:t>.</a:t>
            </a:r>
          </a:p>
          <a:p>
            <a:endParaRPr lang="en-US" sz="2000" i="1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pl-PL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([]) </a:t>
            </a:r>
            <a:r>
              <a:rPr lang="pl-PL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pl-PL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pl-PL" sz="2000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pl-PL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document.createElement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pl-PL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pl-PL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pl-PL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iframe.contentWindow.Array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())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9811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800" y="1479335"/>
            <a:ext cx="7606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b="1" dirty="0" smtClean="0">
              <a:solidFill>
                <a:prstClr val="black"/>
              </a:solidFill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$.</a:t>
            </a:r>
            <a:r>
              <a:rPr lang="en-US" sz="3200" b="1" dirty="0" err="1" smtClean="0">
                <a:solidFill>
                  <a:prstClr val="black"/>
                </a:solidFill>
              </a:rPr>
              <a:t>isArray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test: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pl-PL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([]) </a:t>
            </a:r>
            <a:r>
              <a:rPr lang="pl-PL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pl-PL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pl-PL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document.createElement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pl-PL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pl-PL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iframe.contentWindow.Array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 		</a:t>
            </a:r>
          </a:p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0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Array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()) 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pl-PL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pl-PL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hint: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Object.prototype.toString.call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147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24800" y="359614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215273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isArrayLike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(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obj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)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target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2009625"/>
            <a:ext cx="75930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Determine whether the argument is </a:t>
            </a:r>
            <a:r>
              <a:rPr lang="en-US" sz="2800" i="1" dirty="0" smtClean="0"/>
              <a:t>LIKE an </a:t>
            </a:r>
            <a:r>
              <a:rPr lang="en-US" sz="2800" i="1" dirty="0"/>
              <a:t>array</a:t>
            </a:r>
            <a:r>
              <a:rPr lang="en-US" sz="2800" i="1" dirty="0" smtClean="0"/>
              <a:t>.</a:t>
            </a:r>
          </a:p>
          <a:p>
            <a:endParaRPr lang="en-US" sz="2000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'a'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'b'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'c'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tr-TR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tr-TR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divs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'div'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divs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tr-TR" sz="2000" dirty="0">
              <a:latin typeface="Monaco"/>
            </a:endParaRPr>
          </a:p>
          <a:p>
            <a:r>
              <a:rPr lang="tr-TR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771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Duck Typing</a:t>
            </a:r>
            <a:endParaRPr lang="en-GB" sz="4400" spc="-272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81196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“If it walks like a duck and swims like a duck and </a:t>
            </a:r>
          </a:p>
          <a:p>
            <a:r>
              <a:rPr lang="en-US" sz="2800" dirty="0">
                <a:highlight>
                  <a:srgbClr val="E8F2FE"/>
                </a:highlight>
              </a:rPr>
              <a:t> </a:t>
            </a:r>
            <a:r>
              <a:rPr lang="en-US" sz="2800" dirty="0" smtClean="0">
                <a:highlight>
                  <a:srgbClr val="E8F2FE"/>
                </a:highlight>
              </a:rPr>
              <a:t> quacks like a duck, I call that bird a duck.”</a:t>
            </a:r>
          </a:p>
          <a:p>
            <a:endParaRPr lang="en-US" sz="2800" dirty="0">
              <a:highlight>
                <a:srgbClr val="E8F2FE"/>
              </a:highlight>
            </a:endParaRPr>
          </a:p>
          <a:p>
            <a:r>
              <a:rPr lang="en-US" sz="2400" dirty="0" smtClean="0">
                <a:highlight>
                  <a:srgbClr val="E8F2FE"/>
                </a:highlight>
              </a:rPr>
              <a:t>Duck typing is concerned with those properties that are used on </a:t>
            </a:r>
            <a:r>
              <a:rPr lang="en-US" sz="2400" dirty="0" smtClean="0">
                <a:highlight>
                  <a:srgbClr val="E8F2FE"/>
                </a:highlight>
              </a:rPr>
              <a:t>the object </a:t>
            </a:r>
            <a:r>
              <a:rPr lang="en-US" sz="2400" dirty="0" smtClean="0">
                <a:highlight>
                  <a:srgbClr val="E8F2FE"/>
                </a:highlight>
              </a:rPr>
              <a:t>rather than the type of the object itself.</a:t>
            </a:r>
          </a:p>
          <a:p>
            <a:endParaRPr lang="en-US" sz="2400" dirty="0">
              <a:highlight>
                <a:srgbClr val="E8F2FE"/>
              </a:highlight>
            </a:endParaRPr>
          </a:p>
          <a:p>
            <a:r>
              <a:rPr lang="en-US" sz="2400" dirty="0" smtClean="0">
                <a:highlight>
                  <a:srgbClr val="E8F2FE"/>
                </a:highlight>
              </a:rPr>
              <a:t>An object that is like an </a:t>
            </a:r>
            <a:r>
              <a:rPr lang="en-US" sz="2400" b="1" dirty="0" smtClean="0">
                <a:highlight>
                  <a:srgbClr val="E8F2FE"/>
                </a:highlight>
              </a:rPr>
              <a:t>Array</a:t>
            </a:r>
            <a:r>
              <a:rPr lang="en-US" sz="2400" dirty="0" smtClean="0">
                <a:highlight>
                  <a:srgbClr val="E8F2FE"/>
                </a:highlight>
              </a:rPr>
              <a:t> has the following characteristics: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arguments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800100" lvl="1" indent="-342900">
              <a:buFont typeface="Arial"/>
              <a:buChar char="•"/>
            </a:pPr>
            <a:endParaRPr lang="en-US" sz="2200" dirty="0" smtClean="0">
              <a:highlight>
                <a:srgbClr val="E8F2F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3349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800" y="1479335"/>
            <a:ext cx="7606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</a:t>
            </a:r>
            <a:r>
              <a:rPr lang="en-US" sz="3200" b="1" dirty="0" err="1" smtClean="0">
                <a:solidFill>
                  <a:prstClr val="black"/>
                </a:solidFill>
              </a:rPr>
              <a:t>isArrayLike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test: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a'</a:t>
            </a:r>
            <a:r>
              <a:rPr lang="tr-TR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tr-TR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'b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'c'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tr-TR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tr-TR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divs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'div'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divs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tr-TR" sz="2000" dirty="0">
              <a:latin typeface="Monaco"/>
            </a:endParaRPr>
          </a:p>
          <a:p>
            <a:r>
              <a:rPr lang="tr-TR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tr-TR" sz="20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tr-TR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tr-TR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hint: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typeof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obj.length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 === ‘number’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‘in’ operator on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obj.length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 - 1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147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24800" y="359614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8999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Goal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Mozilla_Firefox_and_01_overview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13" y="1627312"/>
            <a:ext cx="5781235" cy="50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49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Is something is an array?</a:t>
            </a:r>
            <a:endParaRPr lang="en-GB" sz="4400" b="1" spc="-150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800" y="2009625"/>
            <a:ext cx="81109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$.extend($,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){ </a:t>
            </a:r>
            <a:r>
              <a:rPr lang="en-US" sz="2400" b="1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each: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collection, callback ) </a:t>
            </a:r>
            <a:r>
              <a:rPr lang="en-US" sz="2400" b="1" i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isArrayLike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(collection) 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Loop through array's items.</a:t>
            </a:r>
          </a:p>
          <a:p>
            <a:r>
              <a:rPr lang="da-DK" sz="24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da-DK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Loop </a:t>
            </a:r>
            <a:r>
              <a:rPr lang="da-DK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through</a:t>
            </a:r>
            <a:r>
              <a:rPr lang="da-DK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object's</a:t>
            </a:r>
            <a:r>
              <a:rPr lang="da-DK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properties</a:t>
            </a:r>
          </a:p>
          <a:p>
            <a:r>
              <a:rPr lang="da-DK" sz="24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nl-NL" sz="2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74007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$.each(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obj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,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cb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(index, value) )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</a:t>
            </a:r>
            <a:r>
              <a:rPr lang="en-US" sz="4400" b="1" i="1" spc="-150" dirty="0" err="1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obj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2009625"/>
            <a:ext cx="851652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Iterate over arrays or objects.</a:t>
            </a:r>
            <a:endParaRPr lang="en-US" sz="2000" i="1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fr-FR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fr-FR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collection </a:t>
            </a:r>
            <a:r>
              <a:rPr lang="fr-FR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fr-FR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fr-FR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'a'</a:t>
            </a:r>
            <a:r>
              <a:rPr lang="fr-FR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fr-FR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'b'</a:t>
            </a:r>
            <a:r>
              <a:rPr lang="fr-FR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fr-FR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'c'</a:t>
            </a:r>
            <a:r>
              <a:rPr lang="fr-FR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fr-FR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(collection, </a:t>
            </a:r>
            <a:r>
              <a:rPr lang="fr-F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(index, item) 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console.log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(item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</a:t>
            </a:r>
            <a:r>
              <a:rPr lang="fr-F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is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at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index '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index)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fr-FR" sz="2000" dirty="0">
              <a:latin typeface="Monaco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'bar'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zed: 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ted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(collection, </a:t>
            </a:r>
            <a:r>
              <a:rPr lang="fr-F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value){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console.log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prop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: '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value: '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value)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574740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800" y="1479335"/>
            <a:ext cx="760675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$.each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test: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collection 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a'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'b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$.each(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collection,</a:t>
            </a:r>
            <a:r>
              <a:rPr lang="en-US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(index, value)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index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     equal(value,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index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equal(value,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ok(</a:t>
            </a:r>
            <a:r>
              <a:rPr lang="en-US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{foo: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'bar'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zed: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'ted'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$.each(collection,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(prop, value){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prop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'foo'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     equal(value,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'bar'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prop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'zed'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equal(value,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'ted'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ok(</a:t>
            </a:r>
            <a:r>
              <a:rPr lang="en-US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collection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147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24800" y="359614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14413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$.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makeArray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(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obj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) 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array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2009625"/>
            <a:ext cx="839415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Convert an array-like object into a true JavaScript array.</a:t>
            </a:r>
            <a:endParaRPr lang="en-US" sz="2800" i="1" dirty="0"/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document.body.childNodes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'*'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arguments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$(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tr-T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tr-T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91706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800" y="1479335"/>
            <a:ext cx="76067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$.</a:t>
            </a:r>
            <a:r>
              <a:rPr lang="en-US" sz="3200" b="1" dirty="0" err="1" smtClean="0">
                <a:solidFill>
                  <a:prstClr val="black"/>
                </a:solidFill>
              </a:rPr>
              <a:t>makeArray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test: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childNodes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document.body.childNodes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equal(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childArray.length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childNodes.length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childArray.length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equal(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147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24800" y="359614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1710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$.proxy( </a:t>
            </a:r>
            <a:r>
              <a:rPr lang="en-US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fn</a:t>
            </a:r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, context ) 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function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3453182"/>
            <a:ext cx="71234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dog </a:t>
            </a:r>
            <a:r>
              <a:rPr lang="da-DK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da-DK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fido</a:t>
            </a:r>
            <a:r>
              <a:rPr lang="da-DK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speak: </a:t>
            </a:r>
            <a:r>
              <a:rPr lang="da-DK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console.log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this.name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da-DK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</a:t>
            </a:r>
            <a:r>
              <a:rPr lang="da-DK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says</a:t>
            </a:r>
            <a:r>
              <a:rPr lang="da-DK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woof</a:t>
            </a:r>
            <a:r>
              <a:rPr lang="da-DK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da-DK" sz="2000" dirty="0">
              <a:latin typeface="Monaco"/>
            </a:endParaRPr>
          </a:p>
          <a:p>
            <a:r>
              <a:rPr lang="da-DK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speakProxy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$.proxy(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dog.speak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dog)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speakProxy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da-DK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800" y="1927241"/>
            <a:ext cx="8331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i="1" dirty="0" smtClean="0">
                <a:solidFill>
                  <a:prstClr val="black"/>
                </a:solidFill>
              </a:rPr>
              <a:t>Takes a function and returns a new one that calls the </a:t>
            </a:r>
          </a:p>
          <a:p>
            <a:pPr lvl="0"/>
            <a:r>
              <a:rPr lang="en-US" sz="2800" i="1" dirty="0" smtClean="0">
                <a:solidFill>
                  <a:prstClr val="black"/>
                </a:solidFill>
              </a:rPr>
              <a:t>original with a particular context.</a:t>
            </a:r>
            <a:endParaRPr lang="en-US" sz="2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471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95" y="1832391"/>
            <a:ext cx="8513008" cy="2336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✔_My_jQuery_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6" y="1832391"/>
            <a:ext cx="8513009" cy="2336277"/>
          </a:xfrm>
          <a:prstGeom prst="rect">
            <a:avLst/>
          </a:prstGeom>
        </p:spPr>
      </p:pic>
      <p:pic>
        <p:nvPicPr>
          <p:cNvPr id="4" name="Picture 3" descr="✔_My_jQuery_Test_and_Sk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4" y="1832391"/>
            <a:ext cx="8513009" cy="2336277"/>
          </a:xfrm>
          <a:prstGeom prst="rect">
            <a:avLst/>
          </a:prstGeom>
        </p:spPr>
      </p:pic>
      <p:pic>
        <p:nvPicPr>
          <p:cNvPr id="5" name="Picture 4" descr="✔_My_jQuery_Test_and_Sk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8" y="1848873"/>
            <a:ext cx="8513007" cy="23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800" y="1479335"/>
            <a:ext cx="76067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b="1" dirty="0" smtClean="0">
              <a:solidFill>
                <a:prstClr val="black"/>
              </a:solidFill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Implement $.proxy</a:t>
            </a:r>
            <a:endParaRPr lang="en-US" sz="32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test:</a:t>
            </a:r>
          </a:p>
          <a:p>
            <a:r>
              <a:rPr lang="da-DK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dog </a:t>
            </a:r>
            <a:r>
              <a:rPr lang="da-DK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fido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speak: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(words){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says '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words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speakProxy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$.proxy(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dog.speak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dog)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	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speakProxy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'woof!'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fido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says woof!'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147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24800" y="359614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67974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69567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"breeds"&gt;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"#beagles"&gt;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Beagles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"#boxer"&gt;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Boxer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doberman.jpg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"beagles"&gt;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beagle.jpg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"boxer"&gt;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boxer.jpg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7761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7572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$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(selector) {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extend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(target, object)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$.extend($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each: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callback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proxy: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39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$.extend( target, object ) </a:t>
            </a:r>
            <a:r>
              <a:rPr lang="en-US" sz="4400" b="1" i="1" spc="-150" dirty="0" smtClean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-&gt; target</a:t>
            </a:r>
            <a:endParaRPr lang="en-US" sz="3200" b="1" i="1" spc="-150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800" y="2009625"/>
            <a:ext cx="833660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Merge the contents of two or more objects together into the first </a:t>
            </a:r>
            <a:endParaRPr lang="en-US" sz="2400" i="1" dirty="0" smtClean="0"/>
          </a:p>
          <a:p>
            <a:r>
              <a:rPr lang="en-US" sz="2400" i="1" dirty="0" smtClean="0"/>
              <a:t>object</a:t>
            </a:r>
            <a:r>
              <a:rPr lang="en-US" sz="2400" i="1" dirty="0" smtClean="0"/>
              <a:t>.</a:t>
            </a:r>
          </a:p>
          <a:p>
            <a:endParaRPr lang="en-US" sz="2000" i="1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{first: 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'Justin'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object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{last: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$.extend(target, object)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equal(result, target)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000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deepEqual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(result, {first: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12644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3692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Setting Lots of Properties</a:t>
            </a:r>
            <a:endParaRPr lang="en-GB" sz="4400" spc="-150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800" y="2009625"/>
            <a:ext cx="8311289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</a:t>
            </a:r>
            <a:r>
              <a:rPr lang="en-US" sz="22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isArray</a:t>
            </a:r>
            <a:r>
              <a:rPr lang="en-US" sz="22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2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(array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{      </a:t>
            </a:r>
            <a:r>
              <a:rPr lang="en-US" sz="22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/*...*/ 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each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2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callback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2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proxy </a:t>
            </a:r>
            <a:r>
              <a:rPr lang="nl-NL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l-NL" sz="22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context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nl-NL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l-NL" sz="2200" dirty="0">
              <a:latin typeface="Monaco"/>
            </a:endParaRPr>
          </a:p>
          <a:p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prototype.</a:t>
            </a:r>
            <a:r>
              <a:rPr lang="nl-NL" sz="22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text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l-NL" sz="22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nl-NL" sz="22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nl-NL" sz="22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prototype.</a:t>
            </a:r>
            <a:r>
              <a:rPr lang="nl-NL" sz="22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html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l-NL" sz="2200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html 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nl-NL" sz="22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nl-NL" sz="22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90239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</a:pPr>
            <a:r>
              <a:rPr lang="en-GB" sz="4400" spc="-150" dirty="0">
                <a:solidFill>
                  <a:schemeClr val="accent3">
                    <a:lumMod val="75000"/>
                  </a:schemeClr>
                </a:solidFill>
                <a:latin typeface="Lato Regular"/>
                <a:cs typeface="Lato Regular"/>
              </a:rPr>
              <a:t>Setting Lots of Properties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71106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$.extend($,{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(array) {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each: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callback)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proxy: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context) {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$.extend($.prototype,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text: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(html)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html: 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(text)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266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Extending Default Values</a:t>
            </a:r>
            <a:endParaRPr lang="en-GB" sz="4400" spc="-150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800" y="2009625"/>
            <a:ext cx="8495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move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(el, 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{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$(el).offset({left: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$(el).offset({left: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4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.getElementById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'beagles'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move(div, {to: </a:t>
            </a: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10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5829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</a:pPr>
            <a:r>
              <a:rPr lang="en-GB" sz="4400" spc="-150" dirty="0" smtClean="0">
                <a:solidFill>
                  <a:schemeClr val="accent3">
                    <a:lumMod val="75000"/>
                  </a:schemeClr>
                </a:solidFill>
                <a:latin typeface="Lato Regular"/>
                <a:cs typeface="Lato Regular"/>
              </a:rPr>
              <a:t>Extending Default Values</a:t>
            </a:r>
            <a:endParaRPr lang="en-GB" sz="4800" spc="-150" dirty="0">
              <a:solidFill>
                <a:schemeClr val="accent3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61999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move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(el, options) {</a:t>
            </a:r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options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time: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from: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to: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</a:p>
          <a:p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options)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$(el).offset({left: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$(el).offset({left: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1727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1520</Words>
  <Application>Microsoft Macintosh PowerPoint</Application>
  <PresentationFormat>On-screen Show (4:3)</PresentationFormat>
  <Paragraphs>411</Paragraphs>
  <Slides>27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Justin Meyer</cp:lastModifiedBy>
  <cp:revision>175</cp:revision>
  <dcterms:created xsi:type="dcterms:W3CDTF">2013-07-19T15:49:52Z</dcterms:created>
  <dcterms:modified xsi:type="dcterms:W3CDTF">2014-12-04T03:23:22Z</dcterms:modified>
</cp:coreProperties>
</file>