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188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en-US" sz="2000" b="1" dirty="0"/>
            <a:t>Research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1800" b="1" dirty="0"/>
        </a:p>
        <a:p>
          <a:pPr>
            <a:buNone/>
          </a:pPr>
          <a:r>
            <a:rPr lang="en-US" sz="1800" b="1" dirty="0"/>
            <a:t> </a:t>
          </a:r>
          <a:r>
            <a:rPr lang="en-US" sz="1800" b="0" dirty="0"/>
            <a:t>Exploring the relationship</a:t>
          </a:r>
          <a:r>
            <a:rPr lang="en-US" sz="1800" dirty="0"/>
            <a:t> between suicides rates and the GDP per capita as well as the unemployment rate in a country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2000" b="1" dirty="0"/>
            <a:t>Extraction of data from two sources:</a:t>
          </a:r>
        </a:p>
        <a:p>
          <a:pPr algn="ctr"/>
          <a:endParaRPr lang="en-US" sz="2000" b="1" dirty="0"/>
        </a:p>
        <a:p>
          <a:pPr algn="ctr"/>
          <a:endParaRPr lang="en-US" sz="2000" b="1" dirty="0"/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</a:t>
          </a:r>
          <a:r>
            <a:rPr lang="en-US" sz="18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dirty="0">
            <a:solidFill>
              <a:schemeClr val="bg1"/>
            </a:solidFill>
          </a:endParaRPr>
        </a:p>
        <a:p>
          <a:pPr algn="l"/>
          <a:endParaRPr lang="en-US" sz="1800" dirty="0">
            <a:solidFill>
              <a:schemeClr val="bg1"/>
            </a:solidFill>
          </a:endParaRPr>
        </a:p>
        <a:p>
          <a:pPr algn="l"/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>
        <a:solidFill>
          <a:srgbClr val="00206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3.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>
        <a:solidFill>
          <a:srgbClr val="002060"/>
        </a:solidFill>
      </dgm:spPr>
      <dgm:t>
        <a:bodyPr/>
        <a:lstStyle/>
        <a:p>
          <a:r>
            <a:rPr lang="en-US" sz="2000" b="1" dirty="0"/>
            <a:t>Results:</a:t>
          </a:r>
        </a:p>
        <a:p>
          <a:r>
            <a:rPr lang="en-US" sz="1800" b="0" dirty="0"/>
            <a:t>1. Correlation</a:t>
          </a:r>
        </a:p>
        <a:p>
          <a:r>
            <a:rPr lang="en-US" sz="1800" b="0" dirty="0"/>
            <a:t>2. Regressions</a:t>
          </a:r>
        </a:p>
        <a:p>
          <a:r>
            <a:rPr lang="en-US" sz="1800" b="0" dirty="0"/>
            <a:t>3. Scatterplots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2000" dirty="0"/>
            <a:t>Downloaded suicides </a:t>
          </a:r>
          <a:r>
            <a:rPr lang="en-US" sz="2000" dirty="0">
              <a:solidFill>
                <a:schemeClr val="bg1"/>
              </a:solidFill>
            </a:rPr>
            <a:t>data from </a:t>
          </a:r>
          <a:r>
            <a:rPr lang="en-US" sz="20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Exported data into </a:t>
          </a:r>
          <a:r>
            <a:rPr lang="en-US" i="1" dirty="0" err="1"/>
            <a:t>Knime</a:t>
          </a:r>
          <a:r>
            <a:rPr lang="en-US" dirty="0"/>
            <a:t> using </a:t>
          </a:r>
          <a:r>
            <a:rPr lang="en-US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390534"/>
          <a:ext cx="3391502" cy="463759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Exploring the relationship</a:t>
          </a:r>
          <a:r>
            <a:rPr lang="en-US" sz="1800" kern="1200" dirty="0"/>
            <a:t> between suicides rates and the GDP per capita as well as the unemployment rate in a country</a:t>
          </a:r>
        </a:p>
      </dsp:txBody>
      <dsp:txXfrm>
        <a:off x="110431" y="489868"/>
        <a:ext cx="3192834" cy="4438930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387748"/>
          <a:ext cx="2308801" cy="4643170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Extraction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1) </a:t>
          </a:r>
          <a:r>
            <a:rPr lang="en-US" sz="18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2) 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455370"/>
        <a:ext cx="2173557" cy="4507926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375920"/>
          <a:ext cx="1963321" cy="46668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433424"/>
        <a:ext cx="1848313" cy="4551818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375920"/>
          <a:ext cx="1586445" cy="466682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1.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Regressions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Scatterplots</a:t>
          </a:r>
        </a:p>
      </dsp:txBody>
      <dsp:txXfrm>
        <a:off x="9624922" y="422385"/>
        <a:ext cx="1493515" cy="4573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5060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Downloaded suicides </a:t>
          </a:r>
          <a:r>
            <a:rPr lang="en-US" sz="2000" kern="1200" dirty="0">
              <a:solidFill>
                <a:schemeClr val="bg1"/>
              </a:solidFill>
            </a:rPr>
            <a:t>data from </a:t>
          </a: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1004" y="765556"/>
        <a:ext cx="1476760" cy="1864020"/>
      </dsp:txXfrm>
    </dsp:sp>
    <dsp:sp modelId="{AB6D6795-DBAA-694F-A10F-0423180396FA}">
      <dsp:nvSpPr>
        <dsp:cNvPr id="0" name=""/>
        <dsp:cNvSpPr/>
      </dsp:nvSpPr>
      <dsp:spPr>
        <a:xfrm>
          <a:off x="1730573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30573" y="1580859"/>
        <a:ext cx="232787" cy="233414"/>
      </dsp:txXfrm>
    </dsp:sp>
    <dsp:sp modelId="{F4B32375-1C6E-6F4B-8DAD-FD9735F434C8}">
      <dsp:nvSpPr>
        <dsp:cNvPr id="0" name=""/>
        <dsp:cNvSpPr/>
      </dsp:nvSpPr>
      <dsp:spPr>
        <a:xfrm>
          <a:off x="2201167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Transformed data into .SQL format with Freeware software</a:t>
          </a:r>
        </a:p>
      </dsp:txBody>
      <dsp:txXfrm>
        <a:off x="2247111" y="765556"/>
        <a:ext cx="1476760" cy="1864020"/>
      </dsp:txXfrm>
    </dsp:sp>
    <dsp:sp modelId="{7FF9604C-A28C-794D-9506-693A70181510}">
      <dsp:nvSpPr>
        <dsp:cNvPr id="0" name=""/>
        <dsp:cNvSpPr/>
      </dsp:nvSpPr>
      <dsp:spPr>
        <a:xfrm>
          <a:off x="3926681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26681" y="1580859"/>
        <a:ext cx="232787" cy="233414"/>
      </dsp:txXfrm>
    </dsp:sp>
    <dsp:sp modelId="{7B03A638-86DD-D54A-AF6E-596D283DA446}">
      <dsp:nvSpPr>
        <dsp:cNvPr id="0" name=""/>
        <dsp:cNvSpPr/>
      </dsp:nvSpPr>
      <dsp:spPr>
        <a:xfrm>
          <a:off x="4397275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table Suicides</a:t>
          </a:r>
        </a:p>
      </dsp:txBody>
      <dsp:txXfrm>
        <a:off x="4443219" y="765556"/>
        <a:ext cx="1476760" cy="1864020"/>
      </dsp:txXfrm>
    </dsp:sp>
    <dsp:sp modelId="{23483209-9711-004C-B59D-E3F07275B730}">
      <dsp:nvSpPr>
        <dsp:cNvPr id="0" name=""/>
        <dsp:cNvSpPr/>
      </dsp:nvSpPr>
      <dsp:spPr>
        <a:xfrm>
          <a:off x="6122789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22789" y="1580859"/>
        <a:ext cx="232787" cy="233414"/>
      </dsp:txXfrm>
    </dsp:sp>
    <dsp:sp modelId="{D431CE5C-2D0A-6E40-8B91-6498B18C7BEF}">
      <dsp:nvSpPr>
        <dsp:cNvPr id="0" name=""/>
        <dsp:cNvSpPr/>
      </dsp:nvSpPr>
      <dsp:spPr>
        <a:xfrm>
          <a:off x="6593383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Dropped unnecessary columns</a:t>
          </a:r>
        </a:p>
      </dsp:txBody>
      <dsp:txXfrm>
        <a:off x="6639327" y="765556"/>
        <a:ext cx="1476760" cy="1864020"/>
      </dsp:txXfrm>
    </dsp:sp>
    <dsp:sp modelId="{1DEFC865-243C-904D-8BB8-33EFBCF40F76}">
      <dsp:nvSpPr>
        <dsp:cNvPr id="0" name=""/>
        <dsp:cNvSpPr/>
      </dsp:nvSpPr>
      <dsp:spPr>
        <a:xfrm>
          <a:off x="8318896" y="1503054"/>
          <a:ext cx="332553" cy="389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318896" y="1580859"/>
        <a:ext cx="232787" cy="233414"/>
      </dsp:txXfrm>
    </dsp:sp>
    <dsp:sp modelId="{39E9D6CE-5F38-6341-BD55-2490DDD480BB}">
      <dsp:nvSpPr>
        <dsp:cNvPr id="0" name=""/>
        <dsp:cNvSpPr/>
      </dsp:nvSpPr>
      <dsp:spPr>
        <a:xfrm>
          <a:off x="8789491" y="719612"/>
          <a:ext cx="1568648" cy="195590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Exported data into </a:t>
          </a:r>
          <a:r>
            <a:rPr lang="en-US" sz="2000" i="1" kern="1200" dirty="0" err="1"/>
            <a:t>Knime</a:t>
          </a:r>
          <a:r>
            <a:rPr lang="en-US" sz="2000" kern="1200" dirty="0"/>
            <a:t> using </a:t>
          </a:r>
          <a:r>
            <a:rPr lang="en-US" sz="2000" i="1" kern="1200" dirty="0"/>
            <a:t>MySQL connector node </a:t>
          </a:r>
        </a:p>
      </dsp:txBody>
      <dsp:txXfrm>
        <a:off x="8835435" y="765556"/>
        <a:ext cx="1476760" cy="186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C90B-A991-4D3C-BED2-FFB414950D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85C3-159A-47BA-9C93-87F52CC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A4-3CC7-48F8-AD70-0F46F75C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CF01-E343-44D9-AA93-0C989E74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345-6974-4C8B-9390-B2B98CD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312-02CE-47EA-92E4-8F2463B2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423D-8644-4D57-95C5-9994E36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40D-A4E7-4FB1-A7A7-0212F64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779F-2E4B-4AE4-BC69-3C92667E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FF64-8B11-4602-9667-CF4F248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E718-594C-4DA0-93FD-5B60635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181-308F-453A-9710-8C50863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0D22A-2D70-4EF5-A20B-49701A40C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CC4B-61E4-4B0D-902A-909AB4CC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E51C-2A52-41A2-9E8B-37C4DD8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B827-5E81-493F-B5A6-A9F0A3E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D81-AB09-4A10-9051-00D5AE2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4AC-A4FE-40AD-AAE0-F2CAB5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8666-E911-4C7E-AC0B-6B8E12E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54B-E17A-4EA4-85C6-4BFDF6F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8D92-4A33-4CD7-BEE7-5BEFCE0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D8F-3D03-4A03-B75E-4E8AE38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D5A-E6CE-440A-8AEE-22A8BD6E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138-A8ED-4193-81C7-AFE506D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B49-C720-4298-AFBF-789BD0F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237-430D-4F1C-A7AB-CA4EE75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68-C149-401E-932A-BF3B90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A1D-9AFA-4FD1-8D9F-A6EA79C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BD9-AF26-4005-9C08-D4689EC7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8DB4-B8FD-47C6-916C-013F18E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FC03-A7CD-4F0A-9115-1179061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B02A-2065-4CC9-80B5-496FFD49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B623-9C5A-4A9B-B0B2-C43F6D0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BB4-8575-4019-860E-60E39A8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197-A0BB-422A-B0D2-991489B5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D371-F36D-407A-9DC1-362AB208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2CFA-A632-4483-BBF5-C23BB666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1B42-C9F0-4BE0-B398-F61C57D7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0A2-86B9-4497-8D89-E4C3972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A174-090B-4A0D-85CE-DA314BF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0BD9-04B7-4606-A66F-A1E26DA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93-23F8-4050-96F4-AAA7E501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CEB9-3E8C-4B37-BF2A-17DC18B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03B-D932-4119-8EA2-E3D3C2D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94C3-E287-467A-8D99-8417397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973E-93C6-41C0-BD04-54D08A7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E1C8-86F9-4305-8471-FBC2202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BD08-7FBE-4099-BDBB-1A4B22A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763-736E-48A9-B1A5-17F9FE2A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934-ABD4-427F-9498-D4B24AE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DE0-68B7-4920-B205-7395C41C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2465-E0ED-4982-8733-744ADDB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60ED-CB1A-401E-821E-FADF400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E1B-47F2-45C9-93FA-F66039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BB7-1F6A-43EF-B50E-56C21D1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AE3A-15DA-4434-9EF0-C42FA867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907-AA89-4697-BDFA-C22D604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354A-BA18-4E90-A300-B4FD04C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58F4-5ECC-4F3C-B5D3-E1D933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EA87-7358-45AF-93E8-ACABEED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C377-CC31-4782-8188-7AFDDA4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5BC1-6D2A-4D78-A295-9A81051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869-C7FA-48C2-86C5-0BED5E95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7116-8A47-4F3D-AD7D-F16E6D28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815-CFF6-4DF5-BA36-75FFACFE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worldbank.org/v2/country/all/indicator/NY.GDP.PCAP.CD;SL.UEM.TOTL.ZS;SP.POP.TOTL?source=2&amp;format=json&amp;date=2010:20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068599" y="4994634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Haaris Cheema</a:t>
            </a:r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  <a:p>
            <a:pPr algn="r"/>
            <a:r>
              <a:rPr lang="en-US" sz="8000" dirty="0"/>
              <a:t> Sabina </a:t>
            </a:r>
            <a:r>
              <a:rPr lang="en-US" sz="8000" dirty="0" err="1"/>
              <a:t>Umarova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0E3C7-60C6-478E-9E92-D19ADD14D648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648929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70727"/>
              </p:ext>
            </p:extLst>
          </p:nvPr>
        </p:nvGraphicFramePr>
        <p:xfrm>
          <a:off x="457200" y="113114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CA282-140F-46CB-842C-F97B76754CC1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634241"/>
          </a:xfrm>
        </p:spPr>
        <p:txBody>
          <a:bodyPr>
            <a:normAutofit/>
          </a:bodyPr>
          <a:lstStyle/>
          <a:p>
            <a:r>
              <a:rPr lang="en-US" sz="28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76185"/>
              </p:ext>
            </p:extLst>
          </p:nvPr>
        </p:nvGraphicFramePr>
        <p:xfrm>
          <a:off x="745066" y="1669310"/>
          <a:ext cx="103632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FB328A-6C2F-462F-8B9A-5E4B1B3EE40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646331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– URL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A857D-CD80-9F45-9805-ED8B59E75CCC}"/>
              </a:ext>
            </a:extLst>
          </p:cNvPr>
          <p:cNvSpPr txBox="1"/>
          <p:nvPr/>
        </p:nvSpPr>
        <p:spPr>
          <a:xfrm>
            <a:off x="279399" y="2692399"/>
            <a:ext cx="1308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>
              <a:hlinkClick r:id="rId2"/>
            </a:endParaRPr>
          </a:p>
          <a:p>
            <a:r>
              <a:rPr lang="en-US" sz="1600" u="sng" dirty="0">
                <a:hlinkClick r:id="rId2"/>
              </a:rPr>
              <a:t>http://api.worldbank.org/v2/country/all/indicator/NY.GDP.PCAP.CD;SL.UEM.TOTL.ZS;SP.POP.TOTL?source=2&amp;format=json&amp;date=2010:2019</a:t>
            </a:r>
            <a:endParaRPr lang="en-US" sz="16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FBC03B2-8B4A-DB40-A0A7-1DE169C7F5CA}"/>
              </a:ext>
            </a:extLst>
          </p:cNvPr>
          <p:cNvSpPr/>
          <p:nvPr/>
        </p:nvSpPr>
        <p:spPr>
          <a:xfrm rot="16200000">
            <a:off x="467361" y="2611117"/>
            <a:ext cx="279401" cy="533402"/>
          </a:xfrm>
          <a:prstGeom prst="rightBrac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502B572-FD88-F34A-B786-175EE5D8D106}"/>
              </a:ext>
            </a:extLst>
          </p:cNvPr>
          <p:cNvSpPr/>
          <p:nvPr/>
        </p:nvSpPr>
        <p:spPr>
          <a:xfrm rot="5400000">
            <a:off x="1551041" y="2707475"/>
            <a:ext cx="279402" cy="1454682"/>
          </a:xfrm>
          <a:prstGeom prst="rightBrac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92A673-0A10-6547-80FB-973244A843BE}"/>
              </a:ext>
            </a:extLst>
          </p:cNvPr>
          <p:cNvSpPr/>
          <p:nvPr/>
        </p:nvSpPr>
        <p:spPr>
          <a:xfrm rot="16200000">
            <a:off x="2492642" y="2663558"/>
            <a:ext cx="279402" cy="428518"/>
          </a:xfrm>
          <a:prstGeom prst="rightBrace">
            <a:avLst/>
          </a:prstGeom>
          <a:ln w="3492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54563FA-1594-7341-B3EE-A92B968B8911}"/>
              </a:ext>
            </a:extLst>
          </p:cNvPr>
          <p:cNvSpPr/>
          <p:nvPr/>
        </p:nvSpPr>
        <p:spPr>
          <a:xfrm rot="5400000">
            <a:off x="3122560" y="3019159"/>
            <a:ext cx="279401" cy="831318"/>
          </a:xfrm>
          <a:prstGeom prst="rightBrac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B76D5FC-D60A-E547-A86F-F15910B29420}"/>
              </a:ext>
            </a:extLst>
          </p:cNvPr>
          <p:cNvSpPr/>
          <p:nvPr/>
        </p:nvSpPr>
        <p:spPr>
          <a:xfrm rot="16200000">
            <a:off x="5864860" y="571496"/>
            <a:ext cx="279404" cy="4612642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ABF706C-D3E0-CF47-ACAC-A73AEA97AAE6}"/>
              </a:ext>
            </a:extLst>
          </p:cNvPr>
          <p:cNvSpPr/>
          <p:nvPr/>
        </p:nvSpPr>
        <p:spPr>
          <a:xfrm rot="5400000">
            <a:off x="8586842" y="3037674"/>
            <a:ext cx="279401" cy="831318"/>
          </a:xfrm>
          <a:prstGeom prst="rightBrac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CF390D8-E9EE-AF40-89B3-AA5D94C77FD7}"/>
              </a:ext>
            </a:extLst>
          </p:cNvPr>
          <p:cNvSpPr/>
          <p:nvPr/>
        </p:nvSpPr>
        <p:spPr>
          <a:xfrm rot="16200000">
            <a:off x="9618983" y="2374899"/>
            <a:ext cx="320041" cy="965198"/>
          </a:xfrm>
          <a:prstGeom prst="rightBrac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55B1C27-7553-5E49-8CD8-8270C27A5F1B}"/>
              </a:ext>
            </a:extLst>
          </p:cNvPr>
          <p:cNvSpPr/>
          <p:nvPr/>
        </p:nvSpPr>
        <p:spPr>
          <a:xfrm rot="5400000">
            <a:off x="10920646" y="2748403"/>
            <a:ext cx="303327" cy="1385940"/>
          </a:xfrm>
          <a:prstGeom prst="righ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F8FD9-8E0C-5F4F-8660-9B934DF43038}"/>
              </a:ext>
            </a:extLst>
          </p:cNvPr>
          <p:cNvCxnSpPr/>
          <p:nvPr/>
        </p:nvCxnSpPr>
        <p:spPr>
          <a:xfrm>
            <a:off x="5892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BF24D-F12D-8246-A506-B96E31769D19}"/>
              </a:ext>
            </a:extLst>
          </p:cNvPr>
          <p:cNvCxnSpPr/>
          <p:nvPr/>
        </p:nvCxnSpPr>
        <p:spPr>
          <a:xfrm>
            <a:off x="2631440" y="1640843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EDFE9C-A662-784B-B516-8197E12A2F92}"/>
              </a:ext>
            </a:extLst>
          </p:cNvPr>
          <p:cNvCxnSpPr/>
          <p:nvPr/>
        </p:nvCxnSpPr>
        <p:spPr>
          <a:xfrm>
            <a:off x="601472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D37A04-11CF-6B48-A727-81AB059EA811}"/>
              </a:ext>
            </a:extLst>
          </p:cNvPr>
          <p:cNvCxnSpPr/>
          <p:nvPr/>
        </p:nvCxnSpPr>
        <p:spPr>
          <a:xfrm>
            <a:off x="9784080" y="1625600"/>
            <a:ext cx="0" cy="10312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0DFE9B-AE0B-1E4C-9FC3-2D6B0D521A2F}"/>
              </a:ext>
            </a:extLst>
          </p:cNvPr>
          <p:cNvCxnSpPr>
            <a:cxnSpLocks/>
          </p:cNvCxnSpPr>
          <p:nvPr/>
        </p:nvCxnSpPr>
        <p:spPr>
          <a:xfrm flipV="1">
            <a:off x="1686560" y="374395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0EA606-B899-2340-A0DD-398B1CBA19DB}"/>
              </a:ext>
            </a:extLst>
          </p:cNvPr>
          <p:cNvCxnSpPr>
            <a:cxnSpLocks/>
          </p:cNvCxnSpPr>
          <p:nvPr/>
        </p:nvCxnSpPr>
        <p:spPr>
          <a:xfrm flipV="1">
            <a:off x="326136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AEE6D9-8B3E-494E-BFB9-C3E997D66745}"/>
              </a:ext>
            </a:extLst>
          </p:cNvPr>
          <p:cNvCxnSpPr>
            <a:cxnSpLocks/>
          </p:cNvCxnSpPr>
          <p:nvPr/>
        </p:nvCxnSpPr>
        <p:spPr>
          <a:xfrm flipV="1">
            <a:off x="8737600" y="372363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9227C-AB31-3A48-8C0F-0E06640402E1}"/>
              </a:ext>
            </a:extLst>
          </p:cNvPr>
          <p:cNvCxnSpPr>
            <a:cxnSpLocks/>
          </p:cNvCxnSpPr>
          <p:nvPr/>
        </p:nvCxnSpPr>
        <p:spPr>
          <a:xfrm flipV="1">
            <a:off x="11064240" y="3733796"/>
            <a:ext cx="0" cy="10922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4F2CDC-371B-4249-8429-60AE74C061F5}"/>
              </a:ext>
            </a:extLst>
          </p:cNvPr>
          <p:cNvSpPr txBox="1"/>
          <p:nvPr/>
        </p:nvSpPr>
        <p:spPr>
          <a:xfrm>
            <a:off x="128694" y="1049788"/>
            <a:ext cx="95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scheme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02AA8F-A3C0-384B-B234-A33B0F4526F5}"/>
              </a:ext>
            </a:extLst>
          </p:cNvPr>
          <p:cNvSpPr txBox="1"/>
          <p:nvPr/>
        </p:nvSpPr>
        <p:spPr>
          <a:xfrm>
            <a:off x="1841321" y="1006367"/>
            <a:ext cx="152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9933"/>
                </a:solidFill>
              </a:rPr>
              <a:t>version of the indicators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A6485-C2F0-C54B-9C83-BFE457BE9A46}"/>
              </a:ext>
            </a:extLst>
          </p:cNvPr>
          <p:cNvSpPr txBox="1"/>
          <p:nvPr/>
        </p:nvSpPr>
        <p:spPr>
          <a:xfrm>
            <a:off x="4254499" y="979269"/>
            <a:ext cx="352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Indicators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(GDP, unemployment, population)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66DCBE-A068-634E-BA8E-B6E33AED6653}"/>
              </a:ext>
            </a:extLst>
          </p:cNvPr>
          <p:cNvSpPr txBox="1"/>
          <p:nvPr/>
        </p:nvSpPr>
        <p:spPr>
          <a:xfrm>
            <a:off x="9031456" y="1125666"/>
            <a:ext cx="155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format (JSON)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8563CF-B825-1E41-963A-6C6100995D86}"/>
              </a:ext>
            </a:extLst>
          </p:cNvPr>
          <p:cNvSpPr txBox="1"/>
          <p:nvPr/>
        </p:nvSpPr>
        <p:spPr>
          <a:xfrm>
            <a:off x="1202265" y="4836160"/>
            <a:ext cx="13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343322-69F6-B240-A6D9-0B334A4CF23F}"/>
              </a:ext>
            </a:extLst>
          </p:cNvPr>
          <p:cNvSpPr txBox="1"/>
          <p:nvPr/>
        </p:nvSpPr>
        <p:spPr>
          <a:xfrm>
            <a:off x="2669539" y="483616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countries (all)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A3EED4-B074-1841-9CEE-25615E2F4EFC}"/>
              </a:ext>
            </a:extLst>
          </p:cNvPr>
          <p:cNvSpPr txBox="1"/>
          <p:nvPr/>
        </p:nvSpPr>
        <p:spPr>
          <a:xfrm>
            <a:off x="8002804" y="4815840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dataset source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9DA52-84A9-114E-9132-CF7593D7A363}"/>
              </a:ext>
            </a:extLst>
          </p:cNvPr>
          <p:cNvSpPr txBox="1"/>
          <p:nvPr/>
        </p:nvSpPr>
        <p:spPr>
          <a:xfrm>
            <a:off x="10456387" y="4782093"/>
            <a:ext cx="17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date range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7EB05-966D-4289-B68D-CE1919384CA3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95B7A-E299-B240-9D6A-1B235AE34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66" y="649469"/>
            <a:ext cx="8695267" cy="5388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E5AB7-4731-4427-B88E-C1895D63A366}"/>
              </a:ext>
            </a:extLst>
          </p:cNvPr>
          <p:cNvSpPr txBox="1"/>
          <p:nvPr/>
        </p:nvSpPr>
        <p:spPr>
          <a:xfrm>
            <a:off x="282804" y="29003"/>
            <a:ext cx="10426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World Bank API – Postman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566AF-1BB4-4867-8FEE-87CFECCF938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167149"/>
            <a:ext cx="10515600" cy="46444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tx1"/>
                </a:solidFill>
              </a:rPr>
              <a:t>Knime</a:t>
            </a:r>
            <a:r>
              <a:rPr lang="en-US" sz="3000" b="1" dirty="0">
                <a:solidFill>
                  <a:schemeClr val="tx1"/>
                </a:solidFill>
              </a:rPr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15890-AF8D-7F4E-B941-8570DE2A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13" y="1270000"/>
            <a:ext cx="11909774" cy="50762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75788-FB8B-46D9-BAB6-B39EC78E8D6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9"/>
            <a:ext cx="10515600" cy="3701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GDP per capita against suicide mortality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EB085-021D-407A-9B5A-B0A01830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4" y="2129149"/>
            <a:ext cx="11061139" cy="4148098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C39C33-68C5-4872-9290-0F8F6C436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27017"/>
              </p:ext>
            </p:extLst>
          </p:nvPr>
        </p:nvGraphicFramePr>
        <p:xfrm>
          <a:off x="423894" y="986692"/>
          <a:ext cx="11061140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28317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147872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log_GDP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89919-2579-4D7B-969A-DFC6203A1412}"/>
              </a:ext>
            </a:extLst>
          </p:cNvPr>
          <p:cNvSpPr txBox="1"/>
          <p:nvPr/>
        </p:nvSpPr>
        <p:spPr>
          <a:xfrm>
            <a:off x="423894" y="629769"/>
            <a:ext cx="111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log Regression (Regress suicide rate on GDP per capita) [R-Squared: 0.0163]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E61BB-AA3A-4B24-B1EB-EE8A2740517A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4291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unemployment rate against suicide mortality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69DEA-D313-4C2E-A54B-BF9B9A40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3" y="2642718"/>
            <a:ext cx="11408446" cy="364648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1E1B5-523F-47BD-A938-AF56B0AC6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535689"/>
              </p:ext>
            </p:extLst>
          </p:nvPr>
        </p:nvGraphicFramePr>
        <p:xfrm>
          <a:off x="369091" y="1192059"/>
          <a:ext cx="11408445" cy="12147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1689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37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11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529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6.023581633485264E-11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5AECC-1D43-4AD0-A3FD-F66A02F89404}"/>
              </a:ext>
            </a:extLst>
          </p:cNvPr>
          <p:cNvSpPr txBox="1"/>
          <p:nvPr/>
        </p:nvSpPr>
        <p:spPr>
          <a:xfrm>
            <a:off x="369091" y="740744"/>
            <a:ext cx="111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Level Regression (Regress suicide rate on unemployment rate) [R-squared : 0.0505]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3E5D0-1F26-4B7A-B65F-6FFC345ADC7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F83D-4251-4C38-87ED-8AEC6B2C978A}"/>
              </a:ext>
            </a:extLst>
          </p:cNvPr>
          <p:cNvSpPr txBox="1"/>
          <p:nvPr/>
        </p:nvSpPr>
        <p:spPr>
          <a:xfrm>
            <a:off x="1216058" y="2565529"/>
            <a:ext cx="9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400F-B7B5-4408-8F44-4D818D6977AE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308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MySQL – Suicides data</vt:lpstr>
      <vt:lpstr>World Bank API – URL Breakdown</vt:lpstr>
      <vt:lpstr>PowerPoint Presentation</vt:lpstr>
      <vt:lpstr>Knime Workflow</vt:lpstr>
      <vt:lpstr>Regressing GDP per capita against suicide mortality</vt:lpstr>
      <vt:lpstr>Regressing unemployment rate against suicide mortality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Haaris Cheema</cp:lastModifiedBy>
  <cp:revision>36</cp:revision>
  <dcterms:created xsi:type="dcterms:W3CDTF">2021-11-15T20:04:22Z</dcterms:created>
  <dcterms:modified xsi:type="dcterms:W3CDTF">2021-11-16T12:03:12Z</dcterms:modified>
</cp:coreProperties>
</file>