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188"/>
  </p:normalViewPr>
  <p:slideViewPr>
    <p:cSldViewPr snapToGrid="0" snapToObjects="1">
      <p:cViewPr varScale="1">
        <p:scale>
          <a:sx n="75" d="100"/>
          <a:sy n="75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/>
      <dgm:t>
        <a:bodyPr/>
        <a:lstStyle/>
        <a:p>
          <a:pPr>
            <a:buNone/>
          </a:pPr>
          <a:r>
            <a:rPr lang="en-US" sz="2000" b="1" dirty="0"/>
            <a:t>Analysis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2000" b="1" dirty="0"/>
        </a:p>
        <a:p>
          <a:pPr>
            <a:buNone/>
          </a:pPr>
          <a:r>
            <a:rPr lang="en-US" sz="2000" b="1" dirty="0"/>
            <a:t> </a:t>
          </a:r>
          <a:r>
            <a:rPr lang="en-US" sz="1800" dirty="0"/>
            <a:t>Association pattern between GDP per capita, unemployment rates, population and suicide rates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/>
      <dgm:t>
        <a:bodyPr/>
        <a:lstStyle/>
        <a:p>
          <a:pPr algn="ctr"/>
          <a:r>
            <a:rPr lang="en-US" sz="2000" b="1" dirty="0"/>
            <a:t>Collection of data from two sources:</a:t>
          </a:r>
        </a:p>
        <a:p>
          <a:pPr algn="ctr"/>
          <a:endParaRPr lang="en-US" sz="2000" b="1" dirty="0"/>
        </a:p>
        <a:p>
          <a:pPr algn="ctr"/>
          <a:endParaRPr lang="en-US" sz="2000" b="1" dirty="0"/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World Health Organisation</a:t>
          </a:r>
          <a:endParaRPr lang="en-US" sz="1800" dirty="0">
            <a:solidFill>
              <a:schemeClr val="bg1"/>
            </a:solidFill>
          </a:endParaRPr>
        </a:p>
        <a:p>
          <a:pPr algn="l"/>
          <a:endParaRPr lang="en-US" sz="1800" dirty="0">
            <a:solidFill>
              <a:schemeClr val="bg1"/>
            </a:solidFill>
          </a:endParaRPr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2.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/>
      <dgm:t>
        <a:bodyPr/>
        <a:lstStyle/>
        <a:p>
          <a:r>
            <a:rPr lang="en-US" sz="2000" b="1" dirty="0"/>
            <a:t>Results: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/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2000" dirty="0"/>
            <a:t>Download suicides </a:t>
          </a:r>
          <a:r>
            <a:rPr lang="en-US" sz="2000" dirty="0">
              <a:solidFill>
                <a:schemeClr val="bg1"/>
              </a:solidFill>
            </a:rPr>
            <a:t>data from </a:t>
          </a:r>
          <a:r>
            <a:rPr lang="en-US" sz="20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/>
      <dgm:spPr/>
      <dgm:t>
        <a:bodyPr/>
        <a:lstStyle/>
        <a:p>
          <a:pPr>
            <a:buAutoNum type="arabicParenR"/>
          </a:pPr>
          <a:r>
            <a:rPr lang="en-US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/>
      <dgm:spPr/>
      <dgm:t>
        <a:bodyPr/>
        <a:lstStyle/>
        <a:p>
          <a:pPr>
            <a:buAutoNum type="arabicParenR"/>
          </a:pPr>
          <a:r>
            <a:rPr lang="en-US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/>
      <dgm:spPr/>
      <dgm:t>
        <a:bodyPr/>
        <a:lstStyle/>
        <a:p>
          <a:r>
            <a:rPr lang="en-US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/>
      <dgm:spPr/>
      <dgm:t>
        <a:bodyPr/>
        <a:lstStyle/>
        <a:p>
          <a:r>
            <a:rPr lang="en-US" dirty="0"/>
            <a:t>Export data into </a:t>
          </a:r>
          <a:r>
            <a:rPr lang="en-US" i="1" dirty="0" err="1"/>
            <a:t>Knime</a:t>
          </a:r>
          <a:r>
            <a:rPr lang="en-US" dirty="0"/>
            <a:t> using </a:t>
          </a:r>
          <a:r>
            <a:rPr lang="en-US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390534"/>
          <a:ext cx="3391502" cy="463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Analysis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</a:t>
          </a:r>
          <a:r>
            <a:rPr lang="en-US" sz="1800" kern="1200" dirty="0"/>
            <a:t>Association pattern between GDP per capita, unemployment rates, population and suicide rates</a:t>
          </a:r>
        </a:p>
      </dsp:txBody>
      <dsp:txXfrm>
        <a:off x="110431" y="489868"/>
        <a:ext cx="3192834" cy="4438930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387748"/>
          <a:ext cx="2308801" cy="464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Collection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World Health Organisation</a:t>
          </a:r>
          <a:endParaRPr lang="en-US" sz="18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455370"/>
        <a:ext cx="2173557" cy="4507926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375920"/>
          <a:ext cx="1963321" cy="4666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433424"/>
        <a:ext cx="1848313" cy="4551818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375920"/>
          <a:ext cx="1586445" cy="4666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</dsp:txBody>
      <dsp:txXfrm>
        <a:off x="9624922" y="422385"/>
        <a:ext cx="1493515" cy="4573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5060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Download suicides </a:t>
          </a:r>
          <a:r>
            <a:rPr lang="en-US" sz="2000" kern="1200" dirty="0">
              <a:solidFill>
                <a:schemeClr val="bg1"/>
              </a:solidFill>
            </a:rPr>
            <a:t>data from </a:t>
          </a: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1004" y="765556"/>
        <a:ext cx="1476760" cy="1864020"/>
      </dsp:txXfrm>
    </dsp:sp>
    <dsp:sp modelId="{AB6D6795-DBAA-694F-A10F-0423180396FA}">
      <dsp:nvSpPr>
        <dsp:cNvPr id="0" name=""/>
        <dsp:cNvSpPr/>
      </dsp:nvSpPr>
      <dsp:spPr>
        <a:xfrm>
          <a:off x="1730573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30573" y="1580859"/>
        <a:ext cx="232787" cy="233414"/>
      </dsp:txXfrm>
    </dsp:sp>
    <dsp:sp modelId="{F4B32375-1C6E-6F4B-8DAD-FD9735F434C8}">
      <dsp:nvSpPr>
        <dsp:cNvPr id="0" name=""/>
        <dsp:cNvSpPr/>
      </dsp:nvSpPr>
      <dsp:spPr>
        <a:xfrm>
          <a:off x="2201167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Transformed data into .SQL format with Freeware software</a:t>
          </a:r>
        </a:p>
      </dsp:txBody>
      <dsp:txXfrm>
        <a:off x="2247111" y="765556"/>
        <a:ext cx="1476760" cy="1864020"/>
      </dsp:txXfrm>
    </dsp:sp>
    <dsp:sp modelId="{7FF9604C-A28C-794D-9506-693A70181510}">
      <dsp:nvSpPr>
        <dsp:cNvPr id="0" name=""/>
        <dsp:cNvSpPr/>
      </dsp:nvSpPr>
      <dsp:spPr>
        <a:xfrm>
          <a:off x="3926681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26681" y="1580859"/>
        <a:ext cx="232787" cy="233414"/>
      </dsp:txXfrm>
    </dsp:sp>
    <dsp:sp modelId="{7B03A638-86DD-D54A-AF6E-596D283DA446}">
      <dsp:nvSpPr>
        <dsp:cNvPr id="0" name=""/>
        <dsp:cNvSpPr/>
      </dsp:nvSpPr>
      <dsp:spPr>
        <a:xfrm>
          <a:off x="4397275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table Suicides</a:t>
          </a:r>
        </a:p>
      </dsp:txBody>
      <dsp:txXfrm>
        <a:off x="4443219" y="765556"/>
        <a:ext cx="1476760" cy="1864020"/>
      </dsp:txXfrm>
    </dsp:sp>
    <dsp:sp modelId="{23483209-9711-004C-B59D-E3F07275B730}">
      <dsp:nvSpPr>
        <dsp:cNvPr id="0" name=""/>
        <dsp:cNvSpPr/>
      </dsp:nvSpPr>
      <dsp:spPr>
        <a:xfrm>
          <a:off x="6122789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22789" y="1580859"/>
        <a:ext cx="232787" cy="233414"/>
      </dsp:txXfrm>
    </dsp:sp>
    <dsp:sp modelId="{D431CE5C-2D0A-6E40-8B91-6498B18C7BEF}">
      <dsp:nvSpPr>
        <dsp:cNvPr id="0" name=""/>
        <dsp:cNvSpPr/>
      </dsp:nvSpPr>
      <dsp:spPr>
        <a:xfrm>
          <a:off x="6593383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Dropped unnecessary columns</a:t>
          </a:r>
        </a:p>
      </dsp:txBody>
      <dsp:txXfrm>
        <a:off x="6639327" y="765556"/>
        <a:ext cx="1476760" cy="1864020"/>
      </dsp:txXfrm>
    </dsp:sp>
    <dsp:sp modelId="{1DEFC865-243C-904D-8BB8-33EFBCF40F76}">
      <dsp:nvSpPr>
        <dsp:cNvPr id="0" name=""/>
        <dsp:cNvSpPr/>
      </dsp:nvSpPr>
      <dsp:spPr>
        <a:xfrm>
          <a:off x="8318896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318896" y="1580859"/>
        <a:ext cx="232787" cy="233414"/>
      </dsp:txXfrm>
    </dsp:sp>
    <dsp:sp modelId="{39E9D6CE-5F38-6341-BD55-2490DDD480BB}">
      <dsp:nvSpPr>
        <dsp:cNvPr id="0" name=""/>
        <dsp:cNvSpPr/>
      </dsp:nvSpPr>
      <dsp:spPr>
        <a:xfrm>
          <a:off x="8789491" y="719612"/>
          <a:ext cx="1568648" cy="1955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data into </a:t>
          </a:r>
          <a:r>
            <a:rPr lang="en-US" sz="2000" i="1" kern="1200" dirty="0" err="1"/>
            <a:t>Knime</a:t>
          </a:r>
          <a:r>
            <a:rPr lang="en-US" sz="2000" kern="1200" dirty="0"/>
            <a:t> using </a:t>
          </a:r>
          <a:r>
            <a:rPr lang="en-US" sz="2000" i="1" kern="1200" dirty="0"/>
            <a:t>MySQL connector node </a:t>
          </a:r>
        </a:p>
      </dsp:txBody>
      <dsp:txXfrm>
        <a:off x="8835435" y="765556"/>
        <a:ext cx="1476760" cy="186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0C3C-3617-0140-A310-4F2EE3C0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D8B34-5177-7D49-BA4D-EFE73500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39B5-9276-794B-884F-4359A638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A83A-DA2D-AA45-B92A-992C6EE3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4284-3835-8140-BD0B-982E5FEC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FB7B-BB50-D245-BF22-F802F376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3D0A-C321-A941-A4B4-EDE8F72F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E965-80C7-F04A-8D9C-F636FE84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440F-4825-3F44-B3BB-FE79CFAD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BD47-108C-1642-85EC-A2EAEC82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EF2CF-5A99-124B-8C7E-011BB9D2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0F581-43CB-B041-A494-F6A24DA95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E502-F773-8E47-B676-67A9E28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0CEE-CED7-2241-BAB4-29AF991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8E32-DB6E-6940-8FD6-3099FB33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AB3B-BE88-A04F-9A37-2DC2A676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D0F7-8880-454E-A63E-83A26495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E9DD-7FF6-C144-B6DB-7F35F83D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8D1E-B4C1-6840-AD24-FC662F69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74F-49C5-2D4A-9A5C-E21A7387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C24B-866A-6E45-9DF2-A99E4C71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7AD4-7AFB-AE4A-BA4B-ACFB7BAE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6C75-7D7E-5440-A7B1-8618C502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B733-5F73-E94C-A7E6-9F713231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243D-E28E-B24B-9710-BCE6D99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0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B714-2B0F-D745-A135-37FC8470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D526-E44B-DF4F-B581-92D5059AB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9C98E-7B16-0B48-8B30-1AF14182C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BA90-2727-6C4C-B479-E76EBA4E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32EB-BE70-3B4B-8905-BB709287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C219A-9BDB-3145-A58E-B88CF84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3674-1639-8647-A3B0-A5200470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EAD2-A572-1148-897A-149EF9C6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8CB1C-0B6B-3040-B2AC-33D77D74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952E2-11FE-9A4B-82D9-924A152C3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47433-FA24-144A-A3F9-118D5F75C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EAB29-A06B-0148-8F9F-488F8B26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18AB4-E53C-0B41-8B1A-77D78E8E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2CCEC-7B6B-DE4B-A570-FCB4775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DF1-617E-1647-A813-D54A4785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7342F-F25A-D140-B743-00D166BF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ABB3-51FD-7340-B04C-CB6F6344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678FA-9B01-1547-9D33-28BFDEE2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262A8-0D15-4241-950B-D9D2FBB7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CDF18-8308-CE47-A075-4AD265F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BEBF-7C4E-AB46-BD49-9187C905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51C6-6D4D-EF44-AB1E-BD641FBC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9502-B8F8-9842-B1FF-771CECF5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0DCD-D8FB-E740-9A28-A66CFAA8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A16D6-5D43-B445-A24E-25AA3040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9E199-4992-A34F-AAA0-B3E46FC3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8E53-DFB9-2E48-AAD5-B92AED8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DCFE-F965-B946-B205-C54C43F7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802C9-4D5C-D84F-BEEF-1D73C77B7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C3F10-CE73-FB43-B19B-189FFC99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1DD8-1EA3-1042-8949-39779DC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6E5A-24A8-7C41-9D7E-DAE7A01D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688B-FEA3-3F49-A75C-2812DA3D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1A4F3-AD10-0F47-AACD-B3AE7037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924C-9EF6-EB4E-922F-FC44A30C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0436-195A-CA4A-84B6-EEC305651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D02B-1D50-8845-AC89-7BC63BF4C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06A8-A26B-F140-B6BF-FFFA7A3E5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worldbank.org/v2/country/all/indicator/NY.GDP.PCAP.CD;SL.UEM.TOTL.ZS;SP.POP.TOTL?source=2&amp;format=json&amp;date=2010: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658534" y="5338763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 </a:t>
            </a:r>
            <a:r>
              <a:rPr lang="en-US" sz="8000" dirty="0" err="1"/>
              <a:t>Haaris</a:t>
            </a:r>
            <a:r>
              <a:rPr lang="en-US" sz="8000" dirty="0"/>
              <a:t> Cheema</a:t>
            </a:r>
          </a:p>
          <a:p>
            <a:pPr algn="r"/>
            <a:r>
              <a:rPr lang="en-US" sz="8000" dirty="0"/>
              <a:t>Sabina Umarova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012031"/>
              </p:ext>
            </p:extLst>
          </p:nvPr>
        </p:nvGraphicFramePr>
        <p:xfrm>
          <a:off x="457200" y="113114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– URL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A857D-CD80-9F45-9805-ED8B59E75CCC}"/>
              </a:ext>
            </a:extLst>
          </p:cNvPr>
          <p:cNvSpPr txBox="1"/>
          <p:nvPr/>
        </p:nvSpPr>
        <p:spPr>
          <a:xfrm>
            <a:off x="279399" y="2692399"/>
            <a:ext cx="1308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>
              <a:hlinkClick r:id="rId2"/>
            </a:endParaRPr>
          </a:p>
          <a:p>
            <a:r>
              <a:rPr lang="en-US" sz="1600" u="sng" dirty="0">
                <a:hlinkClick r:id="rId2"/>
              </a:rPr>
              <a:t>http://api.worldbank.org/v2/country/all/indicator/NY.GDP.PCAP.CD;SL.UEM.TOTL.ZS;SP.POP.TOTL?source=2&amp;format=json&amp;date=2010:2019</a:t>
            </a:r>
            <a:endParaRPr lang="en-US" sz="16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FBC03B2-8B4A-DB40-A0A7-1DE169C7F5CA}"/>
              </a:ext>
            </a:extLst>
          </p:cNvPr>
          <p:cNvSpPr/>
          <p:nvPr/>
        </p:nvSpPr>
        <p:spPr>
          <a:xfrm rot="16200000">
            <a:off x="467361" y="2611117"/>
            <a:ext cx="279401" cy="533402"/>
          </a:xfrm>
          <a:prstGeom prst="rightBrac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502B572-FD88-F34A-B786-175EE5D8D106}"/>
              </a:ext>
            </a:extLst>
          </p:cNvPr>
          <p:cNvSpPr/>
          <p:nvPr/>
        </p:nvSpPr>
        <p:spPr>
          <a:xfrm rot="5400000">
            <a:off x="1551041" y="2707475"/>
            <a:ext cx="279402" cy="1454682"/>
          </a:xfrm>
          <a:prstGeom prst="rightBrac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92A673-0A10-6547-80FB-973244A843BE}"/>
              </a:ext>
            </a:extLst>
          </p:cNvPr>
          <p:cNvSpPr/>
          <p:nvPr/>
        </p:nvSpPr>
        <p:spPr>
          <a:xfrm rot="16200000">
            <a:off x="2492642" y="2663558"/>
            <a:ext cx="279402" cy="428518"/>
          </a:xfrm>
          <a:prstGeom prst="rightBrac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54563FA-1594-7341-B3EE-A92B968B8911}"/>
              </a:ext>
            </a:extLst>
          </p:cNvPr>
          <p:cNvSpPr/>
          <p:nvPr/>
        </p:nvSpPr>
        <p:spPr>
          <a:xfrm rot="5400000">
            <a:off x="3122560" y="3019159"/>
            <a:ext cx="279401" cy="831318"/>
          </a:xfrm>
          <a:prstGeom prst="rightBrac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B76D5FC-D60A-E547-A86F-F15910B29420}"/>
              </a:ext>
            </a:extLst>
          </p:cNvPr>
          <p:cNvSpPr/>
          <p:nvPr/>
        </p:nvSpPr>
        <p:spPr>
          <a:xfrm rot="16200000">
            <a:off x="5864860" y="571496"/>
            <a:ext cx="279404" cy="4612642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ABF706C-D3E0-CF47-ACAC-A73AEA97AAE6}"/>
              </a:ext>
            </a:extLst>
          </p:cNvPr>
          <p:cNvSpPr/>
          <p:nvPr/>
        </p:nvSpPr>
        <p:spPr>
          <a:xfrm rot="5400000">
            <a:off x="8586842" y="3037674"/>
            <a:ext cx="279401" cy="831318"/>
          </a:xfrm>
          <a:prstGeom prst="rightBrac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CF390D8-E9EE-AF40-89B3-AA5D94C77FD7}"/>
              </a:ext>
            </a:extLst>
          </p:cNvPr>
          <p:cNvSpPr/>
          <p:nvPr/>
        </p:nvSpPr>
        <p:spPr>
          <a:xfrm rot="16200000">
            <a:off x="9618983" y="2374899"/>
            <a:ext cx="320041" cy="965198"/>
          </a:xfrm>
          <a:prstGeom prst="rightBrac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55B1C27-7553-5E49-8CD8-8270C27A5F1B}"/>
              </a:ext>
            </a:extLst>
          </p:cNvPr>
          <p:cNvSpPr/>
          <p:nvPr/>
        </p:nvSpPr>
        <p:spPr>
          <a:xfrm rot="5400000">
            <a:off x="10920646" y="2748403"/>
            <a:ext cx="303327" cy="1385940"/>
          </a:xfrm>
          <a:prstGeom prst="righ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F8FD9-8E0C-5F4F-8660-9B934DF43038}"/>
              </a:ext>
            </a:extLst>
          </p:cNvPr>
          <p:cNvCxnSpPr/>
          <p:nvPr/>
        </p:nvCxnSpPr>
        <p:spPr>
          <a:xfrm>
            <a:off x="5892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BF24D-F12D-8246-A506-B96E31769D19}"/>
              </a:ext>
            </a:extLst>
          </p:cNvPr>
          <p:cNvCxnSpPr/>
          <p:nvPr/>
        </p:nvCxnSpPr>
        <p:spPr>
          <a:xfrm>
            <a:off x="2631440" y="1640843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EDFE9C-A662-784B-B516-8197E12A2F92}"/>
              </a:ext>
            </a:extLst>
          </p:cNvPr>
          <p:cNvCxnSpPr/>
          <p:nvPr/>
        </p:nvCxnSpPr>
        <p:spPr>
          <a:xfrm>
            <a:off x="601472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D37A04-11CF-6B48-A727-81AB059EA811}"/>
              </a:ext>
            </a:extLst>
          </p:cNvPr>
          <p:cNvCxnSpPr/>
          <p:nvPr/>
        </p:nvCxnSpPr>
        <p:spPr>
          <a:xfrm>
            <a:off x="97840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0DFE9B-AE0B-1E4C-9FC3-2D6B0D521A2F}"/>
              </a:ext>
            </a:extLst>
          </p:cNvPr>
          <p:cNvCxnSpPr>
            <a:cxnSpLocks/>
          </p:cNvCxnSpPr>
          <p:nvPr/>
        </p:nvCxnSpPr>
        <p:spPr>
          <a:xfrm flipV="1">
            <a:off x="1686560" y="374395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0EA606-B899-2340-A0DD-398B1CBA19DB}"/>
              </a:ext>
            </a:extLst>
          </p:cNvPr>
          <p:cNvCxnSpPr>
            <a:cxnSpLocks/>
          </p:cNvCxnSpPr>
          <p:nvPr/>
        </p:nvCxnSpPr>
        <p:spPr>
          <a:xfrm flipV="1">
            <a:off x="326136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AEE6D9-8B3E-494E-BFB9-C3E997D66745}"/>
              </a:ext>
            </a:extLst>
          </p:cNvPr>
          <p:cNvCxnSpPr>
            <a:cxnSpLocks/>
          </p:cNvCxnSpPr>
          <p:nvPr/>
        </p:nvCxnSpPr>
        <p:spPr>
          <a:xfrm flipV="1">
            <a:off x="873760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9227C-AB31-3A48-8C0F-0E06640402E1}"/>
              </a:ext>
            </a:extLst>
          </p:cNvPr>
          <p:cNvCxnSpPr>
            <a:cxnSpLocks/>
          </p:cNvCxnSpPr>
          <p:nvPr/>
        </p:nvCxnSpPr>
        <p:spPr>
          <a:xfrm flipV="1">
            <a:off x="11064240" y="373379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4F2CDC-371B-4249-8429-60AE74C061F5}"/>
              </a:ext>
            </a:extLst>
          </p:cNvPr>
          <p:cNvSpPr txBox="1"/>
          <p:nvPr/>
        </p:nvSpPr>
        <p:spPr>
          <a:xfrm>
            <a:off x="128694" y="1238325"/>
            <a:ext cx="95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scheme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02AA8F-A3C0-384B-B234-A33B0F4526F5}"/>
              </a:ext>
            </a:extLst>
          </p:cNvPr>
          <p:cNvSpPr txBox="1"/>
          <p:nvPr/>
        </p:nvSpPr>
        <p:spPr>
          <a:xfrm>
            <a:off x="1772497" y="1001102"/>
            <a:ext cx="152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version of the indicators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A6485-C2F0-C54B-9C83-BFE457BE9A46}"/>
              </a:ext>
            </a:extLst>
          </p:cNvPr>
          <p:cNvSpPr txBox="1"/>
          <p:nvPr/>
        </p:nvSpPr>
        <p:spPr>
          <a:xfrm>
            <a:off x="4254499" y="979269"/>
            <a:ext cx="352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Indicators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(GDP, unemployment, population)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66DCBE-A068-634E-BA8E-B6E33AED6653}"/>
              </a:ext>
            </a:extLst>
          </p:cNvPr>
          <p:cNvSpPr txBox="1"/>
          <p:nvPr/>
        </p:nvSpPr>
        <p:spPr>
          <a:xfrm>
            <a:off x="9031456" y="1125666"/>
            <a:ext cx="155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format (JSON)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8563CF-B825-1E41-963A-6C6100995D86}"/>
              </a:ext>
            </a:extLst>
          </p:cNvPr>
          <p:cNvSpPr txBox="1"/>
          <p:nvPr/>
        </p:nvSpPr>
        <p:spPr>
          <a:xfrm>
            <a:off x="1202265" y="4836160"/>
            <a:ext cx="13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343322-69F6-B240-A6D9-0B334A4CF23F}"/>
              </a:ext>
            </a:extLst>
          </p:cNvPr>
          <p:cNvSpPr txBox="1"/>
          <p:nvPr/>
        </p:nvSpPr>
        <p:spPr>
          <a:xfrm>
            <a:off x="2669539" y="483616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countries (all)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A3EED4-B074-1841-9CEE-25615E2F4EFC}"/>
              </a:ext>
            </a:extLst>
          </p:cNvPr>
          <p:cNvSpPr txBox="1"/>
          <p:nvPr/>
        </p:nvSpPr>
        <p:spPr>
          <a:xfrm>
            <a:off x="8002804" y="481584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dataset source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9DA52-84A9-114E-9132-CF7593D7A363}"/>
              </a:ext>
            </a:extLst>
          </p:cNvPr>
          <p:cNvSpPr txBox="1"/>
          <p:nvPr/>
        </p:nvSpPr>
        <p:spPr>
          <a:xfrm>
            <a:off x="10456387" y="4782093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B96A-9521-CD4B-BDDE-9D665E1D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– Postman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95B7A-E299-B240-9D6A-1B235AE34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2" y="910800"/>
            <a:ext cx="8695267" cy="5388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DB3BC-E954-C540-9222-CD0F2030C1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4" y="1012400"/>
            <a:ext cx="8322734" cy="52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363204"/>
              </p:ext>
            </p:extLst>
          </p:nvPr>
        </p:nvGraphicFramePr>
        <p:xfrm>
          <a:off x="745066" y="1669310"/>
          <a:ext cx="103632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432859"/>
            <a:ext cx="10515600" cy="498475"/>
          </a:xfrm>
        </p:spPr>
        <p:txBody>
          <a:bodyPr>
            <a:noAutofit/>
          </a:bodyPr>
          <a:lstStyle/>
          <a:p>
            <a:r>
              <a:rPr lang="en-US" sz="3000" b="1" dirty="0" err="1"/>
              <a:t>Knime</a:t>
            </a:r>
            <a:r>
              <a:rPr lang="en-US" sz="3000" b="1" dirty="0"/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15890-AF8D-7F4E-B941-8570DE2A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13" y="1270000"/>
            <a:ext cx="11909774" cy="5076297"/>
          </a:xfrm>
        </p:spPr>
      </p:pic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B490-5A38-B240-8064-160651CD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7" y="1334559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201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World Bank API – URL Breakdown</vt:lpstr>
      <vt:lpstr>World Bank API – Postman result</vt:lpstr>
      <vt:lpstr>MySQL – Suicides data</vt:lpstr>
      <vt:lpstr>Knime Workflow</vt:lpstr>
      <vt:lpstr>Analytics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Microsoft Office User</cp:lastModifiedBy>
  <cp:revision>8</cp:revision>
  <dcterms:created xsi:type="dcterms:W3CDTF">2021-11-15T20:04:22Z</dcterms:created>
  <dcterms:modified xsi:type="dcterms:W3CDTF">2021-11-15T21:21:32Z</dcterms:modified>
</cp:coreProperties>
</file>