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58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177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en-US" sz="2000" b="1" dirty="0"/>
            <a:t>Research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1800" b="1" dirty="0"/>
        </a:p>
        <a:p>
          <a:pPr>
            <a:buNone/>
          </a:pPr>
          <a:r>
            <a:rPr lang="en-US" sz="1800" b="1" dirty="0"/>
            <a:t> </a:t>
          </a:r>
          <a:r>
            <a:rPr lang="en-US" sz="1800" b="0" dirty="0"/>
            <a:t>Exploring the relationship</a:t>
          </a:r>
          <a:r>
            <a:rPr lang="en-US" sz="1800" dirty="0"/>
            <a:t> between suicides rates and the GDP per capita as well as the unemployment rate in a country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2000" b="1" dirty="0"/>
            <a:t>Extraction of data from two sources:</a:t>
          </a:r>
        </a:p>
        <a:p>
          <a:pPr algn="ctr"/>
          <a:endParaRPr lang="en-US" sz="2000" b="1" dirty="0"/>
        </a:p>
        <a:p>
          <a:pPr algn="ctr"/>
          <a:r>
            <a:rPr lang="en-US" sz="2000" b="1" dirty="0"/>
            <a:t>1. </a:t>
          </a:r>
          <a:r>
            <a:rPr lang="en-US" sz="18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dirty="0">
            <a:solidFill>
              <a:schemeClr val="bg1"/>
            </a:solidFill>
          </a:endParaRPr>
        </a:p>
        <a:p>
          <a:pPr algn="ctr"/>
          <a:r>
            <a:rPr lang="en-US" sz="1800" dirty="0">
              <a:solidFill>
                <a:schemeClr val="bg1"/>
              </a:solidFill>
            </a:rPr>
            <a:t>2. </a:t>
          </a:r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>
        <a:solidFill>
          <a:srgbClr val="00206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endParaRPr lang="en-US" sz="2000" b="1" dirty="0"/>
        </a:p>
        <a:p>
          <a:pPr>
            <a:buClrTx/>
            <a:buSzTx/>
            <a:buFontTx/>
            <a:buNone/>
          </a:pPr>
          <a:endParaRPr lang="en-US" sz="1800" dirty="0"/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3.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>
        <a:solidFill>
          <a:srgbClr val="002060"/>
        </a:solidFill>
      </dgm:spPr>
      <dgm:t>
        <a:bodyPr/>
        <a:lstStyle/>
        <a:p>
          <a:r>
            <a:rPr lang="en-US" sz="2000" b="1" dirty="0"/>
            <a:t>Results:</a:t>
          </a:r>
        </a:p>
        <a:p>
          <a:endParaRPr lang="en-US" sz="2000" b="1" dirty="0"/>
        </a:p>
        <a:p>
          <a:endParaRPr lang="en-US" sz="2000" b="1" dirty="0"/>
        </a:p>
        <a:p>
          <a:r>
            <a:rPr lang="en-US" sz="1800" b="0" dirty="0"/>
            <a:t>1. Correlation</a:t>
          </a:r>
        </a:p>
        <a:p>
          <a:r>
            <a:rPr lang="en-US" sz="1800" b="0" dirty="0"/>
            <a:t>2. Regressions</a:t>
          </a:r>
        </a:p>
        <a:p>
          <a:r>
            <a:rPr lang="en-US" sz="1800" b="0" dirty="0"/>
            <a:t>3. Scatterplots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Downloaded suicides </a:t>
          </a:r>
          <a:r>
            <a:rPr lang="en-US" sz="1500" dirty="0">
              <a:solidFill>
                <a:schemeClr val="bg1"/>
              </a:solidFill>
            </a:rPr>
            <a:t>data from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Exported data into </a:t>
          </a:r>
          <a:r>
            <a:rPr lang="en-US" sz="1500" i="1" dirty="0" err="1"/>
            <a:t>Knime</a:t>
          </a:r>
          <a:r>
            <a:rPr lang="en-US" sz="1500" dirty="0"/>
            <a:t> using </a:t>
          </a:r>
          <a:r>
            <a:rPr lang="en-US" sz="1500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4"/>
      <dgm:spPr/>
    </dgm:pt>
    <dgm:pt modelId="{D8EC03DA-E633-0F48-A014-B04857C5BB30}" type="pres">
      <dgm:prSet presAssocID="{1E5297E2-35FE-4846-AA98-81B566B6C658}" presName="connectorText" presStyleLbl="sibTrans2D1" presStyleIdx="0" presStyleCnt="4"/>
      <dgm:spPr/>
    </dgm:pt>
    <dgm:pt modelId="{98910208-6443-7948-A4A8-B69733C3645D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4"/>
      <dgm:spPr/>
    </dgm:pt>
    <dgm:pt modelId="{189B88E7-5C4B-714B-80DD-8F4E10B6515E}" type="pres">
      <dgm:prSet presAssocID="{8DE6E911-C4EB-E240-8962-514A8B4A143B}" presName="connectorText" presStyleLbl="sibTrans2D1" presStyleIdx="1" presStyleCnt="4"/>
      <dgm:spPr/>
    </dgm:pt>
    <dgm:pt modelId="{854C3D96-8343-D743-87EF-9F30EAD4FEDB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4" custAng="12403736" custScaleX="34037" custScaleY="108178" custLinFactX="100000" custLinFactY="-94625" custLinFactNeighborX="198629" custLinFactNeighborY="-100000"/>
      <dgm:spPr/>
    </dgm:pt>
    <dgm:pt modelId="{E305A327-6328-8A4F-913E-581ABEF37CB9}" type="pres">
      <dgm:prSet presAssocID="{598962ED-C5BF-1840-A026-774A12B687E0}" presName="connectorText" presStyleLbl="sibTrans2D1" presStyleIdx="2" presStyleCnt="4"/>
      <dgm:spPr/>
    </dgm:pt>
    <dgm:pt modelId="{1B79B408-5C90-0C43-9EEA-D9A95C8D23D4}" type="pres">
      <dgm:prSet presAssocID="{708C99EF-801A-8747-8DC0-3ED1D32D75EC}" presName="node" presStyleLbl="node1" presStyleIdx="3" presStyleCnt="5" custLinFactX="-217234" custLinFactY="43619" custLinFactNeighborX="-300000" custLinFactNeighborY="100000">
        <dgm:presLayoutVars>
          <dgm:bulletEnabled val="1"/>
        </dgm:presLayoutVars>
      </dgm:prSet>
      <dgm:spPr/>
    </dgm:pt>
    <dgm:pt modelId="{C40649EB-6978-7045-BB33-8F56A123A98D}" type="pres">
      <dgm:prSet presAssocID="{3F0F735F-1A77-D942-A361-64871C9F7761}" presName="sibTrans" presStyleLbl="sibTrans2D1" presStyleIdx="3" presStyleCnt="4"/>
      <dgm:spPr/>
    </dgm:pt>
    <dgm:pt modelId="{83B917C3-B32D-A148-8D3E-8E17901E078F}" type="pres">
      <dgm:prSet presAssocID="{3F0F735F-1A77-D942-A361-64871C9F7761}" presName="connectorText" presStyleLbl="sibTrans2D1" presStyleIdx="3" presStyleCnt="4"/>
      <dgm:spPr/>
    </dgm:pt>
    <dgm:pt modelId="{5F955161-318D-A445-BE58-D564AD840864}" type="pres">
      <dgm:prSet presAssocID="{98D27D7A-7FAB-434F-8393-CB870AE97E11}" presName="node" presStyleLbl="node1" presStyleIdx="4" presStyleCnt="5" custLinFactX="-200000" custLinFactY="43619" custLinFactNeighborX="-290012" custLinFactNeighborY="100000">
        <dgm:presLayoutVars>
          <dgm:bulletEnabled val="1"/>
        </dgm:presLayoutVars>
      </dgm:prSet>
      <dgm:spPr/>
    </dgm:pt>
  </dgm:ptLst>
  <dgm:cxnLst>
    <dgm:cxn modelId="{2E6E2A10-52DC-D440-9E24-AA024CBFBFB5}" type="presOf" srcId="{3F0F735F-1A77-D942-A361-64871C9F7761}" destId="{C40649EB-6978-7045-BB33-8F56A123A98D}" srcOrd="0" destOrd="0" presId="urn:microsoft.com/office/officeart/2005/8/layout/process1"/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EF177B2D-5DCF-5947-BAC9-350585E368F4}" type="presOf" srcId="{98D27D7A-7FAB-434F-8393-CB870AE97E11}" destId="{5F955161-318D-A445-BE58-D564AD840864}" srcOrd="0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C626ECB2-2D7B-6442-A9EC-25514ABC797A}" type="presOf" srcId="{3F0F735F-1A77-D942-A361-64871C9F7761}" destId="{83B917C3-B32D-A148-8D3E-8E17901E078F}" srcOrd="1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  <dgm:cxn modelId="{BEFC803A-A222-3946-8E3A-CCECDDD0B7DB}" type="presParOf" srcId="{9A6206CA-4800-C84F-92D8-BB8C9EEB49FD}" destId="{C40649EB-6978-7045-BB33-8F56A123A98D}" srcOrd="7" destOrd="0" presId="urn:microsoft.com/office/officeart/2005/8/layout/process1"/>
    <dgm:cxn modelId="{54C66163-F63B-DF4D-9252-A154A488DE67}" type="presParOf" srcId="{C40649EB-6978-7045-BB33-8F56A123A98D}" destId="{83B917C3-B32D-A148-8D3E-8E17901E078F}" srcOrd="0" destOrd="0" presId="urn:microsoft.com/office/officeart/2005/8/layout/process1"/>
    <dgm:cxn modelId="{2926078C-6E66-894A-AEEB-35D0195F6A63}" type="presParOf" srcId="{9A6206CA-4800-C84F-92D8-BB8C9EEB49FD}" destId="{5F955161-318D-A445-BE58-D564AD84086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Requested GDP, population, unemployment using WBD API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Checked the validity of the request using Postman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Got results in JSON format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Transformed JSON files into tables in </a:t>
          </a:r>
          <a:r>
            <a:rPr lang="en-US" sz="1500" dirty="0" err="1"/>
            <a:t>Knime</a:t>
          </a:r>
          <a:endParaRPr lang="en-US" sz="1500" dirty="0"/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4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3"/>
      <dgm:spPr/>
    </dgm:pt>
    <dgm:pt modelId="{D8EC03DA-E633-0F48-A014-B04857C5BB30}" type="pres">
      <dgm:prSet presAssocID="{1E5297E2-35FE-4846-AA98-81B566B6C658}" presName="connectorText" presStyleLbl="sibTrans2D1" presStyleIdx="0" presStyleCnt="3"/>
      <dgm:spPr/>
    </dgm:pt>
    <dgm:pt modelId="{98910208-6443-7948-A4A8-B69733C3645D}" type="pres">
      <dgm:prSet presAssocID="{45412DD0-779D-8C4D-822F-3E8B179A576B}" presName="node" presStyleLbl="node1" presStyleIdx="1" presStyleCnt="4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3"/>
      <dgm:spPr/>
    </dgm:pt>
    <dgm:pt modelId="{189B88E7-5C4B-714B-80DD-8F4E10B6515E}" type="pres">
      <dgm:prSet presAssocID="{8DE6E911-C4EB-E240-8962-514A8B4A143B}" presName="connectorText" presStyleLbl="sibTrans2D1" presStyleIdx="1" presStyleCnt="3"/>
      <dgm:spPr/>
    </dgm:pt>
    <dgm:pt modelId="{854C3D96-8343-D743-87EF-9F30EAD4FEDB}" type="pres">
      <dgm:prSet presAssocID="{9A128E1B-F717-B64B-8C57-4EDAB8DCF502}" presName="node" presStyleLbl="node1" presStyleIdx="2" presStyleCnt="4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3" custAng="21515221" custScaleX="109023" custScaleY="108178" custLinFactNeighborX="13550" custLinFactNeighborY="-15090"/>
      <dgm:spPr/>
    </dgm:pt>
    <dgm:pt modelId="{E305A327-6328-8A4F-913E-581ABEF37CB9}" type="pres">
      <dgm:prSet presAssocID="{598962ED-C5BF-1840-A026-774A12B687E0}" presName="connectorText" presStyleLbl="sibTrans2D1" presStyleIdx="2" presStyleCnt="3"/>
      <dgm:spPr/>
    </dgm:pt>
    <dgm:pt modelId="{1B79B408-5C90-0C43-9EEA-D9A95C8D23D4}" type="pres">
      <dgm:prSet presAssocID="{708C99EF-801A-8747-8DC0-3ED1D32D75EC}" presName="node" presStyleLbl="node1" presStyleIdx="3" presStyleCnt="4" custLinFactNeighborX="7195" custLinFactNeighborY="4131">
        <dgm:presLayoutVars>
          <dgm:bulletEnabled val="1"/>
        </dgm:presLayoutVars>
      </dgm:prSet>
      <dgm:spPr/>
    </dgm:pt>
  </dgm:ptLst>
  <dgm:cxnLst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Got list of countries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using R Source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Loaded data with API and SQL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Joined data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Cleaned data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Ran analytics</a:t>
          </a:r>
          <a:endParaRPr lang="en-US" sz="1500" i="1" dirty="0"/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 custScaleX="145799" custScaleY="54644" custLinFactNeighborX="25689" custLinFactNeighborY="7334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 custScaleY="54644" custLinFactNeighborX="25688" custLinFactNeighborY="7334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 custScaleY="54644" custLinFactNeighborX="25688" custLinFactNeighborY="7334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 custScaleY="54644" custLinFactNeighborX="25688" custLinFactNeighborY="7334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 custScaleY="54644" custLinFactNeighborX="3130" custLinFactNeighborY="7334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873006"/>
          <a:ext cx="3391502" cy="367265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Exploring the relationship</a:t>
          </a:r>
          <a:r>
            <a:rPr lang="en-US" sz="1800" kern="1200" dirty="0"/>
            <a:t> between suicides rates and the GDP per capita as well as the unemployment rate in a country</a:t>
          </a:r>
        </a:p>
      </dsp:txBody>
      <dsp:txXfrm>
        <a:off x="110431" y="972340"/>
        <a:ext cx="3192834" cy="3473986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870799"/>
          <a:ext cx="2308801" cy="3677067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Extraction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</a:t>
          </a:r>
          <a:r>
            <a:rPr lang="en-US" sz="18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kern="1200" dirty="0">
            <a:solidFill>
              <a:schemeClr val="bg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2. </a:t>
          </a: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938421"/>
        <a:ext cx="2173557" cy="3541823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861432"/>
          <a:ext cx="1963321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18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918936"/>
        <a:ext cx="1848313" cy="3580793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861432"/>
          <a:ext cx="1586445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1.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Regressions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Scatterplots</a:t>
          </a:r>
        </a:p>
      </dsp:txBody>
      <dsp:txXfrm>
        <a:off x="9624922" y="907897"/>
        <a:ext cx="1493515" cy="3602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5035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Downloaded suicides </a:t>
          </a:r>
          <a:r>
            <a:rPr lang="en-US" sz="1500" kern="1200" dirty="0">
              <a:solidFill>
                <a:schemeClr val="bg1"/>
              </a:solidFill>
            </a:rPr>
            <a:t>data from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4042" y="1589529"/>
        <a:ext cx="1483073" cy="1253788"/>
      </dsp:txXfrm>
    </dsp:sp>
    <dsp:sp modelId="{87FD1DFB-9C48-EE4B-BEF6-F39F9551065D}">
      <dsp:nvSpPr>
        <dsp:cNvPr id="0" name=""/>
        <dsp:cNvSpPr/>
      </dsp:nvSpPr>
      <dsp:spPr>
        <a:xfrm>
          <a:off x="1722231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2231" y="2100278"/>
        <a:ext cx="231665" cy="232289"/>
      </dsp:txXfrm>
    </dsp:sp>
    <dsp:sp modelId="{98910208-6443-7948-A4A8-B69733C3645D}">
      <dsp:nvSpPr>
        <dsp:cNvPr id="0" name=""/>
        <dsp:cNvSpPr/>
      </dsp:nvSpPr>
      <dsp:spPr>
        <a:xfrm>
          <a:off x="2190558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data into .SQL format with Freeware software</a:t>
          </a:r>
        </a:p>
      </dsp:txBody>
      <dsp:txXfrm>
        <a:off x="2229565" y="1589529"/>
        <a:ext cx="1483073" cy="1253788"/>
      </dsp:txXfrm>
    </dsp:sp>
    <dsp:sp modelId="{B26BD1D9-E813-A34F-8DBF-54C7DEF73494}">
      <dsp:nvSpPr>
        <dsp:cNvPr id="0" name=""/>
        <dsp:cNvSpPr/>
      </dsp:nvSpPr>
      <dsp:spPr>
        <a:xfrm>
          <a:off x="3907754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754" y="2100278"/>
        <a:ext cx="231665" cy="232289"/>
      </dsp:txXfrm>
    </dsp:sp>
    <dsp:sp modelId="{854C3D96-8343-D743-87EF-9F30EAD4FEDB}">
      <dsp:nvSpPr>
        <dsp:cNvPr id="0" name=""/>
        <dsp:cNvSpPr/>
      </dsp:nvSpPr>
      <dsp:spPr>
        <a:xfrm>
          <a:off x="4376080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Created table Suicides</a:t>
          </a:r>
        </a:p>
      </dsp:txBody>
      <dsp:txXfrm>
        <a:off x="4415087" y="1589529"/>
        <a:ext cx="1483073" cy="1253788"/>
      </dsp:txXfrm>
    </dsp:sp>
    <dsp:sp modelId="{D08A38F5-2AD6-2F42-BE45-B663ECCA5669}">
      <dsp:nvSpPr>
        <dsp:cNvPr id="0" name=""/>
        <dsp:cNvSpPr/>
      </dsp:nvSpPr>
      <dsp:spPr>
        <a:xfrm rot="21600000">
          <a:off x="6130937" y="2040255"/>
          <a:ext cx="306584" cy="418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10800000">
        <a:off x="6130937" y="2124017"/>
        <a:ext cx="214609" cy="251286"/>
      </dsp:txXfrm>
    </dsp:sp>
    <dsp:sp modelId="{1B79B408-5C90-0C43-9EEA-D9A95C8D23D4}">
      <dsp:nvSpPr>
        <dsp:cNvPr id="0" name=""/>
        <dsp:cNvSpPr/>
      </dsp:nvSpPr>
      <dsp:spPr>
        <a:xfrm>
          <a:off x="1297085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Dropped unnecessary columns</a:t>
          </a:r>
        </a:p>
      </dsp:txBody>
      <dsp:txXfrm>
        <a:off x="1336092" y="3140051"/>
        <a:ext cx="1483073" cy="1253788"/>
      </dsp:txXfrm>
    </dsp:sp>
    <dsp:sp modelId="{C40649EB-6978-7045-BB33-8F56A123A98D}">
      <dsp:nvSpPr>
        <dsp:cNvPr id="0" name=""/>
        <dsp:cNvSpPr/>
      </dsp:nvSpPr>
      <dsp:spPr>
        <a:xfrm>
          <a:off x="3097132" y="3573370"/>
          <a:ext cx="506595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97132" y="3650800"/>
        <a:ext cx="390450" cy="232289"/>
      </dsp:txXfrm>
    </dsp:sp>
    <dsp:sp modelId="{5F955161-318D-A445-BE58-D564AD840864}">
      <dsp:nvSpPr>
        <dsp:cNvPr id="0" name=""/>
        <dsp:cNvSpPr/>
      </dsp:nvSpPr>
      <dsp:spPr>
        <a:xfrm>
          <a:off x="3814013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Exported data into </a:t>
          </a:r>
          <a:r>
            <a:rPr lang="en-US" sz="1500" i="1" kern="1200" dirty="0" err="1"/>
            <a:t>Knime</a:t>
          </a:r>
          <a:r>
            <a:rPr lang="en-US" sz="1500" kern="1200" dirty="0"/>
            <a:t> using </a:t>
          </a:r>
          <a:r>
            <a:rPr lang="en-US" sz="1500" i="1" kern="1200" dirty="0"/>
            <a:t>MySQL connector node </a:t>
          </a:r>
        </a:p>
      </dsp:txBody>
      <dsp:txXfrm>
        <a:off x="3853020" y="3140051"/>
        <a:ext cx="1483073" cy="1253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4900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Requested GDP, population, unemployment using WBD API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2550" y="1254184"/>
        <a:ext cx="2067128" cy="1210156"/>
      </dsp:txXfrm>
    </dsp:sp>
    <dsp:sp modelId="{87FD1DFB-9C48-EE4B-BEF6-F39F9551065D}">
      <dsp:nvSpPr>
        <dsp:cNvPr id="0" name=""/>
        <dsp:cNvSpPr/>
      </dsp:nvSpPr>
      <dsp:spPr>
        <a:xfrm>
          <a:off x="2361571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61571" y="1699865"/>
        <a:ext cx="317936" cy="318794"/>
      </dsp:txXfrm>
    </dsp:sp>
    <dsp:sp modelId="{98910208-6443-7948-A4A8-B69733C3645D}">
      <dsp:nvSpPr>
        <dsp:cNvPr id="0" name=""/>
        <dsp:cNvSpPr/>
      </dsp:nvSpPr>
      <dsp:spPr>
        <a:xfrm>
          <a:off x="30042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Checked the validity of the request using Postman</a:t>
          </a:r>
        </a:p>
      </dsp:txBody>
      <dsp:txXfrm>
        <a:off x="3041949" y="1254184"/>
        <a:ext cx="2067128" cy="1210156"/>
      </dsp:txXfrm>
    </dsp:sp>
    <dsp:sp modelId="{B26BD1D9-E813-A34F-8DBF-54C7DEF73494}">
      <dsp:nvSpPr>
        <dsp:cNvPr id="0" name=""/>
        <dsp:cNvSpPr/>
      </dsp:nvSpPr>
      <dsp:spPr>
        <a:xfrm>
          <a:off x="5360970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60970" y="1699865"/>
        <a:ext cx="317936" cy="318794"/>
      </dsp:txXfrm>
    </dsp:sp>
    <dsp:sp modelId="{854C3D96-8343-D743-87EF-9F30EAD4FEDB}">
      <dsp:nvSpPr>
        <dsp:cNvPr id="0" name=""/>
        <dsp:cNvSpPr/>
      </dsp:nvSpPr>
      <dsp:spPr>
        <a:xfrm>
          <a:off x="60036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Got results in JSON format</a:t>
          </a:r>
        </a:p>
      </dsp:txBody>
      <dsp:txXfrm>
        <a:off x="6041349" y="1254184"/>
        <a:ext cx="2067128" cy="1210156"/>
      </dsp:txXfrm>
    </dsp:sp>
    <dsp:sp modelId="{D08A38F5-2AD6-2F42-BE45-B663ECCA5669}">
      <dsp:nvSpPr>
        <dsp:cNvPr id="0" name=""/>
        <dsp:cNvSpPr/>
      </dsp:nvSpPr>
      <dsp:spPr>
        <a:xfrm rot="21575978">
          <a:off x="8402853" y="1518479"/>
          <a:ext cx="498085" cy="57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02855" y="1633956"/>
        <a:ext cx="348660" cy="344863"/>
      </dsp:txXfrm>
    </dsp:sp>
    <dsp:sp modelId="{1B79B408-5C90-0C43-9EEA-D9A95C8D23D4}">
      <dsp:nvSpPr>
        <dsp:cNvPr id="0" name=""/>
        <dsp:cNvSpPr/>
      </dsp:nvSpPr>
      <dsp:spPr>
        <a:xfrm>
          <a:off x="9007998" y="1269636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JSON files into tables in </a:t>
          </a:r>
          <a:r>
            <a:rPr lang="en-US" sz="1500" kern="1200" dirty="0" err="1"/>
            <a:t>Knime</a:t>
          </a:r>
          <a:endParaRPr lang="en-US" sz="1500" kern="1200" dirty="0"/>
        </a:p>
      </dsp:txBody>
      <dsp:txXfrm>
        <a:off x="9045648" y="1307286"/>
        <a:ext cx="2067128" cy="1210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174742" y="476649"/>
          <a:ext cx="2353619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Got list of countries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using R Source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91658" y="493565"/>
        <a:ext cx="2319787" cy="543739"/>
      </dsp:txXfrm>
    </dsp:sp>
    <dsp:sp modelId="{AB6D6795-DBAA-694F-A10F-0423180396FA}">
      <dsp:nvSpPr>
        <dsp:cNvPr id="0" name=""/>
        <dsp:cNvSpPr/>
      </dsp:nvSpPr>
      <dsp:spPr>
        <a:xfrm>
          <a:off x="2689789" y="565262"/>
          <a:ext cx="342226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89789" y="645331"/>
        <a:ext cx="239558" cy="240206"/>
      </dsp:txXfrm>
    </dsp:sp>
    <dsp:sp modelId="{F4B32375-1C6E-6F4B-8DAD-FD9735F434C8}">
      <dsp:nvSpPr>
        <dsp:cNvPr id="0" name=""/>
        <dsp:cNvSpPr/>
      </dsp:nvSpPr>
      <dsp:spPr>
        <a:xfrm>
          <a:off x="3174071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Loaded data with API and SQL</a:t>
          </a:r>
        </a:p>
      </dsp:txBody>
      <dsp:txXfrm>
        <a:off x="3190987" y="493565"/>
        <a:ext cx="1580458" cy="543739"/>
      </dsp:txXfrm>
    </dsp:sp>
    <dsp:sp modelId="{7FF9604C-A28C-794D-9506-693A70181510}">
      <dsp:nvSpPr>
        <dsp:cNvPr id="0" name=""/>
        <dsp:cNvSpPr/>
      </dsp:nvSpPr>
      <dsp:spPr>
        <a:xfrm>
          <a:off x="4949791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49791" y="645331"/>
        <a:ext cx="239560" cy="240206"/>
      </dsp:txXfrm>
    </dsp:sp>
    <dsp:sp modelId="{7B03A638-86DD-D54A-AF6E-596D283DA446}">
      <dsp:nvSpPr>
        <dsp:cNvPr id="0" name=""/>
        <dsp:cNvSpPr/>
      </dsp:nvSpPr>
      <dsp:spPr>
        <a:xfrm>
          <a:off x="5434078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Joined data</a:t>
          </a:r>
        </a:p>
      </dsp:txBody>
      <dsp:txXfrm>
        <a:off x="5450994" y="493565"/>
        <a:ext cx="1580458" cy="543739"/>
      </dsp:txXfrm>
    </dsp:sp>
    <dsp:sp modelId="{23483209-9711-004C-B59D-E3F07275B730}">
      <dsp:nvSpPr>
        <dsp:cNvPr id="0" name=""/>
        <dsp:cNvSpPr/>
      </dsp:nvSpPr>
      <dsp:spPr>
        <a:xfrm>
          <a:off x="7209797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209797" y="645331"/>
        <a:ext cx="239560" cy="240206"/>
      </dsp:txXfrm>
    </dsp:sp>
    <dsp:sp modelId="{D431CE5C-2D0A-6E40-8B91-6498B18C7BEF}">
      <dsp:nvSpPr>
        <dsp:cNvPr id="0" name=""/>
        <dsp:cNvSpPr/>
      </dsp:nvSpPr>
      <dsp:spPr>
        <a:xfrm>
          <a:off x="7694085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Cleaned data</a:t>
          </a:r>
        </a:p>
      </dsp:txBody>
      <dsp:txXfrm>
        <a:off x="7711001" y="493565"/>
        <a:ext cx="1580458" cy="543739"/>
      </dsp:txXfrm>
    </dsp:sp>
    <dsp:sp modelId="{1DEFC865-243C-904D-8BB8-33EFBCF40F76}">
      <dsp:nvSpPr>
        <dsp:cNvPr id="0" name=""/>
        <dsp:cNvSpPr/>
      </dsp:nvSpPr>
      <dsp:spPr>
        <a:xfrm>
          <a:off x="9430552" y="565262"/>
          <a:ext cx="259015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430552" y="645331"/>
        <a:ext cx="181311" cy="240206"/>
      </dsp:txXfrm>
    </dsp:sp>
    <dsp:sp modelId="{39E9D6CE-5F38-6341-BD55-2490DDD480BB}">
      <dsp:nvSpPr>
        <dsp:cNvPr id="0" name=""/>
        <dsp:cNvSpPr/>
      </dsp:nvSpPr>
      <dsp:spPr>
        <a:xfrm>
          <a:off x="9797084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 analytics</a:t>
          </a:r>
          <a:endParaRPr lang="en-US" sz="1500" i="1" kern="1200" dirty="0"/>
        </a:p>
      </dsp:txBody>
      <dsp:txXfrm>
        <a:off x="9814000" y="493565"/>
        <a:ext cx="1580458" cy="54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C90B-A991-4D3C-BED2-FFB414950D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85C3-159A-47BA-9C93-87F52CC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A4-3CC7-48F8-AD70-0F46F75C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CF01-E343-44D9-AA93-0C989E74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345-6974-4C8B-9390-B2B98CD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312-02CE-47EA-92E4-8F2463B2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423D-8644-4D57-95C5-9994E36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40D-A4E7-4FB1-A7A7-0212F64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779F-2E4B-4AE4-BC69-3C92667E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FF64-8B11-4602-9667-CF4F248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E718-594C-4DA0-93FD-5B60635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181-308F-453A-9710-8C50863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0D22A-2D70-4EF5-A20B-49701A40C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CC4B-61E4-4B0D-902A-909AB4CC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E51C-2A52-41A2-9E8B-37C4DD8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B827-5E81-493F-B5A6-A9F0A3E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D81-AB09-4A10-9051-00D5AE2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4AC-A4FE-40AD-AAE0-F2CAB5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8666-E911-4C7E-AC0B-6B8E12E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54B-E17A-4EA4-85C6-4BFDF6F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8D92-4A33-4CD7-BEE7-5BEFCE0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D8F-3D03-4A03-B75E-4E8AE38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D5A-E6CE-440A-8AEE-22A8BD6E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138-A8ED-4193-81C7-AFE506D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B49-C720-4298-AFBF-789BD0F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237-430D-4F1C-A7AB-CA4EE75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68-C149-401E-932A-BF3B90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A1D-9AFA-4FD1-8D9F-A6EA79C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BD9-AF26-4005-9C08-D4689EC7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8DB4-B8FD-47C6-916C-013F18E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FC03-A7CD-4F0A-9115-1179061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B02A-2065-4CC9-80B5-496FFD49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B623-9C5A-4A9B-B0B2-C43F6D0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BB4-8575-4019-860E-60E39A8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197-A0BB-422A-B0D2-991489B5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D371-F36D-407A-9DC1-362AB208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2CFA-A632-4483-BBF5-C23BB666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1B42-C9F0-4BE0-B398-F61C57D7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0A2-86B9-4497-8D89-E4C3972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A174-090B-4A0D-85CE-DA314BF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0BD9-04B7-4606-A66F-A1E26DA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93-23F8-4050-96F4-AAA7E501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CEB9-3E8C-4B37-BF2A-17DC18B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03B-D932-4119-8EA2-E3D3C2D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94C3-E287-467A-8D99-8417397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973E-93C6-41C0-BD04-54D08A7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E1C8-86F9-4305-8471-FBC2202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BD08-7FBE-4099-BDBB-1A4B22A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763-736E-48A9-B1A5-17F9FE2A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934-ABD4-427F-9498-D4B24AE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DE0-68B7-4920-B205-7395C41C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2465-E0ED-4982-8733-744ADDB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60ED-CB1A-401E-821E-FADF400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E1B-47F2-45C9-93FA-F66039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BB7-1F6A-43EF-B50E-56C21D1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AE3A-15DA-4434-9EF0-C42FA867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907-AA89-4697-BDFA-C22D604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354A-BA18-4E90-A300-B4FD04C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58F4-5ECC-4F3C-B5D3-E1D933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EA87-7358-45AF-93E8-ACABEED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C377-CC31-4782-8188-7AFDDA4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5BC1-6D2A-4D78-A295-9A81051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869-C7FA-48C2-86C5-0BED5E95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7116-8A47-4F3D-AD7D-F16E6D28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815-CFF6-4DF5-BA36-75FFACFE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068599" y="4994634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Haaris Cheema</a:t>
            </a:r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  <a:p>
            <a:pPr algn="r"/>
            <a:r>
              <a:rPr lang="en-US" sz="8000" dirty="0"/>
              <a:t> Sabina </a:t>
            </a:r>
            <a:r>
              <a:rPr lang="en-US" sz="8000" dirty="0" err="1"/>
              <a:t>Umarova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0E3C7-60C6-478E-9E92-D19ADD14D648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648929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0936"/>
              </p:ext>
            </p:extLst>
          </p:nvPr>
        </p:nvGraphicFramePr>
        <p:xfrm>
          <a:off x="457200" y="78253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CA282-140F-46CB-842C-F97B76754CC1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634241"/>
          </a:xfrm>
        </p:spPr>
        <p:txBody>
          <a:bodyPr>
            <a:normAutofit/>
          </a:bodyPr>
          <a:lstStyle/>
          <a:p>
            <a:r>
              <a:rPr lang="en-US" sz="30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377630"/>
              </p:ext>
            </p:extLst>
          </p:nvPr>
        </p:nvGraphicFramePr>
        <p:xfrm>
          <a:off x="390313" y="314475"/>
          <a:ext cx="10313248" cy="443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FB328A-6C2F-462F-8B9A-5E4B1B3EE40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313BB-8272-F848-9CDF-8A39BE8CC8FF}"/>
              </a:ext>
            </a:extLst>
          </p:cNvPr>
          <p:cNvCxnSpPr>
            <a:cxnSpLocks/>
          </p:cNvCxnSpPr>
          <p:nvPr/>
        </p:nvCxnSpPr>
        <p:spPr>
          <a:xfrm>
            <a:off x="8427904" y="631596"/>
            <a:ext cx="0" cy="570321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8217F-629A-0E4D-AD40-65A616ED8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217" y="751690"/>
            <a:ext cx="1922451" cy="5463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4939F-A9DF-474F-AD2C-06C0BC7E06C2}"/>
              </a:ext>
            </a:extLst>
          </p:cNvPr>
          <p:cNvSpPr txBox="1"/>
          <p:nvPr/>
        </p:nvSpPr>
        <p:spPr>
          <a:xfrm>
            <a:off x="9383512" y="382358"/>
            <a:ext cx="17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EER Diagram</a:t>
            </a:r>
          </a:p>
        </p:txBody>
      </p:sp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646331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7EB05-966D-4289-B68D-CE1919384CA3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F389E-8C6D-6D4D-A712-29741331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4" y="2548452"/>
            <a:ext cx="6062299" cy="24350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23D474-F6EF-0F40-A0AE-B7D95DB007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6" y="2548451"/>
            <a:ext cx="4979625" cy="3625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8682D-DE49-B549-9FDC-24692F80E5BB}"/>
              </a:ext>
            </a:extLst>
          </p:cNvPr>
          <p:cNvSpPr txBox="1"/>
          <p:nvPr/>
        </p:nvSpPr>
        <p:spPr>
          <a:xfrm>
            <a:off x="367534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WB API URL Breakdown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35C6D-E603-7C4A-84C0-E16A5D7DBD80}"/>
              </a:ext>
            </a:extLst>
          </p:cNvPr>
          <p:cNvSpPr txBox="1"/>
          <p:nvPr/>
        </p:nvSpPr>
        <p:spPr>
          <a:xfrm>
            <a:off x="6623278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 result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404F1994-ED4F-D241-BBC4-708BD236F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594277"/>
              </p:ext>
            </p:extLst>
          </p:nvPr>
        </p:nvGraphicFramePr>
        <p:xfrm>
          <a:off x="367534" y="-513653"/>
          <a:ext cx="11150427" cy="371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167149"/>
            <a:ext cx="10515600" cy="46444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tx1"/>
                </a:solidFill>
              </a:rPr>
              <a:t>Knime</a:t>
            </a:r>
            <a:r>
              <a:rPr lang="en-US" sz="3000" b="1" dirty="0">
                <a:solidFill>
                  <a:schemeClr val="tx1"/>
                </a:solidFill>
              </a:rPr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15890-AF8D-7F4E-B941-8570DE2A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01" y="1710268"/>
            <a:ext cx="10369062" cy="4419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75788-FB8B-46D9-BAB6-B39EC78E8D6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DF9396-96E0-B943-8E33-8E7226FD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51465"/>
              </p:ext>
            </p:extLst>
          </p:nvPr>
        </p:nvGraphicFramePr>
        <p:xfrm>
          <a:off x="390312" y="334435"/>
          <a:ext cx="11411375" cy="137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9"/>
            <a:ext cx="10515600" cy="3701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GDP per capita against suicide mortality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C39C33-68C5-4872-9290-0F8F6C43695F}"/>
              </a:ext>
            </a:extLst>
          </p:cNvPr>
          <p:cNvGraphicFramePr>
            <a:graphicFrameLocks/>
          </p:cNvGraphicFramePr>
          <p:nvPr/>
        </p:nvGraphicFramePr>
        <p:xfrm>
          <a:off x="423894" y="986692"/>
          <a:ext cx="11061140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28317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147872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log_GDP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89919-2579-4D7B-969A-DFC6203A1412}"/>
              </a:ext>
            </a:extLst>
          </p:cNvPr>
          <p:cNvSpPr txBox="1"/>
          <p:nvPr/>
        </p:nvSpPr>
        <p:spPr>
          <a:xfrm>
            <a:off x="423894" y="629769"/>
            <a:ext cx="111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log Regression (Regress suicide rate on log GDP per capita. Year: 2019, both sexes ) [R-Squared: 0.0191]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E61BB-AA3A-4B24-B1EB-EE8A2740517A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AA74E7B-176F-774E-90BD-8A1C43DD5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99"/>
          <a:stretch/>
        </p:blipFill>
        <p:spPr>
          <a:xfrm>
            <a:off x="423894" y="2099212"/>
            <a:ext cx="5672106" cy="4129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E18C0-73E7-5D4E-AF1C-404234A69EC0}"/>
              </a:ext>
            </a:extLst>
          </p:cNvPr>
          <p:cNvSpPr txBox="1"/>
          <p:nvPr/>
        </p:nvSpPr>
        <p:spPr>
          <a:xfrm>
            <a:off x="6289647" y="2205793"/>
            <a:ext cx="4631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Weak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</a:t>
            </a:r>
            <a:r>
              <a:rPr lang="en-US" dirty="0" err="1"/>
              <a:t>coeff</a:t>
            </a:r>
            <a:r>
              <a:rPr lang="en-US" dirty="0"/>
              <a:t>, insignificant at 5%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Surprising: positive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Economic deprivation leading to suicide depends on peer group – GDP per capita inappropriate measure. Diff?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4291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unemployment rate against suicide mortality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1E1B5-523F-47BD-A938-AF56B0AC6D7E}"/>
              </a:ext>
            </a:extLst>
          </p:cNvPr>
          <p:cNvGraphicFramePr>
            <a:graphicFrameLocks/>
          </p:cNvGraphicFramePr>
          <p:nvPr/>
        </p:nvGraphicFramePr>
        <p:xfrm>
          <a:off x="369091" y="1192059"/>
          <a:ext cx="11408445" cy="12147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1689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37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11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529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3.73E-12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5AECC-1D43-4AD0-A3FD-F66A02F89404}"/>
              </a:ext>
            </a:extLst>
          </p:cNvPr>
          <p:cNvSpPr txBox="1"/>
          <p:nvPr/>
        </p:nvSpPr>
        <p:spPr>
          <a:xfrm>
            <a:off x="369091" y="740744"/>
            <a:ext cx="111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Level Regression (Regress suicide rate on unemployment </a:t>
            </a:r>
            <a:r>
              <a:rPr lang="en-US" dirty="0" err="1"/>
              <a:t>rate.Year</a:t>
            </a:r>
            <a:r>
              <a:rPr lang="en-US" dirty="0"/>
              <a:t>: 2019, both sexes ) [R-squared : 0.042]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3E5D0-1F26-4B7A-B65F-6FFC345ADC7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D4D412-A8C3-6D4C-B748-BF4FA823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034"/>
          <a:stretch/>
        </p:blipFill>
        <p:spPr>
          <a:xfrm>
            <a:off x="369090" y="2406799"/>
            <a:ext cx="5726909" cy="392801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1EB6F-1C5C-1046-95ED-361370EA6A0D}"/>
              </a:ext>
            </a:extLst>
          </p:cNvPr>
          <p:cNvSpPr txBox="1"/>
          <p:nvPr/>
        </p:nvSpPr>
        <p:spPr>
          <a:xfrm>
            <a:off x="6289647" y="2488782"/>
            <a:ext cx="4631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Weak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</a:t>
            </a:r>
            <a:r>
              <a:rPr lang="en-US" dirty="0" err="1"/>
              <a:t>coeff</a:t>
            </a:r>
            <a:r>
              <a:rPr lang="en-US" dirty="0"/>
              <a:t>, significant at 5%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Positive as expected, BUT mainly because of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39178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F83D-4251-4C38-87ED-8AEC6B2C978A}"/>
              </a:ext>
            </a:extLst>
          </p:cNvPr>
          <p:cNvSpPr txBox="1"/>
          <p:nvPr/>
        </p:nvSpPr>
        <p:spPr>
          <a:xfrm>
            <a:off x="1216058" y="2565529"/>
            <a:ext cx="9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400F-B7B5-4408-8F44-4D818D6977AE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343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MySQL – Suicides data</vt:lpstr>
      <vt:lpstr>World Bank API </vt:lpstr>
      <vt:lpstr>Knime Workflow</vt:lpstr>
      <vt:lpstr>Regressing GDP per capita against suicide mortality</vt:lpstr>
      <vt:lpstr>Regressing unemployment rate against suicide mortality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Haaris Cheema</cp:lastModifiedBy>
  <cp:revision>44</cp:revision>
  <dcterms:created xsi:type="dcterms:W3CDTF">2021-11-15T20:04:22Z</dcterms:created>
  <dcterms:modified xsi:type="dcterms:W3CDTF">2021-11-16T19:18:01Z</dcterms:modified>
</cp:coreProperties>
</file>