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188"/>
  </p:normalViewPr>
  <p:slideViewPr>
    <p:cSldViewPr snapToGrid="0" snapToObjects="1">
      <p:cViewPr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57E6-F65B-6F4C-9579-A20714A159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30C1E-CA21-FA4F-A497-097465F0E258}">
      <dgm:prSet phldrT="[Text]" custT="1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en-US" sz="2000" b="1" dirty="0"/>
            <a:t>Research question:</a:t>
          </a:r>
        </a:p>
        <a:p>
          <a:pPr>
            <a:buNone/>
          </a:pPr>
          <a:endParaRPr lang="en-US" sz="2000" b="1" dirty="0"/>
        </a:p>
        <a:p>
          <a:pPr>
            <a:buNone/>
          </a:pPr>
          <a:endParaRPr lang="en-US" sz="1800" b="1" dirty="0"/>
        </a:p>
        <a:p>
          <a:pPr>
            <a:buNone/>
          </a:pPr>
          <a:r>
            <a:rPr lang="en-US" sz="1800" b="1" dirty="0"/>
            <a:t> </a:t>
          </a:r>
          <a:r>
            <a:rPr lang="en-US" sz="1800" b="0" dirty="0"/>
            <a:t>Exploring the relationship</a:t>
          </a:r>
          <a:r>
            <a:rPr lang="en-US" sz="1800" dirty="0"/>
            <a:t> between suicides rates and the GDP per capita as well as the unemployment rate in a country</a:t>
          </a:r>
        </a:p>
      </dgm:t>
    </dgm:pt>
    <dgm:pt modelId="{491A5F64-26F1-E04A-B5DD-1D66042E91A1}" type="parTrans" cxnId="{D1D24F44-2DA5-6343-9399-4025F253B6AD}">
      <dgm:prSet/>
      <dgm:spPr/>
      <dgm:t>
        <a:bodyPr/>
        <a:lstStyle/>
        <a:p>
          <a:endParaRPr lang="en-US"/>
        </a:p>
      </dgm:t>
    </dgm:pt>
    <dgm:pt modelId="{FDBBA0EB-069B-8F45-BBD9-0D1541EF0EA9}" type="sibTrans" cxnId="{D1D24F44-2DA5-6343-9399-4025F253B6AD}">
      <dgm:prSet/>
      <dgm:spPr/>
      <dgm:t>
        <a:bodyPr/>
        <a:lstStyle/>
        <a:p>
          <a:endParaRPr lang="en-US"/>
        </a:p>
      </dgm:t>
    </dgm:pt>
    <dgm:pt modelId="{89C0C769-31D8-D844-B810-6B153E50884D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2000" b="1" dirty="0"/>
            <a:t>Extraction of data from two sources:</a:t>
          </a:r>
        </a:p>
        <a:p>
          <a:pPr algn="ctr"/>
          <a:endParaRPr lang="en-US" sz="2000" b="1" dirty="0"/>
        </a:p>
        <a:p>
          <a:pPr algn="ctr"/>
          <a:endParaRPr lang="en-US" sz="2000" b="1" dirty="0"/>
        </a:p>
        <a:p>
          <a:pPr algn="l"/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1) </a:t>
          </a:r>
          <a:r>
            <a:rPr lang="en-US" sz="180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dirty="0">
            <a:solidFill>
              <a:schemeClr val="bg1"/>
            </a:solidFill>
          </a:endParaRPr>
        </a:p>
        <a:p>
          <a:pPr algn="l"/>
          <a:endParaRPr lang="en-US" sz="1800" dirty="0">
            <a:solidFill>
              <a:schemeClr val="bg1"/>
            </a:solidFill>
          </a:endParaRPr>
        </a:p>
        <a:p>
          <a:pPr algn="l"/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2) World Development Indicators</a:t>
          </a:r>
          <a:endParaRPr lang="en-US" sz="1800" dirty="0">
            <a:solidFill>
              <a:schemeClr val="bg1"/>
            </a:solidFill>
          </a:endParaRPr>
        </a:p>
      </dgm:t>
    </dgm:pt>
    <dgm:pt modelId="{58E825A3-F25D-0C45-BAD8-FB324F19E0C6}" type="parTrans" cxnId="{A9ADC3ED-92D6-5148-BF56-AF7ECBE398B6}">
      <dgm:prSet/>
      <dgm:spPr/>
      <dgm:t>
        <a:bodyPr/>
        <a:lstStyle/>
        <a:p>
          <a:endParaRPr lang="en-US"/>
        </a:p>
      </dgm:t>
    </dgm:pt>
    <dgm:pt modelId="{D3143B03-674A-1945-9399-8218CD78D856}" type="sibTrans" cxnId="{A9ADC3ED-92D6-5148-BF56-AF7ECBE398B6}">
      <dgm:prSet/>
      <dgm:spPr/>
      <dgm:t>
        <a:bodyPr/>
        <a:lstStyle/>
        <a:p>
          <a:endParaRPr lang="en-US"/>
        </a:p>
      </dgm:t>
    </dgm:pt>
    <dgm:pt modelId="{BA2C96C7-8163-474D-AF30-4E3CE4C55C0D}">
      <dgm:prSet phldrT="[Text]" custT="1"/>
      <dgm:spPr>
        <a:solidFill>
          <a:srgbClr val="00206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lang="en-US" sz="2000" b="1" dirty="0"/>
            <a:t>Utilization of 3 methods:</a:t>
          </a:r>
        </a:p>
        <a:p>
          <a:pPr>
            <a:buClrTx/>
            <a:buSzTx/>
            <a:buFontTx/>
            <a:buNone/>
          </a:pPr>
          <a:r>
            <a:rPr lang="en-US" sz="1800" dirty="0"/>
            <a:t>1. MySQL</a:t>
          </a:r>
        </a:p>
        <a:p>
          <a:pPr>
            <a:buAutoNum type="arabicPeriod"/>
          </a:pPr>
          <a:r>
            <a:rPr lang="en-US" sz="1800" dirty="0"/>
            <a:t>2. R</a:t>
          </a:r>
        </a:p>
        <a:p>
          <a:pPr>
            <a:buAutoNum type="arabicPeriod"/>
          </a:pPr>
          <a:r>
            <a:rPr lang="en-US" sz="1800" dirty="0"/>
            <a:t>3. API in </a:t>
          </a:r>
          <a:r>
            <a:rPr lang="en-US" sz="1800" dirty="0" err="1"/>
            <a:t>Knime</a:t>
          </a:r>
          <a:endParaRPr lang="en-US" sz="1800" dirty="0"/>
        </a:p>
      </dgm:t>
    </dgm:pt>
    <dgm:pt modelId="{EE98D121-DA29-C04E-8719-99F6BFA9F6EE}" type="parTrans" cxnId="{D89D87D4-393D-2545-B00D-2D3271C64B73}">
      <dgm:prSet/>
      <dgm:spPr/>
      <dgm:t>
        <a:bodyPr/>
        <a:lstStyle/>
        <a:p>
          <a:endParaRPr lang="en-US"/>
        </a:p>
      </dgm:t>
    </dgm:pt>
    <dgm:pt modelId="{3589A70F-CBE4-7E46-8F7C-833CCBCD9BAB}" type="sibTrans" cxnId="{D89D87D4-393D-2545-B00D-2D3271C64B73}">
      <dgm:prSet/>
      <dgm:spPr/>
      <dgm:t>
        <a:bodyPr/>
        <a:lstStyle/>
        <a:p>
          <a:endParaRPr lang="en-US"/>
        </a:p>
      </dgm:t>
    </dgm:pt>
    <dgm:pt modelId="{9C8AAEEF-A87F-AB4F-B68D-30E6EA0D4068}">
      <dgm:prSet custT="1"/>
      <dgm:spPr>
        <a:solidFill>
          <a:srgbClr val="002060"/>
        </a:solidFill>
      </dgm:spPr>
      <dgm:t>
        <a:bodyPr/>
        <a:lstStyle/>
        <a:p>
          <a:r>
            <a:rPr lang="en-US" sz="2000" b="1" dirty="0"/>
            <a:t>Results:</a:t>
          </a:r>
        </a:p>
        <a:p>
          <a:r>
            <a:rPr lang="en-US" sz="1800" b="0" dirty="0"/>
            <a:t>1. Correlation</a:t>
          </a:r>
        </a:p>
        <a:p>
          <a:r>
            <a:rPr lang="en-US" sz="1800" b="0" dirty="0"/>
            <a:t>2. Regressions</a:t>
          </a:r>
        </a:p>
        <a:p>
          <a:r>
            <a:rPr lang="en-US" sz="1800" b="0" dirty="0"/>
            <a:t>3. Scatterplots</a:t>
          </a:r>
        </a:p>
      </dgm:t>
    </dgm:pt>
    <dgm:pt modelId="{0E82728D-8BF0-D244-B17B-347946B6F9BA}" type="parTrans" cxnId="{3337B3F9-C3AD-9946-A2B7-C7888C991BE4}">
      <dgm:prSet/>
      <dgm:spPr/>
      <dgm:t>
        <a:bodyPr/>
        <a:lstStyle/>
        <a:p>
          <a:endParaRPr lang="en-US"/>
        </a:p>
      </dgm:t>
    </dgm:pt>
    <dgm:pt modelId="{671AAC14-C81D-F744-9341-9279710B5403}" type="sibTrans" cxnId="{3337B3F9-C3AD-9946-A2B7-C7888C991BE4}">
      <dgm:prSet/>
      <dgm:spPr/>
      <dgm:t>
        <a:bodyPr/>
        <a:lstStyle/>
        <a:p>
          <a:endParaRPr lang="en-US"/>
        </a:p>
      </dgm:t>
    </dgm:pt>
    <dgm:pt modelId="{2C75A412-AC24-2241-B54E-2F1358E3D100}" type="pres">
      <dgm:prSet presAssocID="{269657E6-F65B-6F4C-9579-A20714A159FF}" presName="Name0" presStyleCnt="0">
        <dgm:presLayoutVars>
          <dgm:dir/>
          <dgm:resizeHandles val="exact"/>
        </dgm:presLayoutVars>
      </dgm:prSet>
      <dgm:spPr/>
    </dgm:pt>
    <dgm:pt modelId="{F707047C-D177-604E-8160-29534F6FEB11}" type="pres">
      <dgm:prSet presAssocID="{26030C1E-CA21-FA4F-A497-097465F0E258}" presName="node" presStyleLbl="node1" presStyleIdx="0" presStyleCnt="4" custScaleX="213780" custScaleY="132331">
        <dgm:presLayoutVars>
          <dgm:bulletEnabled val="1"/>
        </dgm:presLayoutVars>
      </dgm:prSet>
      <dgm:spPr/>
    </dgm:pt>
    <dgm:pt modelId="{0BC49BEA-6F32-2740-AE6C-06F44861BE8F}" type="pres">
      <dgm:prSet presAssocID="{FDBBA0EB-069B-8F45-BBD9-0D1541EF0EA9}" presName="sibTrans" presStyleLbl="sibTrans2D1" presStyleIdx="0" presStyleCnt="3"/>
      <dgm:spPr/>
    </dgm:pt>
    <dgm:pt modelId="{36929B73-A09A-904D-9800-5251D207E6C1}" type="pres">
      <dgm:prSet presAssocID="{FDBBA0EB-069B-8F45-BBD9-0D1541EF0EA9}" presName="connectorText" presStyleLbl="sibTrans2D1" presStyleIdx="0" presStyleCnt="3"/>
      <dgm:spPr/>
    </dgm:pt>
    <dgm:pt modelId="{72EE0EF4-F0A9-8A40-A944-961DBDB52F6B}" type="pres">
      <dgm:prSet presAssocID="{89C0C769-31D8-D844-B810-6B153E50884D}" presName="node" presStyleLbl="node1" presStyleIdx="1" presStyleCnt="4" custScaleX="145533" custScaleY="132490">
        <dgm:presLayoutVars>
          <dgm:bulletEnabled val="1"/>
        </dgm:presLayoutVars>
      </dgm:prSet>
      <dgm:spPr/>
    </dgm:pt>
    <dgm:pt modelId="{1F047A59-D4D1-4248-A3D9-6AA8ADCC00E0}" type="pres">
      <dgm:prSet presAssocID="{D3143B03-674A-1945-9399-8218CD78D856}" presName="sibTrans" presStyleLbl="sibTrans2D1" presStyleIdx="1" presStyleCnt="3"/>
      <dgm:spPr/>
    </dgm:pt>
    <dgm:pt modelId="{EAC5AEC1-8102-004F-9530-EAD5BB6812DC}" type="pres">
      <dgm:prSet presAssocID="{D3143B03-674A-1945-9399-8218CD78D856}" presName="connectorText" presStyleLbl="sibTrans2D1" presStyleIdx="1" presStyleCnt="3"/>
      <dgm:spPr/>
    </dgm:pt>
    <dgm:pt modelId="{69B0C93B-D3A8-ED46-9CF2-ADAC6312E1B8}" type="pres">
      <dgm:prSet presAssocID="{BA2C96C7-8163-474D-AF30-4E3CE4C55C0D}" presName="node" presStyleLbl="node1" presStyleIdx="2" presStyleCnt="4" custScaleX="123756" custScaleY="133165">
        <dgm:presLayoutVars>
          <dgm:bulletEnabled val="1"/>
        </dgm:presLayoutVars>
      </dgm:prSet>
      <dgm:spPr/>
    </dgm:pt>
    <dgm:pt modelId="{46FE47B3-184E-E942-9A48-B01961ECEB72}" type="pres">
      <dgm:prSet presAssocID="{3589A70F-CBE4-7E46-8F7C-833CCBCD9BAB}" presName="sibTrans" presStyleLbl="sibTrans2D1" presStyleIdx="2" presStyleCnt="3"/>
      <dgm:spPr/>
    </dgm:pt>
    <dgm:pt modelId="{ACBDAE84-277B-A04B-A209-E6DCF7DF4978}" type="pres">
      <dgm:prSet presAssocID="{3589A70F-CBE4-7E46-8F7C-833CCBCD9BAB}" presName="connectorText" presStyleLbl="sibTrans2D1" presStyleIdx="2" presStyleCnt="3"/>
      <dgm:spPr/>
    </dgm:pt>
    <dgm:pt modelId="{D900D960-EDFE-1D49-BE80-4F7A25FC7A1D}" type="pres">
      <dgm:prSet presAssocID="{9C8AAEEF-A87F-AB4F-B68D-30E6EA0D4068}" presName="node" presStyleLbl="node1" presStyleIdx="3" presStyleCnt="4" custScaleY="133165">
        <dgm:presLayoutVars>
          <dgm:bulletEnabled val="1"/>
        </dgm:presLayoutVars>
      </dgm:prSet>
      <dgm:spPr/>
    </dgm:pt>
  </dgm:ptLst>
  <dgm:cxnLst>
    <dgm:cxn modelId="{B9647512-1A5C-3D4F-B45C-AEDFF187A34D}" type="presOf" srcId="{26030C1E-CA21-FA4F-A497-097465F0E258}" destId="{F707047C-D177-604E-8160-29534F6FEB11}" srcOrd="0" destOrd="0" presId="urn:microsoft.com/office/officeart/2005/8/layout/process1"/>
    <dgm:cxn modelId="{E503D925-E73B-DF44-B2A1-28D5ADEC1152}" type="presOf" srcId="{9C8AAEEF-A87F-AB4F-B68D-30E6EA0D4068}" destId="{D900D960-EDFE-1D49-BE80-4F7A25FC7A1D}" srcOrd="0" destOrd="0" presId="urn:microsoft.com/office/officeart/2005/8/layout/process1"/>
    <dgm:cxn modelId="{4CF8575E-AB8D-F948-B397-41331C970191}" type="presOf" srcId="{FDBBA0EB-069B-8F45-BBD9-0D1541EF0EA9}" destId="{0BC49BEA-6F32-2740-AE6C-06F44861BE8F}" srcOrd="0" destOrd="0" presId="urn:microsoft.com/office/officeart/2005/8/layout/process1"/>
    <dgm:cxn modelId="{D1D24F44-2DA5-6343-9399-4025F253B6AD}" srcId="{269657E6-F65B-6F4C-9579-A20714A159FF}" destId="{26030C1E-CA21-FA4F-A497-097465F0E258}" srcOrd="0" destOrd="0" parTransId="{491A5F64-26F1-E04A-B5DD-1D66042E91A1}" sibTransId="{FDBBA0EB-069B-8F45-BBD9-0D1541EF0EA9}"/>
    <dgm:cxn modelId="{58B2D656-FA82-384C-8B9C-DE9E3010E034}" type="presOf" srcId="{D3143B03-674A-1945-9399-8218CD78D856}" destId="{1F047A59-D4D1-4248-A3D9-6AA8ADCC00E0}" srcOrd="0" destOrd="0" presId="urn:microsoft.com/office/officeart/2005/8/layout/process1"/>
    <dgm:cxn modelId="{2E3C3C79-89D7-E349-BAFC-E63564D480D6}" type="presOf" srcId="{3589A70F-CBE4-7E46-8F7C-833CCBCD9BAB}" destId="{46FE47B3-184E-E942-9A48-B01961ECEB72}" srcOrd="0" destOrd="0" presId="urn:microsoft.com/office/officeart/2005/8/layout/process1"/>
    <dgm:cxn modelId="{6DEF8679-3AEE-1246-9B23-2B81D41EA7D3}" type="presOf" srcId="{BA2C96C7-8163-474D-AF30-4E3CE4C55C0D}" destId="{69B0C93B-D3A8-ED46-9CF2-ADAC6312E1B8}" srcOrd="0" destOrd="0" presId="urn:microsoft.com/office/officeart/2005/8/layout/process1"/>
    <dgm:cxn modelId="{CF29F0AA-97F9-614B-B7DE-3F8628B044D1}" type="presOf" srcId="{FDBBA0EB-069B-8F45-BBD9-0D1541EF0EA9}" destId="{36929B73-A09A-904D-9800-5251D207E6C1}" srcOrd="1" destOrd="0" presId="urn:microsoft.com/office/officeart/2005/8/layout/process1"/>
    <dgm:cxn modelId="{F7BFB2B4-9938-E741-87BF-439EA8F2F34C}" type="presOf" srcId="{269657E6-F65B-6F4C-9579-A20714A159FF}" destId="{2C75A412-AC24-2241-B54E-2F1358E3D100}" srcOrd="0" destOrd="0" presId="urn:microsoft.com/office/officeart/2005/8/layout/process1"/>
    <dgm:cxn modelId="{3E273FD1-EA93-A245-9DA5-D15DAEE284FD}" type="presOf" srcId="{3589A70F-CBE4-7E46-8F7C-833CCBCD9BAB}" destId="{ACBDAE84-277B-A04B-A209-E6DCF7DF4978}" srcOrd="1" destOrd="0" presId="urn:microsoft.com/office/officeart/2005/8/layout/process1"/>
    <dgm:cxn modelId="{D89D87D4-393D-2545-B00D-2D3271C64B73}" srcId="{269657E6-F65B-6F4C-9579-A20714A159FF}" destId="{BA2C96C7-8163-474D-AF30-4E3CE4C55C0D}" srcOrd="2" destOrd="0" parTransId="{EE98D121-DA29-C04E-8719-99F6BFA9F6EE}" sibTransId="{3589A70F-CBE4-7E46-8F7C-833CCBCD9BAB}"/>
    <dgm:cxn modelId="{581D06DD-BCDC-1E44-98B1-EF34412DA6C3}" type="presOf" srcId="{D3143B03-674A-1945-9399-8218CD78D856}" destId="{EAC5AEC1-8102-004F-9530-EAD5BB6812DC}" srcOrd="1" destOrd="0" presId="urn:microsoft.com/office/officeart/2005/8/layout/process1"/>
    <dgm:cxn modelId="{A9ADC3ED-92D6-5148-BF56-AF7ECBE398B6}" srcId="{269657E6-F65B-6F4C-9579-A20714A159FF}" destId="{89C0C769-31D8-D844-B810-6B153E50884D}" srcOrd="1" destOrd="0" parTransId="{58E825A3-F25D-0C45-BAD8-FB324F19E0C6}" sibTransId="{D3143B03-674A-1945-9399-8218CD78D856}"/>
    <dgm:cxn modelId="{BEB42DF3-5E33-934A-A71B-3B2DF32529CA}" type="presOf" srcId="{89C0C769-31D8-D844-B810-6B153E50884D}" destId="{72EE0EF4-F0A9-8A40-A944-961DBDB52F6B}" srcOrd="0" destOrd="0" presId="urn:microsoft.com/office/officeart/2005/8/layout/process1"/>
    <dgm:cxn modelId="{3337B3F9-C3AD-9946-A2B7-C7888C991BE4}" srcId="{269657E6-F65B-6F4C-9579-A20714A159FF}" destId="{9C8AAEEF-A87F-AB4F-B68D-30E6EA0D4068}" srcOrd="3" destOrd="0" parTransId="{0E82728D-8BF0-D244-B17B-347946B6F9BA}" sibTransId="{671AAC14-C81D-F744-9341-9279710B5403}"/>
    <dgm:cxn modelId="{8FAAD0BB-A5A6-B44B-8DA9-8F39BACF6431}" type="presParOf" srcId="{2C75A412-AC24-2241-B54E-2F1358E3D100}" destId="{F707047C-D177-604E-8160-29534F6FEB11}" srcOrd="0" destOrd="0" presId="urn:microsoft.com/office/officeart/2005/8/layout/process1"/>
    <dgm:cxn modelId="{ACFF60F8-FF23-5E49-B0C5-4F66C77B2367}" type="presParOf" srcId="{2C75A412-AC24-2241-B54E-2F1358E3D100}" destId="{0BC49BEA-6F32-2740-AE6C-06F44861BE8F}" srcOrd="1" destOrd="0" presId="urn:microsoft.com/office/officeart/2005/8/layout/process1"/>
    <dgm:cxn modelId="{8F1D490D-C0E2-0E46-B99F-630228B768D6}" type="presParOf" srcId="{0BC49BEA-6F32-2740-AE6C-06F44861BE8F}" destId="{36929B73-A09A-904D-9800-5251D207E6C1}" srcOrd="0" destOrd="0" presId="urn:microsoft.com/office/officeart/2005/8/layout/process1"/>
    <dgm:cxn modelId="{5401D804-09CF-7244-BB36-E8598E0B89E8}" type="presParOf" srcId="{2C75A412-AC24-2241-B54E-2F1358E3D100}" destId="{72EE0EF4-F0A9-8A40-A944-961DBDB52F6B}" srcOrd="2" destOrd="0" presId="urn:microsoft.com/office/officeart/2005/8/layout/process1"/>
    <dgm:cxn modelId="{6F79061B-2231-E948-8287-AD2A3722DFC3}" type="presParOf" srcId="{2C75A412-AC24-2241-B54E-2F1358E3D100}" destId="{1F047A59-D4D1-4248-A3D9-6AA8ADCC00E0}" srcOrd="3" destOrd="0" presId="urn:microsoft.com/office/officeart/2005/8/layout/process1"/>
    <dgm:cxn modelId="{79C6ABED-387F-DB4E-B87C-D9F5B128C6D5}" type="presParOf" srcId="{1F047A59-D4D1-4248-A3D9-6AA8ADCC00E0}" destId="{EAC5AEC1-8102-004F-9530-EAD5BB6812DC}" srcOrd="0" destOrd="0" presId="urn:microsoft.com/office/officeart/2005/8/layout/process1"/>
    <dgm:cxn modelId="{D5B231C5-62F2-C141-AD1D-088D5785E79C}" type="presParOf" srcId="{2C75A412-AC24-2241-B54E-2F1358E3D100}" destId="{69B0C93B-D3A8-ED46-9CF2-ADAC6312E1B8}" srcOrd="4" destOrd="0" presId="urn:microsoft.com/office/officeart/2005/8/layout/process1"/>
    <dgm:cxn modelId="{2522C728-29BA-3446-B792-11CFA0AA8BF0}" type="presParOf" srcId="{2C75A412-AC24-2241-B54E-2F1358E3D100}" destId="{46FE47B3-184E-E942-9A48-B01961ECEB72}" srcOrd="5" destOrd="0" presId="urn:microsoft.com/office/officeart/2005/8/layout/process1"/>
    <dgm:cxn modelId="{FC98CB39-B77B-6647-9971-8C3C6EAE19D7}" type="presParOf" srcId="{46FE47B3-184E-E942-9A48-B01961ECEB72}" destId="{ACBDAE84-277B-A04B-A209-E6DCF7DF4978}" srcOrd="0" destOrd="0" presId="urn:microsoft.com/office/officeart/2005/8/layout/process1"/>
    <dgm:cxn modelId="{A57B1D66-EED9-404F-B03A-292A76B0B1C4}" type="presParOf" srcId="{2C75A412-AC24-2241-B54E-2F1358E3D100}" destId="{D900D960-EDFE-1D49-BE80-4F7A25FC7A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2000" dirty="0"/>
            <a:t>Downloaded suicides </a:t>
          </a:r>
          <a:r>
            <a:rPr lang="en-US" sz="2000" dirty="0">
              <a:solidFill>
                <a:schemeClr val="bg1"/>
              </a:solidFill>
            </a:rPr>
            <a:t>data from </a:t>
          </a:r>
          <a:r>
            <a:rPr lang="en-US" sz="20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20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dirty="0"/>
            <a:t>Transformed data into .SQL format with Freeware software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dirty="0"/>
            <a:t>Created table Suicides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Dropped unnecessary columns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Exported data into </a:t>
          </a:r>
          <a:r>
            <a:rPr lang="en-US" i="1" dirty="0" err="1"/>
            <a:t>Knime</a:t>
          </a:r>
          <a:r>
            <a:rPr lang="en-US" dirty="0"/>
            <a:t> using </a:t>
          </a:r>
          <a:r>
            <a:rPr lang="en-US" i="1" dirty="0"/>
            <a:t>MySQL connector node </a:t>
          </a:r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C3CB6B60-CA01-5D46-8904-94E03ADC1AA4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15523AE9-49C3-C14C-BBCD-D71B7E0EA1AC}" type="pres">
      <dgm:prSet presAssocID="{D8FE06A5-4BBF-AB4D-BF30-CBCC0A8EED71}" presName="node" presStyleLbl="node1" presStyleIdx="0" presStyleCnt="5">
        <dgm:presLayoutVars>
          <dgm:bulletEnabled val="1"/>
        </dgm:presLayoutVars>
      </dgm:prSet>
      <dgm:spPr/>
    </dgm:pt>
    <dgm:pt modelId="{AB6D6795-DBAA-694F-A10F-0423180396FA}" type="pres">
      <dgm:prSet presAssocID="{1E5297E2-35FE-4846-AA98-81B566B6C658}" presName="sibTrans" presStyleLbl="sibTrans2D1" presStyleIdx="0" presStyleCnt="4"/>
      <dgm:spPr/>
    </dgm:pt>
    <dgm:pt modelId="{0C33A18C-1F28-704F-B4E6-9D31504E278E}" type="pres">
      <dgm:prSet presAssocID="{1E5297E2-35FE-4846-AA98-81B566B6C658}" presName="connectorText" presStyleLbl="sibTrans2D1" presStyleIdx="0" presStyleCnt="4"/>
      <dgm:spPr/>
    </dgm:pt>
    <dgm:pt modelId="{F4B32375-1C6E-6F4B-8DAD-FD9735F434C8}" type="pres">
      <dgm:prSet presAssocID="{45412DD0-779D-8C4D-822F-3E8B179A576B}" presName="node" presStyleLbl="node1" presStyleIdx="1" presStyleCnt="5">
        <dgm:presLayoutVars>
          <dgm:bulletEnabled val="1"/>
        </dgm:presLayoutVars>
      </dgm:prSet>
      <dgm:spPr/>
    </dgm:pt>
    <dgm:pt modelId="{7FF9604C-A28C-794D-9506-693A70181510}" type="pres">
      <dgm:prSet presAssocID="{8DE6E911-C4EB-E240-8962-514A8B4A143B}" presName="sibTrans" presStyleLbl="sibTrans2D1" presStyleIdx="1" presStyleCnt="4"/>
      <dgm:spPr/>
    </dgm:pt>
    <dgm:pt modelId="{280CF666-1581-C841-8576-8B4D3736193A}" type="pres">
      <dgm:prSet presAssocID="{8DE6E911-C4EB-E240-8962-514A8B4A143B}" presName="connectorText" presStyleLbl="sibTrans2D1" presStyleIdx="1" presStyleCnt="4"/>
      <dgm:spPr/>
    </dgm:pt>
    <dgm:pt modelId="{7B03A638-86DD-D54A-AF6E-596D283DA446}" type="pres">
      <dgm:prSet presAssocID="{9A128E1B-F717-B64B-8C57-4EDAB8DCF502}" presName="node" presStyleLbl="node1" presStyleIdx="2" presStyleCnt="5">
        <dgm:presLayoutVars>
          <dgm:bulletEnabled val="1"/>
        </dgm:presLayoutVars>
      </dgm:prSet>
      <dgm:spPr/>
    </dgm:pt>
    <dgm:pt modelId="{23483209-9711-004C-B59D-E3F07275B730}" type="pres">
      <dgm:prSet presAssocID="{598962ED-C5BF-1840-A026-774A12B687E0}" presName="sibTrans" presStyleLbl="sibTrans2D1" presStyleIdx="2" presStyleCnt="4"/>
      <dgm:spPr/>
    </dgm:pt>
    <dgm:pt modelId="{071BD364-CF08-DC49-97AE-DF0E483A5CF5}" type="pres">
      <dgm:prSet presAssocID="{598962ED-C5BF-1840-A026-774A12B687E0}" presName="connectorText" presStyleLbl="sibTrans2D1" presStyleIdx="2" presStyleCnt="4"/>
      <dgm:spPr/>
    </dgm:pt>
    <dgm:pt modelId="{D431CE5C-2D0A-6E40-8B91-6498B18C7BEF}" type="pres">
      <dgm:prSet presAssocID="{708C99EF-801A-8747-8DC0-3ED1D32D75EC}" presName="node" presStyleLbl="node1" presStyleIdx="3" presStyleCnt="5">
        <dgm:presLayoutVars>
          <dgm:bulletEnabled val="1"/>
        </dgm:presLayoutVars>
      </dgm:prSet>
      <dgm:spPr/>
    </dgm:pt>
    <dgm:pt modelId="{1DEFC865-243C-904D-8BB8-33EFBCF40F76}" type="pres">
      <dgm:prSet presAssocID="{3F0F735F-1A77-D942-A361-64871C9F7761}" presName="sibTrans" presStyleLbl="sibTrans2D1" presStyleIdx="3" presStyleCnt="4"/>
      <dgm:spPr/>
    </dgm:pt>
    <dgm:pt modelId="{8E045905-C3BA-D246-8807-59F0E75DD27E}" type="pres">
      <dgm:prSet presAssocID="{3F0F735F-1A77-D942-A361-64871C9F7761}" presName="connectorText" presStyleLbl="sibTrans2D1" presStyleIdx="3" presStyleCnt="4"/>
      <dgm:spPr/>
    </dgm:pt>
    <dgm:pt modelId="{39E9D6CE-5F38-6341-BD55-2490DDD480BB}" type="pres">
      <dgm:prSet presAssocID="{98D27D7A-7FAB-434F-8393-CB870AE97E11}" presName="node" presStyleLbl="node1" presStyleIdx="4" presStyleCnt="5">
        <dgm:presLayoutVars>
          <dgm:bulletEnabled val="1"/>
        </dgm:presLayoutVars>
      </dgm:prSet>
      <dgm:spPr/>
    </dgm:pt>
  </dgm:ptLst>
  <dgm:cxnLst>
    <dgm:cxn modelId="{96AC9306-A28F-7C42-AF61-401FFCAF9EE2}" type="presOf" srcId="{3F0F735F-1A77-D942-A361-64871C9F7761}" destId="{8E045905-C3BA-D246-8807-59F0E75DD27E}" srcOrd="1" destOrd="0" presId="urn:microsoft.com/office/officeart/2005/8/layout/process1"/>
    <dgm:cxn modelId="{BA458033-1D4D-4D47-AA31-9BDDB94735B2}" type="presOf" srcId="{1E5297E2-35FE-4846-AA98-81B566B6C658}" destId="{AB6D6795-DBAA-694F-A10F-0423180396FA}" srcOrd="0" destOrd="0" presId="urn:microsoft.com/office/officeart/2005/8/layout/process1"/>
    <dgm:cxn modelId="{0DADE839-711E-054F-BFDC-10F511DDE2EE}" type="presOf" srcId="{598962ED-C5BF-1840-A026-774A12B687E0}" destId="{071BD364-CF08-DC49-97AE-DF0E483A5CF5}" srcOrd="1" destOrd="0" presId="urn:microsoft.com/office/officeart/2005/8/layout/process1"/>
    <dgm:cxn modelId="{12010748-ABDA-E340-A9B5-AFAF0F9114C8}" type="presOf" srcId="{98D27D7A-7FAB-434F-8393-CB870AE97E11}" destId="{39E9D6CE-5F38-6341-BD55-2490DDD480BB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87ADB591-0C5F-D74E-8FF9-B0C1865BA3E9}" type="presOf" srcId="{8DE6E911-C4EB-E240-8962-514A8B4A143B}" destId="{7FF9604C-A28C-794D-9506-693A70181510}" srcOrd="0" destOrd="0" presId="urn:microsoft.com/office/officeart/2005/8/layout/process1"/>
    <dgm:cxn modelId="{31A9049C-EFEE-BC40-ACA1-C912124ADE88}" type="presOf" srcId="{708C99EF-801A-8747-8DC0-3ED1D32D75EC}" destId="{D431CE5C-2D0A-6E40-8B91-6498B18C7BEF}" srcOrd="0" destOrd="0" presId="urn:microsoft.com/office/officeart/2005/8/layout/process1"/>
    <dgm:cxn modelId="{D5B717A3-63F8-B244-A30B-2881E8A7ADBF}" type="presOf" srcId="{3F0F735F-1A77-D942-A361-64871C9F7761}" destId="{1DEFC865-243C-904D-8BB8-33EFBCF40F76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0722B5A7-DFD8-604A-B632-4D9F3D5AC162}" type="presOf" srcId="{9A128E1B-F717-B64B-8C57-4EDAB8DCF502}" destId="{7B03A638-86DD-D54A-AF6E-596D283DA446}" srcOrd="0" destOrd="0" presId="urn:microsoft.com/office/officeart/2005/8/layout/process1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9C4215B3-F931-DD47-9A66-4ECD9658E4DF}" type="presOf" srcId="{8DE6E911-C4EB-E240-8962-514A8B4A143B}" destId="{280CF666-1581-C841-8576-8B4D3736193A}" srcOrd="1" destOrd="0" presId="urn:microsoft.com/office/officeart/2005/8/layout/process1"/>
    <dgm:cxn modelId="{2C12B8B7-6497-DC4B-84B8-967A24EF9F73}" type="presOf" srcId="{D8FE06A5-4BBF-AB4D-BF30-CBCC0A8EED71}" destId="{15523AE9-49C3-C14C-BBCD-D71B7E0EA1AC}" srcOrd="0" destOrd="0" presId="urn:microsoft.com/office/officeart/2005/8/layout/process1"/>
    <dgm:cxn modelId="{FEAE06C1-8529-8E42-8D33-975A5CAB7F00}" type="presOf" srcId="{598962ED-C5BF-1840-A026-774A12B687E0}" destId="{23483209-9711-004C-B59D-E3F07275B730}" srcOrd="0" destOrd="0" presId="urn:microsoft.com/office/officeart/2005/8/layout/process1"/>
    <dgm:cxn modelId="{41CDC7C7-EA3D-5544-AA04-62C7B4359347}" type="presOf" srcId="{1E5297E2-35FE-4846-AA98-81B566B6C658}" destId="{0C33A18C-1F28-704F-B4E6-9D31504E278E}" srcOrd="1" destOrd="0" presId="urn:microsoft.com/office/officeart/2005/8/layout/process1"/>
    <dgm:cxn modelId="{2F5E51DD-4F8F-5F4C-BD4A-098CE2A4727E}" type="presOf" srcId="{45412DD0-779D-8C4D-822F-3E8B179A576B}" destId="{F4B32375-1C6E-6F4B-8DAD-FD9735F434C8}" srcOrd="0" destOrd="0" presId="urn:microsoft.com/office/officeart/2005/8/layout/process1"/>
    <dgm:cxn modelId="{1F9CDFE6-58C7-BA4A-916F-9A9C64CBF1B4}" type="presOf" srcId="{10C0F1C7-804D-CA41-A280-4701FABF8FBF}" destId="{C3CB6B60-CA01-5D46-8904-94E03ADC1AA4}" srcOrd="0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CBA73E88-D3BB-C740-9692-7CFB3AD8AEF9}" type="presParOf" srcId="{C3CB6B60-CA01-5D46-8904-94E03ADC1AA4}" destId="{15523AE9-49C3-C14C-BBCD-D71B7E0EA1AC}" srcOrd="0" destOrd="0" presId="urn:microsoft.com/office/officeart/2005/8/layout/process1"/>
    <dgm:cxn modelId="{537121B5-8C7F-4342-9686-BCC129A36F7D}" type="presParOf" srcId="{C3CB6B60-CA01-5D46-8904-94E03ADC1AA4}" destId="{AB6D6795-DBAA-694F-A10F-0423180396FA}" srcOrd="1" destOrd="0" presId="urn:microsoft.com/office/officeart/2005/8/layout/process1"/>
    <dgm:cxn modelId="{9BCFEBB9-F476-DB44-9C41-7C7121E2C51F}" type="presParOf" srcId="{AB6D6795-DBAA-694F-A10F-0423180396FA}" destId="{0C33A18C-1F28-704F-B4E6-9D31504E278E}" srcOrd="0" destOrd="0" presId="urn:microsoft.com/office/officeart/2005/8/layout/process1"/>
    <dgm:cxn modelId="{F6763D53-422A-964F-A4CF-953607EBF049}" type="presParOf" srcId="{C3CB6B60-CA01-5D46-8904-94E03ADC1AA4}" destId="{F4B32375-1C6E-6F4B-8DAD-FD9735F434C8}" srcOrd="2" destOrd="0" presId="urn:microsoft.com/office/officeart/2005/8/layout/process1"/>
    <dgm:cxn modelId="{CFBA83BC-462B-D744-B509-6F85DF0C06D1}" type="presParOf" srcId="{C3CB6B60-CA01-5D46-8904-94E03ADC1AA4}" destId="{7FF9604C-A28C-794D-9506-693A70181510}" srcOrd="3" destOrd="0" presId="urn:microsoft.com/office/officeart/2005/8/layout/process1"/>
    <dgm:cxn modelId="{C50B6A7C-E25E-1045-B225-BD17880EE9C3}" type="presParOf" srcId="{7FF9604C-A28C-794D-9506-693A70181510}" destId="{280CF666-1581-C841-8576-8B4D3736193A}" srcOrd="0" destOrd="0" presId="urn:microsoft.com/office/officeart/2005/8/layout/process1"/>
    <dgm:cxn modelId="{4FC3D92A-A6D0-7A49-8A5B-613E89650343}" type="presParOf" srcId="{C3CB6B60-CA01-5D46-8904-94E03ADC1AA4}" destId="{7B03A638-86DD-D54A-AF6E-596D283DA446}" srcOrd="4" destOrd="0" presId="urn:microsoft.com/office/officeart/2005/8/layout/process1"/>
    <dgm:cxn modelId="{EDDEAA8E-9C74-6544-BC60-5CD5F820CA7D}" type="presParOf" srcId="{C3CB6B60-CA01-5D46-8904-94E03ADC1AA4}" destId="{23483209-9711-004C-B59D-E3F07275B730}" srcOrd="5" destOrd="0" presId="urn:microsoft.com/office/officeart/2005/8/layout/process1"/>
    <dgm:cxn modelId="{A1AB2791-6C6A-1446-AB4F-3B48164AFB9B}" type="presParOf" srcId="{23483209-9711-004C-B59D-E3F07275B730}" destId="{071BD364-CF08-DC49-97AE-DF0E483A5CF5}" srcOrd="0" destOrd="0" presId="urn:microsoft.com/office/officeart/2005/8/layout/process1"/>
    <dgm:cxn modelId="{CC494168-5826-C545-9A48-F437647D547C}" type="presParOf" srcId="{C3CB6B60-CA01-5D46-8904-94E03ADC1AA4}" destId="{D431CE5C-2D0A-6E40-8B91-6498B18C7BEF}" srcOrd="6" destOrd="0" presId="urn:microsoft.com/office/officeart/2005/8/layout/process1"/>
    <dgm:cxn modelId="{B7C7B4BD-0E29-004A-BEAF-1EE79792D008}" type="presParOf" srcId="{C3CB6B60-CA01-5D46-8904-94E03ADC1AA4}" destId="{1DEFC865-243C-904D-8BB8-33EFBCF40F76}" srcOrd="7" destOrd="0" presId="urn:microsoft.com/office/officeart/2005/8/layout/process1"/>
    <dgm:cxn modelId="{A69BE15B-A546-F947-9ED0-824B2EDA0530}" type="presParOf" srcId="{1DEFC865-243C-904D-8BB8-33EFBCF40F76}" destId="{8E045905-C3BA-D246-8807-59F0E75DD27E}" srcOrd="0" destOrd="0" presId="urn:microsoft.com/office/officeart/2005/8/layout/process1"/>
    <dgm:cxn modelId="{62815126-9EDC-2048-9E75-6EC3FCBC11A6}" type="presParOf" srcId="{C3CB6B60-CA01-5D46-8904-94E03ADC1AA4}" destId="{39E9D6CE-5F38-6341-BD55-2490DDD480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047C-D177-604E-8160-29534F6FEB11}">
      <dsp:nvSpPr>
        <dsp:cNvPr id="0" name=""/>
        <dsp:cNvSpPr/>
      </dsp:nvSpPr>
      <dsp:spPr>
        <a:xfrm>
          <a:off x="11097" y="390534"/>
          <a:ext cx="3391502" cy="463759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 question: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</a:t>
          </a:r>
          <a:r>
            <a:rPr lang="en-US" sz="1800" b="0" kern="1200" dirty="0"/>
            <a:t>Exploring the relationship</a:t>
          </a:r>
          <a:r>
            <a:rPr lang="en-US" sz="1800" kern="1200" dirty="0"/>
            <a:t> between suicides rates and the GDP per capita as well as the unemployment rate in a country</a:t>
          </a:r>
        </a:p>
      </dsp:txBody>
      <dsp:txXfrm>
        <a:off x="110431" y="489868"/>
        <a:ext cx="3192834" cy="4438930"/>
      </dsp:txXfrm>
    </dsp:sp>
    <dsp:sp modelId="{0BC49BEA-6F32-2740-AE6C-06F44861BE8F}">
      <dsp:nvSpPr>
        <dsp:cNvPr id="0" name=""/>
        <dsp:cNvSpPr/>
      </dsp:nvSpPr>
      <dsp:spPr>
        <a:xfrm>
          <a:off x="356124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61244" y="2591302"/>
        <a:ext cx="235428" cy="236062"/>
      </dsp:txXfrm>
    </dsp:sp>
    <dsp:sp modelId="{72EE0EF4-F0A9-8A40-A944-961DBDB52F6B}">
      <dsp:nvSpPr>
        <dsp:cNvPr id="0" name=""/>
        <dsp:cNvSpPr/>
      </dsp:nvSpPr>
      <dsp:spPr>
        <a:xfrm>
          <a:off x="4037178" y="387748"/>
          <a:ext cx="2308801" cy="4643170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Extraction of data from two sources: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1) </a:t>
          </a:r>
          <a:r>
            <a:rPr lang="en-US" sz="18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2) World Development Indicators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104800" y="455370"/>
        <a:ext cx="2173557" cy="4507926"/>
      </dsp:txXfrm>
    </dsp:sp>
    <dsp:sp modelId="{1F047A59-D4D1-4248-A3D9-6AA8ADCC00E0}">
      <dsp:nvSpPr>
        <dsp:cNvPr id="0" name=""/>
        <dsp:cNvSpPr/>
      </dsp:nvSpPr>
      <dsp:spPr>
        <a:xfrm>
          <a:off x="650462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04624" y="2591302"/>
        <a:ext cx="235428" cy="236062"/>
      </dsp:txXfrm>
    </dsp:sp>
    <dsp:sp modelId="{69B0C93B-D3A8-ED46-9CF2-ADAC6312E1B8}">
      <dsp:nvSpPr>
        <dsp:cNvPr id="0" name=""/>
        <dsp:cNvSpPr/>
      </dsp:nvSpPr>
      <dsp:spPr>
        <a:xfrm>
          <a:off x="6980557" y="375920"/>
          <a:ext cx="1963321" cy="466682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b="1" kern="1200" dirty="0"/>
            <a:t>Utilization of 3 methods: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800" kern="1200" dirty="0"/>
            <a:t>1. MySQL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API in </a:t>
          </a:r>
          <a:r>
            <a:rPr lang="en-US" sz="1800" kern="1200" dirty="0" err="1"/>
            <a:t>Knime</a:t>
          </a:r>
          <a:endParaRPr lang="en-US" sz="1800" kern="1200" dirty="0"/>
        </a:p>
      </dsp:txBody>
      <dsp:txXfrm>
        <a:off x="7038061" y="433424"/>
        <a:ext cx="1848313" cy="4551818"/>
      </dsp:txXfrm>
    </dsp:sp>
    <dsp:sp modelId="{46FE47B3-184E-E942-9A48-B01961ECEB72}">
      <dsp:nvSpPr>
        <dsp:cNvPr id="0" name=""/>
        <dsp:cNvSpPr/>
      </dsp:nvSpPr>
      <dsp:spPr>
        <a:xfrm>
          <a:off x="9102523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02523" y="2591302"/>
        <a:ext cx="235428" cy="236062"/>
      </dsp:txXfrm>
    </dsp:sp>
    <dsp:sp modelId="{D900D960-EDFE-1D49-BE80-4F7A25FC7A1D}">
      <dsp:nvSpPr>
        <dsp:cNvPr id="0" name=""/>
        <dsp:cNvSpPr/>
      </dsp:nvSpPr>
      <dsp:spPr>
        <a:xfrm>
          <a:off x="9578457" y="375920"/>
          <a:ext cx="1586445" cy="466682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Results: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1.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2. Regressions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3. Scatterplots</a:t>
          </a:r>
        </a:p>
      </dsp:txBody>
      <dsp:txXfrm>
        <a:off x="9624922" y="422385"/>
        <a:ext cx="1493515" cy="4573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23AE9-49C3-C14C-BBCD-D71B7E0EA1AC}">
      <dsp:nvSpPr>
        <dsp:cNvPr id="0" name=""/>
        <dsp:cNvSpPr/>
      </dsp:nvSpPr>
      <dsp:spPr>
        <a:xfrm>
          <a:off x="5060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Downloaded suicides </a:t>
          </a:r>
          <a:r>
            <a:rPr lang="en-US" sz="2000" kern="1200" dirty="0">
              <a:solidFill>
                <a:schemeClr val="bg1"/>
              </a:solidFill>
            </a:rPr>
            <a:t>data from </a:t>
          </a:r>
          <a:r>
            <a:rPr lang="en-US" sz="20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1004" y="765556"/>
        <a:ext cx="1476760" cy="1864020"/>
      </dsp:txXfrm>
    </dsp:sp>
    <dsp:sp modelId="{AB6D6795-DBAA-694F-A10F-0423180396FA}">
      <dsp:nvSpPr>
        <dsp:cNvPr id="0" name=""/>
        <dsp:cNvSpPr/>
      </dsp:nvSpPr>
      <dsp:spPr>
        <a:xfrm>
          <a:off x="1730573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30573" y="1580859"/>
        <a:ext cx="232787" cy="233414"/>
      </dsp:txXfrm>
    </dsp:sp>
    <dsp:sp modelId="{F4B32375-1C6E-6F4B-8DAD-FD9735F434C8}">
      <dsp:nvSpPr>
        <dsp:cNvPr id="0" name=""/>
        <dsp:cNvSpPr/>
      </dsp:nvSpPr>
      <dsp:spPr>
        <a:xfrm>
          <a:off x="2201167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Transformed data into .SQL format with Freeware software</a:t>
          </a:r>
        </a:p>
      </dsp:txBody>
      <dsp:txXfrm>
        <a:off x="2247111" y="765556"/>
        <a:ext cx="1476760" cy="1864020"/>
      </dsp:txXfrm>
    </dsp:sp>
    <dsp:sp modelId="{7FF9604C-A28C-794D-9506-693A70181510}">
      <dsp:nvSpPr>
        <dsp:cNvPr id="0" name=""/>
        <dsp:cNvSpPr/>
      </dsp:nvSpPr>
      <dsp:spPr>
        <a:xfrm>
          <a:off x="3926681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26681" y="1580859"/>
        <a:ext cx="232787" cy="233414"/>
      </dsp:txXfrm>
    </dsp:sp>
    <dsp:sp modelId="{7B03A638-86DD-D54A-AF6E-596D283DA446}">
      <dsp:nvSpPr>
        <dsp:cNvPr id="0" name=""/>
        <dsp:cNvSpPr/>
      </dsp:nvSpPr>
      <dsp:spPr>
        <a:xfrm>
          <a:off x="4397275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Created table Suicides</a:t>
          </a:r>
        </a:p>
      </dsp:txBody>
      <dsp:txXfrm>
        <a:off x="4443219" y="765556"/>
        <a:ext cx="1476760" cy="1864020"/>
      </dsp:txXfrm>
    </dsp:sp>
    <dsp:sp modelId="{23483209-9711-004C-B59D-E3F07275B730}">
      <dsp:nvSpPr>
        <dsp:cNvPr id="0" name=""/>
        <dsp:cNvSpPr/>
      </dsp:nvSpPr>
      <dsp:spPr>
        <a:xfrm>
          <a:off x="6122789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22789" y="1580859"/>
        <a:ext cx="232787" cy="233414"/>
      </dsp:txXfrm>
    </dsp:sp>
    <dsp:sp modelId="{D431CE5C-2D0A-6E40-8B91-6498B18C7BEF}">
      <dsp:nvSpPr>
        <dsp:cNvPr id="0" name=""/>
        <dsp:cNvSpPr/>
      </dsp:nvSpPr>
      <dsp:spPr>
        <a:xfrm>
          <a:off x="6593383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Dropped unnecessary columns</a:t>
          </a:r>
        </a:p>
      </dsp:txBody>
      <dsp:txXfrm>
        <a:off x="6639327" y="765556"/>
        <a:ext cx="1476760" cy="1864020"/>
      </dsp:txXfrm>
    </dsp:sp>
    <dsp:sp modelId="{1DEFC865-243C-904D-8BB8-33EFBCF40F76}">
      <dsp:nvSpPr>
        <dsp:cNvPr id="0" name=""/>
        <dsp:cNvSpPr/>
      </dsp:nvSpPr>
      <dsp:spPr>
        <a:xfrm>
          <a:off x="8318896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318896" y="1580859"/>
        <a:ext cx="232787" cy="233414"/>
      </dsp:txXfrm>
    </dsp:sp>
    <dsp:sp modelId="{39E9D6CE-5F38-6341-BD55-2490DDD480BB}">
      <dsp:nvSpPr>
        <dsp:cNvPr id="0" name=""/>
        <dsp:cNvSpPr/>
      </dsp:nvSpPr>
      <dsp:spPr>
        <a:xfrm>
          <a:off x="8789491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Exported data into </a:t>
          </a:r>
          <a:r>
            <a:rPr lang="en-US" sz="2000" i="1" kern="1200" dirty="0" err="1"/>
            <a:t>Knime</a:t>
          </a:r>
          <a:r>
            <a:rPr lang="en-US" sz="2000" kern="1200" dirty="0"/>
            <a:t> using </a:t>
          </a:r>
          <a:r>
            <a:rPr lang="en-US" sz="2000" i="1" kern="1200" dirty="0"/>
            <a:t>MySQL connector node </a:t>
          </a:r>
        </a:p>
      </dsp:txBody>
      <dsp:txXfrm>
        <a:off x="8835435" y="765556"/>
        <a:ext cx="1476760" cy="1864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C90B-A991-4D3C-BED2-FFB414950DE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485C3-159A-47BA-9C93-87F52CC1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6A4-3CC7-48F8-AD70-0F46F75C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CF01-E343-44D9-AA93-0C989E74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7345-6974-4C8B-9390-B2B98CDE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6312-02CE-47EA-92E4-8F2463B2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423D-8644-4D57-95C5-9994E36A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40D-A4E7-4FB1-A7A7-0212F64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779F-2E4B-4AE4-BC69-3C92667E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FF64-8B11-4602-9667-CF4F2485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E718-594C-4DA0-93FD-5B606353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E181-308F-453A-9710-8C50863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0D22A-2D70-4EF5-A20B-49701A40C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CC4B-61E4-4B0D-902A-909AB4CC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E51C-2A52-41A2-9E8B-37C4DD88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B827-5E81-493F-B5A6-A9F0A3E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D81-AB09-4A10-9051-00D5AE2E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F4AC-A4FE-40AD-AAE0-F2CAB5A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8666-E911-4C7E-AC0B-6B8E12E3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754B-E17A-4EA4-85C6-4BFDF6F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8D92-4A33-4CD7-BEE7-5BEFCE0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5D8F-3D03-4A03-B75E-4E8AE38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BD5A-E6CE-440A-8AEE-22A8BD6E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B138-A8ED-4193-81C7-AFE506D6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8B49-C720-4298-AFBF-789BD0F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7237-430D-4F1C-A7AB-CA4EE75A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68-C149-401E-932A-BF3B902F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AA1D-9AFA-4FD1-8D9F-A6EA79C1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BD9-AF26-4005-9C08-D4689EC7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8DB4-B8FD-47C6-916C-013F18EA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FC03-A7CD-4F0A-9115-1179061B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B02A-2065-4CC9-80B5-496FFD49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B623-9C5A-4A9B-B0B2-C43F6D03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BB4-8575-4019-860E-60E39A8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5197-A0BB-422A-B0D2-991489B5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D371-F36D-407A-9DC1-362AB208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2CFA-A632-4483-BBF5-C23BB666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1B42-C9F0-4BE0-B398-F61C57D71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80A2-86B9-4497-8D89-E4C39726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A174-090B-4A0D-85CE-DA314BF5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0BD9-04B7-4606-A66F-A1E26DA2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93-23F8-4050-96F4-AAA7E501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BCEB9-3E8C-4B37-BF2A-17DC18B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203B-D932-4119-8EA2-E3D3C2D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94C3-E287-467A-8D99-8417397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973E-93C6-41C0-BD04-54D08A7F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E1C8-86F9-4305-8471-FBC22027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BBD08-7FBE-4099-BDBB-1A4B22A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763-736E-48A9-B1A5-17F9FE2A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934-ABD4-427F-9498-D4B24AE9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1DE0-68B7-4920-B205-7395C41C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2465-E0ED-4982-8733-744ADDB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660ED-CB1A-401E-821E-FADF400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CE1B-47F2-45C9-93FA-F66039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BB7-1F6A-43EF-B50E-56C21D1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DAE3A-15DA-4434-9EF0-C42FA8673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A907-AA89-4697-BDFA-C22D6047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354A-BA18-4E90-A300-B4FD04CE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58F4-5ECC-4F3C-B5D3-E1D933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EA87-7358-45AF-93E8-ACABEEDD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4C377-CC31-4782-8188-7AFDDA49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5BC1-6D2A-4D78-A295-9A81051B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0869-C7FA-48C2-86C5-0BED5E95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7116-8A47-4F3D-AD7D-F16E6D28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815-CFF6-4DF5-BA36-75FFACFE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worldbank.org/v2/country/all/indicator/NY.GDP.PCAP.CD;SL.UEM.TOTL.ZS;SP.POP.TOTL?source=2&amp;format=json&amp;date=2010:20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7DE-3EDD-5A45-ABC5-C21A888F0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3103563"/>
            <a:ext cx="9144000" cy="1062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Engineering 1</a:t>
            </a:r>
            <a:br>
              <a:rPr lang="en-US" dirty="0"/>
            </a:br>
            <a:r>
              <a:rPr lang="en-US" sz="4000" dirty="0"/>
              <a:t>Term project 2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FEEDD-B9D3-8341-BF98-5A78EE2ADB2C}"/>
              </a:ext>
            </a:extLst>
          </p:cNvPr>
          <p:cNvSpPr txBox="1">
            <a:spLocks/>
          </p:cNvSpPr>
          <p:nvPr/>
        </p:nvSpPr>
        <p:spPr>
          <a:xfrm>
            <a:off x="2068599" y="4994634"/>
            <a:ext cx="91440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/>
              <a:t>Team Manila:</a:t>
            </a:r>
          </a:p>
          <a:p>
            <a:pPr algn="r"/>
            <a:endParaRPr lang="en-US" sz="8000" b="1" dirty="0"/>
          </a:p>
          <a:p>
            <a:pPr algn="r"/>
            <a:r>
              <a:rPr lang="en-US" sz="8000" dirty="0"/>
              <a:t>Haaris Cheema</a:t>
            </a:r>
          </a:p>
          <a:p>
            <a:pPr algn="r"/>
            <a:r>
              <a:rPr lang="en-US" sz="8000" dirty="0"/>
              <a:t>Muhammad Talha Zahid</a:t>
            </a:r>
          </a:p>
          <a:p>
            <a:pPr algn="r"/>
            <a:r>
              <a:rPr lang="en-US" sz="8000" dirty="0"/>
              <a:t>Peter </a:t>
            </a:r>
            <a:r>
              <a:rPr lang="en-US" sz="8000" dirty="0" err="1"/>
              <a:t>Endes</a:t>
            </a:r>
            <a:r>
              <a:rPr lang="en-US" sz="8000" dirty="0"/>
              <a:t>-Nagy</a:t>
            </a:r>
            <a:endParaRPr lang="en-US" sz="3600" dirty="0"/>
          </a:p>
          <a:p>
            <a:pPr algn="r"/>
            <a:r>
              <a:rPr lang="en-US" sz="8000" dirty="0"/>
              <a:t> Sabina </a:t>
            </a:r>
            <a:r>
              <a:rPr lang="en-US" sz="8000" dirty="0" err="1"/>
              <a:t>Umarova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0E3C7-60C6-478E-9E92-D19ADD14D648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AABC-7465-8740-B29B-7AC56CF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648929"/>
          </a:xfrm>
        </p:spPr>
        <p:txBody>
          <a:bodyPr>
            <a:normAutofit/>
          </a:bodyPr>
          <a:lstStyle/>
          <a:p>
            <a:r>
              <a:rPr lang="en-US" sz="30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9817-B0B8-B847-B599-152C2943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101917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90725-4EB1-9E4F-AF02-8C10880E3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70727"/>
              </p:ext>
            </p:extLst>
          </p:nvPr>
        </p:nvGraphicFramePr>
        <p:xfrm>
          <a:off x="457200" y="1131147"/>
          <a:ext cx="1117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1CA282-140F-46CB-842C-F97B76754CC1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60D-EE52-F840-8731-8834337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" y="-2645"/>
            <a:ext cx="10515600" cy="634241"/>
          </a:xfrm>
        </p:spPr>
        <p:txBody>
          <a:bodyPr>
            <a:normAutofit/>
          </a:bodyPr>
          <a:lstStyle/>
          <a:p>
            <a:r>
              <a:rPr lang="en-US" sz="2800" b="1" dirty="0"/>
              <a:t>MySQL – Suicides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F3D7-BE25-CB44-AFA7-9B5CAFF9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081088"/>
            <a:ext cx="10515600" cy="2657792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C6612B-4A9D-034F-9E15-A562B94DC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76185"/>
              </p:ext>
            </p:extLst>
          </p:nvPr>
        </p:nvGraphicFramePr>
        <p:xfrm>
          <a:off x="745066" y="1669310"/>
          <a:ext cx="103632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FB328A-6C2F-462F-8B9A-5E4B1B3EE40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E61-66A2-8F4B-BAF8-3931C67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0"/>
            <a:ext cx="10515600" cy="646331"/>
          </a:xfrm>
        </p:spPr>
        <p:txBody>
          <a:bodyPr>
            <a:normAutofit/>
          </a:bodyPr>
          <a:lstStyle/>
          <a:p>
            <a:r>
              <a:rPr lang="en-US" sz="3000" b="1" dirty="0"/>
              <a:t>World Bank API – URL Breakdown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A857D-CD80-9F45-9805-ED8B59E75CCC}"/>
              </a:ext>
            </a:extLst>
          </p:cNvPr>
          <p:cNvSpPr txBox="1"/>
          <p:nvPr/>
        </p:nvSpPr>
        <p:spPr>
          <a:xfrm>
            <a:off x="279399" y="2692399"/>
            <a:ext cx="1308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>
              <a:hlinkClick r:id="rId2"/>
            </a:endParaRPr>
          </a:p>
          <a:p>
            <a:r>
              <a:rPr lang="en-US" sz="1600" u="sng" dirty="0">
                <a:hlinkClick r:id="rId2"/>
              </a:rPr>
              <a:t>http://api.worldbank.org/v2/country/all/indicator/NY.GDP.PCAP.CD;SL.UEM.TOTL.ZS;SP.POP.TOTL?source=2&amp;format=json&amp;date=2010:2019</a:t>
            </a:r>
            <a:endParaRPr lang="en-US" sz="16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FBC03B2-8B4A-DB40-A0A7-1DE169C7F5CA}"/>
              </a:ext>
            </a:extLst>
          </p:cNvPr>
          <p:cNvSpPr/>
          <p:nvPr/>
        </p:nvSpPr>
        <p:spPr>
          <a:xfrm rot="16200000">
            <a:off x="467361" y="2611117"/>
            <a:ext cx="279401" cy="533402"/>
          </a:xfrm>
          <a:prstGeom prst="rightBrac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502B572-FD88-F34A-B786-175EE5D8D106}"/>
              </a:ext>
            </a:extLst>
          </p:cNvPr>
          <p:cNvSpPr/>
          <p:nvPr/>
        </p:nvSpPr>
        <p:spPr>
          <a:xfrm rot="5400000">
            <a:off x="1551041" y="2707475"/>
            <a:ext cx="279402" cy="1454682"/>
          </a:xfrm>
          <a:prstGeom prst="rightBrac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92A673-0A10-6547-80FB-973244A843BE}"/>
              </a:ext>
            </a:extLst>
          </p:cNvPr>
          <p:cNvSpPr/>
          <p:nvPr/>
        </p:nvSpPr>
        <p:spPr>
          <a:xfrm rot="16200000">
            <a:off x="2492642" y="2663558"/>
            <a:ext cx="279402" cy="428518"/>
          </a:xfrm>
          <a:prstGeom prst="rightBrace">
            <a:avLst/>
          </a:prstGeom>
          <a:ln w="3492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54563FA-1594-7341-B3EE-A92B968B8911}"/>
              </a:ext>
            </a:extLst>
          </p:cNvPr>
          <p:cNvSpPr/>
          <p:nvPr/>
        </p:nvSpPr>
        <p:spPr>
          <a:xfrm rot="5400000">
            <a:off x="3122560" y="3019159"/>
            <a:ext cx="279401" cy="831318"/>
          </a:xfrm>
          <a:prstGeom prst="rightBrac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B76D5FC-D60A-E547-A86F-F15910B29420}"/>
              </a:ext>
            </a:extLst>
          </p:cNvPr>
          <p:cNvSpPr/>
          <p:nvPr/>
        </p:nvSpPr>
        <p:spPr>
          <a:xfrm rot="16200000">
            <a:off x="5864860" y="571496"/>
            <a:ext cx="279404" cy="4612642"/>
          </a:xfrm>
          <a:prstGeom prst="righ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ABF706C-D3E0-CF47-ACAC-A73AEA97AAE6}"/>
              </a:ext>
            </a:extLst>
          </p:cNvPr>
          <p:cNvSpPr/>
          <p:nvPr/>
        </p:nvSpPr>
        <p:spPr>
          <a:xfrm rot="5400000">
            <a:off x="8586842" y="3037674"/>
            <a:ext cx="279401" cy="831318"/>
          </a:xfrm>
          <a:prstGeom prst="rightBrac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CF390D8-E9EE-AF40-89B3-AA5D94C77FD7}"/>
              </a:ext>
            </a:extLst>
          </p:cNvPr>
          <p:cNvSpPr/>
          <p:nvPr/>
        </p:nvSpPr>
        <p:spPr>
          <a:xfrm rot="16200000">
            <a:off x="9618983" y="2374899"/>
            <a:ext cx="320041" cy="965198"/>
          </a:xfrm>
          <a:prstGeom prst="rightBrac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55B1C27-7553-5E49-8CD8-8270C27A5F1B}"/>
              </a:ext>
            </a:extLst>
          </p:cNvPr>
          <p:cNvSpPr/>
          <p:nvPr/>
        </p:nvSpPr>
        <p:spPr>
          <a:xfrm rot="5400000">
            <a:off x="10920646" y="2748403"/>
            <a:ext cx="303327" cy="1385940"/>
          </a:xfrm>
          <a:prstGeom prst="righ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F8FD9-8E0C-5F4F-8660-9B934DF43038}"/>
              </a:ext>
            </a:extLst>
          </p:cNvPr>
          <p:cNvCxnSpPr/>
          <p:nvPr/>
        </p:nvCxnSpPr>
        <p:spPr>
          <a:xfrm>
            <a:off x="58928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8BF24D-F12D-8246-A506-B96E31769D19}"/>
              </a:ext>
            </a:extLst>
          </p:cNvPr>
          <p:cNvCxnSpPr/>
          <p:nvPr/>
        </p:nvCxnSpPr>
        <p:spPr>
          <a:xfrm>
            <a:off x="2631440" y="1640843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EDFE9C-A662-784B-B516-8197E12A2F92}"/>
              </a:ext>
            </a:extLst>
          </p:cNvPr>
          <p:cNvCxnSpPr/>
          <p:nvPr/>
        </p:nvCxnSpPr>
        <p:spPr>
          <a:xfrm>
            <a:off x="601472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D37A04-11CF-6B48-A727-81AB059EA811}"/>
              </a:ext>
            </a:extLst>
          </p:cNvPr>
          <p:cNvCxnSpPr/>
          <p:nvPr/>
        </p:nvCxnSpPr>
        <p:spPr>
          <a:xfrm>
            <a:off x="978408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0DFE9B-AE0B-1E4C-9FC3-2D6B0D521A2F}"/>
              </a:ext>
            </a:extLst>
          </p:cNvPr>
          <p:cNvCxnSpPr>
            <a:cxnSpLocks/>
          </p:cNvCxnSpPr>
          <p:nvPr/>
        </p:nvCxnSpPr>
        <p:spPr>
          <a:xfrm flipV="1">
            <a:off x="1686560" y="374395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0EA606-B899-2340-A0DD-398B1CBA19DB}"/>
              </a:ext>
            </a:extLst>
          </p:cNvPr>
          <p:cNvCxnSpPr>
            <a:cxnSpLocks/>
          </p:cNvCxnSpPr>
          <p:nvPr/>
        </p:nvCxnSpPr>
        <p:spPr>
          <a:xfrm flipV="1">
            <a:off x="3261360" y="372363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AEE6D9-8B3E-494E-BFB9-C3E997D66745}"/>
              </a:ext>
            </a:extLst>
          </p:cNvPr>
          <p:cNvCxnSpPr>
            <a:cxnSpLocks/>
          </p:cNvCxnSpPr>
          <p:nvPr/>
        </p:nvCxnSpPr>
        <p:spPr>
          <a:xfrm flipV="1">
            <a:off x="8737600" y="372363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9227C-AB31-3A48-8C0F-0E06640402E1}"/>
              </a:ext>
            </a:extLst>
          </p:cNvPr>
          <p:cNvCxnSpPr>
            <a:cxnSpLocks/>
          </p:cNvCxnSpPr>
          <p:nvPr/>
        </p:nvCxnSpPr>
        <p:spPr>
          <a:xfrm flipV="1">
            <a:off x="11064240" y="373379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4F2CDC-371B-4249-8429-60AE74C061F5}"/>
              </a:ext>
            </a:extLst>
          </p:cNvPr>
          <p:cNvSpPr txBox="1"/>
          <p:nvPr/>
        </p:nvSpPr>
        <p:spPr>
          <a:xfrm>
            <a:off x="128694" y="1049788"/>
            <a:ext cx="95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scheme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02AA8F-A3C0-384B-B234-A33B0F4526F5}"/>
              </a:ext>
            </a:extLst>
          </p:cNvPr>
          <p:cNvSpPr txBox="1"/>
          <p:nvPr/>
        </p:nvSpPr>
        <p:spPr>
          <a:xfrm>
            <a:off x="1841321" y="1006367"/>
            <a:ext cx="152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9933"/>
                </a:solidFill>
              </a:rPr>
              <a:t>version of the indicators 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A6485-C2F0-C54B-9C83-BFE457BE9A46}"/>
              </a:ext>
            </a:extLst>
          </p:cNvPr>
          <p:cNvSpPr txBox="1"/>
          <p:nvPr/>
        </p:nvSpPr>
        <p:spPr>
          <a:xfrm>
            <a:off x="4254499" y="979269"/>
            <a:ext cx="352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Indicators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(GDP, unemployment, population)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66DCBE-A068-634E-BA8E-B6E33AED6653}"/>
              </a:ext>
            </a:extLst>
          </p:cNvPr>
          <p:cNvSpPr txBox="1"/>
          <p:nvPr/>
        </p:nvSpPr>
        <p:spPr>
          <a:xfrm>
            <a:off x="9031456" y="1125666"/>
            <a:ext cx="155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format (JSON)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8563CF-B825-1E41-963A-6C6100995D86}"/>
              </a:ext>
            </a:extLst>
          </p:cNvPr>
          <p:cNvSpPr txBox="1"/>
          <p:nvPr/>
        </p:nvSpPr>
        <p:spPr>
          <a:xfrm>
            <a:off x="1202265" y="4836160"/>
            <a:ext cx="13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343322-69F6-B240-A6D9-0B334A4CF23F}"/>
              </a:ext>
            </a:extLst>
          </p:cNvPr>
          <p:cNvSpPr txBox="1"/>
          <p:nvPr/>
        </p:nvSpPr>
        <p:spPr>
          <a:xfrm>
            <a:off x="2669539" y="4836160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countries (all)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A3EED4-B074-1841-9CEE-25615E2F4EFC}"/>
              </a:ext>
            </a:extLst>
          </p:cNvPr>
          <p:cNvSpPr txBox="1"/>
          <p:nvPr/>
        </p:nvSpPr>
        <p:spPr>
          <a:xfrm>
            <a:off x="8002804" y="4815840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dataset source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9DA52-84A9-114E-9132-CF7593D7A363}"/>
              </a:ext>
            </a:extLst>
          </p:cNvPr>
          <p:cNvSpPr txBox="1"/>
          <p:nvPr/>
        </p:nvSpPr>
        <p:spPr>
          <a:xfrm>
            <a:off x="10456387" y="4782093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date range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7EB05-966D-4289-B68D-CE1919384CA3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95B7A-E299-B240-9D6A-1B235AE34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66" y="649469"/>
            <a:ext cx="8695267" cy="5388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E5AB7-4731-4427-B88E-C1895D63A366}"/>
              </a:ext>
            </a:extLst>
          </p:cNvPr>
          <p:cNvSpPr txBox="1"/>
          <p:nvPr/>
        </p:nvSpPr>
        <p:spPr>
          <a:xfrm>
            <a:off x="282804" y="29003"/>
            <a:ext cx="10426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+mj-lt"/>
              </a:rPr>
              <a:t>World Bank API – Postman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566AF-1BB4-4867-8FEE-87CFECCF938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971-C08D-C443-AFFC-F3A8358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6" y="167149"/>
            <a:ext cx="10515600" cy="46444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tx1"/>
                </a:solidFill>
              </a:rPr>
              <a:t>Knime</a:t>
            </a:r>
            <a:r>
              <a:rPr lang="en-US" sz="3000" b="1" dirty="0">
                <a:solidFill>
                  <a:schemeClr val="tx1"/>
                </a:solidFill>
              </a:rPr>
              <a:t>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B15890-AF8D-7F4E-B941-8570DE2A5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13" y="1270000"/>
            <a:ext cx="11909774" cy="50762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75788-FB8B-46D9-BAB6-B39EC78E8D6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9"/>
            <a:ext cx="10515600" cy="37017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GDP per capita against suicide mortality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EB085-021D-407A-9B5A-B0A01830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4" y="2129149"/>
            <a:ext cx="11061139" cy="4148098"/>
          </a:xfrm>
          <a:prstGeom prst="rect">
            <a:avLst/>
          </a:prstGeom>
        </p:spPr>
      </p:pic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C39C33-68C5-4872-9290-0F8F6C436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227017"/>
              </p:ext>
            </p:extLst>
          </p:nvPr>
        </p:nvGraphicFramePr>
        <p:xfrm>
          <a:off x="423894" y="986692"/>
          <a:ext cx="11061140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28317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147872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log_GDP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0.406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89919-2579-4D7B-969A-DFC6203A1412}"/>
              </a:ext>
            </a:extLst>
          </p:cNvPr>
          <p:cNvSpPr txBox="1"/>
          <p:nvPr/>
        </p:nvSpPr>
        <p:spPr>
          <a:xfrm>
            <a:off x="423894" y="629769"/>
            <a:ext cx="111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– Level Regression (Regress suicide rate on GDP per capita) [R-Squared: 0.0163]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E61BB-AA3A-4B24-B1EB-EE8A2740517A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8"/>
            <a:ext cx="10515600" cy="42910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unemployment rate against suicide mortality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69DEA-D313-4C2E-A54B-BF9B9A40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3" y="2642718"/>
            <a:ext cx="11408446" cy="364648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1E1B5-523F-47BD-A938-AF56B0AC6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535689"/>
              </p:ext>
            </p:extLst>
          </p:nvPr>
        </p:nvGraphicFramePr>
        <p:xfrm>
          <a:off x="369091" y="1192059"/>
          <a:ext cx="11408445" cy="12147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1689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37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11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529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6.023581633485264E-11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45AECC-1D43-4AD0-A3FD-F66A02F89404}"/>
              </a:ext>
            </a:extLst>
          </p:cNvPr>
          <p:cNvSpPr txBox="1"/>
          <p:nvPr/>
        </p:nvSpPr>
        <p:spPr>
          <a:xfrm>
            <a:off x="369091" y="740744"/>
            <a:ext cx="111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Level Regression (Regress suicide rate on unemployment rate) [R-squared : 0.0505]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3E5D0-1F26-4B7A-B65F-6FFC345ADC7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8F83D-4251-4C38-87ED-8AEC6B2C978A}"/>
              </a:ext>
            </a:extLst>
          </p:cNvPr>
          <p:cNvSpPr txBox="1"/>
          <p:nvPr/>
        </p:nvSpPr>
        <p:spPr>
          <a:xfrm>
            <a:off x="1216058" y="2565529"/>
            <a:ext cx="9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Any 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400F-B7B5-4408-8F44-4D818D6977AE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308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Engineering 1 Term project 2 </vt:lpstr>
      <vt:lpstr>Executive summary</vt:lpstr>
      <vt:lpstr>MySQL – Suicides data</vt:lpstr>
      <vt:lpstr>World Bank API – URL Breakdown</vt:lpstr>
      <vt:lpstr>PowerPoint Presentation</vt:lpstr>
      <vt:lpstr>Knime Workflow</vt:lpstr>
      <vt:lpstr>Regressing GDP per capita against suicide mortality</vt:lpstr>
      <vt:lpstr>Regressing unemployment rate against suicide mortality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1 </dc:title>
  <dc:creator>Microsoft Office User</dc:creator>
  <cp:lastModifiedBy>Haaris Cheema</cp:lastModifiedBy>
  <cp:revision>35</cp:revision>
  <dcterms:created xsi:type="dcterms:W3CDTF">2021-11-15T20:04:22Z</dcterms:created>
  <dcterms:modified xsi:type="dcterms:W3CDTF">2021-11-16T10:48:12Z</dcterms:modified>
</cp:coreProperties>
</file>