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86" r:id="rId9"/>
    <p:sldId id="261" r:id="rId10"/>
    <p:sldId id="263" r:id="rId11"/>
    <p:sldId id="264" r:id="rId12"/>
    <p:sldId id="274" r:id="rId13"/>
    <p:sldId id="265" r:id="rId14"/>
    <p:sldId id="275" r:id="rId15"/>
    <p:sldId id="266" r:id="rId16"/>
    <p:sldId id="271" r:id="rId17"/>
    <p:sldId id="272" r:id="rId18"/>
    <p:sldId id="273" r:id="rId19"/>
    <p:sldId id="267" r:id="rId20"/>
    <p:sldId id="268" r:id="rId21"/>
    <p:sldId id="278" r:id="rId22"/>
    <p:sldId id="279" r:id="rId23"/>
    <p:sldId id="270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EE00"/>
    <a:srgbClr val="A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43c89721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43c89721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43c89721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43c89721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5b08366f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5b08366f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55568687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55568687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55568687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5556868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5556868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5556868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5556868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5556868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5556868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5556868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5b08366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5b08366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08366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5b08366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5b08366f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5b08366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</a:t>
            </a:r>
            <a:endParaRPr lang="pt-BR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3244825"/>
            <a:ext cx="8520600" cy="13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Bruno de Morais Bueno</a:t>
            </a:r>
            <a:endParaRPr sz="18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Prof. a Mariana Kolberg</a:t>
            </a:r>
            <a:endParaRPr sz="18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INF05515 - Complexidade de Algoritmos</a:t>
            </a:r>
            <a:endParaRPr lang="pt-BR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900170" y="1296670"/>
            <a:ext cx="252793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 baseline="-25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3025" y="2022475"/>
            <a:ext cx="8998585" cy="766445"/>
          </a:xfrm>
        </p:spPr>
        <p:txBody>
          <a:bodyPr/>
          <a:p>
            <a:pPr marL="114300" indent="0">
              <a:buNone/>
            </a:pPr>
            <a:r>
              <a:rPr lang="en-US" altLang="en-US" sz="2200">
                <a:solidFill>
                  <a:schemeClr val="tx1"/>
                </a:solidFill>
              </a:rPr>
              <a:t>(x</a:t>
            </a:r>
            <a:r>
              <a:rPr lang="en-US" altLang="en-US" sz="2200" baseline="-25000">
                <a:solidFill>
                  <a:schemeClr val="tx1"/>
                </a:solidFill>
              </a:rPr>
              <a:t>3</a:t>
            </a:r>
            <a:r>
              <a:rPr lang="en-US" altLang="en-US" sz="2200">
                <a:solidFill>
                  <a:schemeClr val="tx1"/>
                </a:solidFill>
              </a:rPr>
              <a:t> V </a:t>
            </a:r>
            <a:r>
              <a:rPr lang="en-US" altLang="en-US" sz="2200">
                <a:solidFill>
                  <a:srgbClr val="1CEE00"/>
                </a:solidFill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</a:rPr>
              <a:t>0</a:t>
            </a:r>
            <a:r>
              <a:rPr lang="en-US" altLang="en-US" sz="2200">
                <a:solidFill>
                  <a:schemeClr val="tx1"/>
                </a:solidFill>
              </a:rPr>
              <a:t> V </a:t>
            </a:r>
            <a:r>
              <a:rPr lang="en-US" altLang="en-US" sz="2200">
                <a:solidFill>
                  <a:srgbClr val="1CEE00"/>
                </a:solidFill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</a:rPr>
              <a:t>1</a:t>
            </a:r>
            <a:r>
              <a:rPr lang="en-US" altLang="en-US" sz="2200">
                <a:solidFill>
                  <a:schemeClr val="tx1"/>
                </a:solidFill>
              </a:rPr>
              <a:t>) /\ 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 /\ 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 /\ 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2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8" name="Google Shape;108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Se cláusula tem apenas 2 literais: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Cria</a:t>
            </a:r>
            <a:r>
              <a:rPr lang="pt-BR" sz="1600">
                <a:solidFill>
                  <a:schemeClr val="tx1"/>
                </a:solidFill>
              </a:rPr>
              <a:t>-se uma nova variável e </a:t>
            </a:r>
            <a:r>
              <a:rPr lang="en-US" altLang="pt-BR" sz="1600">
                <a:solidFill>
                  <a:schemeClr val="tx1"/>
                </a:solidFill>
              </a:rPr>
              <a:t>adicionam-se</a:t>
            </a:r>
            <a:r>
              <a:rPr lang="pt-BR" sz="1600">
                <a:solidFill>
                  <a:schemeClr val="tx1"/>
                </a:solidFill>
              </a:rPr>
              <a:t> duas cláusulas </a:t>
            </a:r>
            <a:r>
              <a:rPr lang="en-US" altLang="pt-BR" sz="1600">
                <a:solidFill>
                  <a:schemeClr val="tx1"/>
                </a:solidFill>
              </a:rPr>
              <a:t>para a nova expressão com: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2 literais da expressão SAT;</a:t>
            </a:r>
            <a:endParaRPr lang="en-US" altLang="pt-BR" sz="124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e combinação com as 2 possíveis atribuições para a nova variável.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pt-BR" sz="1400" i="1">
                <a:solidFill>
                  <a:schemeClr val="tx1"/>
                </a:solidFill>
                <a:sym typeface="+mn-ea"/>
              </a:rPr>
              <a:t>**Quando </a:t>
            </a:r>
            <a:r>
              <a:rPr lang="en-US" altLang="en-US" sz="1400" i="1">
                <a:solidFill>
                  <a:schemeClr val="tx1"/>
                </a:solidFill>
                <a:sym typeface="+mn-ea"/>
              </a:rPr>
              <a:t>ao menos 1 literal dos literais oriundos da expressão SAT for verdadeiro todas as novas cláusulas serão verdadeiras, quando ambos forem falsos ao menos 1 será falsa.</a:t>
            </a:r>
            <a:endParaRPr lang="en-US" altLang="en-US" sz="1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641090" y="1850390"/>
            <a:ext cx="186118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 V !x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008505" y="2766695"/>
            <a:ext cx="5127625" cy="687705"/>
          </a:xfrm>
        </p:spPr>
        <p:txBody>
          <a:bodyPr/>
          <a:p>
            <a:pPr marL="114300" indent="0">
              <a:buNone/>
            </a:pPr>
            <a:r>
              <a:rPr lang="en-US" altLang="en-US" sz="2400">
                <a:solidFill>
                  <a:schemeClr val="tx1"/>
                </a:solidFill>
              </a:rPr>
              <a:t>(x</a:t>
            </a:r>
            <a:r>
              <a:rPr lang="en-US" altLang="en-US" sz="2400" baseline="-25000">
                <a:solidFill>
                  <a:schemeClr val="tx1"/>
                </a:solidFill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 V !x</a:t>
            </a:r>
            <a:r>
              <a:rPr lang="en-US" altLang="en-US" sz="2400" baseline="-25000">
                <a:solidFill>
                  <a:schemeClr val="tx1"/>
                </a:solidFill>
              </a:rPr>
              <a:t>3</a:t>
            </a:r>
            <a:r>
              <a:rPr lang="en-US" altLang="en-US" sz="2400">
                <a:solidFill>
                  <a:schemeClr val="tx1"/>
                </a:solidFill>
              </a:rPr>
              <a:t> V </a:t>
            </a:r>
            <a:r>
              <a:rPr lang="en-US" altLang="en-US" sz="2400">
                <a:solidFill>
                  <a:srgbClr val="1CEE00"/>
                </a:solidFill>
              </a:rPr>
              <a:t>z</a:t>
            </a:r>
            <a:r>
              <a:rPr lang="en-US" altLang="en-US" sz="2400" baseline="-25000">
                <a:solidFill>
                  <a:srgbClr val="1CEE00"/>
                </a:solidFill>
              </a:rPr>
              <a:t>0</a:t>
            </a:r>
            <a:r>
              <a:rPr lang="en-US" altLang="en-US" sz="2400">
                <a:solidFill>
                  <a:schemeClr val="tx1"/>
                </a:solidFill>
              </a:rPr>
              <a:t>) /\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(x</a:t>
            </a:r>
            <a:r>
              <a:rPr lang="en-US" altLang="en-US" sz="2400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 V !x</a:t>
            </a:r>
            <a:r>
              <a:rPr lang="en-US" altLang="en-US" sz="24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4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4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14" name="Google Shape;11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tx1"/>
                </a:solidFill>
              </a:rPr>
              <a:t>Se cláusula tem mais de 3 literais:</a:t>
            </a:r>
            <a:endParaRPr lang="pt-BR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ym typeface="+mn-ea"/>
              </a:rPr>
              <a:t> 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)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</a:rPr>
              <a:t>	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</a:rPr>
              <a:t>Criam-se</a:t>
            </a:r>
            <a:r>
              <a:rPr lang="pt-BR">
                <a:solidFill>
                  <a:schemeClr val="tx1"/>
                </a:solidFill>
              </a:rPr>
              <a:t> |</a:t>
            </a:r>
            <a:r>
              <a:rPr lang="en-US" altLang="pt-BR">
                <a:solidFill>
                  <a:schemeClr val="tx1"/>
                </a:solidFill>
              </a:rPr>
              <a:t>cláusula</a:t>
            </a:r>
            <a:r>
              <a:rPr lang="pt-BR">
                <a:solidFill>
                  <a:schemeClr val="tx1"/>
                </a:solidFill>
              </a:rPr>
              <a:t>|-3 novas variáveis e </a:t>
            </a:r>
            <a:r>
              <a:rPr lang="en-US" altLang="pt-BR">
                <a:solidFill>
                  <a:schemeClr val="tx1"/>
                </a:solidFill>
              </a:rPr>
              <a:t>adicionam-se</a:t>
            </a:r>
            <a:r>
              <a:rPr lang="pt-BR">
                <a:solidFill>
                  <a:schemeClr val="tx1"/>
                </a:solidFill>
              </a:rPr>
              <a:t> |</a:t>
            </a:r>
            <a:r>
              <a:rPr lang="en-US" altLang="pt-BR">
                <a:solidFill>
                  <a:schemeClr val="tx1"/>
                </a:solidFill>
              </a:rPr>
              <a:t>cláusula</a:t>
            </a:r>
            <a:r>
              <a:rPr lang="pt-BR">
                <a:solidFill>
                  <a:schemeClr val="tx1"/>
                </a:solidFill>
              </a:rPr>
              <a:t>|-2 cláusulas </a:t>
            </a:r>
            <a:r>
              <a:rPr lang="en-US" altLang="pt-BR">
                <a:solidFill>
                  <a:schemeClr val="tx1"/>
                </a:solidFill>
              </a:rPr>
              <a:t>para a nova expressão de forma que:</a:t>
            </a:r>
            <a:endParaRPr lang="en-US" alt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endParaRPr lang="en-US" altLang="pt-BR" sz="2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454550"/>
            <a:ext cx="8520600" cy="572700"/>
          </a:xfrm>
        </p:spPr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1° nova cláusula é composta por: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2 primeiros literais da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cláusula</a:t>
            </a:r>
            <a:r>
              <a:rPr lang="en-US" altLang="pt-BR" sz="1600">
                <a:solidFill>
                  <a:schemeClr val="tx1"/>
                </a:solidFill>
                <a:sym typeface="+mn-ea"/>
              </a:rPr>
              <a:t> SAT;</a:t>
            </a:r>
            <a:endParaRPr lang="en-US" altLang="pt-BR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1 literal correspondente a uma variável nova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ym typeface="+mn-ea"/>
              </a:rPr>
              <a:t> 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	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 sz="24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4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400">
                <a:sym typeface="+mn-ea"/>
              </a:rPr>
              <a:t> 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...</a:t>
            </a:r>
            <a:endParaRPr lang="en-US" altLang="en-US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05840"/>
            <a:ext cx="8520430" cy="3318510"/>
          </a:xfrm>
        </p:spPr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tx1"/>
                </a:solidFill>
                <a:sym typeface="+mn-ea"/>
              </a:rPr>
              <a:t>2° a penúltima cláusula é composta por: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último literal da cláusula anterior negado;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1 literal da expressão SAT variante (3° literal até antepenúltimo)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>
                <a:solidFill>
                  <a:schemeClr val="tx1"/>
                </a:solidFill>
                <a:sym typeface="+mn-ea"/>
              </a:rPr>
              <a:t>1 literal correspondente a uma variável nova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000">
                <a:sym typeface="+mn-ea"/>
              </a:rPr>
              <a:t>	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...</a:t>
            </a:r>
            <a:endParaRPr lang="en-US" alt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tx1"/>
                </a:solidFill>
                <a:sym typeface="+mn-ea"/>
              </a:rPr>
              <a:t>Última cláusula é composta por: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último literal da cláusula anterior negado;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2 últimos literais da cláusula SAT;</a:t>
            </a:r>
            <a:endParaRPr lang="en-US" altLang="en-US" sz="124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	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ym typeface="+mn-ea"/>
              </a:rPr>
              <a:t>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000"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pt-BR" sz="20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0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)</a:t>
            </a: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  <a:sym typeface="+mn-ea"/>
              </a:rPr>
              <a:t>(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!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 </a:t>
            </a:r>
            <a:r>
              <a:rPr lang="pt-BR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20" name="Google Shape;120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400">
                <a:solidFill>
                  <a:schemeClr val="tx1"/>
                </a:solidFill>
              </a:rPr>
              <a:t>Para quê? Para manter a cláusula satisfazível de forma que:</a:t>
            </a:r>
            <a:endParaRPr 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1</a:t>
            </a:r>
            <a:r>
              <a:rPr lang="en-US" altLang="pt-BR" sz="1400">
                <a:solidFill>
                  <a:schemeClr val="tx1"/>
                </a:solidFill>
              </a:rPr>
              <a:t> ou literal</a:t>
            </a:r>
            <a:r>
              <a:rPr lang="en-US" altLang="pt-BR" sz="1400" baseline="-25000">
                <a:solidFill>
                  <a:schemeClr val="tx1"/>
                </a:solidFill>
              </a:rPr>
              <a:t>2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da cláusula SAT são verdadeiros, atribui-se valor falso a todas as novas variáveis;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n-1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ou literal</a:t>
            </a:r>
            <a:r>
              <a:rPr lang="en-US" altLang="pt-BR" sz="1400" baseline="-25000">
                <a:solidFill>
                  <a:schemeClr val="tx1"/>
                </a:solidFill>
              </a:rPr>
              <a:t>n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da  cláusula são verdadeiros, atribui-se valor verdadeiro a todas as novas variáveis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i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é verdadeiro (2 &lt; i &lt; n-1), atribui-se valor verdadeiro as variaveis anteriores a literal</a:t>
            </a:r>
            <a:r>
              <a:rPr lang="en-US" altLang="pt-BR" sz="1400" baseline="-25000">
                <a:solidFill>
                  <a:schemeClr val="tx1"/>
                </a:solidFill>
              </a:rPr>
              <a:t>i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e valor falso as variaveis posteriores a ele 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Se todos literais são falsos haverão várias cláusulas falsas insatisfazendo toda expressão.</a:t>
            </a:r>
            <a:endParaRPr lang="en-US"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177925"/>
            <a:ext cx="5594350" cy="353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171450"/>
            <a:ext cx="3417570" cy="13061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83225" y="1360170"/>
            <a:ext cx="8077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>
                <a:solidFill>
                  <a:schemeClr val="tx1"/>
                </a:solidFill>
              </a:rPr>
              <a:t>}</a:t>
            </a:r>
            <a:endParaRPr lang="en-US" altLang="en-US" sz="88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83225" y="3001010"/>
            <a:ext cx="1496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chemeClr val="tx1"/>
                </a:solidFill>
              </a:rPr>
              <a:t>}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54345" y="4008755"/>
            <a:ext cx="929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tx1"/>
                </a:solidFill>
              </a:rPr>
              <a:t>}</a:t>
            </a:r>
            <a:endParaRPr lang="en-US" altLang="en-US" sz="48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56630" y="1808480"/>
            <a:ext cx="2775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constante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O(1)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29630" y="3277870"/>
            <a:ext cx="277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constante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O(1) 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71210" y="4162425"/>
            <a:ext cx="277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O(1)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915035"/>
            <a:ext cx="5862320" cy="24237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76315" y="1619250"/>
            <a:ext cx="807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tx1"/>
                </a:solidFill>
              </a:rPr>
              <a:t>}</a:t>
            </a:r>
            <a:endParaRPr lang="en-US" altLang="en-US" sz="60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58645" y="3901440"/>
            <a:ext cx="511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tx1"/>
                </a:solidFill>
              </a:rPr>
              <a:t>L = n° de literais da cláusula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28460" y="1873250"/>
            <a:ext cx="221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O(L-4) ou O(L)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FNC (Forma Normal Conjuntiva)</a:t>
            </a:r>
            <a:endParaRPr lang="pt-BR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282050" y="1552675"/>
            <a:ext cx="85206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FNC - E</a:t>
            </a:r>
            <a:r>
              <a:rPr lang="en-US" altLang="pt-BR" sz="1600"/>
              <a:t>xpressão</a:t>
            </a:r>
            <a:r>
              <a:rPr lang="pt-BR" sz="1600"/>
              <a:t> booleana com operações </a:t>
            </a:r>
            <a:r>
              <a:rPr lang="en-US" altLang="pt-BR" sz="1600"/>
              <a:t>de</a:t>
            </a:r>
            <a:r>
              <a:rPr lang="pt-BR" sz="1600"/>
              <a:t> conjunção, disjunção e negação: 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É constituı́da por uma conjunção de uma ou mais cláusulas.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Cada cláusula é constituı́da por disjunções de um ou mais literais;</a:t>
            </a:r>
            <a:endParaRPr lang="pt-BR" sz="1600"/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/>
              <a:t>Um literal é uma ocorrência da variável, podendo ser a própria variável ou seu complemento.</a:t>
            </a:r>
            <a:endParaRPr lang="pt-BR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974725"/>
            <a:ext cx="4267835" cy="3682365"/>
          </a:xfrm>
          <a:prstGeom prst="rect">
            <a:avLst/>
          </a:prstGeom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4168140" y="3517265"/>
            <a:ext cx="807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tx1"/>
                </a:solidFill>
              </a:rPr>
              <a:t>}</a:t>
            </a:r>
            <a:endParaRPr lang="en-US" altLang="en-US" sz="4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35195" y="744220"/>
            <a:ext cx="42532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L' = n° de literais da maior cláusula</a:t>
            </a:r>
            <a:endParaRPr lang="en-US" altLang="en-US" sz="1600">
              <a:solidFill>
                <a:schemeClr val="tx1"/>
              </a:solidFill>
            </a:endParaRPr>
          </a:p>
          <a:p>
            <a:r>
              <a:rPr lang="en-US" altLang="en-US" sz="1600">
                <a:solidFill>
                  <a:schemeClr val="tx1"/>
                </a:solidFill>
              </a:rPr>
              <a:t>N =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n° total de cláusulas da expressão</a:t>
            </a:r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75860" y="2218690"/>
            <a:ext cx="3942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total do pior caso: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O(N * (L' - 4)) ou O(N*L')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8985" y="3609975"/>
            <a:ext cx="97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</a:rPr>
              <a:t>Custo </a:t>
            </a:r>
            <a:endParaRPr lang="en-US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</a:rPr>
              <a:t>O(L-4)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11682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Conclusão</a:t>
            </a:r>
            <a:br>
              <a:rPr lang="en-US"/>
            </a:br>
            <a:endParaRPr lang="en-US"/>
          </a:p>
        </p:txBody>
      </p:sp>
      <p:sp>
        <p:nvSpPr>
          <p:cNvPr id="137" name="Google Shape;137;p27"/>
          <p:cNvSpPr txBox="1"/>
          <p:nvPr>
            <p:ph type="body" idx="1"/>
          </p:nvPr>
        </p:nvSpPr>
        <p:spPr>
          <a:xfrm>
            <a:off x="1240790" y="2139950"/>
            <a:ext cx="6144895" cy="86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/>
              <a:t>Problema 3SAT é NP-Completo !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SAT</a:t>
            </a:r>
            <a:endParaRPr lang="pt-BR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85" y="1484630"/>
            <a:ext cx="8520430" cy="308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Problema da Satisfabilidade Booleana (Boolean Satisfiability Problem - SAT)</a:t>
            </a:r>
            <a:r>
              <a:rPr lang="en-US" altLang="pt-BR" sz="1600"/>
              <a:t>.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Problema de decisão e primeiro provado NP-completo.</a:t>
            </a: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Dada uma expressão na FNC, ele </a:t>
            </a:r>
            <a:r>
              <a:rPr lang="en-US" altLang="pt-BR" sz="1600"/>
              <a:t>questiona</a:t>
            </a:r>
            <a:r>
              <a:rPr lang="pt-BR" sz="1600"/>
              <a:t> se existe uma combinação de atribuições das variáveis de entrada que torne a expressão satisfazível.</a:t>
            </a: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i="1"/>
              <a:t>**As cláusulas </a:t>
            </a:r>
            <a:r>
              <a:rPr lang="en-US" altLang="pt-BR" sz="1600" i="1"/>
              <a:t>da expressão</a:t>
            </a:r>
            <a:r>
              <a:rPr lang="pt-BR" sz="1600" i="1"/>
              <a:t> não </a:t>
            </a:r>
            <a:r>
              <a:rPr lang="en-US" altLang="pt-BR" sz="1600" i="1"/>
              <a:t>possuem</a:t>
            </a:r>
            <a:r>
              <a:rPr lang="pt-BR" sz="1600" i="1"/>
              <a:t> um número determinado de literais </a:t>
            </a:r>
            <a:r>
              <a:rPr lang="en-US" altLang="pt-BR" sz="1600" i="1"/>
              <a:t>e literais </a:t>
            </a:r>
            <a:r>
              <a:rPr lang="en-US" altLang="en-US" sz="1600" i="1"/>
              <a:t>de</a:t>
            </a:r>
            <a:r>
              <a:rPr lang="en-US" altLang="pt-BR" sz="1600" i="1"/>
              <a:t> mesma variável.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- 3-SAT</a:t>
            </a:r>
            <a:endParaRPr lang="pt-BR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Assemelha-se ao Problema SAT, porém, cada cláusula da FNC possui </a:t>
            </a:r>
            <a:r>
              <a:rPr lang="pt-BR" b="1"/>
              <a:t>somente</a:t>
            </a:r>
            <a:r>
              <a:rPr lang="pt-BR"/>
              <a:t> 3 literais.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Dada uma FNC </a:t>
            </a:r>
            <a:r>
              <a:rPr lang="pt-BR" i="1"/>
              <a:t>composta por somente 3 literais em cada cláusula</a:t>
            </a:r>
            <a:r>
              <a:rPr lang="pt-BR"/>
              <a:t>, ele </a:t>
            </a:r>
            <a:r>
              <a:rPr lang="en-US" altLang="pt-BR">
                <a:sym typeface="+mn-ea"/>
              </a:rPr>
              <a:t>questiona </a:t>
            </a:r>
            <a:r>
              <a:rPr lang="pt-BR"/>
              <a:t>se existe uma combinação de atribuições das variáveis de entrada que torne a expressão satisfazível.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 ?</a:t>
            </a:r>
            <a:endParaRPr lang="pt-BR"/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	</a:t>
            </a:r>
            <a:r>
              <a:rPr lang="pt-BR"/>
              <a:t>Para realizar a prova de que 3-SAT pertence a NP, deve-se apresentar um algoritmo de verificação que: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US" altLang="pt-BR" sz="1600"/>
              <a:t>d</a:t>
            </a:r>
            <a:r>
              <a:rPr lang="pt-BR" sz="1600"/>
              <a:t>ada uma expressão constituída por cl</a:t>
            </a:r>
            <a:r>
              <a:rPr lang="en-US" altLang="pt-BR" sz="1600"/>
              <a:t>á</a:t>
            </a:r>
            <a:r>
              <a:rPr lang="pt-BR" sz="1600"/>
              <a:t>usulas na FNC com 3 literais cada (instância);</a:t>
            </a:r>
            <a:endParaRPr lang="pt-BR" sz="1600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/>
              <a:t>dado um conjunto de atribuições para cada variável da expressão(certificado);</a:t>
            </a:r>
            <a:endParaRPr lang="pt-BR" sz="1600"/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/>
              <a:t>em tempo polinomial, retorna se a avaliação da expressão é satisfazível ou não;  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pt-BR">
                <a:sym typeface="+mn-ea"/>
              </a:rPr>
              <a:t>Algoritmo de verificação</a:t>
            </a:r>
            <a:br>
              <a:rPr lang="pt-BR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" altLang="en-US">
                <a:solidFill>
                  <a:schemeClr val="tx1"/>
                </a:solidFill>
              </a:rPr>
              <a:t>instancia</a:t>
            </a:r>
            <a:r>
              <a:rPr lang="" altLang="en-US"/>
              <a:t> = (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" altLang="en-US"/>
              <a:t> V </a:t>
            </a:r>
            <a:r>
              <a:rPr lang="" altLang="en-US">
                <a:solidFill>
                  <a:srgbClr val="FFFF00"/>
                </a:solidFill>
              </a:rPr>
              <a:t>x</a:t>
            </a:r>
            <a:r>
              <a:rPr lang="" altLang="en-US" baseline="-25000">
                <a:solidFill>
                  <a:srgbClr val="FFFF00"/>
                </a:solidFill>
              </a:rPr>
              <a:t>1</a:t>
            </a:r>
            <a:r>
              <a:rPr lang="" altLang="en-US"/>
              <a:t> V </a:t>
            </a:r>
            <a:r>
              <a:rPr lang="" altLang="en-US">
                <a:solidFill>
                  <a:srgbClr val="FF0000"/>
                </a:solidFill>
              </a:rPr>
              <a:t>x</a:t>
            </a:r>
            <a:r>
              <a:rPr lang="" altLang="en-US" baseline="-25000">
                <a:solidFill>
                  <a:srgbClr val="FF0000"/>
                </a:solidFill>
              </a:rPr>
              <a:t>2</a:t>
            </a:r>
            <a:r>
              <a:rPr lang="" altLang="en-US"/>
              <a:t>) /\ (!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" altLang="en-US"/>
              <a:t> V !</a:t>
            </a:r>
            <a:r>
              <a:rPr lang="" altLang="en-US">
                <a:solidFill>
                  <a:srgbClr val="FFFF00"/>
                </a:solidFill>
              </a:rPr>
              <a:t>x</a:t>
            </a:r>
            <a:r>
              <a:rPr lang="" altLang="en-US" baseline="-25000">
                <a:solidFill>
                  <a:srgbClr val="FFFF00"/>
                </a:solidFill>
              </a:rPr>
              <a:t>1</a:t>
            </a:r>
            <a:r>
              <a:rPr lang="" altLang="en-US">
                <a:solidFill>
                  <a:srgbClr val="FFFF00"/>
                </a:solidFill>
              </a:rPr>
              <a:t> </a:t>
            </a:r>
            <a:r>
              <a:rPr lang="" altLang="en-US"/>
              <a:t>V </a:t>
            </a:r>
            <a:r>
              <a:rPr lang="" altLang="en-US">
                <a:solidFill>
                  <a:srgbClr val="00B050"/>
                </a:solidFill>
              </a:rPr>
              <a:t>x</a:t>
            </a:r>
            <a:r>
              <a:rPr lang="" altLang="en-US" baseline="-25000">
                <a:solidFill>
                  <a:srgbClr val="00B050"/>
                </a:solidFill>
              </a:rPr>
              <a:t>3</a:t>
            </a:r>
            <a:r>
              <a:rPr lang="" altLang="en-US"/>
              <a:t>) /\ (!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" altLang="en-US"/>
              <a:t> V !</a:t>
            </a:r>
            <a:r>
              <a:rPr lang="" altLang="en-US">
                <a:solidFill>
                  <a:srgbClr val="00B050"/>
                </a:solidFill>
              </a:rPr>
              <a:t>x</a:t>
            </a:r>
            <a:r>
              <a:rPr lang="" altLang="en-US" baseline="-25000">
                <a:solidFill>
                  <a:srgbClr val="00B050"/>
                </a:solidFill>
              </a:rPr>
              <a:t>3</a:t>
            </a:r>
            <a:r>
              <a:rPr lang="" altLang="en-US">
                <a:solidFill>
                  <a:srgbClr val="00B050"/>
                </a:solidFill>
              </a:rPr>
              <a:t> </a:t>
            </a:r>
            <a:r>
              <a:rPr lang="" altLang="en-US"/>
              <a:t>V !</a:t>
            </a:r>
            <a:r>
              <a:rPr lang="" altLang="en-US">
                <a:solidFill>
                  <a:srgbClr val="FF0000"/>
                </a:solidFill>
              </a:rPr>
              <a:t>x</a:t>
            </a:r>
            <a:r>
              <a:rPr lang="" altLang="en-US" baseline="-25000">
                <a:solidFill>
                  <a:srgbClr val="FF0000"/>
                </a:solidFill>
              </a:rPr>
              <a:t>2</a:t>
            </a:r>
            <a:r>
              <a:rPr lang="" altLang="en-US"/>
              <a:t>)</a:t>
            </a:r>
            <a:endParaRPr lang="" altLang="en-US"/>
          </a:p>
          <a:p>
            <a:pPr marL="114300" indent="0">
              <a:buNone/>
            </a:pPr>
            <a:r>
              <a:rPr lang="" altLang="en-US">
                <a:solidFill>
                  <a:schemeClr val="tx1"/>
                </a:solidFill>
              </a:rPr>
              <a:t>certificado</a:t>
            </a:r>
            <a:r>
              <a:rPr lang="" altLang="en-US"/>
              <a:t> = {</a:t>
            </a:r>
            <a:r>
              <a:rPr lang="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" altLang="en-US"/>
              <a:t>, </a:t>
            </a:r>
            <a:r>
              <a:rPr lang="" altLang="en-US">
                <a:solidFill>
                  <a:srgbClr val="FFFF00"/>
                </a:solidFill>
              </a:rPr>
              <a:t>false</a:t>
            </a:r>
            <a:r>
              <a:rPr lang="" altLang="en-US"/>
              <a:t>, </a:t>
            </a:r>
            <a:r>
              <a:rPr lang="" altLang="en-US">
                <a:solidFill>
                  <a:srgbClr val="FF0000"/>
                </a:solidFill>
              </a:rPr>
              <a:t>false</a:t>
            </a:r>
            <a:r>
              <a:rPr lang="" altLang="en-US"/>
              <a:t>, </a:t>
            </a:r>
            <a:r>
              <a:rPr lang="" altLang="en-US">
                <a:solidFill>
                  <a:srgbClr val="00B050"/>
                </a:solidFill>
              </a:rPr>
              <a:t>false</a:t>
            </a:r>
            <a:r>
              <a:rPr lang="" altLang="en-US"/>
              <a:t>}</a:t>
            </a:r>
            <a:endParaRPr lang="" altLang="en-US"/>
          </a:p>
          <a:p>
            <a:pPr marL="114300" indent="0">
              <a:buNone/>
            </a:pPr>
            <a:endParaRPr lang="" altLang="en-US"/>
          </a:p>
          <a:p>
            <a:pPr marL="114300" indent="0">
              <a:buNone/>
            </a:pPr>
            <a:endParaRPr lang="" altLang="en-US"/>
          </a:p>
          <a:p>
            <a:pPr marL="114300" indent="0" algn="ctr">
              <a:buNone/>
            </a:pPr>
            <a:r>
              <a:rPr lang="" altLang="en-US">
                <a:solidFill>
                  <a:schemeClr val="tx1"/>
                </a:solidFill>
              </a:rPr>
              <a:t>(true V false V false) /\ (false V true V false) /\ (false V true V true)</a:t>
            </a:r>
            <a:endParaRPr lang="" altLang="en-US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" altLang="en-US">
                <a:solidFill>
                  <a:schemeClr val="tx1"/>
                </a:solidFill>
              </a:rPr>
              <a:t>(true /\ true /\ true)</a:t>
            </a:r>
            <a:endParaRPr lang="" altLang="en-US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" altLang="en-US">
                <a:solidFill>
                  <a:schemeClr val="tx1"/>
                </a:solidFill>
              </a:rPr>
              <a:t>true</a:t>
            </a:r>
            <a:endParaRPr lang="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89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verificação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262505"/>
            <a:ext cx="4954905" cy="24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047115"/>
            <a:ext cx="3916045" cy="1430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12055" y="2974340"/>
            <a:ext cx="807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chemeClr val="tx1"/>
                </a:solidFill>
              </a:rPr>
              <a:t>}</a:t>
            </a:r>
            <a:endParaRPr lang="en-US" altLang="en-US" sz="8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68900" y="3374390"/>
            <a:ext cx="236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O(3) ou O(1)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69760" y="2615565"/>
            <a:ext cx="963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0">
                <a:solidFill>
                  <a:schemeClr val="tx1"/>
                </a:solidFill>
              </a:rPr>
              <a:t>}</a:t>
            </a:r>
            <a:endParaRPr lang="en-US" altLang="en-US" sz="10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49595" y="1174115"/>
            <a:ext cx="3108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N = n° total de cláusulas da expressão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67550" y="3237230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O(3N) ou O(N)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NP-Difícil ?  </a:t>
            </a:r>
            <a:endParaRPr lang="pt-BR"/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24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Para provar que um problema pertence à classe dos problemas NP-Difíceis parte-se de qualquer instância de um problema já conhecido e provado NP-Completo e obtém-se, em tempo polinomial, uma instância do problema que se deseja provar, de forma que as respostas sejam equivalentes(Redução).</a:t>
            </a:r>
            <a:endParaRPr sz="160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Neste caso, para provar que 3-SAT pertence a NP-Difícil será realizada a redução do problema SAT para 3-SAT, transformando todas as cláusulas de SAT para que possuam exatamente 3 literais em ca</a:t>
            </a:r>
            <a:r>
              <a:rPr lang="en-US" altLang="pt-BR" sz="1600">
                <a:solidFill>
                  <a:schemeClr val="tx1"/>
                </a:solidFill>
              </a:rPr>
              <a:t>da e ambos os problemas tenham igual resposta.</a:t>
            </a: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2" name="Google Shape;10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</a:t>
            </a:r>
            <a:r>
              <a:rPr lang="pt-BR" sz="1600">
                <a:solidFill>
                  <a:schemeClr val="tx1"/>
                </a:solidFill>
              </a:rPr>
              <a:t>Para cada cláusula </a:t>
            </a:r>
            <a:r>
              <a:rPr lang="en-US" altLang="pt-BR" sz="1600">
                <a:solidFill>
                  <a:schemeClr val="tx1"/>
                </a:solidFill>
              </a:rPr>
              <a:t>da expressão SAT</a:t>
            </a:r>
            <a:r>
              <a:rPr lang="pt-BR" sz="1600">
                <a:solidFill>
                  <a:schemeClr val="tx1"/>
                </a:solidFill>
              </a:rPr>
              <a:t>, cria-se a devida equivalência </a:t>
            </a:r>
            <a:r>
              <a:rPr lang="en-US" altLang="pt-BR" sz="1600">
                <a:solidFill>
                  <a:schemeClr val="tx1"/>
                </a:solidFill>
              </a:rPr>
              <a:t>na </a:t>
            </a:r>
            <a:r>
              <a:rPr lang="en-US" altLang="en-US" sz="1600">
                <a:solidFill>
                  <a:schemeClr val="tx1"/>
                </a:solidFill>
              </a:rPr>
              <a:t>nova</a:t>
            </a:r>
            <a:r>
              <a:rPr lang="en-US" altLang="pt-BR" sz="1600">
                <a:solidFill>
                  <a:schemeClr val="tx1"/>
                </a:solidFill>
              </a:rPr>
              <a:t> expressão 3SAT</a:t>
            </a:r>
            <a:r>
              <a:rPr lang="pt-BR" sz="1600">
                <a:solidFill>
                  <a:schemeClr val="tx1"/>
                </a:solidFill>
              </a:rPr>
              <a:t> da seguinte forma: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Se cláusula tem apenas 1 literal: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Cria-se</a:t>
            </a:r>
            <a:r>
              <a:rPr lang="pt-BR" sz="1600">
                <a:solidFill>
                  <a:schemeClr val="tx1"/>
                </a:solidFill>
              </a:rPr>
              <a:t> duas novas variáveis </a:t>
            </a:r>
            <a:r>
              <a:rPr lang="en-US" altLang="pt-BR" sz="1600">
                <a:solidFill>
                  <a:schemeClr val="tx1"/>
                </a:solidFill>
              </a:rPr>
              <a:t>e a</a:t>
            </a:r>
            <a:r>
              <a:rPr lang="pt-BR" sz="1600">
                <a:solidFill>
                  <a:schemeClr val="tx1"/>
                </a:solidFill>
                <a:sym typeface="+mn-ea"/>
              </a:rPr>
              <a:t>dicionam-se</a:t>
            </a:r>
            <a:r>
              <a:rPr lang="pt-BR" sz="1600">
                <a:solidFill>
                  <a:schemeClr val="tx1"/>
                </a:solidFill>
              </a:rPr>
              <a:t> quatro cláusulas </a:t>
            </a:r>
            <a:r>
              <a:rPr lang="en-US" altLang="pt-BR" sz="1600">
                <a:solidFill>
                  <a:schemeClr val="tx1"/>
                </a:solidFill>
              </a:rPr>
              <a:t>para a nova expressão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en-US" altLang="pt-BR" sz="1600">
                <a:solidFill>
                  <a:schemeClr val="tx1"/>
                </a:solidFill>
              </a:rPr>
              <a:t>com: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literal (SAT);</a:t>
            </a:r>
            <a:endParaRPr lang="en-US" altLang="pt-BR" sz="124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combinações variando as possíveis atribuições das novas variáveis.</a:t>
            </a:r>
            <a:endParaRPr lang="pt-BR" sz="124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400" i="1">
                <a:solidFill>
                  <a:schemeClr val="tx1"/>
                </a:solidFill>
              </a:rPr>
              <a:t>**Quando o único literal(SAT) for verdadeiro todas as novas cláusulas serão verdadeiras, quando falso ao menos 1 será falsa.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4994</Words>
  <Application>WPS Presentation</Application>
  <PresentationFormat/>
  <Paragraphs>205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DejaVu Sans</vt:lpstr>
      <vt:lpstr>Wingdings</vt:lpstr>
      <vt:lpstr>微软雅黑</vt:lpstr>
      <vt:lpstr>Monospace</vt:lpstr>
      <vt:lpstr/>
      <vt:lpstr>Arial Unicode MS</vt:lpstr>
      <vt:lpstr>Noto Sans CJK JP</vt:lpstr>
      <vt:lpstr>dbldwrsw</vt:lpstr>
      <vt:lpstr>Simple Dark</vt:lpstr>
      <vt:lpstr>3-SAT</vt:lpstr>
      <vt:lpstr>FNC (Forma Normal Conjuntiva)</vt:lpstr>
      <vt:lpstr>Problema - SAT</vt:lpstr>
      <vt:lpstr>Problema - 3-SAT</vt:lpstr>
      <vt:lpstr>3-SAT pertence a NP ?</vt:lpstr>
      <vt:lpstr>PowerPoint 演示文稿</vt:lpstr>
      <vt:lpstr>Algoritmo de verificação</vt:lpstr>
      <vt:lpstr>3-SAT pertence a NP-Difícil ?  </vt:lpstr>
      <vt:lpstr>Redução</vt:lpstr>
      <vt:lpstr>(x3)</vt:lpstr>
      <vt:lpstr>Redução</vt:lpstr>
      <vt:lpstr>(x1 V !x3)</vt:lpstr>
      <vt:lpstr>Redução</vt:lpstr>
      <vt:lpstr>PowerPoint 演示文稿</vt:lpstr>
      <vt:lpstr>PowerPoint 演示文稿</vt:lpstr>
      <vt:lpstr>PowerPoint 演示文稿</vt:lpstr>
      <vt:lpstr>Redução</vt:lpstr>
      <vt:lpstr>Algoritmo de redução</vt:lpstr>
      <vt:lpstr>Algoritmo de redução</vt:lpstr>
      <vt:lpstr>Algoritmo de redução</vt:lpstr>
      <vt:lpstr>Conclusão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3-SAT</dc:title>
  <dc:creator/>
  <cp:lastModifiedBy>bruno</cp:lastModifiedBy>
  <cp:revision>7</cp:revision>
  <dcterms:created xsi:type="dcterms:W3CDTF">2019-06-13T13:16:52Z</dcterms:created>
  <dcterms:modified xsi:type="dcterms:W3CDTF">2019-06-13T13:16:52Z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