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83" r:id="rId9"/>
    <p:sldId id="263" r:id="rId10"/>
    <p:sldId id="265" r:id="rId11"/>
    <p:sldId id="266" r:id="rId12"/>
    <p:sldId id="264" r:id="rId13"/>
    <p:sldId id="268" r:id="rId14"/>
    <p:sldId id="267" r:id="rId15"/>
    <p:sldId id="282" r:id="rId16"/>
    <p:sldId id="269" r:id="rId17"/>
    <p:sldId id="270" r:id="rId18"/>
    <p:sldId id="271" r:id="rId19"/>
    <p:sldId id="272" r:id="rId20"/>
    <p:sldId id="273" r:id="rId21"/>
    <p:sldId id="274" r:id="rId22"/>
    <p:sldId id="275" r:id="rId23"/>
    <p:sldId id="276" r:id="rId24"/>
    <p:sldId id="277" r:id="rId25"/>
    <p:sldId id="284" r:id="rId26"/>
    <p:sldId id="278" r:id="rId27"/>
    <p:sldId id="285" r:id="rId28"/>
    <p:sldId id="279" r:id="rId29"/>
    <p:sldId id="286" r:id="rId30"/>
    <p:sldId id="280" r:id="rId31"/>
    <p:sldId id="28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97" d="100"/>
          <a:sy n="97" d="100"/>
        </p:scale>
        <p:origin x="6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10/3/17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6931" y="1906073"/>
            <a:ext cx="8915399" cy="488716"/>
          </a:xfrm>
        </p:spPr>
        <p:txBody>
          <a:bodyPr>
            <a:noAutofit/>
          </a:bodyPr>
          <a:lstStyle/>
          <a:p>
            <a:r>
              <a:rPr lang="en-US" sz="2400" b="1" dirty="0" smtClean="0"/>
              <a:t> </a:t>
            </a:r>
            <a:r>
              <a:rPr lang="en-US" sz="2400" b="1" dirty="0"/>
              <a:t/>
            </a:r>
            <a:br>
              <a:rPr lang="en-US" sz="2400" b="1" dirty="0"/>
            </a:br>
            <a:r>
              <a:rPr lang="en-US" sz="2400" b="1" dirty="0"/>
              <a:t>Chapter 1 </a:t>
            </a:r>
            <a:r>
              <a:rPr lang="en-US" sz="2400" b="1" dirty="0" smtClean="0"/>
              <a:t>“</a:t>
            </a:r>
            <a:r>
              <a:rPr lang="en-US" sz="2400" b="1" dirty="0"/>
              <a:t>The State of Virtualization”                               </a:t>
            </a:r>
          </a:p>
        </p:txBody>
      </p:sp>
      <p:sp>
        <p:nvSpPr>
          <p:cNvPr id="3" name="Subtitle 2"/>
          <p:cNvSpPr>
            <a:spLocks noGrp="1"/>
          </p:cNvSpPr>
          <p:nvPr>
            <p:ph type="subTitle" idx="1"/>
          </p:nvPr>
        </p:nvSpPr>
        <p:spPr>
          <a:xfrm>
            <a:off x="7998855" y="4637696"/>
            <a:ext cx="4193145" cy="2220304"/>
          </a:xfrm>
        </p:spPr>
        <p:txBody>
          <a:bodyPr>
            <a:normAutofit/>
          </a:bodyPr>
          <a:lstStyle/>
          <a:p>
            <a:endParaRPr lang="en-US" dirty="0"/>
          </a:p>
        </p:txBody>
      </p:sp>
      <p:sp>
        <p:nvSpPr>
          <p:cNvPr id="4" name="Rectangle 3"/>
          <p:cNvSpPr/>
          <p:nvPr/>
        </p:nvSpPr>
        <p:spPr>
          <a:xfrm>
            <a:off x="1070295" y="680433"/>
            <a:ext cx="9613529" cy="707886"/>
          </a:xfrm>
          <a:prstGeom prst="rect">
            <a:avLst/>
          </a:prstGeom>
          <a:noFill/>
        </p:spPr>
        <p:txBody>
          <a:bodyPr wrap="none" lIns="91440" tIns="45720" rIns="91440" bIns="45720">
            <a:spAutoFit/>
          </a:bodyPr>
          <a:lstStyle/>
          <a:p>
            <a:pPr algn="ctr"/>
            <a:r>
              <a:rPr lang="en-US" sz="4000" b="1" dirty="0">
                <a:ln w="0"/>
                <a:solidFill>
                  <a:schemeClr val="accent1"/>
                </a:solidFill>
                <a:effectLst>
                  <a:outerShdw blurRad="38100" dist="25400" dir="5400000" algn="ctr" rotWithShape="0">
                    <a:srgbClr val="6E747A">
                      <a:alpha val="43000"/>
                    </a:srgbClr>
                  </a:outerShdw>
                </a:effectLst>
              </a:rPr>
              <a:t>Virtual and Cloud Computing Security</a:t>
            </a:r>
          </a:p>
        </p:txBody>
      </p:sp>
    </p:spTree>
    <p:extLst>
      <p:ext uri="{BB962C8B-B14F-4D97-AF65-F5344CB8AC3E}">
        <p14:creationId xmlns:p14="http://schemas.microsoft.com/office/powerpoint/2010/main" val="9570955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X86</a:t>
            </a:r>
            <a:endParaRPr lang="en-US" dirty="0"/>
          </a:p>
        </p:txBody>
      </p:sp>
      <p:sp>
        <p:nvSpPr>
          <p:cNvPr id="3" name="Content Placeholder 2"/>
          <p:cNvSpPr>
            <a:spLocks noGrp="1"/>
          </p:cNvSpPr>
          <p:nvPr>
            <p:ph idx="1"/>
          </p:nvPr>
        </p:nvSpPr>
        <p:spPr>
          <a:xfrm>
            <a:off x="1868557" y="1497496"/>
            <a:ext cx="9636055" cy="4903304"/>
          </a:xfrm>
        </p:spPr>
        <p:txBody>
          <a:bodyPr>
            <a:normAutofit/>
          </a:bodyPr>
          <a:lstStyle/>
          <a:p>
            <a:r>
              <a:rPr lang="en-US" dirty="0" smtClean="0"/>
              <a:t>80386 was the first computer designed with virtualization in mind. The main goal was to allow multiple DOS applications at once. </a:t>
            </a:r>
          </a:p>
          <a:p>
            <a:r>
              <a:rPr lang="en-US" dirty="0" smtClean="0"/>
              <a:t>DOS was a 16bit operating system, with 16bit applications on 16bit CPU.</a:t>
            </a:r>
          </a:p>
          <a:p>
            <a:r>
              <a:rPr lang="en-US" dirty="0" smtClean="0"/>
              <a:t>80386 had a 8086 virtual mode which allows an operating system to provide an isolated 8086 environment to older programs.</a:t>
            </a:r>
          </a:p>
          <a:p>
            <a:r>
              <a:rPr lang="en-US" dirty="0" smtClean="0"/>
              <a:t>Since it was assumed that future operating system would natively support multitasking hence it was not needed to add a virtual 80386 mode.</a:t>
            </a:r>
          </a:p>
          <a:p>
            <a:r>
              <a:rPr lang="en-US" dirty="0" smtClean="0"/>
              <a:t>Later it was observed that, even without this mode, processor would be virtualizable since control sensitive instructions are a subset of privileged instructions.</a:t>
            </a:r>
          </a:p>
          <a:p>
            <a:r>
              <a:rPr lang="en-US" dirty="0" smtClean="0"/>
              <a:t>I.e., instructions that modifies the configuration of resources in system will either be executed in privileged mode or  trap if it isn’t.</a:t>
            </a:r>
            <a:endParaRPr lang="en-US" dirty="0"/>
          </a:p>
        </p:txBody>
      </p:sp>
    </p:spTree>
    <p:extLst>
      <p:ext uri="{BB962C8B-B14F-4D97-AF65-F5344CB8AC3E}">
        <p14:creationId xmlns:p14="http://schemas.microsoft.com/office/powerpoint/2010/main" val="3876878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a:xfrm>
            <a:off x="1842052" y="1484243"/>
            <a:ext cx="9662560" cy="4426979"/>
          </a:xfrm>
        </p:spPr>
        <p:txBody>
          <a:bodyPr/>
          <a:lstStyle/>
          <a:p>
            <a:r>
              <a:rPr lang="en-US" dirty="0" smtClean="0"/>
              <a:t>X86 is difficult to virtualize because some privileged instructions simply fail silently, rather than raising a trap. Although X86 was hard to virtualize but due to its popularity in business use it lead to wide selection of business systems. </a:t>
            </a:r>
          </a:p>
          <a:p>
            <a:r>
              <a:rPr lang="en-US" dirty="0" smtClean="0"/>
              <a:t>Due to large potential returns from delivering a working virtualization solution for X86, efforts have been invested on the limitations and solutions have been proposed.</a:t>
            </a:r>
          </a:p>
          <a:p>
            <a:r>
              <a:rPr lang="en-US" dirty="0" smtClean="0"/>
              <a:t>X86 virtualization approaches</a:t>
            </a:r>
          </a:p>
          <a:p>
            <a:pPr marL="0" indent="0">
              <a:buNone/>
            </a:pPr>
            <a:r>
              <a:rPr lang="en-US" dirty="0" smtClean="0"/>
              <a:t>1. Binary Rewriting</a:t>
            </a:r>
          </a:p>
          <a:p>
            <a:pPr marL="0" indent="0">
              <a:buNone/>
            </a:pPr>
            <a:r>
              <a:rPr lang="en-US" dirty="0" smtClean="0"/>
              <a:t>2. Para virtualization</a:t>
            </a:r>
          </a:p>
          <a:p>
            <a:pPr marL="0" indent="0">
              <a:buNone/>
            </a:pPr>
            <a:r>
              <a:rPr lang="en-US" dirty="0" smtClean="0"/>
              <a:t>3. Hardware-Assisted Virtualization</a:t>
            </a:r>
            <a:endParaRPr lang="en-US" dirty="0"/>
          </a:p>
        </p:txBody>
      </p:sp>
    </p:spTree>
    <p:extLst>
      <p:ext uri="{BB962C8B-B14F-4D97-AF65-F5344CB8AC3E}">
        <p14:creationId xmlns:p14="http://schemas.microsoft.com/office/powerpoint/2010/main" val="431946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3837" y="848138"/>
            <a:ext cx="9655797" cy="5685184"/>
          </a:xfrm>
        </p:spPr>
        <p:txBody>
          <a:bodyPr>
            <a:normAutofit/>
          </a:bodyPr>
          <a:lstStyle/>
          <a:p>
            <a:r>
              <a:rPr lang="en-US" b="1" dirty="0" smtClean="0"/>
              <a:t>Binary Rewriting</a:t>
            </a:r>
          </a:p>
          <a:p>
            <a:pPr lvl="1"/>
            <a:r>
              <a:rPr lang="en-US" dirty="0">
                <a:latin typeface="Arial" panose="020B0604020202020204" pitchFamily="34" charset="0"/>
                <a:cs typeface="Arial" panose="020B0604020202020204" pitchFamily="34" charset="0"/>
              </a:rPr>
              <a:t>This inspects each basic blocks and rewrite privileged instruction i.e., each instruction stream be scanned by the virtualization environment and privilege instructions are identified. These are rewritten to point to their emulated versions.</a:t>
            </a:r>
          </a:p>
          <a:p>
            <a:pPr lvl="1"/>
            <a:r>
              <a:rPr lang="en-US" dirty="0">
                <a:latin typeface="Arial" panose="020B0604020202020204" pitchFamily="34" charset="0"/>
                <a:cs typeface="Arial" panose="020B0604020202020204" pitchFamily="34" charset="0"/>
              </a:rPr>
              <a:t>These run multiple unmodified guest OS</a:t>
            </a: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Ex: VMware, Virtual PC, </a:t>
            </a:r>
            <a:r>
              <a:rPr lang="en-US" dirty="0" err="1" smtClean="0">
                <a:latin typeface="Arial" panose="020B0604020202020204" pitchFamily="34" charset="0"/>
                <a:cs typeface="Arial" panose="020B0604020202020204" pitchFamily="34" charset="0"/>
              </a:rPr>
              <a:t>qemu</a:t>
            </a:r>
            <a:endParaRPr lang="en-US" dirty="0" smtClean="0">
              <a:latin typeface="Arial" panose="020B0604020202020204" pitchFamily="34" charset="0"/>
              <a:cs typeface="Arial" panose="020B0604020202020204" pitchFamily="34" charset="0"/>
            </a:endParaRPr>
          </a:p>
          <a:p>
            <a:pPr marL="457200" lvl="1" indent="0">
              <a:buNone/>
            </a:pPr>
            <a:endParaRPr lang="en-US" b="1" dirty="0" smtClean="0"/>
          </a:p>
          <a:p>
            <a:pPr marL="342900" lvl="1" indent="-342900"/>
            <a:r>
              <a:rPr lang="en-US" b="1" dirty="0" smtClean="0"/>
              <a:t>Para Virtualization</a:t>
            </a:r>
          </a:p>
          <a:p>
            <a:pPr marL="742950" lvl="2" indent="-342900"/>
            <a:r>
              <a:rPr lang="en-US" sz="1600" dirty="0" smtClean="0">
                <a:latin typeface="Arial" panose="020B0604020202020204" pitchFamily="34" charset="0"/>
                <a:cs typeface="Arial" panose="020B0604020202020204" pitchFamily="34" charset="0"/>
              </a:rPr>
              <a:t>Technique that presents a software interface to virtual machines that is similar but not identical to that of underline hardware.</a:t>
            </a:r>
          </a:p>
          <a:p>
            <a:pPr marL="742950" lvl="2" indent="-342900"/>
            <a:r>
              <a:rPr lang="en-US" sz="1600" dirty="0" smtClean="0">
                <a:latin typeface="Arial" panose="020B0604020202020204" pitchFamily="34" charset="0"/>
                <a:cs typeface="Arial" panose="020B0604020202020204" pitchFamily="34" charset="0"/>
              </a:rPr>
              <a:t>OS and device drivers are “Aware” that they are being used in virtualized environment.</a:t>
            </a:r>
          </a:p>
          <a:p>
            <a:pPr marL="742950" lvl="2" indent="-342900"/>
            <a:r>
              <a:rPr lang="en-US" sz="1600" dirty="0" smtClean="0">
                <a:latin typeface="Arial" panose="020B0604020202020204" pitchFamily="34" charset="0"/>
                <a:cs typeface="Arial" panose="020B0604020202020204" pitchFamily="34" charset="0"/>
              </a:rPr>
              <a:t>This type of virtualization involves modifying the OS kernel to replace non-virtualizable instructions with hyper calls that communicate directly with virtualization layer “hypervisor”.</a:t>
            </a:r>
          </a:p>
          <a:p>
            <a:pPr marL="742950" lvl="2" indent="-342900"/>
            <a:r>
              <a:rPr lang="en-US" sz="1600" dirty="0" smtClean="0">
                <a:latin typeface="Arial" panose="020B0604020202020204" pitchFamily="34" charset="0"/>
                <a:cs typeface="Arial" panose="020B0604020202020204" pitchFamily="34" charset="0"/>
              </a:rPr>
              <a:t>This doesn’t support unmodified OS. It modifies the guest OS to cooperate with the VMM.</a:t>
            </a:r>
          </a:p>
          <a:p>
            <a:pPr marL="742950" lvl="2" indent="-342900"/>
            <a:r>
              <a:rPr lang="en-US" sz="1600" dirty="0" smtClean="0">
                <a:latin typeface="Arial" panose="020B0604020202020204" pitchFamily="34" charset="0"/>
                <a:cs typeface="Arial" panose="020B0604020202020204" pitchFamily="34" charset="0"/>
              </a:rPr>
              <a:t>Ex: Xen, L4, Denali.</a:t>
            </a:r>
            <a:r>
              <a:rPr lang="en-US" dirty="0"/>
              <a:t/>
            </a:r>
            <a:br>
              <a:rPr lang="en-US" dirty="0"/>
            </a:br>
            <a:endParaRPr lang="en-US" dirty="0"/>
          </a:p>
          <a:p>
            <a:endParaRPr lang="en-US" b="1" dirty="0" smtClean="0"/>
          </a:p>
        </p:txBody>
      </p:sp>
    </p:spTree>
    <p:extLst>
      <p:ext uri="{BB962C8B-B14F-4D97-AF65-F5344CB8AC3E}">
        <p14:creationId xmlns:p14="http://schemas.microsoft.com/office/powerpoint/2010/main" val="712301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7334" y="728868"/>
            <a:ext cx="9801570" cy="5671931"/>
          </a:xfrm>
        </p:spPr>
        <p:txBody>
          <a:bodyPr>
            <a:normAutofit/>
          </a:bodyPr>
          <a:lstStyle/>
          <a:p>
            <a:r>
              <a:rPr lang="en-US" sz="2000" b="1" dirty="0">
                <a:latin typeface="Arial" panose="020B0604020202020204" pitchFamily="34" charset="0"/>
                <a:cs typeface="Arial" panose="020B0604020202020204" pitchFamily="34" charset="0"/>
              </a:rPr>
              <a:t>Hardware-Assisted </a:t>
            </a:r>
            <a:r>
              <a:rPr lang="en-US" sz="2000" b="1" dirty="0" smtClean="0">
                <a:latin typeface="Arial" panose="020B0604020202020204" pitchFamily="34" charset="0"/>
                <a:cs typeface="Arial" panose="020B0604020202020204" pitchFamily="34" charset="0"/>
              </a:rPr>
              <a:t>Virtualization</a:t>
            </a:r>
          </a:p>
          <a:p>
            <a:pPr marL="0" indent="0">
              <a:buNone/>
            </a:pPr>
            <a:endParaRPr lang="en-US" b="1" dirty="0" smtClean="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Hardware assisted virtualization is a common name for two independent but very similar technologies by Intel and AMD which are aimed to improve the processor performance for common </a:t>
            </a:r>
            <a:r>
              <a:rPr lang="en-US" sz="1800" b="1" dirty="0" smtClean="0">
                <a:latin typeface="Arial" panose="020B0604020202020204" pitchFamily="34" charset="0"/>
                <a:cs typeface="Arial" panose="020B0604020202020204" pitchFamily="34" charset="0"/>
              </a:rPr>
              <a:t>virtualization </a:t>
            </a:r>
            <a:r>
              <a:rPr lang="en-US" sz="1800" dirty="0" smtClean="0">
                <a:latin typeface="Arial" panose="020B0604020202020204" pitchFamily="34" charset="0"/>
                <a:cs typeface="Arial" panose="020B0604020202020204" pitchFamily="34" charset="0"/>
              </a:rPr>
              <a:t>challenges </a:t>
            </a:r>
            <a:r>
              <a:rPr lang="en-US" sz="1800" dirty="0">
                <a:latin typeface="Arial" panose="020B0604020202020204" pitchFamily="34" charset="0"/>
                <a:cs typeface="Arial" panose="020B0604020202020204" pitchFamily="34" charset="0"/>
              </a:rPr>
              <a:t>like translating instructions and memory </a:t>
            </a:r>
            <a:r>
              <a:rPr lang="en-US" sz="1800" dirty="0" smtClean="0">
                <a:latin typeface="Arial" panose="020B0604020202020204" pitchFamily="34" charset="0"/>
                <a:cs typeface="Arial" panose="020B0604020202020204" pitchFamily="34" charset="0"/>
              </a:rPr>
              <a:t>addresses.</a:t>
            </a:r>
          </a:p>
          <a:p>
            <a:pPr lvl="1"/>
            <a:r>
              <a:rPr lang="en-US" sz="1800" dirty="0" smtClean="0">
                <a:latin typeface="Arial" panose="020B0604020202020204" pitchFamily="34" charset="0"/>
                <a:cs typeface="Arial" panose="020B0604020202020204" pitchFamily="34" charset="0"/>
              </a:rPr>
              <a:t>It is a way of improving the efficiency of hardware virtualization. It involves employing specially designed CPU’s and hardware components that help improve the performance of a guest environment.	</a:t>
            </a:r>
          </a:p>
          <a:p>
            <a:pPr lvl="1"/>
            <a:r>
              <a:rPr lang="en-US" sz="1800" dirty="0" smtClean="0">
                <a:latin typeface="Arial" panose="020B0604020202020204" pitchFamily="34" charset="0"/>
                <a:cs typeface="Arial" panose="020B0604020202020204" pitchFamily="34" charset="0"/>
              </a:rPr>
              <a:t>X86 doesn’t have full set of instructions that can support concept of virtualization. Few changes are made to Intel and AMD so that they could support virtualization. The changes would be</a:t>
            </a:r>
          </a:p>
          <a:p>
            <a:pPr lvl="2"/>
            <a:r>
              <a:rPr lang="en-US" sz="1800" dirty="0">
                <a:latin typeface="Arial" panose="020B0604020202020204" pitchFamily="34" charset="0"/>
                <a:cs typeface="Arial" panose="020B0604020202020204" pitchFamily="34" charset="0"/>
              </a:rPr>
              <a:t>Both AMD and intel have added set of instructions that makes virtualization considerably easier for X86</a:t>
            </a:r>
            <a:r>
              <a:rPr lang="en-US" sz="1800" dirty="0" smtClean="0">
                <a:latin typeface="Arial" panose="020B0604020202020204" pitchFamily="34" charset="0"/>
                <a:cs typeface="Arial" panose="020B0604020202020204" pitchFamily="34" charset="0"/>
              </a:rPr>
              <a:t>.</a:t>
            </a:r>
          </a:p>
          <a:p>
            <a:pPr lvl="1"/>
            <a:r>
              <a:rPr lang="en-US" sz="1800" dirty="0" smtClean="0">
                <a:latin typeface="Arial" panose="020B0604020202020204" pitchFamily="34" charset="0"/>
                <a:cs typeface="Arial" panose="020B0604020202020204" pitchFamily="34" charset="0"/>
              </a:rPr>
              <a:t>Hypervisor and VMM load at Ring-1.</a:t>
            </a:r>
          </a:p>
        </p:txBody>
      </p:sp>
    </p:spTree>
    <p:extLst>
      <p:ext uri="{BB962C8B-B14F-4D97-AF65-F5344CB8AC3E}">
        <p14:creationId xmlns:p14="http://schemas.microsoft.com/office/powerpoint/2010/main" val="35580686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701912" y="1311964"/>
            <a:ext cx="7966087" cy="4293705"/>
          </a:xfrm>
          <a:prstGeom prst="rect">
            <a:avLst/>
          </a:prstGeom>
        </p:spPr>
      </p:pic>
    </p:spTree>
    <p:extLst>
      <p:ext uri="{BB962C8B-B14F-4D97-AF65-F5344CB8AC3E}">
        <p14:creationId xmlns:p14="http://schemas.microsoft.com/office/powerpoint/2010/main" val="1266334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9663" y="624110"/>
            <a:ext cx="9491171" cy="1280890"/>
          </a:xfrm>
        </p:spPr>
        <p:txBody>
          <a:bodyPr/>
          <a:lstStyle/>
          <a:p>
            <a:r>
              <a:rPr lang="en-US" dirty="0" smtClean="0"/>
              <a:t>Hardware Requirement for Virtualization</a:t>
            </a:r>
            <a:endParaRPr lang="en-US" dirty="0"/>
          </a:p>
        </p:txBody>
      </p:sp>
      <p:sp>
        <p:nvSpPr>
          <p:cNvPr id="3" name="Content Placeholder 2"/>
          <p:cNvSpPr>
            <a:spLocks noGrp="1"/>
          </p:cNvSpPr>
          <p:nvPr>
            <p:ph idx="1"/>
          </p:nvPr>
        </p:nvSpPr>
        <p:spPr>
          <a:xfrm>
            <a:off x="1867996" y="1415603"/>
            <a:ext cx="8915400" cy="4907924"/>
          </a:xfrm>
        </p:spPr>
        <p:txBody>
          <a:bodyPr>
            <a:normAutofit/>
          </a:bodyPr>
          <a:lstStyle/>
          <a:p>
            <a:r>
              <a:rPr lang="en-US" dirty="0" smtClean="0"/>
              <a:t>The architectures that support virtualization would need to ensure that processors ability, management of resources, memory access should be monitored.</a:t>
            </a:r>
          </a:p>
          <a:p>
            <a:r>
              <a:rPr lang="en-US" dirty="0" smtClean="0"/>
              <a:t>Some of the leading example include, Intel &amp; AMD.</a:t>
            </a:r>
          </a:p>
          <a:p>
            <a:r>
              <a:rPr lang="en-US" dirty="0" smtClean="0"/>
              <a:t>These features will enhance processor ability to create and manage resources for physical assets like memory access and data transfer across I/O.</a:t>
            </a:r>
          </a:p>
          <a:p>
            <a:pPr lvl="1"/>
            <a:r>
              <a:rPr lang="en-US" dirty="0" smtClean="0"/>
              <a:t>Intel, uses VT-x with EPT &amp; </a:t>
            </a:r>
            <a:r>
              <a:rPr lang="en-US" dirty="0" err="1" smtClean="0"/>
              <a:t>Vt</a:t>
            </a:r>
            <a:r>
              <a:rPr lang="en-US" dirty="0" smtClean="0"/>
              <a:t>-d for virtualized I/O. </a:t>
            </a:r>
          </a:p>
          <a:p>
            <a:pPr lvl="2"/>
            <a:r>
              <a:rPr lang="en-US" sz="1600" dirty="0" err="1"/>
              <a:t>Vt</a:t>
            </a:r>
            <a:r>
              <a:rPr lang="en-US" sz="1600" dirty="0"/>
              <a:t>-x, probably the best recognized extensions adding migration, priority and memory handling capability.</a:t>
            </a:r>
          </a:p>
          <a:p>
            <a:pPr lvl="2"/>
            <a:r>
              <a:rPr lang="en-US" sz="1600" dirty="0" err="1"/>
              <a:t>Vt</a:t>
            </a:r>
            <a:r>
              <a:rPr lang="en-US" sz="1600" dirty="0"/>
              <a:t>-d, adds virtualization support to INTEL chips that can assign specific I/O devices to virtual Machine</a:t>
            </a:r>
            <a:r>
              <a:rPr lang="en-US" sz="1600" dirty="0" smtClean="0"/>
              <a:t>.</a:t>
            </a:r>
          </a:p>
          <a:p>
            <a:pPr lvl="1"/>
            <a:r>
              <a:rPr lang="en-US" dirty="0" smtClean="0"/>
              <a:t>AMD, uses RVI(Rapid Virtualization Index) &amp; TLB (Translation Lookaside Buffer).</a:t>
            </a:r>
          </a:p>
        </p:txBody>
      </p:sp>
    </p:spTree>
    <p:extLst>
      <p:ext uri="{BB962C8B-B14F-4D97-AF65-F5344CB8AC3E}">
        <p14:creationId xmlns:p14="http://schemas.microsoft.com/office/powerpoint/2010/main" val="1646570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Xen Philosophy</a:t>
            </a:r>
            <a:endParaRPr lang="en-US" dirty="0"/>
          </a:p>
        </p:txBody>
      </p:sp>
      <p:sp>
        <p:nvSpPr>
          <p:cNvPr id="3" name="Content Placeholder 2"/>
          <p:cNvSpPr>
            <a:spLocks noGrp="1"/>
          </p:cNvSpPr>
          <p:nvPr>
            <p:ph idx="1"/>
          </p:nvPr>
        </p:nvSpPr>
        <p:spPr/>
        <p:txBody>
          <a:bodyPr/>
          <a:lstStyle/>
          <a:p>
            <a:r>
              <a:rPr lang="en-US" b="1" dirty="0" smtClean="0"/>
              <a:t>Xen </a:t>
            </a:r>
            <a:r>
              <a:rPr lang="en-US" dirty="0" smtClean="0"/>
              <a:t>is a virtualization tool which can run help run many virtual machines on a single system</a:t>
            </a:r>
            <a:r>
              <a:rPr lang="en-US" b="1" dirty="0" smtClean="0"/>
              <a:t>. </a:t>
            </a:r>
          </a:p>
          <a:p>
            <a:pPr marL="0" indent="0">
              <a:buNone/>
            </a:pPr>
            <a:r>
              <a:rPr lang="en-US" b="1" dirty="0" smtClean="0"/>
              <a:t>Less is more: </a:t>
            </a:r>
            <a:r>
              <a:rPr lang="en-US" dirty="0" smtClean="0"/>
              <a:t>Xen runs at a very high level of privilege – above even the operating system. </a:t>
            </a:r>
          </a:p>
          <a:p>
            <a:r>
              <a:rPr lang="en-US" dirty="0" smtClean="0"/>
              <a:t>Any bug in the Xen can compromise every virtual machine running on a machine. </a:t>
            </a:r>
          </a:p>
          <a:p>
            <a:r>
              <a:rPr lang="en-US" dirty="0" smtClean="0"/>
              <a:t>To maintain flexibility, Xen doesn’t enforce mechanisms for communicating between domain instead provides simple mechanisms, such as shared memory for the guest OS to communicate using this.</a:t>
            </a:r>
          </a:p>
          <a:p>
            <a:r>
              <a:rPr lang="en-US" dirty="0" smtClean="0"/>
              <a:t>As a result Xen relies on Domain 0 features for the ease of administration. </a:t>
            </a:r>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21300330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Xen Philosophy</a:t>
            </a:r>
            <a:endParaRPr lang="en-US" dirty="0"/>
          </a:p>
        </p:txBody>
      </p:sp>
      <p:sp>
        <p:nvSpPr>
          <p:cNvPr id="3" name="Content Placeholder 2"/>
          <p:cNvSpPr>
            <a:spLocks noGrp="1"/>
          </p:cNvSpPr>
          <p:nvPr>
            <p:ph idx="1"/>
          </p:nvPr>
        </p:nvSpPr>
        <p:spPr/>
        <p:txBody>
          <a:bodyPr/>
          <a:lstStyle/>
          <a:p>
            <a:pPr marL="0" indent="0">
              <a:buNone/>
            </a:pPr>
            <a:r>
              <a:rPr lang="en-US" b="1" dirty="0" smtClean="0"/>
              <a:t>Separation of Policy and Mechanism</a:t>
            </a:r>
            <a:r>
              <a:rPr lang="en-US" dirty="0" smtClean="0"/>
              <a:t>: Xen hypervisor implements mechanisms, but leaves policy up to the Domain 0 guest.</a:t>
            </a:r>
          </a:p>
          <a:p>
            <a:r>
              <a:rPr lang="en-US" dirty="0" smtClean="0"/>
              <a:t>Domain 0 hosts the application level management software.</a:t>
            </a:r>
          </a:p>
          <a:p>
            <a:r>
              <a:rPr lang="en-US" dirty="0" smtClean="0"/>
              <a:t>The high level mechanisms such as ring buffers, that are used for passing requests and responses between domains for supporting I/o are not enforced in the code which makes the Xen system very flexible.</a:t>
            </a:r>
          </a:p>
          <a:p>
            <a:endParaRPr lang="en-US" dirty="0"/>
          </a:p>
        </p:txBody>
      </p:sp>
    </p:spTree>
    <p:extLst>
      <p:ext uri="{BB962C8B-B14F-4D97-AF65-F5344CB8AC3E}">
        <p14:creationId xmlns:p14="http://schemas.microsoft.com/office/powerpoint/2010/main" val="28177639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Xen Architecture</a:t>
            </a:r>
            <a:endParaRPr lang="en-US" dirty="0"/>
          </a:p>
        </p:txBody>
      </p:sp>
      <p:sp>
        <p:nvSpPr>
          <p:cNvPr id="3" name="Content Placeholder 2"/>
          <p:cNvSpPr>
            <a:spLocks noGrp="1"/>
          </p:cNvSpPr>
          <p:nvPr>
            <p:ph idx="1"/>
          </p:nvPr>
        </p:nvSpPr>
        <p:spPr>
          <a:xfrm>
            <a:off x="1867995" y="1264555"/>
            <a:ext cx="8915400" cy="3777622"/>
          </a:xfrm>
        </p:spPr>
        <p:txBody>
          <a:bodyPr/>
          <a:lstStyle/>
          <a:p>
            <a:r>
              <a:rPr lang="en-US" dirty="0" smtClean="0"/>
              <a:t>Xen resides in between OS and hardware, and provides a virtual environment in which a kernel can run.</a:t>
            </a:r>
          </a:p>
          <a:p>
            <a:r>
              <a:rPr lang="en-US" dirty="0" smtClean="0"/>
              <a:t>Components of system involving Xen architecture are Hypervisor, kernel, user space applications.</a:t>
            </a:r>
          </a:p>
          <a:p>
            <a:r>
              <a:rPr lang="en-US" dirty="0" smtClean="0"/>
              <a:t>Kernels running on Xen architecture are no more on ring 0 and their position is shifted to different rings based on type of platform. </a:t>
            </a:r>
          </a:p>
          <a:p>
            <a:pPr marL="0" indent="0">
              <a:buNone/>
            </a:pPr>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3622541" y="3387145"/>
            <a:ext cx="5057238" cy="2768956"/>
          </a:xfrm>
          <a:prstGeom prst="rect">
            <a:avLst/>
          </a:prstGeom>
        </p:spPr>
      </p:pic>
    </p:spTree>
    <p:extLst>
      <p:ext uri="{BB962C8B-B14F-4D97-AF65-F5344CB8AC3E}">
        <p14:creationId xmlns:p14="http://schemas.microsoft.com/office/powerpoint/2010/main" val="40138623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6478" y="601014"/>
            <a:ext cx="9362383" cy="3777622"/>
          </a:xfrm>
        </p:spPr>
        <p:txBody>
          <a:bodyPr/>
          <a:lstStyle/>
          <a:p>
            <a:r>
              <a:rPr lang="en-US" dirty="0" smtClean="0"/>
              <a:t>Xen can access to memory allocated to applications that run in ring 3 but this is been protected from other applications and kernels. Like wise hypervisor in ring 0 is protected from kernels in ring 1 and applications in ring 3.</a:t>
            </a:r>
          </a:p>
          <a:p>
            <a:r>
              <a:rPr lang="en-US" dirty="0" smtClean="0"/>
              <a:t>In absence of ring 1 &amp; 2 it was necessary to modify Xen to put the operating system in ring 3, along with applications.</a:t>
            </a:r>
            <a:endParaRPr lang="en-US" dirty="0"/>
          </a:p>
        </p:txBody>
      </p:sp>
      <p:pic>
        <p:nvPicPr>
          <p:cNvPr id="2" name="Picture 1"/>
          <p:cNvPicPr>
            <a:picLocks noChangeAspect="1"/>
          </p:cNvPicPr>
          <p:nvPr/>
        </p:nvPicPr>
        <p:blipFill>
          <a:blip r:embed="rId2"/>
          <a:stretch>
            <a:fillRect/>
          </a:stretch>
        </p:blipFill>
        <p:spPr>
          <a:xfrm>
            <a:off x="2792569" y="2715786"/>
            <a:ext cx="6943860" cy="2990850"/>
          </a:xfrm>
          <a:prstGeom prst="rect">
            <a:avLst/>
          </a:prstGeom>
        </p:spPr>
      </p:pic>
    </p:spTree>
    <p:extLst>
      <p:ext uri="{BB962C8B-B14F-4D97-AF65-F5344CB8AC3E}">
        <p14:creationId xmlns:p14="http://schemas.microsoft.com/office/powerpoint/2010/main" val="3505435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Virtualization</a:t>
            </a:r>
          </a:p>
          <a:p>
            <a:r>
              <a:rPr lang="en-US" dirty="0" smtClean="0"/>
              <a:t>Motivations and Advantages</a:t>
            </a:r>
          </a:p>
          <a:p>
            <a:r>
              <a:rPr lang="en-US" dirty="0" smtClean="0"/>
              <a:t>First Virtual Machine</a:t>
            </a:r>
          </a:p>
          <a:p>
            <a:r>
              <a:rPr lang="en-US" dirty="0" smtClean="0"/>
              <a:t>Problems and Solutions</a:t>
            </a:r>
          </a:p>
          <a:p>
            <a:r>
              <a:rPr lang="en-US" dirty="0" smtClean="0"/>
              <a:t>Xen philosophy</a:t>
            </a:r>
          </a:p>
          <a:p>
            <a:r>
              <a:rPr lang="en-US" dirty="0" smtClean="0"/>
              <a:t>Xen architecture and configuration</a:t>
            </a:r>
          </a:p>
          <a:p>
            <a:endParaRPr lang="en-US" dirty="0" smtClean="0"/>
          </a:p>
          <a:p>
            <a:endParaRPr lang="en-US" dirty="0"/>
          </a:p>
        </p:txBody>
      </p:sp>
    </p:spTree>
    <p:extLst>
      <p:ext uri="{BB962C8B-B14F-4D97-AF65-F5344CB8AC3E}">
        <p14:creationId xmlns:p14="http://schemas.microsoft.com/office/powerpoint/2010/main" val="28302412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Domain 0</a:t>
            </a:r>
            <a:endParaRPr lang="en-US" dirty="0"/>
          </a:p>
        </p:txBody>
      </p:sp>
      <p:sp>
        <p:nvSpPr>
          <p:cNvPr id="3" name="Content Placeholder 2"/>
          <p:cNvSpPr>
            <a:spLocks noGrp="1"/>
          </p:cNvSpPr>
          <p:nvPr>
            <p:ph idx="1"/>
          </p:nvPr>
        </p:nvSpPr>
        <p:spPr>
          <a:xfrm>
            <a:off x="1713449" y="1386625"/>
            <a:ext cx="8915400" cy="3777622"/>
          </a:xfrm>
        </p:spPr>
        <p:txBody>
          <a:bodyPr/>
          <a:lstStyle/>
          <a:p>
            <a:r>
              <a:rPr lang="en-US" dirty="0" smtClean="0"/>
              <a:t>Purpose of hypervisor is to allow guests to run in environments which are popularly known as domains. </a:t>
            </a:r>
          </a:p>
          <a:p>
            <a:r>
              <a:rPr lang="en-US" dirty="0" smtClean="0"/>
              <a:t>These domains encapsulate a complete running virtual machine. </a:t>
            </a:r>
          </a:p>
          <a:p>
            <a:r>
              <a:rPr lang="en-US" dirty="0" smtClean="0"/>
              <a:t>When Xen boots up, first thing it does is to load the Domain 0 guest kernel environment.</a:t>
            </a:r>
          </a:p>
          <a:p>
            <a:r>
              <a:rPr lang="en-US" dirty="0" smtClean="0"/>
              <a:t>Domain 0 has the highest privileges since it is the first guest to run and other domains are referred as domain ‘U’, which means underprivileged.</a:t>
            </a:r>
          </a:p>
          <a:p>
            <a:r>
              <a:rPr lang="en-US" dirty="0" smtClean="0"/>
              <a:t>Domain 0 is very important to Xen system because it provides all the device drivers and user interfaces. Operating systems and user space tools in domain 0 will provide these features.</a:t>
            </a:r>
          </a:p>
          <a:p>
            <a:r>
              <a:rPr lang="en-US" dirty="0" smtClean="0"/>
              <a:t>Linux is the most popular operating system used by Xen developers.</a:t>
            </a:r>
            <a:endParaRPr lang="en-US" dirty="0"/>
          </a:p>
        </p:txBody>
      </p:sp>
    </p:spTree>
    <p:extLst>
      <p:ext uri="{BB962C8B-B14F-4D97-AF65-F5344CB8AC3E}">
        <p14:creationId xmlns:p14="http://schemas.microsoft.com/office/powerpoint/2010/main" val="14822287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1026" y="742682"/>
            <a:ext cx="8915400" cy="3777622"/>
          </a:xfrm>
        </p:spPr>
        <p:txBody>
          <a:bodyPr/>
          <a:lstStyle/>
          <a:p>
            <a:r>
              <a:rPr lang="en-US" dirty="0" smtClean="0"/>
              <a:t>When a packet is transferred by an application running on ‘</a:t>
            </a:r>
            <a:r>
              <a:rPr lang="en-US" b="1" dirty="0" err="1" smtClean="0"/>
              <a:t>domU</a:t>
            </a:r>
            <a:r>
              <a:rPr lang="en-US" dirty="0" smtClean="0"/>
              <a:t>’ guest. </a:t>
            </a:r>
          </a:p>
        </p:txBody>
      </p:sp>
      <p:pic>
        <p:nvPicPr>
          <p:cNvPr id="4" name="Picture 3"/>
          <p:cNvPicPr>
            <a:picLocks noChangeAspect="1"/>
          </p:cNvPicPr>
          <p:nvPr/>
        </p:nvPicPr>
        <p:blipFill>
          <a:blip r:embed="rId2"/>
          <a:stretch>
            <a:fillRect/>
          </a:stretch>
        </p:blipFill>
        <p:spPr>
          <a:xfrm>
            <a:off x="2833687" y="1176337"/>
            <a:ext cx="7611079" cy="4966886"/>
          </a:xfrm>
          <a:prstGeom prst="rect">
            <a:avLst/>
          </a:prstGeom>
        </p:spPr>
      </p:pic>
    </p:spTree>
    <p:extLst>
      <p:ext uri="{BB962C8B-B14F-4D97-AF65-F5344CB8AC3E}">
        <p14:creationId xmlns:p14="http://schemas.microsoft.com/office/powerpoint/2010/main" val="8570272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3753" y="613893"/>
            <a:ext cx="8915400" cy="5864180"/>
          </a:xfrm>
        </p:spPr>
        <p:txBody>
          <a:bodyPr>
            <a:normAutofit/>
          </a:bodyPr>
          <a:lstStyle/>
          <a:p>
            <a:r>
              <a:rPr lang="en-US" dirty="0" smtClean="0"/>
              <a:t>Xen provides a simplified interface to either physical/split network devices which will be easy for people porting systems to Xen. Three common components to any driver would be </a:t>
            </a:r>
          </a:p>
          <a:p>
            <a:r>
              <a:rPr lang="en-US" dirty="0" smtClean="0"/>
              <a:t>1. Split driver:</a:t>
            </a:r>
          </a:p>
          <a:p>
            <a:pPr lvl="1"/>
            <a:r>
              <a:rPr lang="en-US" dirty="0"/>
              <a:t>It moves data fro </a:t>
            </a:r>
            <a:r>
              <a:rPr lang="en-US" dirty="0" err="1"/>
              <a:t>domU</a:t>
            </a:r>
            <a:r>
              <a:rPr lang="en-US" dirty="0"/>
              <a:t> to dom0 guests, usually using ring buffers in shared memory</a:t>
            </a:r>
            <a:r>
              <a:rPr lang="en-US" dirty="0" smtClean="0"/>
              <a:t>.</a:t>
            </a:r>
          </a:p>
          <a:p>
            <a:r>
              <a:rPr lang="en-US" dirty="0" smtClean="0"/>
              <a:t>2.  Real driver:</a:t>
            </a:r>
          </a:p>
          <a:p>
            <a:pPr lvl="1"/>
            <a:r>
              <a:rPr lang="en-US" dirty="0" smtClean="0"/>
              <a:t>This already exists in dom0 Operating systems hence it is not consider to be part of Xen.</a:t>
            </a:r>
          </a:p>
          <a:p>
            <a:r>
              <a:rPr lang="en-US" dirty="0" smtClean="0"/>
              <a:t>3. Multiplexer, this may or may not exist. This is provided by other sources like in networking situations, firewall component of network stack provides this functionality.</a:t>
            </a:r>
            <a:endParaRPr lang="en-US" dirty="0"/>
          </a:p>
          <a:p>
            <a:r>
              <a:rPr lang="en-US" dirty="0" smtClean="0"/>
              <a:t>Domain 0 provides user interface to hypervisor. </a:t>
            </a:r>
            <a:endParaRPr lang="en-US" dirty="0"/>
          </a:p>
          <a:p>
            <a:pPr lvl="1"/>
            <a:r>
              <a:rPr lang="en-US" dirty="0" err="1" smtClean="0"/>
              <a:t>Xend</a:t>
            </a:r>
            <a:r>
              <a:rPr lang="en-US" dirty="0" smtClean="0"/>
              <a:t>, </a:t>
            </a:r>
            <a:r>
              <a:rPr lang="en-US" dirty="0" err="1" smtClean="0"/>
              <a:t>xendstored</a:t>
            </a:r>
            <a:r>
              <a:rPr lang="en-US" dirty="0" smtClean="0"/>
              <a:t> in dom0 provide important features to the system.</a:t>
            </a:r>
          </a:p>
          <a:p>
            <a:pPr lvl="1"/>
            <a:r>
              <a:rPr lang="en-US" dirty="0" err="1" smtClean="0"/>
              <a:t>Xend</a:t>
            </a:r>
            <a:r>
              <a:rPr lang="en-US" dirty="0" smtClean="0"/>
              <a:t> provides an administrative interface to hypervisor, allowing a user to define policy.</a:t>
            </a:r>
          </a:p>
          <a:p>
            <a:pPr lvl="1"/>
            <a:r>
              <a:rPr lang="en-US" dirty="0" err="1" smtClean="0"/>
              <a:t>XenStore</a:t>
            </a:r>
            <a:r>
              <a:rPr lang="en-US" dirty="0" smtClean="0"/>
              <a:t>, provides back-end storage.</a:t>
            </a:r>
          </a:p>
        </p:txBody>
      </p:sp>
    </p:spTree>
    <p:extLst>
      <p:ext uri="{BB962C8B-B14F-4D97-AF65-F5344CB8AC3E}">
        <p14:creationId xmlns:p14="http://schemas.microsoft.com/office/powerpoint/2010/main" val="28092702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Unprivileged domains</a:t>
            </a:r>
            <a:endParaRPr lang="en-US" dirty="0"/>
          </a:p>
        </p:txBody>
      </p:sp>
      <p:sp>
        <p:nvSpPr>
          <p:cNvPr id="3" name="Content Placeholder 2"/>
          <p:cNvSpPr>
            <a:spLocks noGrp="1"/>
          </p:cNvSpPr>
          <p:nvPr>
            <p:ph idx="1"/>
          </p:nvPr>
        </p:nvSpPr>
        <p:spPr/>
        <p:txBody>
          <a:bodyPr/>
          <a:lstStyle/>
          <a:p>
            <a:r>
              <a:rPr lang="en-US" dirty="0" err="1" smtClean="0"/>
              <a:t>domU</a:t>
            </a:r>
            <a:r>
              <a:rPr lang="en-US" dirty="0" smtClean="0"/>
              <a:t> is restricted, cannot access the hardware directly.</a:t>
            </a:r>
          </a:p>
          <a:p>
            <a:r>
              <a:rPr lang="en-US" dirty="0" err="1" smtClean="0"/>
              <a:t>domU</a:t>
            </a:r>
            <a:r>
              <a:rPr lang="en-US" dirty="0" smtClean="0"/>
              <a:t> guest needs only to implement one driver for each device category.</a:t>
            </a:r>
          </a:p>
          <a:p>
            <a:r>
              <a:rPr lang="en-US" dirty="0" err="1" smtClean="0"/>
              <a:t>domU</a:t>
            </a:r>
            <a:r>
              <a:rPr lang="en-US" dirty="0" smtClean="0"/>
              <a:t> guests can be any arbitrary number on a single machine.</a:t>
            </a:r>
          </a:p>
          <a:p>
            <a:r>
              <a:rPr lang="en-US" dirty="0" smtClean="0"/>
              <a:t>The migration of </a:t>
            </a:r>
            <a:r>
              <a:rPr lang="en-US" dirty="0" err="1" smtClean="0"/>
              <a:t>domU</a:t>
            </a:r>
            <a:r>
              <a:rPr lang="en-US" dirty="0" smtClean="0"/>
              <a:t> guests depends on Xen configuration.</a:t>
            </a:r>
          </a:p>
          <a:p>
            <a:r>
              <a:rPr lang="en-US" dirty="0" smtClean="0"/>
              <a:t>Tightly coupled guests to hardware cannot be migrated.</a:t>
            </a:r>
          </a:p>
          <a:p>
            <a:r>
              <a:rPr lang="en-US" dirty="0" smtClean="0"/>
              <a:t>For security reasons, it is advisable to do as little as possible in Dom0.</a:t>
            </a:r>
          </a:p>
          <a:p>
            <a:r>
              <a:rPr lang="en-US" dirty="0" err="1" smtClean="0"/>
              <a:t>domU</a:t>
            </a:r>
            <a:r>
              <a:rPr lang="en-US" dirty="0" smtClean="0"/>
              <a:t> should not be allowed to access the system hardware on </a:t>
            </a:r>
            <a:r>
              <a:rPr lang="en-US" dirty="0" err="1" smtClean="0"/>
              <a:t>platfoms</a:t>
            </a:r>
            <a:r>
              <a:rPr lang="en-US" dirty="0" smtClean="0"/>
              <a:t> without IOMMU.</a:t>
            </a:r>
            <a:endParaRPr lang="en-US" dirty="0"/>
          </a:p>
        </p:txBody>
      </p:sp>
    </p:spTree>
    <p:extLst>
      <p:ext uri="{BB962C8B-B14F-4D97-AF65-F5344CB8AC3E}">
        <p14:creationId xmlns:p14="http://schemas.microsoft.com/office/powerpoint/2010/main" val="28096745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134" y="701383"/>
            <a:ext cx="8911687" cy="1280890"/>
          </a:xfrm>
        </p:spPr>
        <p:txBody>
          <a:bodyPr/>
          <a:lstStyle/>
          <a:p>
            <a:r>
              <a:rPr lang="en-US" altLang="en-US" dirty="0"/>
              <a:t>Xen HVM (Hardware Virtual Machine)</a:t>
            </a:r>
            <a:endParaRPr lang="en-US" dirty="0"/>
          </a:p>
        </p:txBody>
      </p:sp>
      <p:sp>
        <p:nvSpPr>
          <p:cNvPr id="3" name="Content Placeholder 2"/>
          <p:cNvSpPr>
            <a:spLocks noGrp="1"/>
          </p:cNvSpPr>
          <p:nvPr>
            <p:ph idx="1"/>
          </p:nvPr>
        </p:nvSpPr>
        <p:spPr>
          <a:xfrm>
            <a:off x="2039134" y="1605566"/>
            <a:ext cx="8915400" cy="3777622"/>
          </a:xfrm>
        </p:spPr>
        <p:txBody>
          <a:bodyPr>
            <a:normAutofit fontScale="92500" lnSpcReduction="10000"/>
          </a:bodyPr>
          <a:lstStyle/>
          <a:p>
            <a:pPr>
              <a:lnSpc>
                <a:spcPct val="90000"/>
              </a:lnSpc>
            </a:pPr>
            <a:r>
              <a:rPr lang="en-US" altLang="en-US" dirty="0" smtClean="0"/>
              <a:t>Earlier days x86 architecture doesn’t have a full set of instructions to implement virtualization so, the focus of </a:t>
            </a:r>
            <a:r>
              <a:rPr lang="en-US" altLang="en-US" dirty="0" err="1" smtClean="0"/>
              <a:t>xen</a:t>
            </a:r>
            <a:r>
              <a:rPr lang="en-US" altLang="en-US" dirty="0" smtClean="0"/>
              <a:t> hypervisor is to implement </a:t>
            </a:r>
            <a:r>
              <a:rPr lang="en-US" altLang="en-US" dirty="0" err="1" smtClean="0"/>
              <a:t>paravirtualization</a:t>
            </a:r>
            <a:r>
              <a:rPr lang="en-US" altLang="en-US" dirty="0" smtClean="0"/>
              <a:t>.</a:t>
            </a:r>
          </a:p>
          <a:p>
            <a:pPr>
              <a:lnSpc>
                <a:spcPct val="90000"/>
              </a:lnSpc>
            </a:pPr>
            <a:r>
              <a:rPr lang="en-US" altLang="en-US" dirty="0" smtClean="0"/>
              <a:t>Recent x86 chips doesn’t have this problem so </a:t>
            </a:r>
            <a:r>
              <a:rPr lang="en-US" altLang="en-US" dirty="0" err="1" smtClean="0"/>
              <a:t>xen</a:t>
            </a:r>
            <a:r>
              <a:rPr lang="en-US" altLang="en-US" dirty="0" smtClean="0"/>
              <a:t> started to support unmodified guests.</a:t>
            </a:r>
            <a:endParaRPr lang="en-US" altLang="en-US" dirty="0"/>
          </a:p>
          <a:p>
            <a:pPr>
              <a:lnSpc>
                <a:spcPct val="90000"/>
              </a:lnSpc>
            </a:pPr>
            <a:r>
              <a:rPr lang="en-US" altLang="en-US" dirty="0"/>
              <a:t>Able to run un-modified (no para-virtualization) operating systems.  This implementation is known as a hardware virtual </a:t>
            </a:r>
            <a:r>
              <a:rPr lang="en-US" altLang="en-US" dirty="0" smtClean="0"/>
              <a:t>machine.</a:t>
            </a:r>
          </a:p>
          <a:p>
            <a:pPr>
              <a:lnSpc>
                <a:spcPct val="90000"/>
              </a:lnSpc>
            </a:pPr>
            <a:r>
              <a:rPr lang="en-US" altLang="en-US" dirty="0" smtClean="0"/>
              <a:t>HVM differ from </a:t>
            </a:r>
            <a:r>
              <a:rPr lang="en-US" altLang="en-US" dirty="0" err="1" smtClean="0"/>
              <a:t>paravirtualized</a:t>
            </a:r>
            <a:r>
              <a:rPr lang="en-US" altLang="en-US" dirty="0" smtClean="0"/>
              <a:t> guests in the following ways.</a:t>
            </a:r>
          </a:p>
          <a:p>
            <a:pPr>
              <a:lnSpc>
                <a:spcPct val="90000"/>
              </a:lnSpc>
            </a:pPr>
            <a:r>
              <a:rPr lang="en-US" altLang="en-US" dirty="0" smtClean="0"/>
              <a:t>Boot time</a:t>
            </a:r>
          </a:p>
          <a:p>
            <a:pPr>
              <a:lnSpc>
                <a:spcPct val="90000"/>
              </a:lnSpc>
            </a:pPr>
            <a:r>
              <a:rPr lang="en-US" altLang="en-US" dirty="0" err="1" smtClean="0"/>
              <a:t>Hypercalls</a:t>
            </a:r>
            <a:r>
              <a:rPr lang="en-US" altLang="en-US" dirty="0" smtClean="0"/>
              <a:t>() – CPUID instruction makes guest access the virtual machine specific register and access the </a:t>
            </a:r>
            <a:r>
              <a:rPr lang="en-US" altLang="en-US" dirty="0" err="1" smtClean="0"/>
              <a:t>hypercall</a:t>
            </a:r>
            <a:r>
              <a:rPr lang="en-US" altLang="en-US" dirty="0" smtClean="0"/>
              <a:t> page.</a:t>
            </a:r>
          </a:p>
          <a:p>
            <a:pPr>
              <a:lnSpc>
                <a:spcPct val="90000"/>
              </a:lnSpc>
            </a:pPr>
            <a:r>
              <a:rPr lang="en-US" altLang="en-US" dirty="0" smtClean="0"/>
              <a:t>Virtual PCI device that exports hypervisor functionality to the guest.</a:t>
            </a:r>
          </a:p>
          <a:p>
            <a:pPr marL="0" indent="0">
              <a:lnSpc>
                <a:spcPct val="90000"/>
              </a:lnSpc>
              <a:buNone/>
            </a:pPr>
            <a:r>
              <a:rPr lang="en-US" altLang="en-US" dirty="0"/>
              <a:t> </a:t>
            </a:r>
            <a:r>
              <a:rPr lang="en-US" altLang="en-US" dirty="0" smtClean="0"/>
              <a:t>         </a:t>
            </a:r>
          </a:p>
          <a:p>
            <a:pPr>
              <a:lnSpc>
                <a:spcPct val="90000"/>
              </a:lnSpc>
            </a:pPr>
            <a:endParaRPr lang="en-US" altLang="en-US" dirty="0"/>
          </a:p>
          <a:p>
            <a:pPr>
              <a:lnSpc>
                <a:spcPct val="90000"/>
              </a:lnSpc>
            </a:pPr>
            <a:endParaRPr lang="en-US" altLang="en-US" dirty="0"/>
          </a:p>
        </p:txBody>
      </p:sp>
    </p:spTree>
    <p:extLst>
      <p:ext uri="{BB962C8B-B14F-4D97-AF65-F5344CB8AC3E}">
        <p14:creationId xmlns:p14="http://schemas.microsoft.com/office/powerpoint/2010/main" val="19096944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Xen</a:t>
            </a:r>
            <a:r>
              <a:rPr lang="en-US" dirty="0"/>
              <a:t> </a:t>
            </a:r>
            <a:r>
              <a:rPr lang="en-US" dirty="0" smtClean="0"/>
              <a:t>Configuration:</a:t>
            </a:r>
            <a:endParaRPr lang="en-US" dirty="0"/>
          </a:p>
        </p:txBody>
      </p:sp>
      <p:sp>
        <p:nvSpPr>
          <p:cNvPr id="3" name="Content Placeholder 2"/>
          <p:cNvSpPr>
            <a:spLocks noGrp="1"/>
          </p:cNvSpPr>
          <p:nvPr>
            <p:ph idx="1"/>
          </p:nvPr>
        </p:nvSpPr>
        <p:spPr/>
        <p:txBody>
          <a:bodyPr/>
          <a:lstStyle/>
          <a:p>
            <a:r>
              <a:rPr lang="en-US" dirty="0" smtClean="0"/>
              <a:t>A simple </a:t>
            </a:r>
            <a:r>
              <a:rPr lang="en-US" dirty="0" err="1"/>
              <a:t>X</a:t>
            </a:r>
            <a:r>
              <a:rPr lang="en-US" dirty="0" err="1" smtClean="0"/>
              <a:t>en</a:t>
            </a:r>
            <a:r>
              <a:rPr lang="en-US" dirty="0" smtClean="0"/>
              <a:t> configuration is to run just a single dom0 guest and nothing else, where </a:t>
            </a:r>
            <a:r>
              <a:rPr lang="en-US" dirty="0" err="1"/>
              <a:t>X</a:t>
            </a:r>
            <a:r>
              <a:rPr lang="en-US" dirty="0" err="1" smtClean="0"/>
              <a:t>en</a:t>
            </a:r>
            <a:r>
              <a:rPr lang="en-US" dirty="0" smtClean="0"/>
              <a:t> acts as a simple hardware abstraction layer.</a:t>
            </a:r>
          </a:p>
          <a:p>
            <a:r>
              <a:rPr lang="en-US" dirty="0" err="1" smtClean="0"/>
              <a:t>Xen</a:t>
            </a:r>
            <a:r>
              <a:rPr lang="en-US" dirty="0" smtClean="0"/>
              <a:t> configuration has typically at least 1 </a:t>
            </a:r>
            <a:r>
              <a:rPr lang="en-US" dirty="0" err="1" smtClean="0"/>
              <a:t>domU</a:t>
            </a:r>
            <a:r>
              <a:rPr lang="en-US" dirty="0" smtClean="0"/>
              <a:t> guest.</a:t>
            </a:r>
          </a:p>
          <a:p>
            <a:r>
              <a:rPr lang="en-US" dirty="0" smtClean="0"/>
              <a:t>Hardware is controlled by the host in the Domain0 which is not always ideal.</a:t>
            </a:r>
          </a:p>
          <a:p>
            <a:r>
              <a:rPr lang="en-US" dirty="0" smtClean="0"/>
              <a:t>Reason being the bugs in a certain device can crash the dom0 kernel and eventually crashing all the guests on the system.</a:t>
            </a:r>
          </a:p>
          <a:p>
            <a:r>
              <a:rPr lang="en-US" dirty="0" smtClean="0"/>
              <a:t>Beneficial to always isolate the drivers in its own domain.</a:t>
            </a:r>
          </a:p>
          <a:p>
            <a:r>
              <a:rPr lang="en-US" dirty="0" smtClean="0"/>
              <a:t>IOMMU can prevent the buggy driver from interfering from the other guests of the system.</a:t>
            </a:r>
          </a:p>
          <a:p>
            <a:endParaRPr lang="en-US" dirty="0"/>
          </a:p>
        </p:txBody>
      </p:sp>
    </p:spTree>
    <p:extLst>
      <p:ext uri="{BB962C8B-B14F-4D97-AF65-F5344CB8AC3E}">
        <p14:creationId xmlns:p14="http://schemas.microsoft.com/office/powerpoint/2010/main" val="3380653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Xen Configuration: (2)</a:t>
            </a:r>
            <a:endParaRPr lang="en-US" dirty="0"/>
          </a:p>
        </p:txBody>
      </p:sp>
      <p:pic>
        <p:nvPicPr>
          <p:cNvPr id="4" name="Content Placeholder 3"/>
          <p:cNvPicPr>
            <a:picLocks noGrp="1" noChangeAspect="1"/>
          </p:cNvPicPr>
          <p:nvPr>
            <p:ph idx="1"/>
          </p:nvPr>
        </p:nvPicPr>
        <p:blipFill>
          <a:blip r:embed="rId2"/>
          <a:stretch>
            <a:fillRect/>
          </a:stretch>
        </p:blipFill>
        <p:spPr>
          <a:xfrm>
            <a:off x="3598661" y="1493874"/>
            <a:ext cx="6086252" cy="4326795"/>
          </a:xfrm>
          <a:prstGeom prst="rect">
            <a:avLst/>
          </a:prstGeom>
        </p:spPr>
      </p:pic>
    </p:spTree>
    <p:extLst>
      <p:ext uri="{BB962C8B-B14F-4D97-AF65-F5344CB8AC3E}">
        <p14:creationId xmlns:p14="http://schemas.microsoft.com/office/powerpoint/2010/main" val="8018562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Xen</a:t>
            </a:r>
            <a:r>
              <a:rPr lang="en-US" dirty="0"/>
              <a:t> configuration showing driver isolation and an unmodified guest</a:t>
            </a:r>
          </a:p>
        </p:txBody>
      </p:sp>
      <p:sp>
        <p:nvSpPr>
          <p:cNvPr id="3" name="Content Placeholder 2"/>
          <p:cNvSpPr>
            <a:spLocks noGrp="1"/>
          </p:cNvSpPr>
          <p:nvPr>
            <p:ph idx="1"/>
          </p:nvPr>
        </p:nvSpPr>
        <p:spPr/>
        <p:txBody>
          <a:bodyPr/>
          <a:lstStyle/>
          <a:p>
            <a:r>
              <a:rPr lang="en-US" dirty="0" err="1"/>
              <a:t>Xen</a:t>
            </a:r>
            <a:r>
              <a:rPr lang="en-US" dirty="0"/>
              <a:t> is used for backward-compatibility by running a legacy operating system concurrently with a new system, it is likely that running an unmodified guest is going to be required. </a:t>
            </a:r>
            <a:endParaRPr lang="en-US" dirty="0" smtClean="0"/>
          </a:p>
          <a:p>
            <a:r>
              <a:rPr lang="en-US" dirty="0" smtClean="0"/>
              <a:t>An unmodified guest is a HVM guest in this case.</a:t>
            </a:r>
          </a:p>
          <a:p>
            <a:r>
              <a:rPr lang="en-US" dirty="0" smtClean="0"/>
              <a:t>In </a:t>
            </a:r>
            <a:r>
              <a:rPr lang="en-US" dirty="0"/>
              <a:t>this situation, unmodified guests will not use the split device drivers directly</a:t>
            </a:r>
            <a:r>
              <a:rPr lang="en-US" dirty="0" smtClean="0"/>
              <a:t>.</a:t>
            </a:r>
          </a:p>
          <a:p>
            <a:r>
              <a:rPr lang="en-US" dirty="0" smtClean="0"/>
              <a:t> </a:t>
            </a:r>
            <a:r>
              <a:rPr lang="en-US" dirty="0"/>
              <a:t>Instead, they will use emulated devices run from Domain 0.</a:t>
            </a:r>
          </a:p>
        </p:txBody>
      </p:sp>
    </p:spTree>
    <p:extLst>
      <p:ext uri="{BB962C8B-B14F-4D97-AF65-F5344CB8AC3E}">
        <p14:creationId xmlns:p14="http://schemas.microsoft.com/office/powerpoint/2010/main" val="352675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Xen configuration showing driver isolation and an unmodified guest (2)</a:t>
            </a:r>
            <a:endParaRPr lang="en-US" sz="3200" dirty="0"/>
          </a:p>
        </p:txBody>
      </p:sp>
      <p:pic>
        <p:nvPicPr>
          <p:cNvPr id="4" name="Content Placeholder 3"/>
          <p:cNvPicPr>
            <a:picLocks noGrp="1" noChangeAspect="1"/>
          </p:cNvPicPr>
          <p:nvPr>
            <p:ph idx="1"/>
          </p:nvPr>
        </p:nvPicPr>
        <p:blipFill>
          <a:blip r:embed="rId2"/>
          <a:stretch>
            <a:fillRect/>
          </a:stretch>
        </p:blipFill>
        <p:spPr>
          <a:xfrm>
            <a:off x="3739121" y="1830282"/>
            <a:ext cx="5842761" cy="3887893"/>
          </a:xfrm>
          <a:prstGeom prst="rect">
            <a:avLst/>
          </a:prstGeom>
        </p:spPr>
      </p:pic>
    </p:spTree>
    <p:extLst>
      <p:ext uri="{BB962C8B-B14F-4D97-AF65-F5344CB8AC3E}">
        <p14:creationId xmlns:p14="http://schemas.microsoft.com/office/powerpoint/2010/main" val="9490238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node in a clustered </a:t>
            </a:r>
            <a:r>
              <a:rPr lang="en-US" dirty="0" err="1"/>
              <a:t>Xen</a:t>
            </a:r>
            <a:r>
              <a:rPr lang="en-US" dirty="0"/>
              <a:t> Environment</a:t>
            </a:r>
          </a:p>
        </p:txBody>
      </p:sp>
      <p:sp>
        <p:nvSpPr>
          <p:cNvPr id="3" name="Content Placeholder 2"/>
          <p:cNvSpPr>
            <a:spLocks noGrp="1"/>
          </p:cNvSpPr>
          <p:nvPr>
            <p:ph idx="1"/>
          </p:nvPr>
        </p:nvSpPr>
        <p:spPr/>
        <p:txBody>
          <a:bodyPr/>
          <a:lstStyle/>
          <a:p>
            <a:r>
              <a:rPr lang="en-US" dirty="0" smtClean="0"/>
              <a:t>In a clustered environment, to balance the load on the system we can dynamically redistribute the guests to use the systems in the cluster.</a:t>
            </a:r>
          </a:p>
          <a:p>
            <a:r>
              <a:rPr lang="en-US" dirty="0" smtClean="0"/>
              <a:t>Typical </a:t>
            </a:r>
            <a:r>
              <a:rPr lang="en-US" dirty="0"/>
              <a:t>configuration </a:t>
            </a:r>
            <a:r>
              <a:rPr lang="en-US" dirty="0" smtClean="0"/>
              <a:t>can have </a:t>
            </a:r>
            <a:r>
              <a:rPr lang="en-US" dirty="0"/>
              <a:t>a single file server mounted over NFS for each of the clients, and a single router handling external </a:t>
            </a:r>
            <a:r>
              <a:rPr lang="en-US" dirty="0" smtClean="0"/>
              <a:t>routing.</a:t>
            </a:r>
          </a:p>
          <a:p>
            <a:r>
              <a:rPr lang="en-US" dirty="0" smtClean="0"/>
              <a:t>None of the guests would then depend on the local block device drivers and hence can be migrated between the nodes easily.</a:t>
            </a:r>
          </a:p>
          <a:p>
            <a:r>
              <a:rPr lang="en-US" dirty="0" smtClean="0"/>
              <a:t>In </a:t>
            </a:r>
            <a:r>
              <a:rPr lang="en-US" dirty="0"/>
              <a:t>this configuration individual nodes do not even possess a local block device, simplifying cluster </a:t>
            </a:r>
            <a:r>
              <a:rPr lang="en-US" dirty="0" smtClean="0"/>
              <a:t>costs.</a:t>
            </a:r>
          </a:p>
          <a:p>
            <a:r>
              <a:rPr lang="en-US" dirty="0" err="1"/>
              <a:t>Xen</a:t>
            </a:r>
            <a:r>
              <a:rPr lang="en-US" dirty="0"/>
              <a:t> and the Domain 0 guest would be booted using PXE, or some equivalent, allowing individual cluster nodes to be replaced whenever they </a:t>
            </a:r>
            <a:r>
              <a:rPr lang="en-US" dirty="0" smtClean="0"/>
              <a:t>failed.</a:t>
            </a:r>
            <a:endParaRPr lang="en-US" dirty="0"/>
          </a:p>
        </p:txBody>
      </p:sp>
    </p:spTree>
    <p:extLst>
      <p:ext uri="{BB962C8B-B14F-4D97-AF65-F5344CB8AC3E}">
        <p14:creationId xmlns:p14="http://schemas.microsoft.com/office/powerpoint/2010/main" val="1799412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4361" y="572594"/>
            <a:ext cx="8911687" cy="1280890"/>
          </a:xfrm>
        </p:spPr>
        <p:txBody>
          <a:bodyPr/>
          <a:lstStyle/>
          <a:p>
            <a:r>
              <a:rPr lang="en-US" dirty="0" smtClean="0"/>
              <a:t>What is Virtualization</a:t>
            </a:r>
            <a:endParaRPr lang="en-US" dirty="0"/>
          </a:p>
        </p:txBody>
      </p:sp>
      <p:sp>
        <p:nvSpPr>
          <p:cNvPr id="3" name="Content Placeholder 2"/>
          <p:cNvSpPr>
            <a:spLocks noGrp="1"/>
          </p:cNvSpPr>
          <p:nvPr>
            <p:ph idx="1"/>
          </p:nvPr>
        </p:nvSpPr>
        <p:spPr>
          <a:xfrm>
            <a:off x="2254361" y="1695718"/>
            <a:ext cx="8915400" cy="4911144"/>
          </a:xfrm>
        </p:spPr>
        <p:txBody>
          <a:bodyPr/>
          <a:lstStyle/>
          <a:p>
            <a:r>
              <a:rPr lang="en-US" dirty="0"/>
              <a:t>Pretending to be two (or) more of the same system</a:t>
            </a:r>
            <a:r>
              <a:rPr lang="en-US" dirty="0" smtClean="0"/>
              <a:t>.</a:t>
            </a:r>
          </a:p>
          <a:p>
            <a:pPr marL="0" indent="0">
              <a:buNone/>
            </a:pPr>
            <a:r>
              <a:rPr lang="en-US" b="1" dirty="0" smtClean="0"/>
              <a:t>Definition</a:t>
            </a:r>
            <a:r>
              <a:rPr lang="en-US" dirty="0" smtClean="0"/>
              <a:t>:</a:t>
            </a:r>
          </a:p>
          <a:p>
            <a:pPr marL="0" indent="0">
              <a:buNone/>
            </a:pPr>
            <a:r>
              <a:rPr lang="en-US" dirty="0"/>
              <a:t>In computing, </a:t>
            </a:r>
            <a:r>
              <a:rPr lang="en-US" b="1" dirty="0"/>
              <a:t>virtualization</a:t>
            </a:r>
            <a:r>
              <a:rPr lang="en-US" dirty="0"/>
              <a:t> refers to the act of creating a virtual (rather than actual) version of something, including virtual computer hardware platforms, operating </a:t>
            </a:r>
            <a:r>
              <a:rPr lang="en-US" dirty="0" smtClean="0"/>
              <a:t>systems</a:t>
            </a:r>
            <a:r>
              <a:rPr lang="en-US" dirty="0"/>
              <a:t>, storage devices, and computer network resources</a:t>
            </a:r>
            <a:r>
              <a:rPr lang="en-US" dirty="0" smtClean="0"/>
              <a:t>.</a:t>
            </a:r>
          </a:p>
          <a:p>
            <a:pPr marL="0" indent="0">
              <a:buNone/>
            </a:pPr>
            <a:endParaRPr lang="en-US" dirty="0" smtClean="0"/>
          </a:p>
          <a:p>
            <a:r>
              <a:rPr lang="en-US" dirty="0" smtClean="0"/>
              <a:t>Traditionally the OS and the applications were                                          tightly coupled to the hardware they were installed on.</a:t>
            </a:r>
          </a:p>
          <a:p>
            <a:pPr marL="0" indent="0">
              <a:buNone/>
            </a:pPr>
            <a:endParaRPr lang="en-US" dirty="0" smtClean="0"/>
          </a:p>
          <a:p>
            <a:r>
              <a:rPr lang="en-US" dirty="0" smtClean="0"/>
              <a:t>Virtualization breaks the link between operating                                     systems and physical hardware</a:t>
            </a: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8819811" y="3580328"/>
            <a:ext cx="2505075" cy="2497092"/>
          </a:xfrm>
          <a:prstGeom prst="rect">
            <a:avLst/>
          </a:prstGeom>
        </p:spPr>
      </p:pic>
    </p:spTree>
    <p:extLst>
      <p:ext uri="{BB962C8B-B14F-4D97-AF65-F5344CB8AC3E}">
        <p14:creationId xmlns:p14="http://schemas.microsoft.com/office/powerpoint/2010/main" val="33643824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Single node in a clustered </a:t>
            </a:r>
            <a:r>
              <a:rPr lang="en-US" sz="2800" dirty="0" err="1" smtClean="0"/>
              <a:t>Xen</a:t>
            </a:r>
            <a:r>
              <a:rPr lang="en-US" sz="2800" dirty="0" smtClean="0"/>
              <a:t> Environment (2)</a:t>
            </a:r>
            <a:endParaRPr lang="en-US" sz="2800" dirty="0"/>
          </a:p>
        </p:txBody>
      </p:sp>
      <p:pic>
        <p:nvPicPr>
          <p:cNvPr id="4" name="Content Placeholder 3"/>
          <p:cNvPicPr>
            <a:picLocks noGrp="1" noChangeAspect="1"/>
          </p:cNvPicPr>
          <p:nvPr>
            <p:ph idx="1"/>
          </p:nvPr>
        </p:nvPicPr>
        <p:blipFill>
          <a:blip r:embed="rId2"/>
          <a:stretch>
            <a:fillRect/>
          </a:stretch>
        </p:blipFill>
        <p:spPr>
          <a:xfrm>
            <a:off x="3370934" y="1409883"/>
            <a:ext cx="6069280" cy="4389590"/>
          </a:xfrm>
          <a:prstGeom prst="rect">
            <a:avLst/>
          </a:prstGeom>
        </p:spPr>
      </p:pic>
    </p:spTree>
    <p:extLst>
      <p:ext uri="{BB962C8B-B14F-4D97-AF65-F5344CB8AC3E}">
        <p14:creationId xmlns:p14="http://schemas.microsoft.com/office/powerpoint/2010/main" val="13706330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66379" y="4821893"/>
            <a:ext cx="3619902" cy="923330"/>
          </a:xfrm>
          <a:prstGeom prst="rect">
            <a:avLst/>
          </a:prstGeom>
          <a:noFill/>
          <a:effectLst>
            <a:softEdge rad="63500"/>
          </a:effectLst>
        </p:spPr>
        <p:txBody>
          <a:bodyPr wrap="none" lIns="91440" tIns="45720" rIns="91440" bIns="45720">
            <a:spAutoFit/>
          </a:bodyPr>
          <a:lstStyle/>
          <a:p>
            <a:pPr algn="ctr"/>
            <a:r>
              <a:rPr lang="en-US" sz="5400" b="1" dirty="0" smtClean="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rPr>
              <a:t>Thank you</a:t>
            </a:r>
            <a:endParaRPr lang="en-US" sz="5400" b="1" dirty="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083071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0802" y="559716"/>
            <a:ext cx="8911687" cy="1280890"/>
          </a:xfrm>
        </p:spPr>
        <p:txBody>
          <a:bodyPr/>
          <a:lstStyle/>
          <a:p>
            <a:r>
              <a:rPr lang="en-US" dirty="0" smtClean="0"/>
              <a:t>Motivations of Virtualization</a:t>
            </a:r>
            <a:endParaRPr lang="en-US" dirty="0"/>
          </a:p>
        </p:txBody>
      </p:sp>
      <p:sp>
        <p:nvSpPr>
          <p:cNvPr id="3" name="Content Placeholder 2"/>
          <p:cNvSpPr>
            <a:spLocks noGrp="1"/>
          </p:cNvSpPr>
          <p:nvPr>
            <p:ph idx="1"/>
          </p:nvPr>
        </p:nvSpPr>
        <p:spPr>
          <a:xfrm>
            <a:off x="1767088" y="1360868"/>
            <a:ext cx="9707987" cy="5039932"/>
          </a:xfrm>
        </p:spPr>
        <p:txBody>
          <a:bodyPr>
            <a:normAutofit/>
          </a:bodyPr>
          <a:lstStyle/>
          <a:p>
            <a:r>
              <a:rPr lang="en-US" dirty="0"/>
              <a:t>The basic motivation for virtualization is the same as that for multitasking operating systems; computers have more processing power than one task needs</a:t>
            </a:r>
            <a:r>
              <a:rPr lang="en-US" dirty="0" smtClean="0"/>
              <a:t>.</a:t>
            </a:r>
          </a:p>
          <a:p>
            <a:r>
              <a:rPr lang="en-US" dirty="0"/>
              <a:t>The second generation was programmable</a:t>
            </a:r>
            <a:r>
              <a:rPr lang="en-US" dirty="0" smtClean="0"/>
              <a:t>;                                                                             </a:t>
            </a:r>
            <a:r>
              <a:rPr lang="en-US" dirty="0"/>
              <a:t>these computers could do one </a:t>
            </a:r>
            <a:r>
              <a:rPr lang="en-US" dirty="0" smtClean="0"/>
              <a:t>task</a:t>
            </a:r>
            <a:r>
              <a:rPr lang="en-US" dirty="0"/>
              <a:t> </a:t>
            </a:r>
            <a:r>
              <a:rPr lang="en-US" dirty="0" smtClean="0"/>
              <a:t>at a time                                                                and </a:t>
            </a:r>
            <a:r>
              <a:rPr lang="en-US" dirty="0"/>
              <a:t>then do another task. </a:t>
            </a:r>
            <a:endParaRPr lang="en-US" dirty="0" smtClean="0"/>
          </a:p>
          <a:p>
            <a:r>
              <a:rPr lang="en-US" dirty="0" smtClean="0"/>
              <a:t>Eventually</a:t>
            </a:r>
            <a:r>
              <a:rPr lang="en-US" dirty="0"/>
              <a:t>, the hardware became fast </a:t>
            </a:r>
            <a:r>
              <a:rPr lang="en-US" dirty="0" smtClean="0"/>
              <a:t>                                                               enough </a:t>
            </a:r>
            <a:r>
              <a:rPr lang="en-US" dirty="0"/>
              <a:t>that a machine could do </a:t>
            </a:r>
            <a:r>
              <a:rPr lang="en-US" dirty="0" smtClean="0"/>
              <a:t>one                                                                         task </a:t>
            </a:r>
            <a:r>
              <a:rPr lang="en-US" dirty="0"/>
              <a:t>and still have spare resources</a:t>
            </a:r>
            <a:r>
              <a:rPr lang="en-US" dirty="0" smtClean="0"/>
              <a:t>.    </a:t>
            </a:r>
          </a:p>
          <a:p>
            <a:r>
              <a:rPr lang="en-US" dirty="0" smtClean="0"/>
              <a:t>  </a:t>
            </a:r>
            <a:r>
              <a:rPr lang="en-US" dirty="0"/>
              <a:t>Multitasking was one of the motivation to                                                          virtualization. This allowed # of processes to                                                                   run on single CPU by utilizing its full </a:t>
            </a:r>
            <a:r>
              <a:rPr lang="en-US" dirty="0" smtClean="0"/>
              <a:t>capacity.                                                          Multitasking </a:t>
            </a:r>
            <a:r>
              <a:rPr lang="en-US" dirty="0"/>
              <a:t>made it possible to </a:t>
            </a:r>
            <a:r>
              <a:rPr lang="en-US" dirty="0" smtClean="0"/>
              <a:t>take                                                               </a:t>
            </a:r>
            <a:r>
              <a:rPr lang="en-US" dirty="0"/>
              <a:t>advantage of this unused computing power</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7447722" y="2075846"/>
            <a:ext cx="4159876" cy="3609975"/>
          </a:xfrm>
          <a:prstGeom prst="rect">
            <a:avLst/>
          </a:prstGeom>
        </p:spPr>
      </p:pic>
    </p:spTree>
    <p:extLst>
      <p:ext uri="{BB962C8B-B14F-4D97-AF65-F5344CB8AC3E}">
        <p14:creationId xmlns:p14="http://schemas.microsoft.com/office/powerpoint/2010/main" val="2115426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1828800" y="1351721"/>
            <a:ext cx="9675812" cy="5141843"/>
          </a:xfrm>
        </p:spPr>
        <p:txBody>
          <a:bodyPr>
            <a:normAutofit fontScale="92500" lnSpcReduction="20000"/>
          </a:bodyPr>
          <a:lstStyle/>
          <a:p>
            <a:r>
              <a:rPr lang="en-US" b="1" dirty="0" smtClean="0"/>
              <a:t>Cloning </a:t>
            </a:r>
            <a:r>
              <a:rPr lang="en-US" b="1" dirty="0"/>
              <a:t>@ low </a:t>
            </a:r>
            <a:r>
              <a:rPr lang="en-US" b="1" dirty="0" smtClean="0"/>
              <a:t>cost :</a:t>
            </a:r>
            <a:endParaRPr lang="en-US" b="1" dirty="0"/>
          </a:p>
          <a:p>
            <a:pPr marL="0" indent="0">
              <a:buNone/>
            </a:pPr>
            <a:r>
              <a:rPr lang="en-US" dirty="0"/>
              <a:t>A clone is a copy of a virtual machine. You can do anything with a clone that you could with the original virtual </a:t>
            </a:r>
            <a:r>
              <a:rPr lang="en-US" dirty="0" smtClean="0"/>
              <a:t>machine. Installing </a:t>
            </a:r>
            <a:r>
              <a:rPr lang="en-US" dirty="0"/>
              <a:t>a guest operating system and applications can be time consuming. By cloning a virtual machine, you can easily deploy many copies of a fully configured virtual machine, without the need to install the same operating system and applications in each copy.</a:t>
            </a:r>
          </a:p>
          <a:p>
            <a:pPr marL="0" indent="0">
              <a:buNone/>
            </a:pPr>
            <a:r>
              <a:rPr lang="en-US" dirty="0" smtClean="0"/>
              <a:t>a</a:t>
            </a:r>
            <a:r>
              <a:rPr lang="en-US" dirty="0"/>
              <a:t>. </a:t>
            </a:r>
            <a:r>
              <a:rPr lang="en-US" b="1" dirty="0"/>
              <a:t>Full clone</a:t>
            </a:r>
            <a:r>
              <a:rPr lang="en-US" dirty="0"/>
              <a:t>, is an independent copy of a virtual machine that shares nothing with the parent virtual machine after the cloning operation. Ongoing operation of a full clone is entirely separate from the parent virtual machine</a:t>
            </a:r>
            <a:r>
              <a:rPr lang="en-US" dirty="0" smtClean="0"/>
              <a:t>.</a:t>
            </a:r>
            <a:endParaRPr lang="en-US" dirty="0"/>
          </a:p>
          <a:p>
            <a:pPr marL="0" indent="0">
              <a:buNone/>
            </a:pPr>
            <a:r>
              <a:rPr lang="en-US" dirty="0" smtClean="0"/>
              <a:t>b</a:t>
            </a:r>
            <a:r>
              <a:rPr lang="en-US" dirty="0"/>
              <a:t>. </a:t>
            </a:r>
            <a:r>
              <a:rPr lang="en-US" b="1" dirty="0"/>
              <a:t>linked clone</a:t>
            </a:r>
            <a:r>
              <a:rPr lang="en-US" dirty="0"/>
              <a:t>, is a copy of a virtual machine that shares virtual disks with the parent virtual machine in an ongoing manner. This conserves disk space, and allows multiple virtual machines to use the same software installation</a:t>
            </a:r>
            <a:r>
              <a:rPr lang="en-US" dirty="0" smtClean="0"/>
              <a:t>.</a:t>
            </a:r>
            <a:endParaRPr lang="en-US" dirty="0"/>
          </a:p>
          <a:p>
            <a:r>
              <a:rPr lang="en-US" b="1" dirty="0" smtClean="0"/>
              <a:t>Migration</a:t>
            </a:r>
            <a:r>
              <a:rPr lang="en-US" dirty="0" smtClean="0"/>
              <a:t> </a:t>
            </a:r>
            <a:r>
              <a:rPr lang="en-US" dirty="0"/>
              <a:t>to different host </a:t>
            </a:r>
            <a:r>
              <a:rPr lang="en-US" dirty="0" smtClean="0"/>
              <a:t>if </a:t>
            </a:r>
            <a:r>
              <a:rPr lang="en-US" dirty="0"/>
              <a:t>the parent host needs to be upgraded or is experiencing faults</a:t>
            </a:r>
            <a:r>
              <a:rPr lang="en-US" dirty="0" smtClean="0"/>
              <a:t>.</a:t>
            </a:r>
            <a:endParaRPr lang="en-US" dirty="0"/>
          </a:p>
          <a:p>
            <a:r>
              <a:rPr lang="en-US" dirty="0" smtClean="0"/>
              <a:t>Reduction </a:t>
            </a:r>
            <a:r>
              <a:rPr lang="en-US" b="1" dirty="0" smtClean="0"/>
              <a:t>Power </a:t>
            </a:r>
            <a:r>
              <a:rPr lang="en-US" b="1" dirty="0"/>
              <a:t>&amp; Cost</a:t>
            </a:r>
            <a:r>
              <a:rPr lang="en-US" dirty="0"/>
              <a:t>, since multiple servers are consolidated into virtual machines</a:t>
            </a:r>
            <a:r>
              <a:rPr lang="en-US" dirty="0" smtClean="0"/>
              <a:t>.</a:t>
            </a:r>
            <a:endParaRPr lang="en-US" dirty="0"/>
          </a:p>
          <a:p>
            <a:r>
              <a:rPr lang="en-US" b="1" dirty="0" smtClean="0"/>
              <a:t>Portable</a:t>
            </a:r>
            <a:r>
              <a:rPr lang="en-US" dirty="0"/>
              <a:t>, stage of virtual machine can be saved onto USB drive or any other portable device</a:t>
            </a:r>
            <a:r>
              <a:rPr lang="en-US" dirty="0" smtClean="0"/>
              <a:t>.</a:t>
            </a:r>
          </a:p>
          <a:p>
            <a:r>
              <a:rPr lang="en-US" dirty="0" smtClean="0"/>
              <a:t>virtual machine provides greater degree of </a:t>
            </a:r>
            <a:r>
              <a:rPr lang="en-US" b="1" dirty="0" smtClean="0"/>
              <a:t>isolation </a:t>
            </a:r>
            <a:r>
              <a:rPr lang="en-US" dirty="0" smtClean="0"/>
              <a:t>than a process in operating system.</a:t>
            </a:r>
            <a:endParaRPr lang="en-US" dirty="0"/>
          </a:p>
          <a:p>
            <a:endParaRPr lang="en-US" dirty="0"/>
          </a:p>
        </p:txBody>
      </p:sp>
    </p:spTree>
    <p:extLst>
      <p:ext uri="{BB962C8B-B14F-4D97-AF65-F5344CB8AC3E}">
        <p14:creationId xmlns:p14="http://schemas.microsoft.com/office/powerpoint/2010/main" val="4129703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795" y="624110"/>
            <a:ext cx="8911687" cy="1280890"/>
          </a:xfrm>
        </p:spPr>
        <p:txBody>
          <a:bodyPr/>
          <a:lstStyle/>
          <a:p>
            <a:r>
              <a:rPr lang="en-US" dirty="0" smtClean="0"/>
              <a:t>Forms of Virtualization</a:t>
            </a:r>
            <a:br>
              <a:rPr lang="en-US" dirty="0" smtClean="0"/>
            </a:br>
            <a:endParaRPr lang="en-US" dirty="0"/>
          </a:p>
        </p:txBody>
      </p:sp>
      <p:sp>
        <p:nvSpPr>
          <p:cNvPr id="3" name="Content Placeholder 2"/>
          <p:cNvSpPr>
            <a:spLocks noGrp="1"/>
          </p:cNvSpPr>
          <p:nvPr>
            <p:ph idx="1"/>
          </p:nvPr>
        </p:nvSpPr>
        <p:spPr>
          <a:xfrm>
            <a:off x="1794082" y="1444486"/>
            <a:ext cx="9483518" cy="5128591"/>
          </a:xfrm>
        </p:spPr>
        <p:txBody>
          <a:bodyPr>
            <a:normAutofit fontScale="92500" lnSpcReduction="10000"/>
          </a:bodyPr>
          <a:lstStyle/>
          <a:p>
            <a:r>
              <a:rPr lang="en-US" dirty="0" smtClean="0"/>
              <a:t>CPU Virtualization</a:t>
            </a:r>
          </a:p>
          <a:p>
            <a:pPr>
              <a:lnSpc>
                <a:spcPct val="90000"/>
              </a:lnSpc>
            </a:pPr>
            <a:r>
              <a:rPr lang="en-US" altLang="en-US" dirty="0"/>
              <a:t>Basic technique: </a:t>
            </a:r>
            <a:r>
              <a:rPr lang="en-US" altLang="en-US" dirty="0">
                <a:solidFill>
                  <a:srgbClr val="FF0000"/>
                </a:solidFill>
              </a:rPr>
              <a:t>direct execution</a:t>
            </a:r>
          </a:p>
          <a:p>
            <a:pPr lvl="1">
              <a:lnSpc>
                <a:spcPct val="90000"/>
              </a:lnSpc>
            </a:pPr>
            <a:r>
              <a:rPr lang="en-US" altLang="en-US" dirty="0"/>
              <a:t>As long as it is executing unprivileged instructions the virtual machine (guest OS + applications) executes hardware instructions directly.</a:t>
            </a:r>
          </a:p>
          <a:p>
            <a:pPr lvl="1">
              <a:lnSpc>
                <a:spcPct val="90000"/>
              </a:lnSpc>
            </a:pPr>
            <a:r>
              <a:rPr lang="en-US" altLang="en-US" dirty="0"/>
              <a:t>If the guest OS tries to execute a privileged instruction the CPU traps to the VMM which executes the privileged operation</a:t>
            </a:r>
            <a:endParaRPr lang="en-US" dirty="0">
              <a:solidFill>
                <a:srgbClr val="FF0000"/>
              </a:solidFill>
            </a:endParaRPr>
          </a:p>
          <a:p>
            <a:pPr>
              <a:buAutoNum type="arabicPeriod"/>
            </a:pPr>
            <a:r>
              <a:rPr lang="en-US" b="1" dirty="0" smtClean="0"/>
              <a:t>Privileged instructions</a:t>
            </a:r>
            <a:r>
              <a:rPr lang="en-US" dirty="0" smtClean="0"/>
              <a:t>, </a:t>
            </a:r>
          </a:p>
          <a:p>
            <a:r>
              <a:rPr lang="en-US" dirty="0" smtClean="0"/>
              <a:t>instruction that can be executed in either supervisor or ring-0 mode. </a:t>
            </a:r>
          </a:p>
          <a:p>
            <a:r>
              <a:rPr lang="en-US" dirty="0" smtClean="0"/>
              <a:t>Instructions that trap if the processor is in user mode, and do not trap if it in supervisor </a:t>
            </a:r>
            <a:r>
              <a:rPr lang="en-US" dirty="0"/>
              <a:t>mode, </a:t>
            </a:r>
            <a:r>
              <a:rPr lang="en-US" dirty="0" err="1" smtClean="0"/>
              <a:t>i.e</a:t>
            </a:r>
            <a:r>
              <a:rPr lang="en-US" smtClean="0"/>
              <a:t> upon </a:t>
            </a:r>
            <a:r>
              <a:rPr lang="en-US" dirty="0"/>
              <a:t>encountering a privileged instructions, processor switches to kernel mode, and operating system performs a service.</a:t>
            </a:r>
            <a:endParaRPr lang="en-US" dirty="0" smtClean="0"/>
          </a:p>
          <a:p>
            <a:pPr marL="0" indent="0">
              <a:buNone/>
            </a:pPr>
            <a:r>
              <a:rPr lang="en-US" b="1" dirty="0" smtClean="0">
                <a:solidFill>
                  <a:srgbClr val="C00000"/>
                </a:solidFill>
              </a:rPr>
              <a:t>2</a:t>
            </a:r>
            <a:r>
              <a:rPr lang="en-US" b="1" dirty="0" smtClean="0"/>
              <a:t>. Control sensitive instructions</a:t>
            </a:r>
          </a:p>
          <a:p>
            <a:r>
              <a:rPr lang="en-US" dirty="0" smtClean="0"/>
              <a:t>Those that attempt to </a:t>
            </a:r>
            <a:r>
              <a:rPr lang="en-US" b="1" dirty="0" smtClean="0"/>
              <a:t>change the configuration </a:t>
            </a:r>
            <a:r>
              <a:rPr lang="en-US" dirty="0" smtClean="0"/>
              <a:t>of system resources such as updating virtual to physical memory mappings (or) mode of processor.</a:t>
            </a:r>
          </a:p>
          <a:p>
            <a:pPr marL="0" indent="0">
              <a:buNone/>
            </a:pPr>
            <a:r>
              <a:rPr lang="en-US" b="1" dirty="0" smtClean="0">
                <a:solidFill>
                  <a:srgbClr val="C00000"/>
                </a:solidFill>
              </a:rPr>
              <a:t>3</a:t>
            </a:r>
            <a:r>
              <a:rPr lang="en-US" b="1" dirty="0" smtClean="0"/>
              <a:t>. Behavior sensitive instruction</a:t>
            </a:r>
          </a:p>
          <a:p>
            <a:r>
              <a:rPr lang="en-US" dirty="0" smtClean="0"/>
              <a:t>These instruction </a:t>
            </a:r>
            <a:r>
              <a:rPr lang="en-US" b="1" dirty="0" smtClean="0"/>
              <a:t>behave based on configuration </a:t>
            </a:r>
            <a:r>
              <a:rPr lang="en-US" dirty="0" smtClean="0"/>
              <a:t>of resources (or) the processors state.</a:t>
            </a:r>
            <a:endParaRPr lang="en-US" dirty="0"/>
          </a:p>
        </p:txBody>
      </p:sp>
    </p:spTree>
    <p:extLst>
      <p:ext uri="{BB962C8B-B14F-4D97-AF65-F5344CB8AC3E}">
        <p14:creationId xmlns:p14="http://schemas.microsoft.com/office/powerpoint/2010/main" val="854399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9135249" cy="1509490"/>
          </a:xfrm>
        </p:spPr>
        <p:txBody>
          <a:bodyPr>
            <a:normAutofit/>
          </a:bodyPr>
          <a:lstStyle/>
          <a:p>
            <a:r>
              <a:rPr lang="en-US" dirty="0" smtClean="0"/>
              <a:t>Forms of Virtualization(2)</a:t>
            </a:r>
            <a:br>
              <a:rPr lang="en-US" dirty="0" smtClean="0"/>
            </a:br>
            <a:r>
              <a:rPr lang="en-US" dirty="0" smtClean="0"/>
              <a:t>“</a:t>
            </a:r>
            <a:r>
              <a:rPr lang="en-US" dirty="0"/>
              <a:t>I/O </a:t>
            </a:r>
            <a:r>
              <a:rPr lang="en-US" dirty="0" smtClean="0"/>
              <a:t>Virtualization“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Operating system requires I/O devices other than CPU like main memory and set of devices.</a:t>
            </a:r>
          </a:p>
          <a:p>
            <a:r>
              <a:rPr lang="en-US" dirty="0" smtClean="0"/>
              <a:t>To simplify I/o, privileged VMs assigned to each hardware I/o device: “driver domains”</a:t>
            </a:r>
          </a:p>
          <a:p>
            <a:pPr marL="0" indent="0">
              <a:buNone/>
            </a:pPr>
            <a:r>
              <a:rPr lang="en-US" dirty="0"/>
              <a:t> </a:t>
            </a:r>
            <a:r>
              <a:rPr lang="en-US" dirty="0" smtClean="0"/>
              <a:t>         domains = virtual machines</a:t>
            </a:r>
          </a:p>
          <a:p>
            <a:r>
              <a:rPr lang="en-US" dirty="0"/>
              <a:t> </a:t>
            </a:r>
            <a:r>
              <a:rPr lang="en-US" dirty="0" smtClean="0"/>
              <a:t> Driver domains run physical device drivers – Interrupts still handled by VMM   before being sent to appropriate driver domain</a:t>
            </a:r>
          </a:p>
          <a:p>
            <a:r>
              <a:rPr lang="en-US" dirty="0"/>
              <a:t> </a:t>
            </a:r>
            <a:r>
              <a:rPr lang="en-US" dirty="0" smtClean="0"/>
              <a:t> Regular VMs (“guest domains”) run simple virtual device drivers</a:t>
            </a:r>
          </a:p>
          <a:p>
            <a:pPr marL="0" indent="0">
              <a:buNone/>
            </a:pPr>
            <a:r>
              <a:rPr lang="en-US" dirty="0"/>
              <a:t> </a:t>
            </a:r>
            <a:r>
              <a:rPr lang="en-US" dirty="0" smtClean="0"/>
              <a:t>  - communicate with physical device drivers in driver domains to access physical  I/o hardware.</a:t>
            </a:r>
          </a:p>
          <a:p>
            <a:r>
              <a:rPr lang="en-US" dirty="0" smtClean="0"/>
              <a:t>Data sent between guest and driver domains is by page remapping.</a:t>
            </a:r>
          </a:p>
          <a:p>
            <a:endParaRPr lang="en-US" dirty="0" smtClean="0"/>
          </a:p>
          <a:p>
            <a:pPr marL="0" indent="0">
              <a:buNone/>
            </a:pPr>
            <a:endParaRPr lang="en-US" dirty="0" smtClean="0"/>
          </a:p>
        </p:txBody>
      </p:sp>
    </p:spTree>
    <p:extLst>
      <p:ext uri="{BB962C8B-B14F-4D97-AF65-F5344CB8AC3E}">
        <p14:creationId xmlns:p14="http://schemas.microsoft.com/office/powerpoint/2010/main" val="1619565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114074"/>
          </a:xfrm>
        </p:spPr>
        <p:txBody>
          <a:bodyPr/>
          <a:lstStyle/>
          <a:p>
            <a:r>
              <a:rPr lang="en-US" dirty="0" smtClean="0"/>
              <a:t>I/O Virtualization - IOMMU</a:t>
            </a:r>
            <a:endParaRPr lang="en-US" dirty="0"/>
          </a:p>
        </p:txBody>
      </p:sp>
      <p:sp>
        <p:nvSpPr>
          <p:cNvPr id="3" name="Content Placeholder 2"/>
          <p:cNvSpPr>
            <a:spLocks noGrp="1"/>
          </p:cNvSpPr>
          <p:nvPr>
            <p:ph idx="1"/>
          </p:nvPr>
        </p:nvSpPr>
        <p:spPr>
          <a:xfrm>
            <a:off x="2589212" y="1664043"/>
            <a:ext cx="8915400" cy="4247179"/>
          </a:xfrm>
        </p:spPr>
        <p:txBody>
          <a:bodyPr/>
          <a:lstStyle/>
          <a:p>
            <a:r>
              <a:rPr lang="en-US" dirty="0" smtClean="0"/>
              <a:t>IOMMU- Input output memory management unit</a:t>
            </a:r>
          </a:p>
          <a:p>
            <a:r>
              <a:rPr lang="en-US" dirty="0" smtClean="0"/>
              <a:t>Similar to MMU(Memory management unit) which maps physical to virtual address space but the difference is that IOMMU performs for Devices where as MMU does this for applications.</a:t>
            </a:r>
          </a:p>
          <a:p>
            <a:r>
              <a:rPr lang="en-US" dirty="0" smtClean="0"/>
              <a:t>IOMMU allows pages of real address space to be mapped to device address space.</a:t>
            </a:r>
          </a:p>
          <a:p>
            <a:r>
              <a:rPr lang="en-US" dirty="0" smtClean="0"/>
              <a:t>Without IOMMU the devices are limited to accessing the bottom of the 4GB physical memory, which can cause problems during the </a:t>
            </a:r>
            <a:r>
              <a:rPr lang="en-US" dirty="0" err="1" smtClean="0"/>
              <a:t>mmap</a:t>
            </a:r>
            <a:r>
              <a:rPr lang="en-US" dirty="0" smtClean="0"/>
              <a:t> system call or virtual memory.</a:t>
            </a:r>
          </a:p>
          <a:p>
            <a:r>
              <a:rPr lang="en-US" dirty="0" smtClean="0"/>
              <a:t>Page faults that are handled without IOMMU are serviced very slowly as the device drivers can only use the bottom part of physical memory.</a:t>
            </a:r>
          </a:p>
          <a:p>
            <a:endParaRPr lang="en-US" dirty="0"/>
          </a:p>
        </p:txBody>
      </p:sp>
    </p:spTree>
    <p:extLst>
      <p:ext uri="{BB962C8B-B14F-4D97-AF65-F5344CB8AC3E}">
        <p14:creationId xmlns:p14="http://schemas.microsoft.com/office/powerpoint/2010/main" val="3753883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680" y="649868"/>
            <a:ext cx="8911687" cy="1280890"/>
          </a:xfrm>
        </p:spPr>
        <p:txBody>
          <a:bodyPr/>
          <a:lstStyle/>
          <a:p>
            <a:r>
              <a:rPr lang="en-US" dirty="0" smtClean="0"/>
              <a:t>First Virtual Machine</a:t>
            </a:r>
            <a:endParaRPr lang="en-US" dirty="0"/>
          </a:p>
        </p:txBody>
      </p:sp>
      <p:sp>
        <p:nvSpPr>
          <p:cNvPr id="3" name="Content Placeholder 2"/>
          <p:cNvSpPr>
            <a:spLocks noGrp="1"/>
          </p:cNvSpPr>
          <p:nvPr>
            <p:ph idx="1"/>
          </p:nvPr>
        </p:nvSpPr>
        <p:spPr>
          <a:xfrm>
            <a:off x="2074057" y="1708597"/>
            <a:ext cx="8915400" cy="3777622"/>
          </a:xfrm>
        </p:spPr>
        <p:txBody>
          <a:bodyPr/>
          <a:lstStyle/>
          <a:p>
            <a:r>
              <a:rPr lang="en-US" dirty="0"/>
              <a:t>The first machine to fully support virtualization was IBM’s </a:t>
            </a:r>
            <a:r>
              <a:rPr lang="en-US" dirty="0" smtClean="0"/>
              <a:t>VM (System/360) project.</a:t>
            </a:r>
          </a:p>
          <a:p>
            <a:r>
              <a:rPr lang="en-US" dirty="0" smtClean="0"/>
              <a:t>Idea of system/360 was to provide stable architecture and upgrade path to IBM customers where variety of machines were produced with this architecture.</a:t>
            </a:r>
          </a:p>
          <a:p>
            <a:r>
              <a:rPr lang="en-US" dirty="0" smtClean="0"/>
              <a:t>Consolidating system/360 machine was one of the key idea where multiple S/360 minicomputers are consolidated to a S/360 mainframe computer assuming that mainframe would also provide same features.</a:t>
            </a:r>
          </a:p>
          <a:p>
            <a:r>
              <a:rPr lang="en-US" dirty="0" smtClean="0"/>
              <a:t>With this idea, each minicomputer would simply be replaced with a virtual machine which would be administrated in exactly the same way.</a:t>
            </a:r>
          </a:p>
        </p:txBody>
      </p:sp>
    </p:spTree>
    <p:extLst>
      <p:ext uri="{BB962C8B-B14F-4D97-AF65-F5344CB8AC3E}">
        <p14:creationId xmlns:p14="http://schemas.microsoft.com/office/powerpoint/2010/main" val="418021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475</TotalTime>
  <Words>2452</Words>
  <Application>Microsoft Macintosh PowerPoint</Application>
  <PresentationFormat>Widescreen</PresentationFormat>
  <Paragraphs>181</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Century Gothic</vt:lpstr>
      <vt:lpstr>Wingdings 3</vt:lpstr>
      <vt:lpstr>Wisp</vt:lpstr>
      <vt:lpstr>  Chapter 1 “The State of Virtualization”                               </vt:lpstr>
      <vt:lpstr>Outline</vt:lpstr>
      <vt:lpstr>What is Virtualization</vt:lpstr>
      <vt:lpstr>Motivations of Virtualization</vt:lpstr>
      <vt:lpstr>Advantages</vt:lpstr>
      <vt:lpstr>Forms of Virtualization </vt:lpstr>
      <vt:lpstr>Forms of Virtualization(2) “I/O Virtualization“</vt:lpstr>
      <vt:lpstr>I/O Virtualization - IOMMU</vt:lpstr>
      <vt:lpstr>First Virtual Machine</vt:lpstr>
      <vt:lpstr>Problems with X86</vt:lpstr>
      <vt:lpstr>Solutions</vt:lpstr>
      <vt:lpstr>PowerPoint Presentation</vt:lpstr>
      <vt:lpstr>PowerPoint Presentation</vt:lpstr>
      <vt:lpstr>PowerPoint Presentation</vt:lpstr>
      <vt:lpstr>Hardware Requirement for Virtualization</vt:lpstr>
      <vt:lpstr>Xen Philosophy</vt:lpstr>
      <vt:lpstr>Xen Philosophy</vt:lpstr>
      <vt:lpstr>Xen Architecture</vt:lpstr>
      <vt:lpstr>PowerPoint Presentation</vt:lpstr>
      <vt:lpstr>Role of Domain 0</vt:lpstr>
      <vt:lpstr>PowerPoint Presentation</vt:lpstr>
      <vt:lpstr>PowerPoint Presentation</vt:lpstr>
      <vt:lpstr>Unprivileged domains</vt:lpstr>
      <vt:lpstr>Xen HVM (Hardware Virtual Machine)</vt:lpstr>
      <vt:lpstr>Xen Configuration:</vt:lpstr>
      <vt:lpstr>Xen Configuration: (2)</vt:lpstr>
      <vt:lpstr>Xen configuration showing driver isolation and an unmodified guest</vt:lpstr>
      <vt:lpstr>Xen configuration showing driver isolation and an unmodified guest (2)</vt:lpstr>
      <vt:lpstr>Single node in a clustered Xen Environment</vt:lpstr>
      <vt:lpstr>Single node in a clustered Xen Environment (2)</vt:lpstr>
      <vt:lpstr>PowerPoint Presentation</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dc:title>
  <dc:creator>Vivekanand Manchikanti</dc:creator>
  <cp:lastModifiedBy>Microsoft Office User</cp:lastModifiedBy>
  <cp:revision>178</cp:revision>
  <dcterms:created xsi:type="dcterms:W3CDTF">2016-01-31T20:15:37Z</dcterms:created>
  <dcterms:modified xsi:type="dcterms:W3CDTF">2017-10-04T00:33:41Z</dcterms:modified>
</cp:coreProperties>
</file>