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7"/>
  </p:notesMasterIdLst>
  <p:handoutMasterIdLst>
    <p:handoutMasterId r:id="rId178"/>
  </p:handoutMasterIdLst>
  <p:sldIdLst>
    <p:sldId id="256" r:id="rId5"/>
    <p:sldId id="419" r:id="rId6"/>
    <p:sldId id="585" r:id="rId7"/>
    <p:sldId id="420" r:id="rId8"/>
    <p:sldId id="421" r:id="rId9"/>
    <p:sldId id="422" r:id="rId10"/>
    <p:sldId id="581" r:id="rId11"/>
    <p:sldId id="580" r:id="rId12"/>
    <p:sldId id="582" r:id="rId13"/>
    <p:sldId id="457" r:id="rId14"/>
    <p:sldId id="589" r:id="rId15"/>
    <p:sldId id="281" r:id="rId16"/>
    <p:sldId id="304" r:id="rId17"/>
    <p:sldId id="285" r:id="rId18"/>
    <p:sldId id="283" r:id="rId19"/>
    <p:sldId id="286" r:id="rId20"/>
    <p:sldId id="288" r:id="rId21"/>
    <p:sldId id="287" r:id="rId22"/>
    <p:sldId id="282" r:id="rId23"/>
    <p:sldId id="295" r:id="rId24"/>
    <p:sldId id="297" r:id="rId25"/>
    <p:sldId id="298" r:id="rId26"/>
    <p:sldId id="299" r:id="rId27"/>
    <p:sldId id="331" r:id="rId28"/>
    <p:sldId id="280" r:id="rId29"/>
    <p:sldId id="302" r:id="rId30"/>
    <p:sldId id="303" r:id="rId31"/>
    <p:sldId id="300" r:id="rId32"/>
    <p:sldId id="305" r:id="rId33"/>
    <p:sldId id="308" r:id="rId34"/>
    <p:sldId id="309" r:id="rId35"/>
    <p:sldId id="310" r:id="rId36"/>
    <p:sldId id="462" r:id="rId37"/>
    <p:sldId id="464" r:id="rId38"/>
    <p:sldId id="465" r:id="rId39"/>
    <p:sldId id="466" r:id="rId40"/>
    <p:sldId id="311" r:id="rId41"/>
    <p:sldId id="336" r:id="rId42"/>
    <p:sldId id="312" r:id="rId43"/>
    <p:sldId id="313" r:id="rId44"/>
    <p:sldId id="314" r:id="rId45"/>
    <p:sldId id="316" r:id="rId46"/>
    <p:sldId id="325" r:id="rId47"/>
    <p:sldId id="321" r:id="rId48"/>
    <p:sldId id="323" r:id="rId49"/>
    <p:sldId id="322" r:id="rId50"/>
    <p:sldId id="320" r:id="rId51"/>
    <p:sldId id="315" r:id="rId52"/>
    <p:sldId id="337" r:id="rId53"/>
    <p:sldId id="307" r:id="rId54"/>
    <p:sldId id="470" r:id="rId55"/>
    <p:sldId id="472" r:id="rId56"/>
    <p:sldId id="473" r:id="rId57"/>
    <p:sldId id="333" r:id="rId58"/>
    <p:sldId id="334" r:id="rId59"/>
    <p:sldId id="340" r:id="rId60"/>
    <p:sldId id="475" r:id="rId61"/>
    <p:sldId id="338" r:id="rId62"/>
    <p:sldId id="356" r:id="rId63"/>
    <p:sldId id="357" r:id="rId64"/>
    <p:sldId id="355" r:id="rId65"/>
    <p:sldId id="341" r:id="rId66"/>
    <p:sldId id="291" r:id="rId67"/>
    <p:sldId id="367" r:id="rId68"/>
    <p:sldId id="342" r:id="rId69"/>
    <p:sldId id="369" r:id="rId70"/>
    <p:sldId id="368" r:id="rId71"/>
    <p:sldId id="343" r:id="rId72"/>
    <p:sldId id="370" r:id="rId73"/>
    <p:sldId id="565" r:id="rId74"/>
    <p:sldId id="392" r:id="rId75"/>
    <p:sldId id="348" r:id="rId76"/>
    <p:sldId id="354" r:id="rId77"/>
    <p:sldId id="350" r:id="rId78"/>
    <p:sldId id="353" r:id="rId79"/>
    <p:sldId id="592" r:id="rId80"/>
    <p:sldId id="351" r:id="rId81"/>
    <p:sldId id="359" r:id="rId82"/>
    <p:sldId id="361" r:id="rId83"/>
    <p:sldId id="362" r:id="rId84"/>
    <p:sldId id="272" r:id="rId85"/>
    <p:sldId id="349" r:id="rId86"/>
    <p:sldId id="489" r:id="rId87"/>
    <p:sldId id="480" r:id="rId88"/>
    <p:sldId id="381" r:id="rId89"/>
    <p:sldId id="376" r:id="rId90"/>
    <p:sldId id="382" r:id="rId91"/>
    <p:sldId id="383" r:id="rId92"/>
    <p:sldId id="384" r:id="rId93"/>
    <p:sldId id="481" r:id="rId94"/>
    <p:sldId id="273" r:id="rId95"/>
    <p:sldId id="371" r:id="rId96"/>
    <p:sldId id="275" r:id="rId97"/>
    <p:sldId id="379" r:id="rId98"/>
    <p:sldId id="386" r:id="rId99"/>
    <p:sldId id="490" r:id="rId100"/>
    <p:sldId id="484" r:id="rId101"/>
    <p:sldId id="485" r:id="rId102"/>
    <p:sldId id="390" r:id="rId103"/>
    <p:sldId id="491" r:id="rId104"/>
    <p:sldId id="493" r:id="rId105"/>
    <p:sldId id="398" r:id="rId106"/>
    <p:sldId id="494" r:id="rId107"/>
    <p:sldId id="495" r:id="rId108"/>
    <p:sldId id="360" r:id="rId109"/>
    <p:sldId id="498" r:id="rId110"/>
    <p:sldId id="499" r:id="rId111"/>
    <p:sldId id="363" r:id="rId112"/>
    <p:sldId id="500" r:id="rId113"/>
    <p:sldId id="394" r:id="rId114"/>
    <p:sldId id="352" r:id="rId115"/>
    <p:sldId id="501" r:id="rId116"/>
    <p:sldId id="502" r:id="rId117"/>
    <p:sldId id="503" r:id="rId118"/>
    <p:sldId id="504" r:id="rId119"/>
    <p:sldId id="505" r:id="rId120"/>
    <p:sldId id="506" r:id="rId121"/>
    <p:sldId id="507" r:id="rId122"/>
    <p:sldId id="523" r:id="rId123"/>
    <p:sldId id="590" r:id="rId124"/>
    <p:sldId id="509" r:id="rId125"/>
    <p:sldId id="385" r:id="rId126"/>
    <p:sldId id="513" r:id="rId127"/>
    <p:sldId id="405" r:id="rId128"/>
    <p:sldId id="514" r:id="rId129"/>
    <p:sldId id="391" r:id="rId130"/>
    <p:sldId id="526" r:id="rId131"/>
    <p:sldId id="527" r:id="rId132"/>
    <p:sldId id="528" r:id="rId133"/>
    <p:sldId id="529" r:id="rId134"/>
    <p:sldId id="411" r:id="rId135"/>
    <p:sldId id="401" r:id="rId136"/>
    <p:sldId id="583" r:id="rId137"/>
    <p:sldId id="540" r:id="rId138"/>
    <p:sldId id="591" r:id="rId139"/>
    <p:sldId id="496" r:id="rId140"/>
    <p:sldId id="497" r:id="rId141"/>
    <p:sldId id="380" r:id="rId142"/>
    <p:sldId id="515" r:id="rId143"/>
    <p:sldId id="516" r:id="rId144"/>
    <p:sldId id="517" r:id="rId145"/>
    <p:sldId id="518" r:id="rId146"/>
    <p:sldId id="519" r:id="rId147"/>
    <p:sldId id="373" r:id="rId148"/>
    <p:sldId id="374" r:id="rId149"/>
    <p:sldId id="399" r:id="rId150"/>
    <p:sldId id="539" r:id="rId151"/>
    <p:sldId id="542" r:id="rId152"/>
    <p:sldId id="544" r:id="rId153"/>
    <p:sldId id="545" r:id="rId154"/>
    <p:sldId id="546" r:id="rId155"/>
    <p:sldId id="557" r:id="rId156"/>
    <p:sldId id="559" r:id="rId157"/>
    <p:sldId id="560" r:id="rId158"/>
    <p:sldId id="387" r:id="rId159"/>
    <p:sldId id="388" r:id="rId160"/>
    <p:sldId id="389" r:id="rId161"/>
    <p:sldId id="396" r:id="rId162"/>
    <p:sldId id="569" r:id="rId163"/>
    <p:sldId id="586" r:id="rId164"/>
    <p:sldId id="587" r:id="rId165"/>
    <p:sldId id="395" r:id="rId166"/>
    <p:sldId id="579" r:id="rId167"/>
    <p:sldId id="571" r:id="rId168"/>
    <p:sldId id="418" r:id="rId169"/>
    <p:sldId id="575" r:id="rId170"/>
    <p:sldId id="576" r:id="rId171"/>
    <p:sldId id="577" r:id="rId172"/>
    <p:sldId id="403" r:id="rId173"/>
    <p:sldId id="578" r:id="rId174"/>
    <p:sldId id="584" r:id="rId175"/>
    <p:sldId id="276" r:id="rId1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danian, Bahareh (RIS-ATL)" initials="FB(" lastIdx="1" clrIdx="0">
    <p:extLst>
      <p:ext uri="{19B8F6BF-5375-455C-9EA6-DF929625EA0E}">
        <p15:presenceInfo xmlns:p15="http://schemas.microsoft.com/office/powerpoint/2012/main" userId="S::FardBa01@risk.regn.net::261f1869-d12b-4830-827a-a6fef6c401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2D7"/>
    <a:srgbClr val="CC99FF"/>
    <a:srgbClr val="FF0066"/>
    <a:srgbClr val="FF0000"/>
    <a:srgbClr val="0070C0"/>
    <a:srgbClr val="006600"/>
    <a:srgbClr val="CCFFCC"/>
    <a:srgbClr val="CCFFFF"/>
    <a:srgbClr val="CCEC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0" autoAdjust="0"/>
    <p:restoredTop sz="94660"/>
  </p:normalViewPr>
  <p:slideViewPr>
    <p:cSldViewPr snapToGrid="0" showGuides="1">
      <p:cViewPr varScale="1">
        <p:scale>
          <a:sx n="73" d="100"/>
          <a:sy n="73" d="100"/>
        </p:scale>
        <p:origin x="822" y="54"/>
      </p:cViewPr>
      <p:guideLst>
        <p:guide orient="horz" pos="2160"/>
        <p:guide pos="3840"/>
      </p:guideLst>
    </p:cSldViewPr>
  </p:slideViewPr>
  <p:notesTextViewPr>
    <p:cViewPr>
      <p:scale>
        <a:sx n="1" d="1"/>
        <a:sy n="1" d="1"/>
      </p:scale>
      <p:origin x="0" y="0"/>
    </p:cViewPr>
  </p:notesTextViewPr>
  <p:notesViewPr>
    <p:cSldViewPr snapToGrid="0" showGuides="1">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viewProps" Target="viewProps.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theme" Target="theme/theme1.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notesMaster" Target="notesMasters/notesMaster1.xml"/><Relationship Id="rId172" Type="http://schemas.openxmlformats.org/officeDocument/2006/relationships/slide" Target="slides/slide168.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handoutMaster" Target="handoutMasters/handoutMaster1.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commentAuthors" Target="commentAuthor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presProps" Target="presProps.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 Type="http://schemas.openxmlformats.org/officeDocument/2006/relationships/customXml" Target="../customXml/item1.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5/3/2021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5/3/2021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82C854-1B18-4210-81DE-4A9FD8520CEE}" type="slidenum">
              <a:rPr lang="en-US" smtClean="0"/>
              <a:t>35</a:t>
            </a:fld>
            <a:endParaRPr lang="en-US"/>
          </a:p>
        </p:txBody>
      </p:sp>
    </p:spTree>
    <p:extLst>
      <p:ext uri="{BB962C8B-B14F-4D97-AF65-F5344CB8AC3E}">
        <p14:creationId xmlns:p14="http://schemas.microsoft.com/office/powerpoint/2010/main" val="411867268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5/3/2021</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5/3/2021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5/3/2021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5/3/2021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5/3/2021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5/3/2021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5/3/2021</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en-US" sz="2800" b="1" kern="1200" dirty="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1600" kern="1200">
          <a:solidFill>
            <a:schemeClr val="tx2"/>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7.xml"/><Relationship Id="rId4" Type="http://schemas.openxmlformats.org/officeDocument/2006/relationships/image" Target="../media/image152.png"/></Relationships>
</file>

<file path=ppt/slides/_rels/slide117.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7.xml"/><Relationship Id="rId4" Type="http://schemas.openxmlformats.org/officeDocument/2006/relationships/image" Target="../media/image155.png"/></Relationships>
</file>

<file path=ppt/slides/_rels/slide118.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157.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2.xml"/><Relationship Id="rId4" Type="http://schemas.openxmlformats.org/officeDocument/2006/relationships/image" Target="../media/image168.png"/></Relationships>
</file>

<file path=ppt/slides/_rels/slide12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hostname:8002/" TargetMode="External"/><Relationship Id="rId2" Type="http://schemas.openxmlformats.org/officeDocument/2006/relationships/hyperlink" Target="http://hostname:8010/" TargetMode="External"/><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0.xml.rels><?xml version="1.0" encoding="UTF-8" standalone="yes"?>
<Relationships xmlns="http://schemas.openxmlformats.org/package/2006/relationships"><Relationship Id="rId3" Type="http://schemas.openxmlformats.org/officeDocument/2006/relationships/image" Target="../media/image183.png"/><Relationship Id="rId2" Type="http://schemas.openxmlformats.org/officeDocument/2006/relationships/image" Target="../media/image182.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8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85.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image" Target="../media/image187.JPG"/><Relationship Id="rId7" Type="http://schemas.openxmlformats.org/officeDocument/2006/relationships/image" Target="../media/image191.JPG"/><Relationship Id="rId2" Type="http://schemas.openxmlformats.org/officeDocument/2006/relationships/image" Target="../media/image186.png"/><Relationship Id="rId1" Type="http://schemas.openxmlformats.org/officeDocument/2006/relationships/slideLayout" Target="../slideLayouts/slideLayout8.xml"/><Relationship Id="rId6" Type="http://schemas.openxmlformats.org/officeDocument/2006/relationships/image" Target="../media/image190.JPG"/><Relationship Id="rId5" Type="http://schemas.openxmlformats.org/officeDocument/2006/relationships/image" Target="../media/image189.JPG"/><Relationship Id="rId4" Type="http://schemas.openxmlformats.org/officeDocument/2006/relationships/image" Target="../media/image188.JPG"/></Relationships>
</file>

<file path=ppt/slides/_rels/slide147.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193.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hyperlink" Target="https://hpccsystems-solutions-lab.github.io/static/52ca9ca48dc8d721e4b6400e96694ce9/6956b/fare_ds.jpg" TargetMode="Externa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195.JPG"/><Relationship Id="rId2" Type="http://schemas.openxmlformats.org/officeDocument/2006/relationships/image" Target="../media/image194.png"/><Relationship Id="rId1" Type="http://schemas.openxmlformats.org/officeDocument/2006/relationships/slideLayout" Target="../slideLayouts/slideLayout10.xml"/><Relationship Id="rId4" Type="http://schemas.openxmlformats.org/officeDocument/2006/relationships/image" Target="../media/image196.JPG"/></Relationships>
</file>

<file path=ppt/slides/_rels/slide158.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image" Target="../media/image197.emf"/><Relationship Id="rId1" Type="http://schemas.openxmlformats.org/officeDocument/2006/relationships/slideLayout" Target="../slideLayouts/slideLayout7.xml"/><Relationship Id="rId5" Type="http://schemas.openxmlformats.org/officeDocument/2006/relationships/image" Target="../media/image200.png"/><Relationship Id="rId4" Type="http://schemas.openxmlformats.org/officeDocument/2006/relationships/image" Target="../media/image199.png"/></Relationships>
</file>

<file path=ppt/slides/_rels/slide159.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203.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image" Target="../media/image205.png"/><Relationship Id="rId2" Type="http://schemas.openxmlformats.org/officeDocument/2006/relationships/image" Target="../media/image204.png"/><Relationship Id="rId1" Type="http://schemas.openxmlformats.org/officeDocument/2006/relationships/slideLayout" Target="../slideLayouts/slideLayout7.xml"/><Relationship Id="rId4" Type="http://schemas.openxmlformats.org/officeDocument/2006/relationships/image" Target="../media/image20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image" Target="../media/image207.png"/><Relationship Id="rId1" Type="http://schemas.openxmlformats.org/officeDocument/2006/relationships/slideLayout" Target="../slideLayouts/slideLayout7.xml"/><Relationship Id="rId4" Type="http://schemas.openxmlformats.org/officeDocument/2006/relationships/image" Target="../media/image209.png"/></Relationships>
</file>

<file path=ppt/slides/_rels/slide171.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8" Type="http://schemas.openxmlformats.org/officeDocument/2006/relationships/hyperlink" Target="https://hpccsystems.com/download/free-modules/machine-learning-library" TargetMode="External"/><Relationship Id="rId3" Type="http://schemas.openxmlformats.org/officeDocument/2006/relationships/hyperlink" Target="https://ide.hpccsystems.com/files/ECL_Cheat_Sheet.pdf" TargetMode="External"/><Relationship Id="rId7" Type="http://schemas.openxmlformats.org/officeDocument/2006/relationships/hyperlink" Target="https://github.com/hpcc-systems/Visualizer" TargetMode="External"/><Relationship Id="rId2" Type="http://schemas.openxmlformats.org/officeDocument/2006/relationships/hyperlink" Target="https://d2wulyp08c6njk.cloudfront.net/releases/CE-Candidate-7.4.8/docs/EN_US/ECLLanguageReference_EN_US-7.4.8-1.pdf" TargetMode="External"/><Relationship Id="rId1" Type="http://schemas.openxmlformats.org/officeDocument/2006/relationships/slideLayout" Target="../slideLayouts/slideLayout2.xml"/><Relationship Id="rId6" Type="http://schemas.openxmlformats.org/officeDocument/2006/relationships/hyperlink" Target="https://d2wulyp08c6njk.cloudfront.net/releases/CE-Candidate-7.6.2/docs/EN_US/VisualizingECL_EN_US-7.6.2-1.pdf" TargetMode="External"/><Relationship Id="rId11" Type="http://schemas.openxmlformats.org/officeDocument/2006/relationships/hyperlink" Target="https://github.com/hpcc-systems/DataPatterns.git" TargetMode="External"/><Relationship Id="rId5" Type="http://schemas.openxmlformats.org/officeDocument/2006/relationships/hyperlink" Target="https://cdn.hpccsystems.com/releases/CE-Candidate-6.4.2/docs/ECLStandardLibraryReference-6.4.2-1.pdf" TargetMode="External"/><Relationship Id="rId10" Type="http://schemas.openxmlformats.org/officeDocument/2006/relationships/hyperlink" Target="https://hpccsystems.com/blog/HPCC-Sytems-Machine-Learning" TargetMode="External"/><Relationship Id="rId4" Type="http://schemas.openxmlformats.org/officeDocument/2006/relationships/hyperlink" Target="https://cdn.hpccsystems.com/releases/CE-Candidate-7.12.8/docs/EN_US/The_ECL_Watch_Manual_EN_US-7.12.8-1.pdf" TargetMode="External"/><Relationship Id="rId9" Type="http://schemas.openxmlformats.org/officeDocument/2006/relationships/hyperlink" Target="https://hpccsystems.com/blog/machine-learning-demystifie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play.hpccsystems.com:8010/" TargetMode="External"/><Relationship Id="rId2" Type="http://schemas.openxmlformats.org/officeDocument/2006/relationships/hyperlink" Target="https://github.com/hpccsystems-solutions-lab/BigData-Workshop"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hyperlink" Target="http://40.76.26.67:8010/#/stub/Main"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hpccsystems-solutions-lab/BigData-Workshop/tree/main/Files" TargetMode="External"/><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de.hpccsystems.com/auth/login"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png"/></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de.hpccsystems.com/workspaces/share/c7b858bc-244e-467d-b229-2e2c48cc5762" TargetMode="Externa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hpccsystems-solutions-lab/BigData-Workshop" TargetMode="Externa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6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 Id="rId5" Type="http://schemas.openxmlformats.org/officeDocument/2006/relationships/image" Target="../media/image84.png"/><Relationship Id="rId4" Type="http://schemas.openxmlformats.org/officeDocument/2006/relationships/image" Target="../media/image83.png"/></Relationships>
</file>

<file path=ppt/slides/_rels/slide6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1.png"/><Relationship Id="rId1" Type="http://schemas.openxmlformats.org/officeDocument/2006/relationships/slideLayout" Target="../slideLayouts/slideLayout7.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hyperlink" Target="https://raw.githubusercontent.com/hpccsystems-solutions-lab/BigData-Workshop/main/launch.json?token=AGG25XI46SJE7H4ASBUDRPTASBEWS" TargetMode="External"/></Relationships>
</file>

<file path=ppt/slides/_rels/slide7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 Id="rId5" Type="http://schemas.openxmlformats.org/officeDocument/2006/relationships/image" Target="../media/image96.png"/><Relationship Id="rId4" Type="http://schemas.openxmlformats.org/officeDocument/2006/relationships/image" Target="../media/image95.png"/></Relationships>
</file>

<file path=ppt/slides/_rels/slide7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4" Type="http://schemas.openxmlformats.org/officeDocument/2006/relationships/image" Target="../media/image99.png"/></Relationships>
</file>

<file path=ppt/slides/_rels/slide7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 Id="rId4" Type="http://schemas.openxmlformats.org/officeDocument/2006/relationships/image" Target="../media/image102.png"/></Relationships>
</file>

<file path=ppt/slides/_rels/slide7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7.xml"/><Relationship Id="rId4" Type="http://schemas.openxmlformats.org/officeDocument/2006/relationships/image" Target="../media/image121.png"/></Relationships>
</file>

<file path=ppt/slides/_rels/slide87.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 Id="rId4" Type="http://schemas.openxmlformats.org/officeDocument/2006/relationships/image" Target="../media/image129.png"/></Relationships>
</file>

<file path=ppt/slides/_rels/slide94.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135.png"/><Relationship Id="rId4" Type="http://schemas.openxmlformats.org/officeDocument/2006/relationships/image" Target="../media/image134.png"/></Relationships>
</file>

<file path=ppt/slides/_rels/slide97.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7.xml"/><Relationship Id="rId4" Type="http://schemas.openxmlformats.org/officeDocument/2006/relationships/image" Target="../media/image140.png"/></Relationships>
</file>

<file path=ppt/slides/_rels/slide99.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295900" cy="2219691"/>
          </a:xfrm>
        </p:spPr>
        <p:txBody>
          <a:bodyPr anchor="ctr"/>
          <a:lstStyle/>
          <a:p>
            <a:pPr algn="ctr"/>
            <a:r>
              <a:rPr lang="en-US" dirty="0"/>
              <a:t>Big data</a:t>
            </a:r>
            <a:br>
              <a:rPr lang="en-US" dirty="0"/>
            </a:br>
            <a:r>
              <a:rPr lang="en-US" dirty="0"/>
              <a:t>&amp; </a:t>
            </a:r>
            <a:br>
              <a:rPr lang="en-US" dirty="0"/>
            </a:br>
            <a:r>
              <a:rPr lang="en-US" dirty="0" err="1"/>
              <a:t>hpcc</a:t>
            </a:r>
            <a:endParaRPr lang="en-US" dirty="0">
              <a:solidFill>
                <a:schemeClr val="tx2"/>
              </a:solidFill>
            </a:endParaRPr>
          </a:p>
        </p:txBody>
      </p:sp>
      <p:pic>
        <p:nvPicPr>
          <p:cNvPr id="8" name="Picture 7"/>
          <p:cNvPicPr>
            <a:picLocks noChangeAspect="1"/>
          </p:cNvPicPr>
          <p:nvPr/>
        </p:nvPicPr>
        <p:blipFill>
          <a:blip r:embed="rId3"/>
          <a:stretch>
            <a:fillRect/>
          </a:stretch>
        </p:blipFill>
        <p:spPr>
          <a:xfrm>
            <a:off x="8924524" y="3966659"/>
            <a:ext cx="2536882" cy="10902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Picture 8"/>
          <p:cNvPicPr>
            <a:picLocks noChangeAspect="1"/>
          </p:cNvPicPr>
          <p:nvPr/>
        </p:nvPicPr>
        <p:blipFill>
          <a:blip r:embed="rId4"/>
          <a:stretch>
            <a:fillRect/>
          </a:stretch>
        </p:blipFill>
        <p:spPr>
          <a:xfrm>
            <a:off x="7073611" y="2206424"/>
            <a:ext cx="2528711" cy="108399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3D029-DB6C-48B0-A5D7-4915824022A9}"/>
              </a:ext>
            </a:extLst>
          </p:cNvPr>
          <p:cNvSpPr>
            <a:spLocks noGrp="1"/>
          </p:cNvSpPr>
          <p:nvPr>
            <p:ph type="title"/>
          </p:nvPr>
        </p:nvSpPr>
        <p:spPr/>
        <p:txBody>
          <a:bodyPr/>
          <a:lstStyle/>
          <a:p>
            <a:pPr algn="ctr"/>
            <a:r>
              <a:rPr lang="en-US" dirty="0"/>
              <a:t>ECL watch</a:t>
            </a:r>
          </a:p>
        </p:txBody>
      </p:sp>
    </p:spTree>
    <p:extLst>
      <p:ext uri="{BB962C8B-B14F-4D97-AF65-F5344CB8AC3E}">
        <p14:creationId xmlns:p14="http://schemas.microsoft.com/office/powerpoint/2010/main" val="224721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1881-BBC3-4AE3-96CC-4B6B9BD73DEC}"/>
              </a:ext>
            </a:extLst>
          </p:cNvPr>
          <p:cNvSpPr>
            <a:spLocks noGrp="1"/>
          </p:cNvSpPr>
          <p:nvPr>
            <p:ph type="title"/>
          </p:nvPr>
        </p:nvSpPr>
        <p:spPr/>
        <p:txBody>
          <a:bodyPr/>
          <a:lstStyle/>
          <a:p>
            <a:pPr algn="ctr"/>
            <a:r>
              <a:rPr lang="en-US" dirty="0"/>
              <a:t>Data enrichment</a:t>
            </a:r>
          </a:p>
        </p:txBody>
      </p:sp>
    </p:spTree>
    <p:extLst>
      <p:ext uri="{BB962C8B-B14F-4D97-AF65-F5344CB8AC3E}">
        <p14:creationId xmlns:p14="http://schemas.microsoft.com/office/powerpoint/2010/main" val="420788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Objective</a:t>
            </a:r>
          </a:p>
        </p:txBody>
      </p:sp>
      <p:sp>
        <p:nvSpPr>
          <p:cNvPr id="3" name="Rectangle 2"/>
          <p:cNvSpPr/>
          <p:nvPr/>
        </p:nvSpPr>
        <p:spPr>
          <a:xfrm>
            <a:off x="1535890" y="1866532"/>
            <a:ext cx="6096000" cy="3139321"/>
          </a:xfrm>
          <a:prstGeom prst="rect">
            <a:avLst/>
          </a:prstGeom>
        </p:spPr>
        <p:txBody>
          <a:bodyPr>
            <a:spAutoFit/>
          </a:bodyPr>
          <a:lstStyle/>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Data Cleansing</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Data Transformation</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ECL:</a:t>
            </a:r>
          </a:p>
          <a:p>
            <a:pPr marL="742950" lvl="1" indent="-285750">
              <a:buFont typeface="Courier New" panose="02070309020205020404" pitchFamily="49" charset="0"/>
              <a:buChar char="o"/>
              <a:defRPr/>
            </a:pPr>
            <a:r>
              <a:rPr lang="en-US" dirty="0">
                <a:solidFill>
                  <a:srgbClr val="000000"/>
                </a:solidFill>
                <a:effectLst>
                  <a:outerShdw blurRad="38100" dist="38100" dir="2700000" algn="tl">
                    <a:srgbClr val="FFFFFF"/>
                  </a:outerShdw>
                </a:effectLst>
              </a:rPr>
              <a:t>IF</a:t>
            </a:r>
          </a:p>
          <a:p>
            <a:pPr marL="742950" lvl="1" indent="-285750">
              <a:buFont typeface="Courier New" panose="02070309020205020404" pitchFamily="49" charset="0"/>
              <a:buChar char="o"/>
              <a:defRPr/>
            </a:pPr>
            <a:r>
              <a:rPr lang="en-US" dirty="0">
                <a:solidFill>
                  <a:srgbClr val="000000"/>
                </a:solidFill>
                <a:effectLst>
                  <a:outerShdw blurRad="38100" dist="38100" dir="2700000" algn="tl">
                    <a:srgbClr val="FFFFFF"/>
                  </a:outerShdw>
                </a:effectLst>
              </a:rPr>
              <a:t>MAP</a:t>
            </a:r>
          </a:p>
          <a:p>
            <a:pPr marL="742950" lvl="1" indent="-285750">
              <a:buFont typeface="Courier New" panose="02070309020205020404" pitchFamily="49" charset="0"/>
              <a:buChar char="o"/>
              <a:defRPr/>
            </a:pPr>
            <a:r>
              <a:rPr lang="en-US" dirty="0">
                <a:solidFill>
                  <a:srgbClr val="000000"/>
                </a:solidFill>
                <a:effectLst>
                  <a:outerShdw blurRad="38100" dist="38100" dir="2700000" algn="tl">
                    <a:srgbClr val="FFFFFF"/>
                  </a:outerShdw>
                </a:effectLst>
              </a:rPr>
              <a:t>TRANSFORM</a:t>
            </a:r>
          </a:p>
          <a:p>
            <a:pPr marL="742950" lvl="1" indent="-285750">
              <a:buFont typeface="Courier New" panose="02070309020205020404" pitchFamily="49" charset="0"/>
              <a:buChar char="o"/>
              <a:defRPr/>
            </a:pPr>
            <a:r>
              <a:rPr lang="en-US" dirty="0">
                <a:solidFill>
                  <a:srgbClr val="000000"/>
                </a:solidFill>
                <a:effectLst>
                  <a:outerShdw blurRad="38100" dist="38100" dir="2700000" algn="tl">
                    <a:srgbClr val="FFFFFF"/>
                  </a:outerShdw>
                </a:effectLst>
              </a:rPr>
              <a:t>PROJECT</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Hands-on</a:t>
            </a: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44247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304F1-0A13-47D4-8D18-7B3750F61909}"/>
              </a:ext>
            </a:extLst>
          </p:cNvPr>
          <p:cNvSpPr>
            <a:spLocks noGrp="1"/>
          </p:cNvSpPr>
          <p:nvPr>
            <p:ph type="title"/>
          </p:nvPr>
        </p:nvSpPr>
        <p:spPr/>
        <p:txBody>
          <a:bodyPr/>
          <a:lstStyle/>
          <a:p>
            <a:r>
              <a:rPr lang="en-US" dirty="0"/>
              <a:t>Data Validation</a:t>
            </a:r>
          </a:p>
        </p:txBody>
      </p:sp>
      <p:sp>
        <p:nvSpPr>
          <p:cNvPr id="3" name="Rectangle 2">
            <a:extLst>
              <a:ext uri="{FF2B5EF4-FFF2-40B4-BE49-F238E27FC236}">
                <a16:creationId xmlns:a16="http://schemas.microsoft.com/office/drawing/2014/main" id="{97EEEBCA-44E2-48B3-B4A6-CB57BE1630D9}"/>
              </a:ext>
            </a:extLst>
          </p:cNvPr>
          <p:cNvSpPr/>
          <p:nvPr/>
        </p:nvSpPr>
        <p:spPr>
          <a:xfrm>
            <a:off x="1104900" y="1607614"/>
            <a:ext cx="9321990" cy="377455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chemeClr val="tx2"/>
                </a:solidFill>
              </a:rPr>
              <a:t>It is often a good idea to test specific values within records for validity</a:t>
            </a:r>
          </a:p>
          <a:p>
            <a:pPr marL="285750" indent="-285750">
              <a:lnSpc>
                <a:spcPct val="150000"/>
              </a:lnSpc>
              <a:buFont typeface="Arial" panose="020B0604020202020204" pitchFamily="34" charset="0"/>
              <a:buChar char="•"/>
            </a:pPr>
            <a:r>
              <a:rPr lang="en-US" dirty="0">
                <a:solidFill>
                  <a:schemeClr val="tx2"/>
                </a:solidFill>
              </a:rPr>
              <a:t>What you do with the results is a different matter</a:t>
            </a:r>
          </a:p>
          <a:p>
            <a:pPr marL="742950" lvl="1" indent="-285750">
              <a:lnSpc>
                <a:spcPct val="150000"/>
              </a:lnSpc>
              <a:buFont typeface="Arial" panose="020B0604020202020204" pitchFamily="34" charset="0"/>
              <a:buChar char="•"/>
            </a:pPr>
            <a:r>
              <a:rPr lang="en-US" dirty="0">
                <a:solidFill>
                  <a:schemeClr val="tx2"/>
                </a:solidFill>
              </a:rPr>
              <a:t>Recommendation: Mark the record as having problems, but </a:t>
            </a:r>
            <a:r>
              <a:rPr lang="en-US" dirty="0">
                <a:solidFill>
                  <a:srgbClr val="FF0000"/>
                </a:solidFill>
              </a:rPr>
              <a:t>don’t delete it</a:t>
            </a:r>
          </a:p>
          <a:p>
            <a:pPr marL="285750" indent="-285750">
              <a:lnSpc>
                <a:spcPct val="150000"/>
              </a:lnSpc>
              <a:buFont typeface="Arial" panose="020B0604020202020204" pitchFamily="34" charset="0"/>
              <a:buChar char="•"/>
            </a:pPr>
            <a:r>
              <a:rPr lang="en-US" dirty="0">
                <a:solidFill>
                  <a:schemeClr val="tx2"/>
                </a:solidFill>
              </a:rPr>
              <a:t>Validation is usually fast and easy</a:t>
            </a:r>
          </a:p>
          <a:p>
            <a:pPr marL="742950" lvl="1" indent="-285750">
              <a:lnSpc>
                <a:spcPct val="150000"/>
              </a:lnSpc>
              <a:buFont typeface="Arial" panose="020B0604020202020204" pitchFamily="34" charset="0"/>
              <a:buChar char="•"/>
            </a:pPr>
            <a:r>
              <a:rPr lang="en-US" dirty="0">
                <a:solidFill>
                  <a:schemeClr val="tx2"/>
                </a:solidFill>
              </a:rPr>
              <a:t>Define a new record structure with new fields containing test results</a:t>
            </a:r>
          </a:p>
          <a:p>
            <a:pPr marL="1200150" lvl="2" indent="-285750">
              <a:lnSpc>
                <a:spcPct val="150000"/>
              </a:lnSpc>
              <a:buFont typeface="Arial" panose="020B0604020202020204" pitchFamily="34" charset="0"/>
              <a:buChar char="•"/>
            </a:pPr>
            <a:r>
              <a:rPr lang="en-US" dirty="0">
                <a:solidFill>
                  <a:schemeClr val="tx2"/>
                </a:solidFill>
                <a:cs typeface="Consolas" panose="020B0609020204030204" pitchFamily="49" charset="0"/>
              </a:rPr>
              <a:t>BOOLEAN</a:t>
            </a:r>
            <a:r>
              <a:rPr lang="en-US" dirty="0">
                <a:solidFill>
                  <a:schemeClr val="tx2"/>
                </a:solidFill>
              </a:rPr>
              <a:t> values with descriptive names</a:t>
            </a:r>
          </a:p>
          <a:p>
            <a:pPr marL="742950" lvl="1" indent="-285750">
              <a:lnSpc>
                <a:spcPct val="150000"/>
              </a:lnSpc>
              <a:buFont typeface="Arial" panose="020B0604020202020204" pitchFamily="34" charset="0"/>
              <a:buChar char="•"/>
            </a:pPr>
            <a:r>
              <a:rPr lang="en-US" dirty="0">
                <a:solidFill>
                  <a:schemeClr val="tx2"/>
                </a:solidFill>
              </a:rPr>
              <a:t>Include a final “</a:t>
            </a:r>
            <a:r>
              <a:rPr lang="en-US" u="sng" dirty="0">
                <a:solidFill>
                  <a:schemeClr val="tx2"/>
                </a:solidFill>
              </a:rPr>
              <a:t>is this valid</a:t>
            </a:r>
            <a:r>
              <a:rPr lang="en-US" dirty="0">
                <a:solidFill>
                  <a:schemeClr val="tx2"/>
                </a:solidFill>
              </a:rPr>
              <a:t>” </a:t>
            </a:r>
            <a:r>
              <a:rPr lang="en-US" dirty="0">
                <a:solidFill>
                  <a:schemeClr val="tx2"/>
                </a:solidFill>
                <a:cs typeface="Consolas" panose="020B0609020204030204" pitchFamily="49" charset="0"/>
              </a:rPr>
              <a:t>BOOLEAN</a:t>
            </a:r>
            <a:r>
              <a:rPr lang="en-US" dirty="0">
                <a:solidFill>
                  <a:schemeClr val="tx2"/>
                </a:solidFill>
              </a:rPr>
              <a:t> field that summarizes all tests</a:t>
            </a:r>
          </a:p>
          <a:p>
            <a:pPr marL="1200150" lvl="2" indent="-285750">
              <a:lnSpc>
                <a:spcPct val="150000"/>
              </a:lnSpc>
              <a:buFont typeface="Arial" panose="020B0604020202020204" pitchFamily="34" charset="0"/>
              <a:buChar char="•"/>
            </a:pPr>
            <a:r>
              <a:rPr lang="en-US" dirty="0">
                <a:solidFill>
                  <a:schemeClr val="tx2"/>
                </a:solidFill>
              </a:rPr>
              <a:t>This makes it easy to filter the records</a:t>
            </a:r>
          </a:p>
          <a:p>
            <a:pPr marL="742950" lvl="1" indent="-285750">
              <a:lnSpc>
                <a:spcPct val="150000"/>
              </a:lnSpc>
              <a:buFont typeface="Arial" panose="020B0604020202020204" pitchFamily="34" charset="0"/>
              <a:buChar char="•"/>
            </a:pPr>
            <a:r>
              <a:rPr lang="en-US" dirty="0">
                <a:solidFill>
                  <a:schemeClr val="tx2"/>
                </a:solidFill>
              </a:rPr>
              <a:t>All of the above can be done in one pass, using the </a:t>
            </a:r>
            <a:r>
              <a:rPr lang="en-US" dirty="0">
                <a:solidFill>
                  <a:schemeClr val="tx2"/>
                </a:solidFill>
                <a:cs typeface="Consolas" panose="020B0609020204030204" pitchFamily="49" charset="0"/>
              </a:rPr>
              <a:t>PROJECT()</a:t>
            </a:r>
            <a:r>
              <a:rPr lang="en-US" dirty="0">
                <a:solidFill>
                  <a:schemeClr val="tx2"/>
                </a:solidFill>
              </a:rPr>
              <a:t> function</a:t>
            </a:r>
          </a:p>
        </p:txBody>
      </p:sp>
    </p:spTree>
    <p:extLst>
      <p:ext uri="{BB962C8B-B14F-4D97-AF65-F5344CB8AC3E}">
        <p14:creationId xmlns:p14="http://schemas.microsoft.com/office/powerpoint/2010/main" val="122197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Data Cleansing</a:t>
            </a:r>
          </a:p>
        </p:txBody>
      </p:sp>
      <p:sp>
        <p:nvSpPr>
          <p:cNvPr id="3" name="Rectangle 2"/>
          <p:cNvSpPr/>
          <p:nvPr/>
        </p:nvSpPr>
        <p:spPr>
          <a:xfrm>
            <a:off x="1424387" y="1769290"/>
            <a:ext cx="9341708" cy="1569660"/>
          </a:xfrm>
          <a:prstGeom prst="rect">
            <a:avLst/>
          </a:prstGeom>
        </p:spPr>
        <p:txBody>
          <a:bodyPr wrap="square">
            <a:spAutoFit/>
          </a:bodyPr>
          <a:lstStyle/>
          <a:p>
            <a:pPr>
              <a:defRPr/>
            </a:pPr>
            <a:r>
              <a:rPr lang="en-US" sz="1600" b="1" dirty="0">
                <a:solidFill>
                  <a:srgbClr val="110B89"/>
                </a:solidFill>
              </a:rPr>
              <a:t>Data Cleansing</a:t>
            </a:r>
            <a:r>
              <a:rPr lang="en-US" sz="1600" dirty="0">
                <a:solidFill>
                  <a:srgbClr val="110B89"/>
                </a:solidFill>
              </a:rPr>
              <a:t> </a:t>
            </a:r>
            <a:r>
              <a:rPr lang="en-US" sz="1600" dirty="0">
                <a:solidFill>
                  <a:schemeClr val="tx2"/>
                </a:solidFill>
              </a:rPr>
              <a:t>is the process of fixing or removing incorrect, corrupted, incorrectly formatted, duplicate, or incomplete data within a dataset.</a:t>
            </a:r>
          </a:p>
          <a:p>
            <a:pPr>
              <a:defRPr/>
            </a:pPr>
            <a:endParaRPr lang="en-US" sz="1600" dirty="0">
              <a:solidFill>
                <a:schemeClr val="tx2"/>
              </a:solidFill>
              <a:effectLst>
                <a:outerShdw blurRad="38100" dist="38100" dir="2700000" algn="tl">
                  <a:srgbClr val="FFFFFF"/>
                </a:outerShdw>
              </a:effectLst>
            </a:endParaRPr>
          </a:p>
          <a:p>
            <a:pPr marL="285750" indent="-285750">
              <a:buFontTx/>
              <a:buChar char="-"/>
              <a:defRPr/>
            </a:pPr>
            <a:r>
              <a:rPr lang="en-US" sz="1600" dirty="0">
                <a:solidFill>
                  <a:schemeClr val="tx2"/>
                </a:solidFill>
                <a:effectLst>
                  <a:outerShdw blurRad="38100" dist="38100" dir="2700000" algn="tl">
                    <a:srgbClr val="FFFFFF"/>
                  </a:outerShdw>
                </a:effectLst>
              </a:rPr>
              <a:t>Part of Data Validation process</a:t>
            </a:r>
          </a:p>
          <a:p>
            <a:pPr marL="285750" indent="-285750">
              <a:buFontTx/>
              <a:buChar char="-"/>
              <a:defRPr/>
            </a:pPr>
            <a:r>
              <a:rPr lang="en-US" sz="1600" dirty="0">
                <a:solidFill>
                  <a:schemeClr val="tx2"/>
                </a:solidFill>
                <a:effectLst>
                  <a:outerShdw blurRad="38100" dist="38100" dir="2700000" algn="tl">
                    <a:srgbClr val="FFFFFF"/>
                  </a:outerShdw>
                </a:effectLst>
              </a:rPr>
              <a:t>Used upon receiving raw data and structuring the data</a:t>
            </a:r>
          </a:p>
          <a:p>
            <a:pPr marL="285750" indent="-285750">
              <a:buFontTx/>
              <a:buChar char="-"/>
              <a:defRPr/>
            </a:pPr>
            <a:r>
              <a:rPr lang="en-US" sz="1600" dirty="0">
                <a:solidFill>
                  <a:schemeClr val="tx2"/>
                </a:solidFill>
                <a:effectLst>
                  <a:outerShdw blurRad="38100" dist="38100" dir="2700000" algn="tl">
                    <a:srgbClr val="FFFFFF"/>
                  </a:outerShdw>
                </a:effectLst>
              </a:rPr>
              <a:t>Also used when combining multiple datasets (in case of duplication, or incomplete data)</a:t>
            </a:r>
          </a:p>
        </p:txBody>
      </p:sp>
      <p:sp>
        <p:nvSpPr>
          <p:cNvPr id="5" name="Rectangle 4">
            <a:extLst>
              <a:ext uri="{FF2B5EF4-FFF2-40B4-BE49-F238E27FC236}">
                <a16:creationId xmlns:a16="http://schemas.microsoft.com/office/drawing/2014/main" id="{DE3EC865-4BD7-433E-A49A-5627A80CF2B5}"/>
              </a:ext>
            </a:extLst>
          </p:cNvPr>
          <p:cNvSpPr/>
          <p:nvPr/>
        </p:nvSpPr>
        <p:spPr>
          <a:xfrm>
            <a:off x="1424387" y="3625799"/>
            <a:ext cx="9341708" cy="1569660"/>
          </a:xfrm>
          <a:prstGeom prst="rect">
            <a:avLst/>
          </a:prstGeom>
        </p:spPr>
        <p:txBody>
          <a:bodyPr wrap="square">
            <a:spAutoFit/>
          </a:bodyPr>
          <a:lstStyle/>
          <a:p>
            <a:pPr>
              <a:defRPr/>
            </a:pPr>
            <a:r>
              <a:rPr lang="en-US" sz="1600" b="1" dirty="0">
                <a:solidFill>
                  <a:srgbClr val="110B89"/>
                </a:solidFill>
              </a:rPr>
              <a:t>Data Cleansing Techniques</a:t>
            </a:r>
            <a:r>
              <a:rPr lang="en-US" sz="1600" dirty="0">
                <a:solidFill>
                  <a:srgbClr val="110B89"/>
                </a:solidFill>
              </a:rPr>
              <a:t> </a:t>
            </a:r>
          </a:p>
          <a:p>
            <a:pPr>
              <a:defRPr/>
            </a:pPr>
            <a:endParaRPr lang="en-US" sz="1600" dirty="0">
              <a:solidFill>
                <a:srgbClr val="110B89"/>
              </a:solidFill>
              <a:effectLst>
                <a:outerShdw blurRad="38100" dist="38100" dir="2700000" algn="tl">
                  <a:srgbClr val="FFFFFF"/>
                </a:outerShdw>
              </a:effectLst>
            </a:endParaRPr>
          </a:p>
          <a:p>
            <a:pPr marL="285750" indent="-285750">
              <a:buFontTx/>
              <a:buChar char="-"/>
              <a:defRPr/>
            </a:pPr>
            <a:r>
              <a:rPr lang="en-US" sz="1600" dirty="0">
                <a:solidFill>
                  <a:schemeClr val="tx2"/>
                </a:solidFill>
                <a:effectLst>
                  <a:outerShdw blurRad="38100" dist="38100" dir="2700000" algn="tl">
                    <a:srgbClr val="FFFFFF"/>
                  </a:outerShdw>
                </a:effectLst>
              </a:rPr>
              <a:t>Removing duplicates</a:t>
            </a:r>
          </a:p>
          <a:p>
            <a:pPr marL="285750" indent="-285750">
              <a:buFontTx/>
              <a:buChar char="-"/>
              <a:defRPr/>
            </a:pPr>
            <a:r>
              <a:rPr lang="en-US" sz="1600" dirty="0">
                <a:solidFill>
                  <a:schemeClr val="tx2"/>
                </a:solidFill>
                <a:effectLst>
                  <a:outerShdw blurRad="38100" dist="38100" dir="2700000" algn="tl">
                    <a:srgbClr val="FFFFFF"/>
                  </a:outerShdw>
                </a:effectLst>
              </a:rPr>
              <a:t>Removing irrelevant data</a:t>
            </a:r>
          </a:p>
          <a:p>
            <a:pPr marL="285750" indent="-285750">
              <a:buFontTx/>
              <a:buChar char="-"/>
              <a:defRPr/>
            </a:pPr>
            <a:r>
              <a:rPr lang="en-US" sz="1600" dirty="0">
                <a:solidFill>
                  <a:schemeClr val="tx2"/>
                </a:solidFill>
                <a:effectLst>
                  <a:outerShdw blurRad="38100" dist="38100" dir="2700000" algn="tl">
                    <a:srgbClr val="FFFFFF"/>
                  </a:outerShdw>
                </a:effectLst>
              </a:rPr>
              <a:t>Fix structural errors/inconsistent data: “N/A” vs “Not Available”</a:t>
            </a:r>
          </a:p>
          <a:p>
            <a:pPr marL="285750" indent="-285750">
              <a:buFontTx/>
              <a:buChar char="-"/>
              <a:defRPr/>
            </a:pPr>
            <a:r>
              <a:rPr lang="en-US" sz="1600" dirty="0">
                <a:solidFill>
                  <a:schemeClr val="tx2"/>
                </a:solidFill>
                <a:effectLst>
                  <a:outerShdw blurRad="38100" dist="38100" dir="2700000" algn="tl">
                    <a:srgbClr val="FFFFFF"/>
                  </a:outerShdw>
                </a:effectLst>
              </a:rPr>
              <a:t>Handling missing data</a:t>
            </a:r>
          </a:p>
        </p:txBody>
      </p:sp>
    </p:spTree>
    <p:extLst>
      <p:ext uri="{BB962C8B-B14F-4D97-AF65-F5344CB8AC3E}">
        <p14:creationId xmlns:p14="http://schemas.microsoft.com/office/powerpoint/2010/main" val="2642554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Data Transformation</a:t>
            </a:r>
          </a:p>
        </p:txBody>
      </p:sp>
      <p:sp>
        <p:nvSpPr>
          <p:cNvPr id="3" name="Rectangle 2"/>
          <p:cNvSpPr/>
          <p:nvPr/>
        </p:nvSpPr>
        <p:spPr>
          <a:xfrm>
            <a:off x="1424387" y="1769290"/>
            <a:ext cx="9341708" cy="1323439"/>
          </a:xfrm>
          <a:prstGeom prst="rect">
            <a:avLst/>
          </a:prstGeom>
        </p:spPr>
        <p:txBody>
          <a:bodyPr wrap="square">
            <a:spAutoFit/>
          </a:bodyPr>
          <a:lstStyle/>
          <a:p>
            <a:pPr>
              <a:defRPr/>
            </a:pPr>
            <a:r>
              <a:rPr lang="en-US" sz="1600" b="1" dirty="0">
                <a:solidFill>
                  <a:srgbClr val="110B89"/>
                </a:solidFill>
              </a:rPr>
              <a:t>Data Transformation</a:t>
            </a:r>
            <a:r>
              <a:rPr lang="en-US" sz="1600" dirty="0">
                <a:solidFill>
                  <a:srgbClr val="110B89"/>
                </a:solidFill>
              </a:rPr>
              <a:t> </a:t>
            </a:r>
            <a:r>
              <a:rPr lang="en-US" sz="1600" dirty="0">
                <a:solidFill>
                  <a:schemeClr val="tx2"/>
                </a:solidFill>
              </a:rPr>
              <a:t>is the process of converting data from one format or structure into another</a:t>
            </a:r>
          </a:p>
          <a:p>
            <a:pPr>
              <a:defRPr/>
            </a:pPr>
            <a:endParaRPr lang="en-US" sz="1600"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r>
              <a:rPr lang="en-US" sz="1600" dirty="0">
                <a:solidFill>
                  <a:schemeClr val="tx2"/>
                </a:solidFill>
                <a:effectLst>
                  <a:outerShdw blurRad="38100" dist="38100" dir="2700000" algn="tl">
                    <a:srgbClr val="FFFFFF"/>
                  </a:outerShdw>
                </a:effectLst>
              </a:rPr>
              <a:t>Changing the shape/format of data</a:t>
            </a:r>
          </a:p>
          <a:p>
            <a:pPr marL="285750" indent="-285750">
              <a:buFont typeface="Arial" panose="020B0604020202020204" pitchFamily="34" charset="0"/>
              <a:buChar char="•"/>
              <a:defRPr/>
            </a:pPr>
            <a:r>
              <a:rPr lang="en-US" sz="1600" dirty="0">
                <a:solidFill>
                  <a:schemeClr val="tx2"/>
                </a:solidFill>
                <a:effectLst>
                  <a:outerShdw blurRad="38100" dist="38100" dir="2700000" algn="tl">
                    <a:srgbClr val="FFFFFF"/>
                  </a:outerShdw>
                </a:effectLst>
              </a:rPr>
              <a:t>Part of Data Validation and Data Cleansing processes</a:t>
            </a:r>
          </a:p>
          <a:p>
            <a:pPr marL="285750" indent="-285750">
              <a:buFont typeface="Arial" panose="020B0604020202020204" pitchFamily="34" charset="0"/>
              <a:buChar char="•"/>
              <a:defRPr/>
            </a:pPr>
            <a:r>
              <a:rPr lang="en-US" sz="1600" dirty="0">
                <a:solidFill>
                  <a:schemeClr val="tx2"/>
                </a:solidFill>
                <a:effectLst>
                  <a:outerShdw blurRad="38100" dist="38100" dir="2700000" algn="tl">
                    <a:srgbClr val="FFFFFF"/>
                  </a:outerShdw>
                </a:effectLst>
              </a:rPr>
              <a:t>Also used when combining multiple datasets (in case of duplication, or incomplete data)</a:t>
            </a:r>
          </a:p>
        </p:txBody>
      </p:sp>
      <p:sp>
        <p:nvSpPr>
          <p:cNvPr id="5" name="Rectangle 4">
            <a:extLst>
              <a:ext uri="{FF2B5EF4-FFF2-40B4-BE49-F238E27FC236}">
                <a16:creationId xmlns:a16="http://schemas.microsoft.com/office/drawing/2014/main" id="{80F6FEC0-DEA4-4114-8523-B9E93B0E0210}"/>
              </a:ext>
            </a:extLst>
          </p:cNvPr>
          <p:cNvSpPr/>
          <p:nvPr/>
        </p:nvSpPr>
        <p:spPr>
          <a:xfrm>
            <a:off x="1424387" y="3429000"/>
            <a:ext cx="7808423" cy="1569660"/>
          </a:xfrm>
          <a:prstGeom prst="rect">
            <a:avLst/>
          </a:prstGeom>
        </p:spPr>
        <p:txBody>
          <a:bodyPr wrap="square">
            <a:spAutoFit/>
          </a:bodyPr>
          <a:lstStyle/>
          <a:p>
            <a:pPr>
              <a:defRPr/>
            </a:pPr>
            <a:r>
              <a:rPr lang="en-US" sz="1600" b="1" dirty="0">
                <a:solidFill>
                  <a:srgbClr val="110B89"/>
                </a:solidFill>
              </a:rPr>
              <a:t>Examples</a:t>
            </a:r>
            <a:endParaRPr lang="en-US" sz="1600" dirty="0">
              <a:solidFill>
                <a:srgbClr val="110B89"/>
              </a:solidFill>
            </a:endParaRPr>
          </a:p>
          <a:p>
            <a:pPr>
              <a:defRPr/>
            </a:pPr>
            <a:endParaRPr lang="en-US" sz="1600" dirty="0">
              <a:solidFill>
                <a:srgbClr val="110B89"/>
              </a:solidFill>
              <a:effectLst>
                <a:outerShdw blurRad="38100" dist="38100" dir="2700000" algn="tl">
                  <a:srgbClr val="FFFFFF"/>
                </a:outerShdw>
              </a:effectLst>
            </a:endParaRPr>
          </a:p>
          <a:p>
            <a:pPr marL="285750" indent="-285750">
              <a:buFont typeface="Arial" panose="020B0604020202020204" pitchFamily="34" charset="0"/>
              <a:buChar char="•"/>
              <a:defRPr/>
            </a:pPr>
            <a:r>
              <a:rPr lang="en-US" sz="1600" dirty="0">
                <a:solidFill>
                  <a:schemeClr val="tx2"/>
                </a:solidFill>
                <a:effectLst>
                  <a:outerShdw blurRad="38100" dist="38100" dir="2700000" algn="tl">
                    <a:srgbClr val="FFFFFF"/>
                  </a:outerShdw>
                </a:effectLst>
              </a:rPr>
              <a:t>Address cleaning: breaking one line address to different fields</a:t>
            </a:r>
          </a:p>
          <a:p>
            <a:pPr marL="285750" indent="-285750">
              <a:buFont typeface="Arial" panose="020B0604020202020204" pitchFamily="34" charset="0"/>
              <a:buChar char="•"/>
              <a:defRPr/>
            </a:pPr>
            <a:r>
              <a:rPr lang="en-US" sz="1600" dirty="0">
                <a:solidFill>
                  <a:schemeClr val="tx2"/>
                </a:solidFill>
                <a:effectLst>
                  <a:outerShdw blurRad="38100" dist="38100" dir="2700000" algn="tl">
                    <a:srgbClr val="FFFFFF"/>
                  </a:outerShdw>
                </a:effectLst>
              </a:rPr>
              <a:t>Converting all SSN or DOB to a business approved format</a:t>
            </a:r>
          </a:p>
          <a:p>
            <a:pPr marL="285750" indent="-285750">
              <a:buFont typeface="Arial" panose="020B0604020202020204" pitchFamily="34" charset="0"/>
              <a:buChar char="•"/>
              <a:defRPr/>
            </a:pPr>
            <a:r>
              <a:rPr lang="en-US" sz="1600" dirty="0">
                <a:solidFill>
                  <a:schemeClr val="tx2"/>
                </a:solidFill>
                <a:effectLst>
                  <a:outerShdw blurRad="38100" dist="38100" dir="2700000" algn="tl">
                    <a:srgbClr val="FFFFFF"/>
                  </a:outerShdw>
                </a:effectLst>
              </a:rPr>
              <a:t>Adding leading 0 or blanks to make all values in a field unified</a:t>
            </a:r>
          </a:p>
          <a:p>
            <a:pPr marL="285750" indent="-285750">
              <a:buFont typeface="Arial" panose="020B0604020202020204" pitchFamily="34" charset="0"/>
              <a:buChar char="•"/>
              <a:defRPr/>
            </a:pPr>
            <a:r>
              <a:rPr lang="en-US" sz="1600" dirty="0">
                <a:solidFill>
                  <a:schemeClr val="tx2"/>
                </a:solidFill>
                <a:effectLst>
                  <a:outerShdw blurRad="38100" dist="38100" dir="2700000" algn="tl">
                    <a:srgbClr val="FFFFFF"/>
                  </a:outerShdw>
                </a:effectLst>
              </a:rPr>
              <a:t>Can you think of other examples?</a:t>
            </a:r>
          </a:p>
        </p:txBody>
      </p:sp>
    </p:spTree>
    <p:extLst>
      <p:ext uri="{BB962C8B-B14F-4D97-AF65-F5344CB8AC3E}">
        <p14:creationId xmlns:p14="http://schemas.microsoft.com/office/powerpoint/2010/main" val="1808845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5B8D-2EFC-4FBD-BD80-C835F675DA76}"/>
              </a:ext>
            </a:extLst>
          </p:cNvPr>
          <p:cNvSpPr>
            <a:spLocks noGrp="1"/>
          </p:cNvSpPr>
          <p:nvPr>
            <p:ph type="title"/>
          </p:nvPr>
        </p:nvSpPr>
        <p:spPr/>
        <p:txBody>
          <a:bodyPr/>
          <a:lstStyle/>
          <a:p>
            <a:r>
              <a:rPr lang="en-US" dirty="0"/>
              <a:t>IF Function</a:t>
            </a:r>
          </a:p>
        </p:txBody>
      </p:sp>
      <p:sp>
        <p:nvSpPr>
          <p:cNvPr id="3" name="Content Placeholder 2">
            <a:extLst>
              <a:ext uri="{FF2B5EF4-FFF2-40B4-BE49-F238E27FC236}">
                <a16:creationId xmlns:a16="http://schemas.microsoft.com/office/drawing/2014/main" id="{57539E37-7D4E-43BE-AF44-A66223FC31BE}"/>
              </a:ext>
            </a:extLst>
          </p:cNvPr>
          <p:cNvSpPr>
            <a:spLocks noGrp="1"/>
          </p:cNvSpPr>
          <p:nvPr>
            <p:ph idx="1"/>
          </p:nvPr>
        </p:nvSpPr>
        <p:spPr/>
        <p:txBody>
          <a:bodyPr>
            <a:normAutofit/>
          </a:bodyPr>
          <a:lstStyle/>
          <a:p>
            <a:pPr marL="0" indent="0">
              <a:buNone/>
            </a:pPr>
            <a:r>
              <a:rPr lang="en-US" sz="1800" dirty="0"/>
              <a:t>IF function evaluates the expression to generate a Boolean result. </a:t>
            </a:r>
          </a:p>
          <a:p>
            <a:pPr marL="0" indent="0">
              <a:buNone/>
            </a:pPr>
            <a:r>
              <a:rPr lang="en-US" sz="1800" dirty="0"/>
              <a:t>Both the true-result and false-result must be the same type</a:t>
            </a:r>
          </a:p>
        </p:txBody>
      </p:sp>
      <p:pic>
        <p:nvPicPr>
          <p:cNvPr id="4" name="Picture 3">
            <a:extLst>
              <a:ext uri="{FF2B5EF4-FFF2-40B4-BE49-F238E27FC236}">
                <a16:creationId xmlns:a16="http://schemas.microsoft.com/office/drawing/2014/main" id="{DB32D02A-96A1-4BFF-B924-8F0BC716838D}"/>
              </a:ext>
            </a:extLst>
          </p:cNvPr>
          <p:cNvPicPr>
            <a:picLocks noChangeAspect="1"/>
          </p:cNvPicPr>
          <p:nvPr/>
        </p:nvPicPr>
        <p:blipFill>
          <a:blip r:embed="rId2"/>
          <a:stretch>
            <a:fillRect/>
          </a:stretch>
        </p:blipFill>
        <p:spPr>
          <a:xfrm>
            <a:off x="6617500" y="2456515"/>
            <a:ext cx="4486901" cy="428685"/>
          </a:xfrm>
          <a:prstGeom prst="rect">
            <a:avLst/>
          </a:prstGeom>
          <a:ln w="38100" cap="sq">
            <a:solidFill>
              <a:srgbClr val="6666FF"/>
            </a:solidFill>
            <a:prstDash val="solid"/>
            <a:miter lim="800000"/>
          </a:ln>
          <a:effectLst>
            <a:outerShdw blurRad="50800" dist="38100" dir="2700000" algn="tl" rotWithShape="0">
              <a:srgbClr val="000000">
                <a:alpha val="43000"/>
              </a:srgbClr>
            </a:outerShdw>
          </a:effectLst>
        </p:spPr>
      </p:pic>
      <p:sp>
        <p:nvSpPr>
          <p:cNvPr id="5" name="Rectangle 4">
            <a:extLst>
              <a:ext uri="{FF2B5EF4-FFF2-40B4-BE49-F238E27FC236}">
                <a16:creationId xmlns:a16="http://schemas.microsoft.com/office/drawing/2014/main" id="{FF3DDE61-7AA2-4FA2-9AB8-AA5325FEA658}"/>
              </a:ext>
            </a:extLst>
          </p:cNvPr>
          <p:cNvSpPr/>
          <p:nvPr/>
        </p:nvSpPr>
        <p:spPr>
          <a:xfrm>
            <a:off x="910086" y="2937323"/>
            <a:ext cx="8604069" cy="1733808"/>
          </a:xfrm>
          <a:prstGeom prst="rect">
            <a:avLst/>
          </a:prstGeom>
        </p:spPr>
        <p:txBody>
          <a:bodyPr wrap="square">
            <a:spAutoFit/>
          </a:bodyPr>
          <a:lstStyle/>
          <a:p>
            <a:pPr marL="285750" indent="-285750">
              <a:spcBef>
                <a:spcPts val="200"/>
              </a:spcBef>
              <a:spcAft>
                <a:spcPts val="600"/>
              </a:spcAft>
              <a:buClr>
                <a:srgbClr val="CC00FF"/>
              </a:buClr>
              <a:buFont typeface="Arial" panose="020B0604020202020204" pitchFamily="34" charset="0"/>
              <a:buChar char="•"/>
            </a:pPr>
            <a:r>
              <a:rPr lang="en-US" sz="1600" dirty="0">
                <a:solidFill>
                  <a:srgbClr val="CC00FF"/>
                </a:solidFill>
              </a:rPr>
              <a:t> </a:t>
            </a:r>
            <a:r>
              <a:rPr lang="en-US" sz="1600" dirty="0" err="1">
                <a:solidFill>
                  <a:srgbClr val="CC00FF"/>
                </a:solidFill>
              </a:rPr>
              <a:t>attr_name</a:t>
            </a:r>
            <a:r>
              <a:rPr lang="en-US" sz="1600" dirty="0">
                <a:solidFill>
                  <a:srgbClr val="CC00FF"/>
                </a:solidFill>
              </a:rPr>
              <a:t>  </a:t>
            </a:r>
            <a:r>
              <a:rPr lang="en-US" sz="1600" dirty="0">
                <a:solidFill>
                  <a:schemeClr val="tx2"/>
                </a:solidFill>
              </a:rPr>
              <a:t>The name by which the function will be invoked</a:t>
            </a:r>
          </a:p>
          <a:p>
            <a:pPr marL="285750" indent="-285750">
              <a:spcBef>
                <a:spcPts val="200"/>
              </a:spcBef>
              <a:spcAft>
                <a:spcPts val="600"/>
              </a:spcAft>
              <a:buClr>
                <a:srgbClr val="CC00FF"/>
              </a:buClr>
              <a:buFont typeface="Arial" panose="020B0604020202020204" pitchFamily="34" charset="0"/>
              <a:buChar char="•"/>
            </a:pPr>
            <a:r>
              <a:rPr lang="en-US" sz="1600" dirty="0">
                <a:solidFill>
                  <a:schemeClr val="tx2"/>
                </a:solidFill>
              </a:rPr>
              <a:t> </a:t>
            </a:r>
            <a:r>
              <a:rPr lang="en-US" sz="1600" dirty="0">
                <a:solidFill>
                  <a:srgbClr val="CC00FF"/>
                </a:solidFill>
              </a:rPr>
              <a:t>IF </a:t>
            </a:r>
            <a:r>
              <a:rPr lang="en-US" sz="1600" dirty="0">
                <a:solidFill>
                  <a:schemeClr val="tx2"/>
                </a:solidFill>
              </a:rPr>
              <a:t>         Required</a:t>
            </a:r>
          </a:p>
          <a:p>
            <a:pPr marL="285750" indent="-285750">
              <a:spcBef>
                <a:spcPts val="200"/>
              </a:spcBef>
              <a:spcAft>
                <a:spcPts val="600"/>
              </a:spcAft>
              <a:buClr>
                <a:srgbClr val="CC00FF"/>
              </a:buClr>
              <a:buFont typeface="Arial" panose="020B0604020202020204" pitchFamily="34" charset="0"/>
              <a:buChar char="•"/>
            </a:pPr>
            <a:r>
              <a:rPr lang="en-US" sz="1600" dirty="0">
                <a:solidFill>
                  <a:schemeClr val="tx2"/>
                </a:solidFill>
              </a:rPr>
              <a:t> </a:t>
            </a:r>
            <a:r>
              <a:rPr lang="en-US" sz="1600" dirty="0">
                <a:solidFill>
                  <a:srgbClr val="CC00FF"/>
                </a:solidFill>
              </a:rPr>
              <a:t>expression </a:t>
            </a:r>
            <a:r>
              <a:rPr lang="en-US" sz="1600" dirty="0">
                <a:solidFill>
                  <a:schemeClr val="tx2"/>
                </a:solidFill>
              </a:rPr>
              <a:t> Boolean expression to be check for True or False</a:t>
            </a:r>
          </a:p>
          <a:p>
            <a:pPr marL="285750" indent="-285750">
              <a:spcBef>
                <a:spcPts val="200"/>
              </a:spcBef>
              <a:spcAft>
                <a:spcPts val="600"/>
              </a:spcAft>
              <a:buFont typeface="Arial" panose="020B0604020202020204" pitchFamily="34" charset="0"/>
              <a:buChar char="•"/>
            </a:pPr>
            <a:r>
              <a:rPr lang="en-US" sz="1600" dirty="0" err="1">
                <a:solidFill>
                  <a:srgbClr val="CC00FF"/>
                </a:solidFill>
              </a:rPr>
              <a:t>true_result</a:t>
            </a:r>
            <a:r>
              <a:rPr lang="en-US" sz="1600" dirty="0">
                <a:solidFill>
                  <a:srgbClr val="CC00FF"/>
                </a:solidFill>
              </a:rPr>
              <a:t>   </a:t>
            </a:r>
            <a:r>
              <a:rPr lang="en-US" sz="1600" dirty="0">
                <a:solidFill>
                  <a:schemeClr val="tx2"/>
                </a:solidFill>
              </a:rPr>
              <a:t>Result value or action if expression is True</a:t>
            </a:r>
          </a:p>
          <a:p>
            <a:pPr marL="285750" indent="-285750">
              <a:spcBef>
                <a:spcPts val="200"/>
              </a:spcBef>
              <a:spcAft>
                <a:spcPts val="600"/>
              </a:spcAft>
              <a:buFont typeface="Arial" panose="020B0604020202020204" pitchFamily="34" charset="0"/>
              <a:buChar char="•"/>
            </a:pPr>
            <a:r>
              <a:rPr lang="en-US" sz="1600" dirty="0" err="1">
                <a:solidFill>
                  <a:srgbClr val="CC00FF"/>
                </a:solidFill>
              </a:rPr>
              <a:t>false_result</a:t>
            </a:r>
            <a:r>
              <a:rPr lang="en-US" sz="1600" dirty="0">
                <a:solidFill>
                  <a:srgbClr val="CC00FF"/>
                </a:solidFill>
              </a:rPr>
              <a:t>  </a:t>
            </a:r>
            <a:r>
              <a:rPr lang="en-US" sz="1600" dirty="0">
                <a:solidFill>
                  <a:schemeClr val="tx2"/>
                </a:solidFill>
              </a:rPr>
              <a:t>May be omitted </a:t>
            </a:r>
            <a:r>
              <a:rPr lang="en-US" sz="1600" u="sng" dirty="0">
                <a:solidFill>
                  <a:schemeClr val="tx2"/>
                </a:solidFill>
              </a:rPr>
              <a:t>only if </a:t>
            </a:r>
            <a:r>
              <a:rPr lang="en-US" sz="1600" u="sng" dirty="0" err="1">
                <a:solidFill>
                  <a:schemeClr val="tx2"/>
                </a:solidFill>
              </a:rPr>
              <a:t>true_result</a:t>
            </a:r>
            <a:r>
              <a:rPr lang="en-US" sz="1600" u="sng" dirty="0">
                <a:solidFill>
                  <a:schemeClr val="tx2"/>
                </a:solidFill>
              </a:rPr>
              <a:t> is an action</a:t>
            </a:r>
          </a:p>
        </p:txBody>
      </p:sp>
      <p:pic>
        <p:nvPicPr>
          <p:cNvPr id="9" name="Picture 8">
            <a:extLst>
              <a:ext uri="{FF2B5EF4-FFF2-40B4-BE49-F238E27FC236}">
                <a16:creationId xmlns:a16="http://schemas.microsoft.com/office/drawing/2014/main" id="{D80D77CA-EEA3-4F5A-B8C4-55DE8337D2B6}"/>
              </a:ext>
            </a:extLst>
          </p:cNvPr>
          <p:cNvPicPr>
            <a:picLocks noChangeAspect="1"/>
          </p:cNvPicPr>
          <p:nvPr/>
        </p:nvPicPr>
        <p:blipFill>
          <a:blip r:embed="rId3"/>
          <a:stretch>
            <a:fillRect/>
          </a:stretch>
        </p:blipFill>
        <p:spPr>
          <a:xfrm>
            <a:off x="6617500" y="4723254"/>
            <a:ext cx="4733118" cy="16221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7016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57F7-C851-4B51-B259-398937D5E225}"/>
              </a:ext>
            </a:extLst>
          </p:cNvPr>
          <p:cNvSpPr>
            <a:spLocks noGrp="1"/>
          </p:cNvSpPr>
          <p:nvPr>
            <p:ph type="title"/>
          </p:nvPr>
        </p:nvSpPr>
        <p:spPr/>
        <p:txBody>
          <a:bodyPr/>
          <a:lstStyle/>
          <a:p>
            <a:r>
              <a:rPr lang="en-US" dirty="0"/>
              <a:t>MAP Function</a:t>
            </a:r>
          </a:p>
        </p:txBody>
      </p:sp>
      <p:sp>
        <p:nvSpPr>
          <p:cNvPr id="3" name="Content Placeholder 2">
            <a:extLst>
              <a:ext uri="{FF2B5EF4-FFF2-40B4-BE49-F238E27FC236}">
                <a16:creationId xmlns:a16="http://schemas.microsoft.com/office/drawing/2014/main" id="{8022050E-6827-4F07-B628-4CA5F718E976}"/>
              </a:ext>
            </a:extLst>
          </p:cNvPr>
          <p:cNvSpPr>
            <a:spLocks noGrp="1"/>
          </p:cNvSpPr>
          <p:nvPr>
            <p:ph idx="1"/>
          </p:nvPr>
        </p:nvSpPr>
        <p:spPr/>
        <p:txBody>
          <a:bodyPr>
            <a:normAutofit/>
          </a:bodyPr>
          <a:lstStyle/>
          <a:p>
            <a:pPr marL="0" indent="0">
              <a:buNone/>
            </a:pPr>
            <a:r>
              <a:rPr lang="en-US" sz="1800" dirty="0"/>
              <a:t>Evaluates the list of Boolean expressions and returns the value associated with the first true expression. </a:t>
            </a:r>
          </a:p>
          <a:p>
            <a:pPr>
              <a:buFont typeface="Arial" panose="020B0604020202020204" pitchFamily="34" charset="0"/>
              <a:buChar char="•"/>
            </a:pPr>
            <a:r>
              <a:rPr lang="en-US" sz="1800" dirty="0"/>
              <a:t>If none of them match, the else-value is returned. </a:t>
            </a:r>
          </a:p>
          <a:p>
            <a:pPr>
              <a:buFont typeface="Arial" panose="020B0604020202020204" pitchFamily="34" charset="0"/>
              <a:buChar char="•"/>
            </a:pPr>
            <a:r>
              <a:rPr lang="en-US" sz="1800" dirty="0"/>
              <a:t>All return value and </a:t>
            </a:r>
            <a:r>
              <a:rPr lang="en-US" sz="1800" dirty="0" err="1"/>
              <a:t>else_value</a:t>
            </a:r>
            <a:r>
              <a:rPr lang="en-US" sz="1800" dirty="0"/>
              <a:t> values must be of the </a:t>
            </a:r>
            <a:r>
              <a:rPr lang="en-US" sz="1800" u="sng" dirty="0"/>
              <a:t>same type </a:t>
            </a:r>
          </a:p>
          <a:p>
            <a:pPr>
              <a:buFont typeface="Arial" panose="020B0604020202020204" pitchFamily="34" charset="0"/>
              <a:buChar char="•"/>
            </a:pPr>
            <a:r>
              <a:rPr lang="en-US" sz="1800" dirty="0"/>
              <a:t>All expressions must reference the same level of dataset scoping</a:t>
            </a:r>
          </a:p>
          <a:p>
            <a:pPr>
              <a:buFont typeface="Arial" panose="020B0604020202020204" pitchFamily="34" charset="0"/>
              <a:buChar char="•"/>
            </a:pPr>
            <a:r>
              <a:rPr lang="en-US" sz="1800" dirty="0"/>
              <a:t>Therefore, all expressions must either reference fields in the same dataset or the existence of a set of related child records </a:t>
            </a:r>
          </a:p>
          <a:p>
            <a:pPr>
              <a:buFont typeface="Arial" panose="020B0604020202020204" pitchFamily="34" charset="0"/>
              <a:buChar char="•"/>
            </a:pPr>
            <a:r>
              <a:rPr lang="en-US" sz="1800" dirty="0"/>
              <a:t>The expressions are typically evaluated in the order in which they appear, but if all the return values are scalar, the code optimizer may change that order.</a:t>
            </a:r>
          </a:p>
        </p:txBody>
      </p:sp>
    </p:spTree>
    <p:extLst>
      <p:ext uri="{BB962C8B-B14F-4D97-AF65-F5344CB8AC3E}">
        <p14:creationId xmlns:p14="http://schemas.microsoft.com/office/powerpoint/2010/main" val="401425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57F7-C851-4B51-B259-398937D5E225}"/>
              </a:ext>
            </a:extLst>
          </p:cNvPr>
          <p:cNvSpPr>
            <a:spLocks noGrp="1"/>
          </p:cNvSpPr>
          <p:nvPr>
            <p:ph type="title"/>
          </p:nvPr>
        </p:nvSpPr>
        <p:spPr/>
        <p:txBody>
          <a:bodyPr/>
          <a:lstStyle/>
          <a:p>
            <a:r>
              <a:rPr lang="en-US" dirty="0"/>
              <a:t>MAP Function</a:t>
            </a:r>
          </a:p>
        </p:txBody>
      </p:sp>
      <p:sp>
        <p:nvSpPr>
          <p:cNvPr id="3" name="Content Placeholder 2">
            <a:extLst>
              <a:ext uri="{FF2B5EF4-FFF2-40B4-BE49-F238E27FC236}">
                <a16:creationId xmlns:a16="http://schemas.microsoft.com/office/drawing/2014/main" id="{8022050E-6827-4F07-B628-4CA5F718E976}"/>
              </a:ext>
            </a:extLst>
          </p:cNvPr>
          <p:cNvSpPr>
            <a:spLocks noGrp="1"/>
          </p:cNvSpPr>
          <p:nvPr>
            <p:ph idx="1"/>
          </p:nvPr>
        </p:nvSpPr>
        <p:spPr>
          <a:xfrm>
            <a:off x="982070" y="1825389"/>
            <a:ext cx="6319482" cy="4572000"/>
          </a:xfrm>
        </p:spPr>
        <p:txBody>
          <a:bodyPr>
            <a:normAutofit/>
          </a:bodyPr>
          <a:lstStyle/>
          <a:p>
            <a:pPr>
              <a:buFont typeface="Arial" panose="020B0604020202020204" pitchFamily="34" charset="0"/>
              <a:buChar char="•"/>
            </a:pPr>
            <a:r>
              <a:rPr lang="en-US" sz="1800" dirty="0" err="1">
                <a:solidFill>
                  <a:srgbClr val="0066FF"/>
                </a:solidFill>
              </a:rPr>
              <a:t>attr_name</a:t>
            </a:r>
            <a:r>
              <a:rPr lang="en-US" sz="1800" dirty="0">
                <a:solidFill>
                  <a:srgbClr val="0066FF"/>
                </a:solidFill>
              </a:rPr>
              <a:t> </a:t>
            </a:r>
            <a:r>
              <a:rPr lang="en-US" sz="1800" dirty="0"/>
              <a:t>The name by which the function will be invoked</a:t>
            </a:r>
          </a:p>
          <a:p>
            <a:pPr>
              <a:buFont typeface="Arial" panose="020B0604020202020204" pitchFamily="34" charset="0"/>
              <a:buChar char="•"/>
            </a:pPr>
            <a:r>
              <a:rPr lang="en-US" sz="1800" dirty="0">
                <a:solidFill>
                  <a:srgbClr val="0066FF"/>
                </a:solidFill>
              </a:rPr>
              <a:t>MAP</a:t>
            </a:r>
            <a:r>
              <a:rPr lang="en-US" sz="1800" dirty="0"/>
              <a:t> </a:t>
            </a:r>
            <a:r>
              <a:rPr lang="en-US" sz="1800" dirty="0" err="1"/>
              <a:t>Requied</a:t>
            </a:r>
            <a:endParaRPr lang="en-US" sz="1800" dirty="0"/>
          </a:p>
          <a:p>
            <a:pPr>
              <a:buFont typeface="Arial" panose="020B0604020202020204" pitchFamily="34" charset="0"/>
              <a:buChar char="•"/>
            </a:pPr>
            <a:r>
              <a:rPr lang="en-US" sz="1800" dirty="0">
                <a:solidFill>
                  <a:srgbClr val="0066FF"/>
                </a:solidFill>
              </a:rPr>
              <a:t>Expression1…N</a:t>
            </a:r>
            <a:r>
              <a:rPr lang="en-US" sz="1800" dirty="0"/>
              <a:t> Boolean expression</a:t>
            </a:r>
          </a:p>
          <a:p>
            <a:pPr>
              <a:buFont typeface="Arial" panose="020B0604020202020204" pitchFamily="34" charset="0"/>
              <a:buChar char="•"/>
            </a:pPr>
            <a:r>
              <a:rPr lang="en-US" sz="1800" dirty="0">
                <a:solidFill>
                  <a:srgbClr val="0066FF"/>
                </a:solidFill>
              </a:rPr>
              <a:t>=&gt;</a:t>
            </a:r>
            <a:r>
              <a:rPr lang="en-US" sz="1800" dirty="0"/>
              <a:t> “Result in” operator</a:t>
            </a:r>
          </a:p>
          <a:p>
            <a:pPr>
              <a:buFont typeface="Arial" panose="020B0604020202020204" pitchFamily="34" charset="0"/>
              <a:buChar char="•"/>
            </a:pPr>
            <a:r>
              <a:rPr lang="en-US" sz="1800" dirty="0" err="1">
                <a:solidFill>
                  <a:srgbClr val="0066FF"/>
                </a:solidFill>
              </a:rPr>
              <a:t>Else_value</a:t>
            </a:r>
            <a:r>
              <a:rPr lang="en-US" sz="1800" dirty="0">
                <a:solidFill>
                  <a:srgbClr val="0066FF"/>
                </a:solidFill>
              </a:rPr>
              <a:t> </a:t>
            </a:r>
            <a:r>
              <a:rPr lang="en-US" sz="1800" dirty="0"/>
              <a:t>Optional ,if all other possible return values are actions, otherwise required. </a:t>
            </a:r>
          </a:p>
        </p:txBody>
      </p:sp>
      <p:pic>
        <p:nvPicPr>
          <p:cNvPr id="4" name="Picture 3">
            <a:extLst>
              <a:ext uri="{FF2B5EF4-FFF2-40B4-BE49-F238E27FC236}">
                <a16:creationId xmlns:a16="http://schemas.microsoft.com/office/drawing/2014/main" id="{47E2D470-6FFB-4576-8E3D-8285FE489C80}"/>
              </a:ext>
            </a:extLst>
          </p:cNvPr>
          <p:cNvPicPr>
            <a:picLocks noChangeAspect="1"/>
          </p:cNvPicPr>
          <p:nvPr/>
        </p:nvPicPr>
        <p:blipFill>
          <a:blip r:embed="rId2"/>
          <a:stretch>
            <a:fillRect/>
          </a:stretch>
        </p:blipFill>
        <p:spPr>
          <a:xfrm>
            <a:off x="7651411" y="1903027"/>
            <a:ext cx="3993932" cy="1828800"/>
          </a:xfrm>
          <a:prstGeom prst="rect">
            <a:avLst/>
          </a:prstGeom>
          <a:ln w="38100" cap="sq">
            <a:solidFill>
              <a:srgbClr val="00FFFF"/>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7296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102B5-7E4A-4912-B2F6-945485311558}"/>
              </a:ext>
            </a:extLst>
          </p:cNvPr>
          <p:cNvSpPr>
            <a:spLocks noGrp="1"/>
          </p:cNvSpPr>
          <p:nvPr>
            <p:ph type="title"/>
          </p:nvPr>
        </p:nvSpPr>
        <p:spPr/>
        <p:txBody>
          <a:bodyPr/>
          <a:lstStyle/>
          <a:p>
            <a:r>
              <a:rPr lang="en-US" dirty="0"/>
              <a:t>MAP Function</a:t>
            </a:r>
          </a:p>
        </p:txBody>
      </p:sp>
      <p:pic>
        <p:nvPicPr>
          <p:cNvPr id="3" name="Picture 2">
            <a:extLst>
              <a:ext uri="{FF2B5EF4-FFF2-40B4-BE49-F238E27FC236}">
                <a16:creationId xmlns:a16="http://schemas.microsoft.com/office/drawing/2014/main" id="{65BF2649-85A8-4FBA-90EA-664B1E0002E4}"/>
              </a:ext>
            </a:extLst>
          </p:cNvPr>
          <p:cNvPicPr>
            <a:picLocks noChangeAspect="1"/>
          </p:cNvPicPr>
          <p:nvPr/>
        </p:nvPicPr>
        <p:blipFill>
          <a:blip r:embed="rId2"/>
          <a:stretch>
            <a:fillRect/>
          </a:stretch>
        </p:blipFill>
        <p:spPr>
          <a:xfrm>
            <a:off x="1404291" y="1541417"/>
            <a:ext cx="9383418" cy="44268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0695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TRANSFORM Function</a:t>
            </a:r>
          </a:p>
        </p:txBody>
      </p:sp>
      <p:sp>
        <p:nvSpPr>
          <p:cNvPr id="3" name="Rectangle 2"/>
          <p:cNvSpPr/>
          <p:nvPr/>
        </p:nvSpPr>
        <p:spPr>
          <a:xfrm>
            <a:off x="1291383" y="1768038"/>
            <a:ext cx="9341708" cy="2031325"/>
          </a:xfrm>
          <a:prstGeom prst="rect">
            <a:avLst/>
          </a:prstGeom>
        </p:spPr>
        <p:txBody>
          <a:bodyPr wrap="square">
            <a:spAutoFit/>
          </a:bodyPr>
          <a:lstStyle/>
          <a:p>
            <a:pPr>
              <a:defRPr/>
            </a:pPr>
            <a:r>
              <a:rPr lang="en-US" dirty="0">
                <a:solidFill>
                  <a:schemeClr val="tx2"/>
                </a:solidFill>
                <a:cs typeface="Calibri" panose="020F0502020204030204" pitchFamily="34" charset="0"/>
              </a:rPr>
              <a:t>Specifies exactly how each field in an output record receives its value. </a:t>
            </a:r>
          </a:p>
          <a:p>
            <a:pPr>
              <a:defRPr/>
            </a:pPr>
            <a:endParaRPr lang="en-US" dirty="0">
              <a:solidFill>
                <a:schemeClr val="tx2"/>
              </a:solidFill>
            </a:endParaRPr>
          </a:p>
          <a:p>
            <a:pPr marL="285750" indent="-285750">
              <a:buFont typeface="Arial" panose="020B0604020202020204" pitchFamily="34" charset="0"/>
              <a:buChar char="•"/>
              <a:defRPr/>
            </a:pPr>
            <a:r>
              <a:rPr lang="en-US" dirty="0">
                <a:solidFill>
                  <a:schemeClr val="tx2"/>
                </a:solidFill>
              </a:rPr>
              <a:t>The result of a call to a TRANSFORM is one record</a:t>
            </a:r>
          </a:p>
          <a:p>
            <a:pPr marL="285750" indent="-285750">
              <a:buFont typeface="Arial" panose="020B0604020202020204" pitchFamily="34" charset="0"/>
              <a:buChar char="•"/>
              <a:defRPr/>
            </a:pPr>
            <a:r>
              <a:rPr lang="en-US" dirty="0">
                <a:solidFill>
                  <a:schemeClr val="tx2"/>
                </a:solidFill>
              </a:rPr>
              <a:t>The body of a TRANSFORM defines how fields within the resulting record are populated</a:t>
            </a:r>
          </a:p>
          <a:p>
            <a:pPr marL="285750" indent="-285750">
              <a:buFont typeface="Arial" panose="020B0604020202020204" pitchFamily="34" charset="0"/>
              <a:buChar char="•"/>
              <a:defRPr/>
            </a:pPr>
            <a:r>
              <a:rPr lang="en-US" dirty="0">
                <a:solidFill>
                  <a:schemeClr val="tx2"/>
                </a:solidFill>
              </a:rPr>
              <a:t>TRANSFORM is used with PROJECT, JOIN, ITERATE, ROLLUP and more.</a:t>
            </a:r>
          </a:p>
          <a:p>
            <a:pPr marL="285750" indent="-285750">
              <a:buFontTx/>
              <a:buChar char="-"/>
              <a:defRPr/>
            </a:pPr>
            <a:endParaRPr lang="en-US" dirty="0">
              <a:solidFill>
                <a:schemeClr val="tx2"/>
              </a:solidFill>
              <a:effectLst>
                <a:outerShdw blurRad="38100" dist="38100" dir="2700000" algn="tl">
                  <a:srgbClr val="FFFFFF"/>
                </a:outerShdw>
              </a:effectLst>
            </a:endParaRPr>
          </a:p>
        </p:txBody>
      </p:sp>
    </p:spTree>
    <p:extLst>
      <p:ext uri="{BB962C8B-B14F-4D97-AF65-F5344CB8AC3E}">
        <p14:creationId xmlns:p14="http://schemas.microsoft.com/office/powerpoint/2010/main" val="392926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Objective</a:t>
            </a:r>
          </a:p>
        </p:txBody>
      </p:sp>
      <p:sp>
        <p:nvSpPr>
          <p:cNvPr id="3" name="Rectangle 2"/>
          <p:cNvSpPr/>
          <p:nvPr/>
        </p:nvSpPr>
        <p:spPr>
          <a:xfrm>
            <a:off x="906162" y="1935544"/>
            <a:ext cx="6096000" cy="2862322"/>
          </a:xfrm>
          <a:prstGeom prst="rect">
            <a:avLst/>
          </a:prstGeom>
        </p:spPr>
        <p:txBody>
          <a:bodyPr>
            <a:spAutoFit/>
          </a:bodyPr>
          <a:lstStyle/>
          <a:p>
            <a:pPr marL="285750" indent="-285750">
              <a:buFont typeface="Arial" panose="020B0604020202020204" pitchFamily="34" charset="0"/>
              <a:buChar char="•"/>
            </a:pPr>
            <a:r>
              <a:rPr lang="en-US" dirty="0">
                <a:solidFill>
                  <a:schemeClr val="tx2"/>
                </a:solidFill>
              </a:rPr>
              <a:t>File Types</a:t>
            </a:r>
          </a:p>
          <a:p>
            <a:pPr marL="285750" indent="-285750">
              <a:buFont typeface="Arial" panose="020B0604020202020204" pitchFamily="34" charset="0"/>
              <a:buChar char="•"/>
            </a:pPr>
            <a:r>
              <a:rPr lang="en-US" dirty="0">
                <a:solidFill>
                  <a:schemeClr val="tx2"/>
                </a:solidFill>
              </a:rPr>
              <a:t>ECL </a:t>
            </a:r>
            <a:r>
              <a:rPr lang="en-US" dirty="0" err="1">
                <a:solidFill>
                  <a:schemeClr val="tx2"/>
                </a:solidFill>
              </a:rPr>
              <a:t>WatchPage</a:t>
            </a:r>
            <a:endParaRPr lang="en-US" dirty="0">
              <a:solidFill>
                <a:schemeClr val="tx2"/>
              </a:solidFill>
            </a:endParaRPr>
          </a:p>
          <a:p>
            <a:pPr marL="742950" lvl="1" indent="-285750">
              <a:buFont typeface="Courier New" panose="02070309020205020404" pitchFamily="49" charset="0"/>
              <a:buChar char="o"/>
            </a:pPr>
            <a:r>
              <a:rPr lang="en-US" dirty="0">
                <a:solidFill>
                  <a:schemeClr val="tx2"/>
                </a:solidFill>
                <a:effectLst>
                  <a:outerShdw blurRad="38100" dist="38100" dir="2700000" algn="tl">
                    <a:srgbClr val="FFFFFF"/>
                  </a:outerShdw>
                </a:effectLst>
              </a:rPr>
              <a:t>WUID</a:t>
            </a:r>
          </a:p>
          <a:p>
            <a:pPr marL="742950" lvl="1" indent="-285750">
              <a:buFont typeface="Courier New" panose="02070309020205020404" pitchFamily="49" charset="0"/>
              <a:buChar char="o"/>
            </a:pPr>
            <a:r>
              <a:rPr lang="en-US" dirty="0">
                <a:solidFill>
                  <a:schemeClr val="tx2"/>
                </a:solidFill>
                <a:effectLst>
                  <a:outerShdw blurRad="38100" dist="38100" dir="2700000" algn="tl">
                    <a:srgbClr val="FFFFFF"/>
                  </a:outerShdw>
                </a:effectLst>
              </a:rPr>
              <a:t>Files</a:t>
            </a:r>
          </a:p>
          <a:p>
            <a:pPr marL="742950" lvl="1" indent="-285750">
              <a:buFont typeface="Courier New" panose="02070309020205020404" pitchFamily="49" charset="0"/>
              <a:buChar char="o"/>
            </a:pPr>
            <a:r>
              <a:rPr lang="en-US" dirty="0">
                <a:solidFill>
                  <a:schemeClr val="tx2"/>
                </a:solidFill>
                <a:effectLst>
                  <a:outerShdw blurRad="38100" dist="38100" dir="2700000" algn="tl">
                    <a:srgbClr val="FFFFFF"/>
                  </a:outerShdw>
                </a:effectLst>
              </a:rPr>
              <a:t>Queries</a:t>
            </a:r>
          </a:p>
          <a:p>
            <a:pPr marL="742950" lvl="1" indent="-285750">
              <a:buFont typeface="Courier New" panose="02070309020205020404" pitchFamily="49" charset="0"/>
              <a:buChar char="o"/>
            </a:pPr>
            <a:r>
              <a:rPr lang="en-US" dirty="0">
                <a:solidFill>
                  <a:schemeClr val="tx2"/>
                </a:solidFill>
                <a:effectLst>
                  <a:outerShdw blurRad="38100" dist="38100" dir="2700000" algn="tl">
                    <a:srgbClr val="FFFFFF"/>
                  </a:outerShdw>
                </a:effectLst>
              </a:rPr>
              <a:t>Cluster Information</a:t>
            </a:r>
          </a:p>
          <a:p>
            <a:pPr marL="285750"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Hands-on</a:t>
            </a: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p:txBody>
      </p:sp>
    </p:spTree>
    <p:extLst>
      <p:ext uri="{BB962C8B-B14F-4D97-AF65-F5344CB8AC3E}">
        <p14:creationId xmlns:p14="http://schemas.microsoft.com/office/powerpoint/2010/main" val="3891582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TRANSFORM Function - Standalone</a:t>
            </a:r>
          </a:p>
        </p:txBody>
      </p:sp>
      <p:sp>
        <p:nvSpPr>
          <p:cNvPr id="5" name="Rectangle 4">
            <a:extLst>
              <a:ext uri="{FF2B5EF4-FFF2-40B4-BE49-F238E27FC236}">
                <a16:creationId xmlns:a16="http://schemas.microsoft.com/office/drawing/2014/main" id="{DB128F94-070F-4C25-B692-9C292A962235}"/>
              </a:ext>
            </a:extLst>
          </p:cNvPr>
          <p:cNvSpPr/>
          <p:nvPr/>
        </p:nvSpPr>
        <p:spPr>
          <a:xfrm>
            <a:off x="829806" y="3149765"/>
            <a:ext cx="7449670" cy="2800767"/>
          </a:xfrm>
          <a:prstGeom prst="rect">
            <a:avLst/>
          </a:prstGeom>
        </p:spPr>
        <p:txBody>
          <a:bodyPr wrap="square">
            <a:spAutoFit/>
          </a:bodyPr>
          <a:lstStyle/>
          <a:p>
            <a:r>
              <a:rPr lang="en-US" sz="1600" dirty="0">
                <a:solidFill>
                  <a:srgbClr val="00B050"/>
                </a:solidFill>
              </a:rPr>
              <a:t>EXPORT </a:t>
            </a:r>
          </a:p>
          <a:p>
            <a:pPr marL="742950" lvl="1" indent="-285750">
              <a:buFont typeface="Arial" panose="020B0604020202020204" pitchFamily="34" charset="0"/>
              <a:buChar char="•"/>
            </a:pPr>
            <a:r>
              <a:rPr lang="en-US" sz="1600" dirty="0">
                <a:solidFill>
                  <a:schemeClr val="tx2"/>
                </a:solidFill>
              </a:rPr>
              <a:t>Optional, used for constants, or in modules</a:t>
            </a:r>
          </a:p>
          <a:p>
            <a:r>
              <a:rPr lang="en-US" sz="1600" dirty="0" err="1">
                <a:solidFill>
                  <a:srgbClr val="00B050"/>
                </a:solidFill>
              </a:rPr>
              <a:t>return_dataset_layout</a:t>
            </a:r>
            <a:endParaRPr lang="en-US" sz="1600" dirty="0">
              <a:solidFill>
                <a:srgbClr val="00B050"/>
              </a:solidFill>
            </a:endParaRPr>
          </a:p>
          <a:p>
            <a:pPr marL="742950" lvl="1" indent="-285750">
              <a:buFont typeface="Arial" panose="020B0604020202020204" pitchFamily="34" charset="0"/>
              <a:buChar char="•"/>
            </a:pPr>
            <a:r>
              <a:rPr lang="en-US" sz="1600" dirty="0">
                <a:solidFill>
                  <a:schemeClr val="tx2"/>
                </a:solidFill>
              </a:rPr>
              <a:t>Record-definition/layout of result dataset</a:t>
            </a:r>
          </a:p>
          <a:p>
            <a:r>
              <a:rPr lang="en-US" sz="1600" dirty="0" err="1">
                <a:solidFill>
                  <a:srgbClr val="00B050"/>
                </a:solidFill>
              </a:rPr>
              <a:t>transform_name</a:t>
            </a:r>
            <a:endParaRPr lang="en-US" sz="1600" dirty="0">
              <a:solidFill>
                <a:srgbClr val="00B050"/>
              </a:solidFill>
            </a:endParaRPr>
          </a:p>
          <a:p>
            <a:pPr marL="742950" lvl="1" indent="-285750">
              <a:buFont typeface="Arial" panose="020B0604020202020204" pitchFamily="34" charset="0"/>
              <a:buChar char="•"/>
            </a:pPr>
            <a:r>
              <a:rPr lang="en-US" sz="1600" dirty="0">
                <a:solidFill>
                  <a:schemeClr val="tx2"/>
                </a:solidFill>
              </a:rPr>
              <a:t>The name by which the transform will be invoked</a:t>
            </a:r>
          </a:p>
          <a:p>
            <a:r>
              <a:rPr lang="en-US" sz="1600" dirty="0" err="1">
                <a:solidFill>
                  <a:srgbClr val="00B050"/>
                </a:solidFill>
              </a:rPr>
              <a:t>Input_arguments_types</a:t>
            </a:r>
            <a:endParaRPr lang="en-US" sz="1600" dirty="0">
              <a:solidFill>
                <a:srgbClr val="00B050"/>
              </a:solidFill>
            </a:endParaRPr>
          </a:p>
          <a:p>
            <a:pPr marL="742950" lvl="1" indent="-285750">
              <a:buFont typeface="Arial" panose="020B0604020202020204" pitchFamily="34" charset="0"/>
              <a:buChar char="•"/>
            </a:pPr>
            <a:r>
              <a:rPr lang="en-US" sz="1600" dirty="0">
                <a:solidFill>
                  <a:schemeClr val="tx2"/>
                </a:solidFill>
              </a:rPr>
              <a:t>The argument’s data type</a:t>
            </a:r>
          </a:p>
          <a:p>
            <a:pPr marL="742950" lvl="1" indent="-285750">
              <a:buFont typeface="Arial" panose="020B0604020202020204" pitchFamily="34" charset="0"/>
              <a:buChar char="•"/>
            </a:pPr>
            <a:r>
              <a:rPr lang="en-US" sz="1600" dirty="0">
                <a:solidFill>
                  <a:schemeClr val="tx2"/>
                </a:solidFill>
              </a:rPr>
              <a:t>If passing a dataset, the data type is DATASET(</a:t>
            </a:r>
            <a:r>
              <a:rPr lang="en-US" sz="1600" dirty="0" err="1">
                <a:solidFill>
                  <a:schemeClr val="tx2"/>
                </a:solidFill>
              </a:rPr>
              <a:t>record_definition</a:t>
            </a:r>
            <a:r>
              <a:rPr lang="en-US" sz="1600" dirty="0">
                <a:solidFill>
                  <a:schemeClr val="tx2"/>
                </a:solidFill>
              </a:rPr>
              <a:t>)</a:t>
            </a:r>
          </a:p>
          <a:p>
            <a:r>
              <a:rPr lang="en-US" sz="1600" dirty="0" err="1">
                <a:solidFill>
                  <a:srgbClr val="00B050"/>
                </a:solidFill>
              </a:rPr>
              <a:t>arg_name</a:t>
            </a:r>
            <a:endParaRPr lang="en-US" sz="1600" dirty="0">
              <a:solidFill>
                <a:srgbClr val="00B050"/>
              </a:solidFill>
            </a:endParaRPr>
          </a:p>
          <a:p>
            <a:pPr marL="742950" lvl="1" indent="-285750">
              <a:buFont typeface="Arial" panose="020B0604020202020204" pitchFamily="34" charset="0"/>
              <a:buChar char="•"/>
            </a:pPr>
            <a:r>
              <a:rPr lang="en-US" sz="1600" dirty="0">
                <a:solidFill>
                  <a:schemeClr val="tx2"/>
                </a:solidFill>
              </a:rPr>
              <a:t>Used to reference your argument in the transform</a:t>
            </a:r>
          </a:p>
        </p:txBody>
      </p:sp>
      <p:pic>
        <p:nvPicPr>
          <p:cNvPr id="4" name="Picture 3">
            <a:extLst>
              <a:ext uri="{FF2B5EF4-FFF2-40B4-BE49-F238E27FC236}">
                <a16:creationId xmlns:a16="http://schemas.microsoft.com/office/drawing/2014/main" id="{D1995955-5FCB-4E0A-B45C-D56337AE3C27}"/>
              </a:ext>
            </a:extLst>
          </p:cNvPr>
          <p:cNvPicPr>
            <a:picLocks noChangeAspect="1"/>
          </p:cNvPicPr>
          <p:nvPr/>
        </p:nvPicPr>
        <p:blipFill>
          <a:blip r:embed="rId2"/>
          <a:stretch>
            <a:fillRect/>
          </a:stretch>
        </p:blipFill>
        <p:spPr>
          <a:xfrm>
            <a:off x="3263830" y="1563744"/>
            <a:ext cx="8030696" cy="1667108"/>
          </a:xfrm>
          <a:prstGeom prst="rect">
            <a:avLst/>
          </a:prstGeom>
          <a:ln w="38100" cap="sq">
            <a:solidFill>
              <a:srgbClr val="00B0F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1836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TRANSFORM Function - Standalone</a:t>
            </a:r>
          </a:p>
        </p:txBody>
      </p:sp>
      <p:sp>
        <p:nvSpPr>
          <p:cNvPr id="5" name="Rectangle 4">
            <a:extLst>
              <a:ext uri="{FF2B5EF4-FFF2-40B4-BE49-F238E27FC236}">
                <a16:creationId xmlns:a16="http://schemas.microsoft.com/office/drawing/2014/main" id="{DB128F94-070F-4C25-B692-9C292A962235}"/>
              </a:ext>
            </a:extLst>
          </p:cNvPr>
          <p:cNvSpPr/>
          <p:nvPr/>
        </p:nvSpPr>
        <p:spPr>
          <a:xfrm>
            <a:off x="663552" y="3759099"/>
            <a:ext cx="6096000" cy="2308324"/>
          </a:xfrm>
          <a:prstGeom prst="rect">
            <a:avLst/>
          </a:prstGeom>
        </p:spPr>
        <p:txBody>
          <a:bodyPr>
            <a:spAutoFit/>
          </a:bodyPr>
          <a:lstStyle/>
          <a:p>
            <a:r>
              <a:rPr lang="en-US" sz="1600" dirty="0">
                <a:solidFill>
                  <a:srgbClr val="00B050"/>
                </a:solidFill>
              </a:rPr>
              <a:t>TRANSFROM</a:t>
            </a:r>
          </a:p>
          <a:p>
            <a:pPr marL="742950" lvl="1" indent="-285750">
              <a:buFont typeface="Arial" panose="020B0604020202020204" pitchFamily="34" charset="0"/>
              <a:buChar char="•"/>
            </a:pPr>
            <a:r>
              <a:rPr lang="en-US" sz="1600" dirty="0">
                <a:solidFill>
                  <a:schemeClr val="tx2"/>
                </a:solidFill>
              </a:rPr>
              <a:t>Required</a:t>
            </a:r>
          </a:p>
          <a:p>
            <a:endParaRPr lang="en-US" sz="1600" dirty="0">
              <a:solidFill>
                <a:srgbClr val="00B050"/>
              </a:solidFill>
            </a:endParaRPr>
          </a:p>
          <a:p>
            <a:r>
              <a:rPr lang="en-US" sz="1600" dirty="0">
                <a:solidFill>
                  <a:srgbClr val="00B050"/>
                </a:solidFill>
              </a:rPr>
              <a:t>SKIP  </a:t>
            </a:r>
            <a:r>
              <a:rPr lang="en-US" sz="1600" dirty="0">
                <a:solidFill>
                  <a:schemeClr val="tx2"/>
                </a:solidFill>
              </a:rPr>
              <a:t>Optional. Specifies the </a:t>
            </a:r>
            <a:r>
              <a:rPr lang="en-US" sz="1600" i="1" dirty="0">
                <a:solidFill>
                  <a:schemeClr val="tx2"/>
                </a:solidFill>
              </a:rPr>
              <a:t>condition</a:t>
            </a:r>
            <a:r>
              <a:rPr lang="en-US" sz="1600" dirty="0">
                <a:solidFill>
                  <a:schemeClr val="tx2"/>
                </a:solidFill>
              </a:rPr>
              <a:t> under which the TRANSFORM function operation is skipped.</a:t>
            </a:r>
          </a:p>
          <a:p>
            <a:endParaRPr lang="en-US" sz="1600" dirty="0">
              <a:solidFill>
                <a:schemeClr val="tx2"/>
              </a:solidFill>
            </a:endParaRPr>
          </a:p>
          <a:p>
            <a:r>
              <a:rPr lang="en-US" sz="1600" dirty="0">
                <a:solidFill>
                  <a:srgbClr val="00B050"/>
                </a:solidFill>
              </a:rPr>
              <a:t>SELF</a:t>
            </a:r>
          </a:p>
          <a:p>
            <a:pPr marL="742950" lvl="1" indent="-285750">
              <a:buFont typeface="Arial" panose="020B0604020202020204" pitchFamily="34" charset="0"/>
              <a:buChar char="•"/>
            </a:pPr>
            <a:r>
              <a:rPr lang="en-US" sz="1600" dirty="0">
                <a:solidFill>
                  <a:schemeClr val="tx2"/>
                </a:solidFill>
              </a:rPr>
              <a:t>Reference a field in </a:t>
            </a:r>
            <a:r>
              <a:rPr lang="en-US" sz="1600" dirty="0" err="1">
                <a:solidFill>
                  <a:schemeClr val="tx2"/>
                </a:solidFill>
              </a:rPr>
              <a:t>return_dataset_layout</a:t>
            </a:r>
            <a:endParaRPr lang="en-US" sz="1600" dirty="0">
              <a:solidFill>
                <a:schemeClr val="tx2"/>
              </a:solidFill>
            </a:endParaRPr>
          </a:p>
          <a:p>
            <a:pPr marL="742950" lvl="1" indent="-285750">
              <a:buFont typeface="Arial" panose="020B0604020202020204" pitchFamily="34" charset="0"/>
              <a:buChar char="•"/>
            </a:pPr>
            <a:endParaRPr lang="en-US" sz="1600" dirty="0">
              <a:solidFill>
                <a:schemeClr val="tx2"/>
              </a:solidFill>
              <a:effectLst/>
            </a:endParaRPr>
          </a:p>
        </p:txBody>
      </p:sp>
      <p:sp>
        <p:nvSpPr>
          <p:cNvPr id="6" name="Rectangle 5">
            <a:extLst>
              <a:ext uri="{FF2B5EF4-FFF2-40B4-BE49-F238E27FC236}">
                <a16:creationId xmlns:a16="http://schemas.microsoft.com/office/drawing/2014/main" id="{33C2A0BD-6CB9-42E0-BA84-C7746E53E4B1}"/>
              </a:ext>
            </a:extLst>
          </p:cNvPr>
          <p:cNvSpPr/>
          <p:nvPr/>
        </p:nvSpPr>
        <p:spPr>
          <a:xfrm>
            <a:off x="6654909" y="3635988"/>
            <a:ext cx="6096000" cy="1569660"/>
          </a:xfrm>
          <a:prstGeom prst="rect">
            <a:avLst/>
          </a:prstGeom>
        </p:spPr>
        <p:txBody>
          <a:bodyPr>
            <a:spAutoFit/>
          </a:bodyPr>
          <a:lstStyle/>
          <a:p>
            <a:r>
              <a:rPr lang="en-US" sz="1600" dirty="0" err="1">
                <a:solidFill>
                  <a:srgbClr val="00B050"/>
                </a:solidFill>
              </a:rPr>
              <a:t>argname.inputDataset_fieldname</a:t>
            </a:r>
            <a:endParaRPr lang="en-US" sz="1600" dirty="0">
              <a:solidFill>
                <a:srgbClr val="00B050"/>
              </a:solidFill>
            </a:endParaRPr>
          </a:p>
          <a:p>
            <a:pPr marL="285750" indent="-285750">
              <a:buFont typeface="Arial" panose="020B0604020202020204" pitchFamily="34" charset="0"/>
              <a:buChar char="•"/>
            </a:pPr>
            <a:r>
              <a:rPr lang="en-US" sz="1600" dirty="0">
                <a:solidFill>
                  <a:schemeClr val="tx2"/>
                </a:solidFill>
              </a:rPr>
              <a:t>Refers to the field in the input dataset</a:t>
            </a:r>
          </a:p>
          <a:p>
            <a:endParaRPr lang="en-US" sz="1600" b="0" dirty="0">
              <a:solidFill>
                <a:schemeClr val="tx2"/>
              </a:solidFill>
              <a:effectLst/>
            </a:endParaRPr>
          </a:p>
          <a:p>
            <a:r>
              <a:rPr lang="en-US" sz="1600" dirty="0">
                <a:solidFill>
                  <a:srgbClr val="00B050"/>
                </a:solidFill>
              </a:rPr>
              <a:t>END</a:t>
            </a:r>
          </a:p>
          <a:p>
            <a:pPr marL="742950" lvl="1" indent="-285750">
              <a:buFont typeface="Arial" panose="020B0604020202020204" pitchFamily="34" charset="0"/>
              <a:buChar char="•"/>
            </a:pPr>
            <a:r>
              <a:rPr lang="en-US" sz="1600" dirty="0">
                <a:solidFill>
                  <a:schemeClr val="tx2"/>
                </a:solidFill>
              </a:rPr>
              <a:t>Required</a:t>
            </a:r>
          </a:p>
          <a:p>
            <a:endParaRPr lang="en-US" sz="1600" b="0" dirty="0">
              <a:solidFill>
                <a:schemeClr val="tx2"/>
              </a:solidFill>
              <a:effectLst/>
            </a:endParaRPr>
          </a:p>
        </p:txBody>
      </p:sp>
      <p:pic>
        <p:nvPicPr>
          <p:cNvPr id="7" name="Picture 6">
            <a:extLst>
              <a:ext uri="{FF2B5EF4-FFF2-40B4-BE49-F238E27FC236}">
                <a16:creationId xmlns:a16="http://schemas.microsoft.com/office/drawing/2014/main" id="{50314958-FD77-4118-873C-231E81F02EA2}"/>
              </a:ext>
            </a:extLst>
          </p:cNvPr>
          <p:cNvPicPr>
            <a:picLocks noChangeAspect="1"/>
          </p:cNvPicPr>
          <p:nvPr/>
        </p:nvPicPr>
        <p:blipFill>
          <a:blip r:embed="rId2"/>
          <a:stretch>
            <a:fillRect/>
          </a:stretch>
        </p:blipFill>
        <p:spPr>
          <a:xfrm>
            <a:off x="3263830" y="1563744"/>
            <a:ext cx="8030696" cy="1667108"/>
          </a:xfrm>
          <a:prstGeom prst="rect">
            <a:avLst/>
          </a:prstGeom>
          <a:ln w="38100" cap="sq">
            <a:solidFill>
              <a:srgbClr val="00B0F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782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TRANSFORM Function</a:t>
            </a:r>
          </a:p>
        </p:txBody>
      </p:sp>
      <p:sp>
        <p:nvSpPr>
          <p:cNvPr id="5" name="Rectangle 4">
            <a:extLst>
              <a:ext uri="{FF2B5EF4-FFF2-40B4-BE49-F238E27FC236}">
                <a16:creationId xmlns:a16="http://schemas.microsoft.com/office/drawing/2014/main" id="{DB128F94-070F-4C25-B692-9C292A962235}"/>
              </a:ext>
            </a:extLst>
          </p:cNvPr>
          <p:cNvSpPr/>
          <p:nvPr/>
        </p:nvSpPr>
        <p:spPr>
          <a:xfrm>
            <a:off x="779930" y="1445656"/>
            <a:ext cx="9369910" cy="4031873"/>
          </a:xfrm>
          <a:prstGeom prst="rect">
            <a:avLst/>
          </a:prstGeom>
        </p:spPr>
        <p:txBody>
          <a:bodyPr wrap="square">
            <a:spAutoFit/>
          </a:bodyPr>
          <a:lstStyle/>
          <a:p>
            <a:r>
              <a:rPr lang="en-US" sz="1600" dirty="0">
                <a:solidFill>
                  <a:srgbClr val="00B0F0"/>
                </a:solidFill>
              </a:rPr>
              <a:t>Attribute Definition</a:t>
            </a:r>
          </a:p>
          <a:p>
            <a:endParaRPr lang="en-US" sz="1600" dirty="0">
              <a:solidFill>
                <a:srgbClr val="00B0F0"/>
              </a:solidFill>
            </a:endParaRPr>
          </a:p>
          <a:p>
            <a:r>
              <a:rPr lang="en-US" sz="1600" dirty="0">
                <a:solidFill>
                  <a:srgbClr val="FF0000"/>
                </a:solidFill>
              </a:rPr>
              <a:t>SELF := [];</a:t>
            </a:r>
          </a:p>
          <a:p>
            <a:r>
              <a:rPr lang="en-US" sz="1600" dirty="0">
                <a:solidFill>
                  <a:schemeClr val="tx2"/>
                </a:solidFill>
              </a:rPr>
              <a:t>For every field in result layout that doesn’t have a defined operation or doesn’t exists in input dataset, assign default value. </a:t>
            </a:r>
          </a:p>
          <a:p>
            <a:endParaRPr lang="en-US" sz="1600" dirty="0">
              <a:solidFill>
                <a:schemeClr val="tx2"/>
              </a:solidFill>
            </a:endParaRPr>
          </a:p>
          <a:p>
            <a:r>
              <a:rPr lang="en-US" sz="1600" dirty="0">
                <a:solidFill>
                  <a:schemeClr val="tx2"/>
                </a:solidFill>
              </a:rPr>
              <a:t>For example, if there is a STRING field in result layout that TRANSFORM didn’t assign a definition for, it will be assigned an empty string.</a:t>
            </a:r>
          </a:p>
          <a:p>
            <a:r>
              <a:rPr lang="en-US" sz="1600" dirty="0">
                <a:solidFill>
                  <a:schemeClr val="tx2"/>
                </a:solidFill>
              </a:rPr>
              <a:t>If included, it is almost always the last assignment.</a:t>
            </a:r>
          </a:p>
          <a:p>
            <a:endParaRPr lang="en-US" sz="1600" dirty="0">
              <a:solidFill>
                <a:schemeClr val="tx2"/>
              </a:solidFill>
            </a:endParaRPr>
          </a:p>
          <a:p>
            <a:r>
              <a:rPr lang="en-US" sz="1600" dirty="0">
                <a:solidFill>
                  <a:srgbClr val="FF0000"/>
                </a:solidFill>
              </a:rPr>
              <a:t>SELF := LEFT;</a:t>
            </a:r>
          </a:p>
          <a:p>
            <a:r>
              <a:rPr lang="en-US" sz="1600" dirty="0">
                <a:solidFill>
                  <a:srgbClr val="FF0000"/>
                </a:solidFill>
              </a:rPr>
              <a:t>SELF := RIGHT;</a:t>
            </a:r>
          </a:p>
          <a:p>
            <a:endParaRPr lang="en-US" sz="1600" dirty="0">
              <a:solidFill>
                <a:srgbClr val="FF0000"/>
              </a:solidFill>
            </a:endParaRPr>
          </a:p>
          <a:p>
            <a:r>
              <a:rPr lang="en-US" sz="1600" dirty="0">
                <a:solidFill>
                  <a:schemeClr val="tx2"/>
                </a:solidFill>
              </a:rPr>
              <a:t>Get the original values from input dataset for all fields that don’t have an operation defined.</a:t>
            </a:r>
          </a:p>
          <a:p>
            <a:endParaRPr lang="en-US" sz="1600" dirty="0">
              <a:solidFill>
                <a:srgbClr val="FF0000"/>
              </a:solidFill>
            </a:endParaRPr>
          </a:p>
          <a:p>
            <a:r>
              <a:rPr lang="en-US" sz="1600" dirty="0">
                <a:solidFill>
                  <a:srgbClr val="FF0000"/>
                </a:solidFill>
              </a:rPr>
              <a:t>NOTE </a:t>
            </a:r>
            <a:r>
              <a:rPr lang="en-US" sz="1600" dirty="0">
                <a:solidFill>
                  <a:schemeClr val="tx2"/>
                </a:solidFill>
              </a:rPr>
              <a:t>You can write inline function or call other functions or modules in your transform.</a:t>
            </a:r>
          </a:p>
        </p:txBody>
      </p:sp>
    </p:spTree>
    <p:extLst>
      <p:ext uri="{BB962C8B-B14F-4D97-AF65-F5344CB8AC3E}">
        <p14:creationId xmlns:p14="http://schemas.microsoft.com/office/powerpoint/2010/main" val="295346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TRANSFORM Function - Standalone</a:t>
            </a:r>
          </a:p>
        </p:txBody>
      </p:sp>
      <p:pic>
        <p:nvPicPr>
          <p:cNvPr id="3" name="Picture 2">
            <a:extLst>
              <a:ext uri="{FF2B5EF4-FFF2-40B4-BE49-F238E27FC236}">
                <a16:creationId xmlns:a16="http://schemas.microsoft.com/office/drawing/2014/main" id="{FF010282-28CF-44D0-B077-4E3D5E78C574}"/>
              </a:ext>
            </a:extLst>
          </p:cNvPr>
          <p:cNvPicPr>
            <a:picLocks noChangeAspect="1"/>
          </p:cNvPicPr>
          <p:nvPr/>
        </p:nvPicPr>
        <p:blipFill>
          <a:blip r:embed="rId2"/>
          <a:stretch>
            <a:fillRect/>
          </a:stretch>
        </p:blipFill>
        <p:spPr>
          <a:xfrm>
            <a:off x="2366826" y="1645078"/>
            <a:ext cx="7751933" cy="43041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86445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TRANSFORM Function - Inline</a:t>
            </a:r>
          </a:p>
        </p:txBody>
      </p:sp>
      <p:sp>
        <p:nvSpPr>
          <p:cNvPr id="6" name="Rectangle 5">
            <a:extLst>
              <a:ext uri="{FF2B5EF4-FFF2-40B4-BE49-F238E27FC236}">
                <a16:creationId xmlns:a16="http://schemas.microsoft.com/office/drawing/2014/main" id="{7075B1C6-EA3D-4FF2-A72E-9355AEBEE3B4}"/>
              </a:ext>
            </a:extLst>
          </p:cNvPr>
          <p:cNvSpPr/>
          <p:nvPr/>
        </p:nvSpPr>
        <p:spPr>
          <a:xfrm>
            <a:off x="1030940" y="1582340"/>
            <a:ext cx="8875059" cy="1323439"/>
          </a:xfrm>
          <a:prstGeom prst="rect">
            <a:avLst/>
          </a:prstGeom>
        </p:spPr>
        <p:txBody>
          <a:bodyPr wrap="square">
            <a:spAutoFit/>
          </a:bodyPr>
          <a:lstStyle/>
          <a:p>
            <a:pPr>
              <a:defRPr/>
            </a:pPr>
            <a:r>
              <a:rPr lang="en-US" sz="1600" dirty="0">
                <a:solidFill>
                  <a:schemeClr val="tx2"/>
                </a:solidFill>
                <a:cs typeface="Calibri" panose="020F0502020204030204" pitchFamily="34" charset="0"/>
              </a:rPr>
              <a:t>Used inline with PROJECT, JOIN, ROLLUP, etc. </a:t>
            </a:r>
          </a:p>
          <a:p>
            <a:pPr>
              <a:defRPr/>
            </a:pPr>
            <a:endParaRPr lang="en-US" sz="1600" dirty="0">
              <a:solidFill>
                <a:schemeClr val="tx2"/>
              </a:solidFill>
              <a:cs typeface="Calibri" panose="020F0502020204030204" pitchFamily="34" charset="0"/>
            </a:endParaRPr>
          </a:p>
          <a:p>
            <a:pPr marL="285750" indent="-285750">
              <a:buFont typeface="Arial" panose="020B0604020202020204" pitchFamily="34" charset="0"/>
              <a:buChar char="•"/>
              <a:defRPr/>
            </a:pPr>
            <a:r>
              <a:rPr lang="en-US" sz="1600" dirty="0">
                <a:solidFill>
                  <a:schemeClr val="tx2"/>
                </a:solidFill>
                <a:cs typeface="Calibri" panose="020F0502020204030204" pitchFamily="34" charset="0"/>
              </a:rPr>
              <a:t>No Keyword END</a:t>
            </a:r>
          </a:p>
          <a:p>
            <a:pPr marL="285750" indent="-285750">
              <a:buFont typeface="Arial" panose="020B0604020202020204" pitchFamily="34" charset="0"/>
              <a:buChar char="•"/>
              <a:defRPr/>
            </a:pPr>
            <a:r>
              <a:rPr lang="en-US" sz="1600" dirty="0">
                <a:solidFill>
                  <a:schemeClr val="tx2"/>
                </a:solidFill>
                <a:cs typeface="Calibri" panose="020F0502020204030204" pitchFamily="34" charset="0"/>
              </a:rPr>
              <a:t>No passing argument</a:t>
            </a:r>
          </a:p>
          <a:p>
            <a:pPr marL="285750" indent="-285750">
              <a:buFont typeface="Arial" panose="020B0604020202020204" pitchFamily="34" charset="0"/>
              <a:buChar char="•"/>
              <a:defRPr/>
            </a:pPr>
            <a:r>
              <a:rPr lang="en-US" sz="1600" dirty="0">
                <a:solidFill>
                  <a:schemeClr val="tx2"/>
                </a:solidFill>
                <a:cs typeface="Calibri" panose="020F0502020204030204" pitchFamily="34" charset="0"/>
              </a:rPr>
              <a:t>Input records are referred to as LEFT and RIGHT</a:t>
            </a:r>
            <a:endParaRPr lang="en-US" sz="1600" dirty="0">
              <a:solidFill>
                <a:schemeClr val="tx2"/>
              </a:solidFill>
            </a:endParaRPr>
          </a:p>
        </p:txBody>
      </p:sp>
      <p:pic>
        <p:nvPicPr>
          <p:cNvPr id="8" name="Picture 7">
            <a:extLst>
              <a:ext uri="{FF2B5EF4-FFF2-40B4-BE49-F238E27FC236}">
                <a16:creationId xmlns:a16="http://schemas.microsoft.com/office/drawing/2014/main" id="{E3CA55CF-1496-4E23-BC46-E520A581D030}"/>
              </a:ext>
            </a:extLst>
          </p:cNvPr>
          <p:cNvPicPr>
            <a:picLocks noChangeAspect="1"/>
          </p:cNvPicPr>
          <p:nvPr/>
        </p:nvPicPr>
        <p:blipFill>
          <a:blip r:embed="rId2"/>
          <a:stretch>
            <a:fillRect/>
          </a:stretch>
        </p:blipFill>
        <p:spPr>
          <a:xfrm>
            <a:off x="4725690" y="3429000"/>
            <a:ext cx="6820852" cy="1657581"/>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489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PROJECT Function</a:t>
            </a:r>
          </a:p>
        </p:txBody>
      </p:sp>
      <p:sp>
        <p:nvSpPr>
          <p:cNvPr id="4" name="Rectangle 3">
            <a:extLst>
              <a:ext uri="{FF2B5EF4-FFF2-40B4-BE49-F238E27FC236}">
                <a16:creationId xmlns:a16="http://schemas.microsoft.com/office/drawing/2014/main" id="{AE4011DE-23DE-40A2-9980-C5583E2E63E2}"/>
              </a:ext>
            </a:extLst>
          </p:cNvPr>
          <p:cNvSpPr/>
          <p:nvPr/>
        </p:nvSpPr>
        <p:spPr>
          <a:xfrm>
            <a:off x="1104900" y="1595735"/>
            <a:ext cx="8729382" cy="1354217"/>
          </a:xfrm>
          <a:prstGeom prst="rect">
            <a:avLst/>
          </a:prstGeom>
        </p:spPr>
        <p:txBody>
          <a:bodyPr wrap="square">
            <a:spAutoFit/>
          </a:bodyPr>
          <a:lstStyle/>
          <a:p>
            <a:r>
              <a:rPr lang="en-US" sz="1600" dirty="0">
                <a:solidFill>
                  <a:schemeClr val="tx2"/>
                </a:solidFill>
              </a:rPr>
              <a:t>The PROJECT function processes through all records in the record-set performing the transform function on each record in turn.</a:t>
            </a:r>
          </a:p>
          <a:p>
            <a:r>
              <a:rPr lang="en-US" sz="1600" dirty="0">
                <a:solidFill>
                  <a:schemeClr val="tx2"/>
                </a:solidFill>
              </a:rPr>
              <a:t>PROJECT can be used with many functions such as TRANSFORM, JOIN, ROLLUP, etc.</a:t>
            </a:r>
          </a:p>
          <a:p>
            <a:endParaRPr lang="en-US" sz="1600" dirty="0">
              <a:solidFill>
                <a:schemeClr val="tx2"/>
              </a:solidFill>
            </a:endParaRPr>
          </a:p>
          <a:p>
            <a:r>
              <a:rPr lang="en-US" sz="1600" dirty="0">
                <a:solidFill>
                  <a:schemeClr val="tx2"/>
                </a:solidFill>
              </a:rPr>
              <a:t>PROJECT is like SQL's SELECT … INTO TABLE …</a:t>
            </a:r>
          </a:p>
        </p:txBody>
      </p:sp>
      <p:sp>
        <p:nvSpPr>
          <p:cNvPr id="5" name="Rectangle 4">
            <a:extLst>
              <a:ext uri="{FF2B5EF4-FFF2-40B4-BE49-F238E27FC236}">
                <a16:creationId xmlns:a16="http://schemas.microsoft.com/office/drawing/2014/main" id="{C05DC2F7-2C2E-44A0-9765-A341C91CEF02}"/>
              </a:ext>
            </a:extLst>
          </p:cNvPr>
          <p:cNvSpPr/>
          <p:nvPr/>
        </p:nvSpPr>
        <p:spPr>
          <a:xfrm>
            <a:off x="1104900" y="3206483"/>
            <a:ext cx="3754179" cy="2308324"/>
          </a:xfrm>
          <a:prstGeom prst="rect">
            <a:avLst/>
          </a:prstGeom>
        </p:spPr>
        <p:txBody>
          <a:bodyPr wrap="square">
            <a:spAutoFit/>
          </a:bodyPr>
          <a:lstStyle/>
          <a:p>
            <a:r>
              <a:rPr lang="en-US" sz="1600" dirty="0">
                <a:solidFill>
                  <a:srgbClr val="00B050"/>
                </a:solidFill>
              </a:rPr>
              <a:t>EXPORT </a:t>
            </a:r>
          </a:p>
          <a:p>
            <a:pPr marL="742950" lvl="1" indent="-285750">
              <a:buFont typeface="Arial" panose="020B0604020202020204" pitchFamily="34" charset="0"/>
              <a:buChar char="•"/>
            </a:pPr>
            <a:r>
              <a:rPr lang="en-US" sz="1600" dirty="0">
                <a:solidFill>
                  <a:schemeClr val="tx2"/>
                </a:solidFill>
              </a:rPr>
              <a:t>Optional, used for constants, or in modules</a:t>
            </a:r>
          </a:p>
          <a:p>
            <a:r>
              <a:rPr lang="en-US" sz="1600" dirty="0" err="1">
                <a:solidFill>
                  <a:srgbClr val="00B050"/>
                </a:solidFill>
              </a:rPr>
              <a:t>project_name</a:t>
            </a:r>
            <a:endParaRPr lang="en-US" sz="1600" dirty="0">
              <a:solidFill>
                <a:srgbClr val="00B050"/>
              </a:solidFill>
            </a:endParaRPr>
          </a:p>
          <a:p>
            <a:pPr marL="742950" lvl="1" indent="-285750">
              <a:buFont typeface="Arial" panose="020B0604020202020204" pitchFamily="34" charset="0"/>
              <a:buChar char="•"/>
            </a:pPr>
            <a:r>
              <a:rPr lang="en-US" sz="1600" dirty="0">
                <a:solidFill>
                  <a:schemeClr val="tx2"/>
                </a:solidFill>
              </a:rPr>
              <a:t>The name by which the project will be invoked</a:t>
            </a:r>
          </a:p>
          <a:p>
            <a:r>
              <a:rPr lang="en-US" sz="1600" dirty="0" err="1">
                <a:solidFill>
                  <a:srgbClr val="00B050"/>
                </a:solidFill>
              </a:rPr>
              <a:t>input_dataset</a:t>
            </a:r>
            <a:endParaRPr lang="en-US" sz="1600" dirty="0">
              <a:solidFill>
                <a:srgbClr val="00B050"/>
              </a:solidFill>
            </a:endParaRPr>
          </a:p>
          <a:p>
            <a:pPr marL="742950" lvl="1" indent="-285750">
              <a:buFont typeface="Arial" panose="020B0604020202020204" pitchFamily="34" charset="0"/>
              <a:buChar char="•"/>
            </a:pPr>
            <a:r>
              <a:rPr lang="en-US" sz="1600" dirty="0">
                <a:solidFill>
                  <a:schemeClr val="tx2"/>
                </a:solidFill>
              </a:rPr>
              <a:t>The input dataset</a:t>
            </a:r>
          </a:p>
          <a:p>
            <a:pPr marL="742950" lvl="1" indent="-285750">
              <a:buFont typeface="Arial" panose="020B0604020202020204" pitchFamily="34" charset="0"/>
              <a:buChar char="•"/>
            </a:pPr>
            <a:endParaRPr lang="en-US" sz="1600" dirty="0">
              <a:solidFill>
                <a:schemeClr val="tx2"/>
              </a:solidFill>
              <a:effectLst/>
            </a:endParaRPr>
          </a:p>
        </p:txBody>
      </p:sp>
      <p:pic>
        <p:nvPicPr>
          <p:cNvPr id="6" name="Picture 5">
            <a:extLst>
              <a:ext uri="{FF2B5EF4-FFF2-40B4-BE49-F238E27FC236}">
                <a16:creationId xmlns:a16="http://schemas.microsoft.com/office/drawing/2014/main" id="{41A3157F-43A2-43DD-8BC8-6BA9301A9AAC}"/>
              </a:ext>
            </a:extLst>
          </p:cNvPr>
          <p:cNvPicPr>
            <a:picLocks noChangeAspect="1"/>
          </p:cNvPicPr>
          <p:nvPr/>
        </p:nvPicPr>
        <p:blipFill>
          <a:blip r:embed="rId2"/>
          <a:stretch>
            <a:fillRect/>
          </a:stretch>
        </p:blipFill>
        <p:spPr>
          <a:xfrm>
            <a:off x="5209953" y="3082679"/>
            <a:ext cx="6685479" cy="2648264"/>
          </a:xfrm>
          <a:prstGeom prst="rect">
            <a:avLst/>
          </a:prstGeom>
          <a:ln w="38100" cap="sq">
            <a:solidFill>
              <a:srgbClr val="FF3399"/>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1775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0429" y="-1194"/>
            <a:ext cx="9980682" cy="1096962"/>
          </a:xfrm>
        </p:spPr>
        <p:txBody>
          <a:bodyPr/>
          <a:lstStyle/>
          <a:p>
            <a:r>
              <a:rPr lang="en-US" b="1" dirty="0">
                <a:solidFill>
                  <a:schemeClr val="tx2"/>
                </a:solidFill>
              </a:rPr>
              <a:t>Example</a:t>
            </a:r>
          </a:p>
        </p:txBody>
      </p:sp>
      <p:sp>
        <p:nvSpPr>
          <p:cNvPr id="7" name="Rounded Rectangle 10">
            <a:extLst>
              <a:ext uri="{FF2B5EF4-FFF2-40B4-BE49-F238E27FC236}">
                <a16:creationId xmlns:a16="http://schemas.microsoft.com/office/drawing/2014/main" id="{157CBF79-01EA-401D-BB90-BAA83AC9896D}"/>
              </a:ext>
            </a:extLst>
          </p:cNvPr>
          <p:cNvSpPr/>
          <p:nvPr/>
        </p:nvSpPr>
        <p:spPr>
          <a:xfrm>
            <a:off x="7585859" y="1611823"/>
            <a:ext cx="4158218" cy="3583996"/>
          </a:xfrm>
          <a:prstGeom prst="roundRect">
            <a:avLst/>
          </a:prstGeom>
          <a:solidFill>
            <a:srgbClr val="00B0F0">
              <a:alpha val="3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err="1">
                <a:solidFill>
                  <a:schemeClr val="tx2"/>
                </a:solidFill>
                <a:latin typeface="Calibri" panose="020F0502020204030204" pitchFamily="34" charset="0"/>
                <a:cs typeface="Calibri" panose="020F0502020204030204" pitchFamily="34" charset="0"/>
              </a:rPr>
              <a:t>NameOutRec</a:t>
            </a:r>
            <a:r>
              <a:rPr lang="en-US" dirty="0">
                <a:solidFill>
                  <a:schemeClr val="tx2"/>
                </a:solidFill>
                <a:latin typeface="Calibri" panose="020F0502020204030204" pitchFamily="34" charset="0"/>
                <a:cs typeface="Calibri" panose="020F0502020204030204" pitchFamily="34" charset="0"/>
              </a:rPr>
              <a:t>: Result Layout</a:t>
            </a:r>
          </a:p>
          <a:p>
            <a:endParaRPr lang="en-US" dirty="0">
              <a:solidFill>
                <a:schemeClr val="tx2"/>
              </a:solidFill>
              <a:latin typeface="Calibri" panose="020F0502020204030204" pitchFamily="34" charset="0"/>
              <a:cs typeface="Calibri" panose="020F0502020204030204" pitchFamily="34" charset="0"/>
            </a:endParaRPr>
          </a:p>
          <a:p>
            <a:r>
              <a:rPr lang="en-US" dirty="0" err="1">
                <a:solidFill>
                  <a:schemeClr val="tx2"/>
                </a:solidFill>
                <a:latin typeface="Calibri" panose="020F0502020204030204" pitchFamily="34" charset="0"/>
                <a:cs typeface="Calibri" panose="020F0502020204030204" pitchFamily="34" charset="0"/>
              </a:rPr>
              <a:t>CatThem</a:t>
            </a:r>
            <a:r>
              <a:rPr lang="en-US" dirty="0">
                <a:solidFill>
                  <a:schemeClr val="tx2"/>
                </a:solidFill>
                <a:latin typeface="Calibri" panose="020F0502020204030204" pitchFamily="34" charset="0"/>
                <a:cs typeface="Calibri" panose="020F0502020204030204" pitchFamily="34" charset="0"/>
              </a:rPr>
              <a:t>: Transform Name</a:t>
            </a:r>
          </a:p>
          <a:p>
            <a:endParaRPr lang="en-US" dirty="0">
              <a:solidFill>
                <a:schemeClr val="tx2"/>
              </a:solidFill>
              <a:latin typeface="Calibri" panose="020F0502020204030204" pitchFamily="34" charset="0"/>
              <a:cs typeface="Calibri" panose="020F0502020204030204" pitchFamily="34" charset="0"/>
            </a:endParaRPr>
          </a:p>
          <a:p>
            <a:r>
              <a:rPr lang="en-US" dirty="0" err="1">
                <a:solidFill>
                  <a:schemeClr val="tx2"/>
                </a:solidFill>
                <a:latin typeface="Calibri" panose="020F0502020204030204" pitchFamily="34" charset="0"/>
                <a:cs typeface="Calibri" panose="020F0502020204030204" pitchFamily="34" charset="0"/>
              </a:rPr>
              <a:t>Person_Layout</a:t>
            </a:r>
            <a:r>
              <a:rPr lang="en-US" dirty="0">
                <a:solidFill>
                  <a:schemeClr val="tx2"/>
                </a:solidFill>
                <a:latin typeface="Calibri" panose="020F0502020204030204" pitchFamily="34" charset="0"/>
                <a:cs typeface="Calibri" panose="020F0502020204030204" pitchFamily="34" charset="0"/>
              </a:rPr>
              <a:t>: Input Dataset Layout</a:t>
            </a:r>
          </a:p>
          <a:p>
            <a:endParaRPr lang="en-US" dirty="0">
              <a:solidFill>
                <a:schemeClr val="tx2"/>
              </a:solidFill>
              <a:latin typeface="Calibri" panose="020F0502020204030204" pitchFamily="34" charset="0"/>
              <a:cs typeface="Calibri" panose="020F0502020204030204" pitchFamily="34" charset="0"/>
            </a:endParaRPr>
          </a:p>
          <a:p>
            <a:r>
              <a:rPr lang="en-US" dirty="0">
                <a:solidFill>
                  <a:schemeClr val="tx2"/>
                </a:solidFill>
                <a:latin typeface="Calibri" panose="020F0502020204030204" pitchFamily="34" charset="0"/>
                <a:cs typeface="Calibri" panose="020F0502020204030204" pitchFamily="34" charset="0"/>
              </a:rPr>
              <a:t>L : Reference to </a:t>
            </a:r>
            <a:r>
              <a:rPr lang="en-US" dirty="0" err="1">
                <a:solidFill>
                  <a:schemeClr val="tx2"/>
                </a:solidFill>
                <a:latin typeface="Calibri" panose="020F0502020204030204" pitchFamily="34" charset="0"/>
                <a:cs typeface="Calibri" panose="020F0502020204030204" pitchFamily="34" charset="0"/>
              </a:rPr>
              <a:t>Person_Layout</a:t>
            </a:r>
            <a:r>
              <a:rPr lang="en-US" dirty="0">
                <a:solidFill>
                  <a:schemeClr val="tx2"/>
                </a:solidFill>
                <a:latin typeface="Calibri" panose="020F0502020204030204" pitchFamily="34" charset="0"/>
                <a:cs typeface="Calibri" panose="020F0502020204030204" pitchFamily="34" charset="0"/>
              </a:rPr>
              <a:t> fields</a:t>
            </a:r>
          </a:p>
          <a:p>
            <a:endParaRPr lang="en-US" dirty="0">
              <a:solidFill>
                <a:schemeClr val="tx2"/>
              </a:solidFill>
              <a:latin typeface="Calibri" panose="020F0502020204030204" pitchFamily="34" charset="0"/>
              <a:cs typeface="Calibri" panose="020F0502020204030204" pitchFamily="34" charset="0"/>
            </a:endParaRPr>
          </a:p>
          <a:p>
            <a:r>
              <a:rPr lang="en-US" dirty="0">
                <a:solidFill>
                  <a:schemeClr val="tx2"/>
                </a:solidFill>
                <a:latin typeface="Calibri" panose="020F0502020204030204" pitchFamily="34" charset="0"/>
                <a:cs typeface="Calibri" panose="020F0502020204030204" pitchFamily="34" charset="0"/>
              </a:rPr>
              <a:t>SELF: Refers to fields in result dataset</a:t>
            </a:r>
          </a:p>
          <a:p>
            <a:endParaRPr lang="en-US" dirty="0">
              <a:solidFill>
                <a:schemeClr val="tx2"/>
              </a:solidFill>
              <a:latin typeface="Calibri" panose="020F0502020204030204" pitchFamily="34" charset="0"/>
              <a:cs typeface="Calibri" panose="020F0502020204030204" pitchFamily="34" charset="0"/>
            </a:endParaRPr>
          </a:p>
          <a:p>
            <a:r>
              <a:rPr lang="en-US" dirty="0">
                <a:solidFill>
                  <a:schemeClr val="tx2"/>
                </a:solidFill>
                <a:latin typeface="Calibri" panose="020F0502020204030204" pitchFamily="34" charset="0"/>
                <a:cs typeface="Calibri" panose="020F0502020204030204" pitchFamily="34" charset="0"/>
              </a:rPr>
              <a:t>C: Will do the Counting </a:t>
            </a:r>
          </a:p>
        </p:txBody>
      </p:sp>
      <p:pic>
        <p:nvPicPr>
          <p:cNvPr id="9" name="Picture 8">
            <a:extLst>
              <a:ext uri="{FF2B5EF4-FFF2-40B4-BE49-F238E27FC236}">
                <a16:creationId xmlns:a16="http://schemas.microsoft.com/office/drawing/2014/main" id="{0FFDA0EB-C9E3-4B16-A102-18BF42665CC7}"/>
              </a:ext>
            </a:extLst>
          </p:cNvPr>
          <p:cNvPicPr>
            <a:picLocks noChangeAspect="1"/>
          </p:cNvPicPr>
          <p:nvPr/>
        </p:nvPicPr>
        <p:blipFill>
          <a:blip r:embed="rId2"/>
          <a:stretch>
            <a:fillRect/>
          </a:stretch>
        </p:blipFill>
        <p:spPr>
          <a:xfrm>
            <a:off x="175796" y="473696"/>
            <a:ext cx="7154595" cy="61083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64BDB505-F44B-42F1-8FDE-EA9058CCD00B}"/>
              </a:ext>
            </a:extLst>
          </p:cNvPr>
          <p:cNvPicPr>
            <a:picLocks noChangeAspect="1"/>
          </p:cNvPicPr>
          <p:nvPr/>
        </p:nvPicPr>
        <p:blipFill>
          <a:blip r:embed="rId3"/>
          <a:stretch>
            <a:fillRect/>
          </a:stretch>
        </p:blipFill>
        <p:spPr>
          <a:xfrm>
            <a:off x="3980795" y="1537073"/>
            <a:ext cx="2057053" cy="1034995"/>
          </a:xfrm>
          <a:prstGeom prst="rect">
            <a:avLst/>
          </a:prstGeom>
        </p:spPr>
      </p:pic>
      <p:pic>
        <p:nvPicPr>
          <p:cNvPr id="11" name="Picture 10">
            <a:extLst>
              <a:ext uri="{FF2B5EF4-FFF2-40B4-BE49-F238E27FC236}">
                <a16:creationId xmlns:a16="http://schemas.microsoft.com/office/drawing/2014/main" id="{3668C124-D610-444C-BA03-9E291B644D6C}"/>
              </a:ext>
            </a:extLst>
          </p:cNvPr>
          <p:cNvPicPr>
            <a:picLocks noChangeAspect="1"/>
          </p:cNvPicPr>
          <p:nvPr/>
        </p:nvPicPr>
        <p:blipFill>
          <a:blip r:embed="rId4"/>
          <a:stretch>
            <a:fillRect/>
          </a:stretch>
        </p:blipFill>
        <p:spPr>
          <a:xfrm>
            <a:off x="4443300" y="5676452"/>
            <a:ext cx="2992670" cy="1072844"/>
          </a:xfrm>
          <a:prstGeom prst="rect">
            <a:avLst/>
          </a:prstGeom>
        </p:spPr>
      </p:pic>
      <p:cxnSp>
        <p:nvCxnSpPr>
          <p:cNvPr id="12" name="Straight Arrow Connector 11">
            <a:extLst>
              <a:ext uri="{FF2B5EF4-FFF2-40B4-BE49-F238E27FC236}">
                <a16:creationId xmlns:a16="http://schemas.microsoft.com/office/drawing/2014/main" id="{F22651A2-49B7-401C-9704-5921686928FF}"/>
              </a:ext>
            </a:extLst>
          </p:cNvPr>
          <p:cNvCxnSpPr>
            <a:endCxn id="7" idx="1"/>
          </p:cNvCxnSpPr>
          <p:nvPr/>
        </p:nvCxnSpPr>
        <p:spPr>
          <a:xfrm flipV="1">
            <a:off x="5206314" y="3403821"/>
            <a:ext cx="2379545" cy="62607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36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0429" y="-1194"/>
            <a:ext cx="9980682" cy="1096962"/>
          </a:xfrm>
        </p:spPr>
        <p:txBody>
          <a:bodyPr/>
          <a:lstStyle/>
          <a:p>
            <a:r>
              <a:rPr lang="en-US" b="1" dirty="0">
                <a:solidFill>
                  <a:schemeClr val="tx2"/>
                </a:solidFill>
              </a:rPr>
              <a:t>Example</a:t>
            </a:r>
          </a:p>
        </p:txBody>
      </p:sp>
      <p:sp>
        <p:nvSpPr>
          <p:cNvPr id="8" name="Rounded Rectangle 6">
            <a:extLst>
              <a:ext uri="{FF2B5EF4-FFF2-40B4-BE49-F238E27FC236}">
                <a16:creationId xmlns:a16="http://schemas.microsoft.com/office/drawing/2014/main" id="{8A3C1E84-0656-451B-B857-249ECB6DE320}"/>
              </a:ext>
            </a:extLst>
          </p:cNvPr>
          <p:cNvSpPr/>
          <p:nvPr/>
        </p:nvSpPr>
        <p:spPr>
          <a:xfrm>
            <a:off x="7381103" y="1424610"/>
            <a:ext cx="4362974" cy="3691088"/>
          </a:xfrm>
          <a:prstGeom prst="roundRect">
            <a:avLst/>
          </a:prstGeom>
          <a:solidFill>
            <a:srgbClr val="00B0F0">
              <a:alpha val="46000"/>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err="1">
                <a:solidFill>
                  <a:schemeClr val="tx2"/>
                </a:solidFill>
                <a:latin typeface="Calibri" panose="020F0502020204030204" pitchFamily="34" charset="0"/>
                <a:cs typeface="Calibri" panose="020F0502020204030204" pitchFamily="34" charset="0"/>
              </a:rPr>
              <a:t>CatRecs</a:t>
            </a:r>
            <a:r>
              <a:rPr lang="en-US" dirty="0">
                <a:solidFill>
                  <a:schemeClr val="tx2"/>
                </a:solidFill>
                <a:latin typeface="Calibri" panose="020F0502020204030204" pitchFamily="34" charset="0"/>
                <a:cs typeface="Calibri" panose="020F0502020204030204" pitchFamily="34" charset="0"/>
              </a:rPr>
              <a:t>: Project Name</a:t>
            </a:r>
          </a:p>
          <a:p>
            <a:endParaRPr lang="en-US" dirty="0">
              <a:solidFill>
                <a:schemeClr val="tx2"/>
              </a:solidFill>
              <a:latin typeface="Calibri" panose="020F0502020204030204" pitchFamily="34" charset="0"/>
              <a:cs typeface="Calibri" panose="020F0502020204030204" pitchFamily="34" charset="0"/>
            </a:endParaRPr>
          </a:p>
          <a:p>
            <a:r>
              <a:rPr lang="en-US" dirty="0" err="1">
                <a:solidFill>
                  <a:schemeClr val="tx2"/>
                </a:solidFill>
                <a:latin typeface="Calibri" panose="020F0502020204030204" pitchFamily="34" charset="0"/>
                <a:cs typeface="Calibri" panose="020F0502020204030204" pitchFamily="34" charset="0"/>
              </a:rPr>
              <a:t>NameDS</a:t>
            </a:r>
            <a:r>
              <a:rPr lang="en-US" dirty="0">
                <a:solidFill>
                  <a:schemeClr val="tx2"/>
                </a:solidFill>
                <a:latin typeface="Calibri" panose="020F0502020204030204" pitchFamily="34" charset="0"/>
                <a:cs typeface="Calibri" panose="020F0502020204030204" pitchFamily="34" charset="0"/>
              </a:rPr>
              <a:t>: Input Dataset to loop through</a:t>
            </a:r>
          </a:p>
          <a:p>
            <a:endParaRPr lang="en-US" dirty="0">
              <a:solidFill>
                <a:schemeClr val="tx2"/>
              </a:solidFill>
              <a:latin typeface="Calibri" panose="020F0502020204030204" pitchFamily="34" charset="0"/>
              <a:cs typeface="Calibri" panose="020F0502020204030204" pitchFamily="34" charset="0"/>
            </a:endParaRPr>
          </a:p>
          <a:p>
            <a:r>
              <a:rPr lang="en-US" dirty="0" err="1">
                <a:solidFill>
                  <a:schemeClr val="tx2"/>
                </a:solidFill>
                <a:latin typeface="Calibri" panose="020F0502020204030204" pitchFamily="34" charset="0"/>
                <a:cs typeface="Calibri" panose="020F0502020204030204" pitchFamily="34" charset="0"/>
              </a:rPr>
              <a:t>NameOutRec</a:t>
            </a:r>
            <a:r>
              <a:rPr lang="en-US" dirty="0">
                <a:solidFill>
                  <a:schemeClr val="tx2"/>
                </a:solidFill>
                <a:latin typeface="Calibri" panose="020F0502020204030204" pitchFamily="34" charset="0"/>
                <a:cs typeface="Calibri" panose="020F0502020204030204" pitchFamily="34" charset="0"/>
              </a:rPr>
              <a:t>: Result layout</a:t>
            </a:r>
          </a:p>
          <a:p>
            <a:endParaRPr lang="en-US" dirty="0">
              <a:solidFill>
                <a:schemeClr val="tx2"/>
              </a:solidFill>
              <a:latin typeface="Calibri" panose="020F0502020204030204" pitchFamily="34" charset="0"/>
              <a:cs typeface="Calibri" panose="020F0502020204030204" pitchFamily="34" charset="0"/>
            </a:endParaRPr>
          </a:p>
          <a:p>
            <a:r>
              <a:rPr lang="en-US" dirty="0">
                <a:solidFill>
                  <a:schemeClr val="tx2"/>
                </a:solidFill>
                <a:latin typeface="Calibri" panose="020F0502020204030204" pitchFamily="34" charset="0"/>
                <a:cs typeface="Calibri" panose="020F0502020204030204" pitchFamily="34" charset="0"/>
              </a:rPr>
              <a:t>SELF: Refers to fields in result dataset</a:t>
            </a:r>
          </a:p>
          <a:p>
            <a:endParaRPr lang="en-US" dirty="0">
              <a:solidFill>
                <a:schemeClr val="tx2"/>
              </a:solidFill>
              <a:latin typeface="Calibri" panose="020F0502020204030204" pitchFamily="34" charset="0"/>
              <a:cs typeface="Calibri" panose="020F0502020204030204" pitchFamily="34" charset="0"/>
            </a:endParaRPr>
          </a:p>
          <a:p>
            <a:r>
              <a:rPr lang="en-US" dirty="0">
                <a:solidFill>
                  <a:schemeClr val="tx2"/>
                </a:solidFill>
                <a:latin typeface="Calibri" panose="020F0502020204030204" pitchFamily="34" charset="0"/>
                <a:cs typeface="Calibri" panose="020F0502020204030204" pitchFamily="34" charset="0"/>
              </a:rPr>
              <a:t>SELF := LEFT: Assign everything with same field name from </a:t>
            </a:r>
            <a:r>
              <a:rPr lang="en-US" dirty="0" err="1">
                <a:solidFill>
                  <a:schemeClr val="tx2"/>
                </a:solidFill>
                <a:latin typeface="Calibri" panose="020F0502020204030204" pitchFamily="34" charset="0"/>
                <a:cs typeface="Calibri" panose="020F0502020204030204" pitchFamily="34" charset="0"/>
              </a:rPr>
              <a:t>NameDS</a:t>
            </a:r>
            <a:endParaRPr lang="en-US" dirty="0">
              <a:solidFill>
                <a:schemeClr val="tx2"/>
              </a:solidFill>
              <a:latin typeface="Calibri" panose="020F0502020204030204" pitchFamily="34" charset="0"/>
              <a:cs typeface="Calibri" panose="020F0502020204030204" pitchFamily="34" charset="0"/>
            </a:endParaRPr>
          </a:p>
          <a:p>
            <a:endParaRPr lang="en-US" dirty="0">
              <a:solidFill>
                <a:schemeClr val="tx2"/>
              </a:solidFill>
              <a:latin typeface="Calibri" panose="020F0502020204030204" pitchFamily="34" charset="0"/>
              <a:cs typeface="Calibri" panose="020F0502020204030204" pitchFamily="34" charset="0"/>
            </a:endParaRPr>
          </a:p>
          <a:p>
            <a:r>
              <a:rPr lang="en-US" dirty="0">
                <a:solidFill>
                  <a:schemeClr val="tx2"/>
                </a:solidFill>
                <a:latin typeface="Calibri" panose="020F0502020204030204" pitchFamily="34" charset="0"/>
                <a:cs typeface="Calibri" panose="020F0502020204030204" pitchFamily="34" charset="0"/>
              </a:rPr>
              <a:t>SELF := [ ]: All un-assigned fields will be set to default values</a:t>
            </a:r>
          </a:p>
        </p:txBody>
      </p:sp>
      <p:pic>
        <p:nvPicPr>
          <p:cNvPr id="13" name="Picture 12">
            <a:extLst>
              <a:ext uri="{FF2B5EF4-FFF2-40B4-BE49-F238E27FC236}">
                <a16:creationId xmlns:a16="http://schemas.microsoft.com/office/drawing/2014/main" id="{EAE0834D-460F-40DC-B786-2771865F8A59}"/>
              </a:ext>
            </a:extLst>
          </p:cNvPr>
          <p:cNvPicPr>
            <a:picLocks noChangeAspect="1"/>
          </p:cNvPicPr>
          <p:nvPr/>
        </p:nvPicPr>
        <p:blipFill>
          <a:blip r:embed="rId2"/>
          <a:stretch>
            <a:fillRect/>
          </a:stretch>
        </p:blipFill>
        <p:spPr>
          <a:xfrm>
            <a:off x="239614" y="581519"/>
            <a:ext cx="6723916" cy="59731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4" name="Straight Arrow Connector 13">
            <a:extLst>
              <a:ext uri="{FF2B5EF4-FFF2-40B4-BE49-F238E27FC236}">
                <a16:creationId xmlns:a16="http://schemas.microsoft.com/office/drawing/2014/main" id="{D9ABB1D3-FA23-4B20-A6E8-A4365AD849C6}"/>
              </a:ext>
            </a:extLst>
          </p:cNvPr>
          <p:cNvCxnSpPr>
            <a:cxnSpLocks/>
            <a:endCxn id="8" idx="1"/>
          </p:cNvCxnSpPr>
          <p:nvPr/>
        </p:nvCxnSpPr>
        <p:spPr>
          <a:xfrm flipV="1">
            <a:off x="2823882" y="3270154"/>
            <a:ext cx="4557221" cy="1430313"/>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56232F1-08D1-406E-A8D3-62FEED97DAD1}"/>
              </a:ext>
            </a:extLst>
          </p:cNvPr>
          <p:cNvPicPr>
            <a:picLocks noChangeAspect="1"/>
          </p:cNvPicPr>
          <p:nvPr/>
        </p:nvPicPr>
        <p:blipFill>
          <a:blip r:embed="rId3"/>
          <a:stretch>
            <a:fillRect/>
          </a:stretch>
        </p:blipFill>
        <p:spPr>
          <a:xfrm>
            <a:off x="4470744" y="977286"/>
            <a:ext cx="2247900" cy="962025"/>
          </a:xfrm>
          <a:prstGeom prst="rect">
            <a:avLst/>
          </a:prstGeom>
        </p:spPr>
      </p:pic>
      <p:pic>
        <p:nvPicPr>
          <p:cNvPr id="16" name="Picture 15">
            <a:extLst>
              <a:ext uri="{FF2B5EF4-FFF2-40B4-BE49-F238E27FC236}">
                <a16:creationId xmlns:a16="http://schemas.microsoft.com/office/drawing/2014/main" id="{079A6A85-1D7E-4968-A2CA-4A2E3ED76514}"/>
              </a:ext>
            </a:extLst>
          </p:cNvPr>
          <p:cNvPicPr>
            <a:picLocks noChangeAspect="1"/>
          </p:cNvPicPr>
          <p:nvPr/>
        </p:nvPicPr>
        <p:blipFill>
          <a:blip r:embed="rId4"/>
          <a:stretch>
            <a:fillRect/>
          </a:stretch>
        </p:blipFill>
        <p:spPr>
          <a:xfrm>
            <a:off x="4651333" y="5554132"/>
            <a:ext cx="2981325" cy="1123950"/>
          </a:xfrm>
          <a:prstGeom prst="rect">
            <a:avLst/>
          </a:prstGeom>
        </p:spPr>
      </p:pic>
    </p:spTree>
    <p:extLst>
      <p:ext uri="{BB962C8B-B14F-4D97-AF65-F5344CB8AC3E}">
        <p14:creationId xmlns:p14="http://schemas.microsoft.com/office/powerpoint/2010/main" val="182660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9486993" y="1500931"/>
            <a:ext cx="2189954" cy="19095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p:cNvSpPr txBox="1"/>
          <p:nvPr/>
        </p:nvSpPr>
        <p:spPr>
          <a:xfrm>
            <a:off x="10338029" y="4352064"/>
            <a:ext cx="795411" cy="246221"/>
          </a:xfrm>
          <a:prstGeom prst="rect">
            <a:avLst/>
          </a:prstGeom>
          <a:noFill/>
        </p:spPr>
        <p:txBody>
          <a:bodyPr wrap="none" rtlCol="0">
            <a:spAutoFit/>
          </a:bodyPr>
          <a:lstStyle/>
          <a:p>
            <a:r>
              <a:rPr lang="en-US" sz="1000" b="1" dirty="0">
                <a:solidFill>
                  <a:srgbClr val="00B0F0"/>
                </a:solidFill>
              </a:rPr>
              <a:t>WU Name</a:t>
            </a:r>
          </a:p>
        </p:txBody>
      </p:sp>
      <p:pic>
        <p:nvPicPr>
          <p:cNvPr id="7" name="Picture 6">
            <a:extLst>
              <a:ext uri="{FF2B5EF4-FFF2-40B4-BE49-F238E27FC236}">
                <a16:creationId xmlns:a16="http://schemas.microsoft.com/office/drawing/2014/main" id="{C5856C39-D2CF-4026-908C-8159D8BEF47C}"/>
              </a:ext>
            </a:extLst>
          </p:cNvPr>
          <p:cNvPicPr>
            <a:picLocks noChangeAspect="1"/>
          </p:cNvPicPr>
          <p:nvPr/>
        </p:nvPicPr>
        <p:blipFill>
          <a:blip r:embed="rId3"/>
          <a:stretch>
            <a:fillRect/>
          </a:stretch>
        </p:blipFill>
        <p:spPr>
          <a:xfrm>
            <a:off x="9868295" y="5357069"/>
            <a:ext cx="1808652" cy="308452"/>
          </a:xfrm>
          <a:prstGeom prst="rect">
            <a:avLst/>
          </a:prstGeom>
          <a:scene3d>
            <a:camera prst="orthographicFront"/>
            <a:lightRig rig="threePt" dir="t"/>
          </a:scene3d>
          <a:sp3d>
            <a:bevelT/>
          </a:sp3d>
        </p:spPr>
      </p:pic>
      <p:pic>
        <p:nvPicPr>
          <p:cNvPr id="8" name="Picture 7">
            <a:extLst>
              <a:ext uri="{FF2B5EF4-FFF2-40B4-BE49-F238E27FC236}">
                <a16:creationId xmlns:a16="http://schemas.microsoft.com/office/drawing/2014/main" id="{CBBC7FB8-DB7B-4D45-AB02-E0A283166D24}"/>
              </a:ext>
            </a:extLst>
          </p:cNvPr>
          <p:cNvPicPr>
            <a:picLocks noChangeAspect="1"/>
          </p:cNvPicPr>
          <p:nvPr/>
        </p:nvPicPr>
        <p:blipFill>
          <a:blip r:embed="rId4"/>
          <a:stretch>
            <a:fillRect/>
          </a:stretch>
        </p:blipFill>
        <p:spPr>
          <a:xfrm>
            <a:off x="10034706" y="4920254"/>
            <a:ext cx="1402056" cy="308452"/>
          </a:xfrm>
          <a:prstGeom prst="rect">
            <a:avLst/>
          </a:prstGeom>
          <a:scene3d>
            <a:camera prst="orthographicFront"/>
            <a:lightRig rig="threePt" dir="t"/>
          </a:scene3d>
          <a:sp3d>
            <a:bevelT/>
          </a:sp3d>
        </p:spPr>
      </p:pic>
      <p:sp>
        <p:nvSpPr>
          <p:cNvPr id="9" name="Rectangle 8">
            <a:extLst>
              <a:ext uri="{FF2B5EF4-FFF2-40B4-BE49-F238E27FC236}">
                <a16:creationId xmlns:a16="http://schemas.microsoft.com/office/drawing/2014/main" id="{16CBFF87-517B-4925-BF39-7789EBAF52AA}"/>
              </a:ext>
            </a:extLst>
          </p:cNvPr>
          <p:cNvSpPr/>
          <p:nvPr/>
        </p:nvSpPr>
        <p:spPr>
          <a:xfrm>
            <a:off x="1245873" y="1808513"/>
            <a:ext cx="8047756" cy="3046988"/>
          </a:xfrm>
          <a:prstGeom prst="rect">
            <a:avLst/>
          </a:prstGeom>
        </p:spPr>
        <p:txBody>
          <a:bodyPr wrap="square">
            <a:spAutoFit/>
          </a:bodyPr>
          <a:lstStyle/>
          <a:p>
            <a:r>
              <a:rPr lang="en-US" sz="1600" dirty="0">
                <a:solidFill>
                  <a:schemeClr val="tx2"/>
                </a:solidFill>
              </a:rPr>
              <a:t>//  Let’s review </a:t>
            </a:r>
            <a:r>
              <a:rPr lang="en-US" sz="1600" dirty="0" err="1">
                <a:solidFill>
                  <a:schemeClr val="tx2"/>
                </a:solidFill>
              </a:rPr>
              <a:t>getCars</a:t>
            </a:r>
            <a:r>
              <a:rPr lang="en-US" sz="1600" dirty="0">
                <a:solidFill>
                  <a:schemeClr val="tx2"/>
                </a:solidFill>
              </a:rPr>
              <a:t> and work on </a:t>
            </a:r>
            <a:r>
              <a:rPr lang="en-US" sz="1600" dirty="0" err="1">
                <a:solidFill>
                  <a:schemeClr val="tx2"/>
                </a:solidFill>
              </a:rPr>
              <a:t>cars_projects</a:t>
            </a:r>
            <a:endParaRPr lang="en-US" sz="1600" dirty="0">
              <a:solidFill>
                <a:schemeClr val="tx2"/>
              </a:solidFill>
            </a:endParaRPr>
          </a:p>
          <a:p>
            <a:endParaRPr lang="en-US" sz="1600" dirty="0">
              <a:solidFill>
                <a:schemeClr val="tx2"/>
              </a:solidFill>
            </a:endParaRPr>
          </a:p>
          <a:p>
            <a:r>
              <a:rPr lang="en-US" sz="1600" dirty="0">
                <a:solidFill>
                  <a:schemeClr val="tx2"/>
                </a:solidFill>
              </a:rPr>
              <a:t>// We will be reviewing the TRANSFORM and add the following fields:</a:t>
            </a:r>
          </a:p>
          <a:p>
            <a:endParaRPr lang="en-US" sz="1600" dirty="0">
              <a:solidFill>
                <a:schemeClr val="tx2"/>
              </a:solidFill>
            </a:endParaRPr>
          </a:p>
          <a:p>
            <a:r>
              <a:rPr lang="en-US" sz="1600" dirty="0" err="1">
                <a:solidFill>
                  <a:schemeClr val="tx2"/>
                </a:solidFill>
              </a:rPr>
              <a:t>Old_Exp</a:t>
            </a:r>
            <a:r>
              <a:rPr lang="en-US" sz="1600" dirty="0">
                <a:solidFill>
                  <a:schemeClr val="tx2"/>
                </a:solidFill>
              </a:rPr>
              <a:t>: If price &gt;= 10000 AND year &lt;= 2012, then it's pricey</a:t>
            </a:r>
          </a:p>
          <a:p>
            <a:endParaRPr lang="en-US" sz="1600" dirty="0">
              <a:solidFill>
                <a:schemeClr val="tx2"/>
              </a:solidFill>
            </a:endParaRPr>
          </a:p>
          <a:p>
            <a:r>
              <a:rPr lang="en-US" sz="1600" dirty="0" err="1">
                <a:solidFill>
                  <a:schemeClr val="tx2"/>
                </a:solidFill>
              </a:rPr>
              <a:t>colorType</a:t>
            </a:r>
            <a:r>
              <a:rPr lang="en-US" sz="1600" dirty="0">
                <a:solidFill>
                  <a:schemeClr val="tx2"/>
                </a:solidFill>
              </a:rPr>
              <a:t>: If color is part </a:t>
            </a:r>
            <a:r>
              <a:rPr lang="en-US" sz="1600" dirty="0" err="1">
                <a:solidFill>
                  <a:schemeClr val="tx2"/>
                </a:solidFill>
              </a:rPr>
              <a:t>invalidColors</a:t>
            </a:r>
            <a:r>
              <a:rPr lang="en-US" sz="1600" dirty="0">
                <a:solidFill>
                  <a:schemeClr val="tx2"/>
                </a:solidFill>
              </a:rPr>
              <a:t> then 'Invalid Entry’, if part of </a:t>
            </a:r>
            <a:r>
              <a:rPr lang="en-US" sz="1600" dirty="0" err="1">
                <a:solidFill>
                  <a:schemeClr val="tx2"/>
                </a:solidFill>
              </a:rPr>
              <a:t>darkColors</a:t>
            </a:r>
            <a:r>
              <a:rPr lang="en-US" sz="1600" dirty="0">
                <a:solidFill>
                  <a:schemeClr val="tx2"/>
                </a:solidFill>
              </a:rPr>
              <a:t> then 'Dark', else is 'Light' color</a:t>
            </a:r>
          </a:p>
          <a:p>
            <a:endParaRPr lang="en-US" sz="1600" dirty="0">
              <a:solidFill>
                <a:schemeClr val="tx2"/>
              </a:solidFill>
            </a:endParaRPr>
          </a:p>
          <a:p>
            <a:endParaRPr lang="en-US" sz="1600" dirty="0">
              <a:solidFill>
                <a:schemeClr val="tx2"/>
              </a:solidFill>
            </a:endParaRPr>
          </a:p>
          <a:p>
            <a:endParaRPr lang="en-US" sz="1600" dirty="0">
              <a:solidFill>
                <a:schemeClr val="tx2"/>
              </a:solidFill>
            </a:endParaRPr>
          </a:p>
          <a:p>
            <a:endParaRPr lang="en-US" sz="1600" dirty="0">
              <a:solidFill>
                <a:schemeClr val="tx2"/>
              </a:solidFill>
            </a:endParaRPr>
          </a:p>
        </p:txBody>
      </p:sp>
    </p:spTree>
    <p:extLst>
      <p:ext uri="{BB962C8B-B14F-4D97-AF65-F5344CB8AC3E}">
        <p14:creationId xmlns:p14="http://schemas.microsoft.com/office/powerpoint/2010/main" val="181610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04C9A-3627-49AD-B059-C46312A250D3}"/>
              </a:ext>
            </a:extLst>
          </p:cNvPr>
          <p:cNvSpPr>
            <a:spLocks noGrp="1"/>
          </p:cNvSpPr>
          <p:nvPr>
            <p:ph type="title"/>
          </p:nvPr>
        </p:nvSpPr>
        <p:spPr/>
        <p:txBody>
          <a:bodyPr/>
          <a:lstStyle/>
          <a:p>
            <a:pPr algn="ctr"/>
            <a:r>
              <a:rPr lang="en-US" dirty="0"/>
              <a:t>Std library</a:t>
            </a:r>
          </a:p>
        </p:txBody>
      </p:sp>
    </p:spTree>
    <p:extLst>
      <p:ext uri="{BB962C8B-B14F-4D97-AF65-F5344CB8AC3E}">
        <p14:creationId xmlns:p14="http://schemas.microsoft.com/office/powerpoint/2010/main" val="128904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42271" y="728101"/>
            <a:ext cx="11513969" cy="874319"/>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dirty="0">
                <a:solidFill>
                  <a:schemeClr val="tx2">
                    <a:lumMod val="50000"/>
                  </a:schemeClr>
                </a:solidFill>
              </a:rPr>
              <a:t>File Type Definitions</a:t>
            </a:r>
          </a:p>
        </p:txBody>
      </p:sp>
      <p:sp>
        <p:nvSpPr>
          <p:cNvPr id="6" name="Content Placeholder 2">
            <a:extLst>
              <a:ext uri="{FF2B5EF4-FFF2-40B4-BE49-F238E27FC236}">
                <a16:creationId xmlns:a16="http://schemas.microsoft.com/office/drawing/2014/main" id="{90D33B59-B0BA-5F48-91CD-3EA887756279}"/>
              </a:ext>
            </a:extLst>
          </p:cNvPr>
          <p:cNvSpPr>
            <a:spLocks noGrp="1"/>
          </p:cNvSpPr>
          <p:nvPr/>
        </p:nvSpPr>
        <p:spPr>
          <a:xfrm>
            <a:off x="1260389" y="1685915"/>
            <a:ext cx="7274011" cy="4302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400"/>
              </a:spcBef>
              <a:buClr>
                <a:srgbClr val="E12726"/>
              </a:buClr>
              <a:buFont typeface="Arial" panose="020B0604020202020204" pitchFamily="34" charset="0"/>
              <a:buChar char="•"/>
              <a:defRPr 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Arial" panose="020B0604020202020204" pitchFamily="34" charset="0"/>
              <a:buChar char="•"/>
              <a:defRPr lang="en-US" sz="2400" kern="1200">
                <a:solidFill>
                  <a:prstClr val="black"/>
                </a:solidFill>
                <a:latin typeface="+mn-lt"/>
                <a:ea typeface="+mn-ea"/>
                <a:cs typeface="+mn-cs"/>
              </a:defRPr>
            </a:lvl2pPr>
            <a:lvl3pPr marL="1143000" indent="-228600" algn="l" defTabSz="914400" rtl="0" eaLnBrk="1" latinLnBrk="0" hangingPunct="1">
              <a:lnSpc>
                <a:spcPct val="90000"/>
              </a:lnSpc>
              <a:spcBef>
                <a:spcPts val="600"/>
              </a:spcBef>
              <a:buFont typeface="Arial" panose="020B0604020202020204" pitchFamily="34" charset="0"/>
              <a:buChar char="•"/>
              <a:defRPr lang="en-US" sz="2400" kern="1200">
                <a:solidFill>
                  <a:prstClr val="black"/>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sz="1600" dirty="0">
              <a:solidFill>
                <a:schemeClr val="tx2">
                  <a:lumMod val="50000"/>
                </a:schemeClr>
              </a:solidFill>
            </a:endParaRPr>
          </a:p>
        </p:txBody>
      </p:sp>
      <p:sp>
        <p:nvSpPr>
          <p:cNvPr id="7" name="TextBox 6"/>
          <p:cNvSpPr txBox="1"/>
          <p:nvPr/>
        </p:nvSpPr>
        <p:spPr>
          <a:xfrm>
            <a:off x="1142271" y="2010033"/>
            <a:ext cx="9131923" cy="2585323"/>
          </a:xfrm>
          <a:prstGeom prst="rect">
            <a:avLst/>
          </a:prstGeom>
          <a:noFill/>
        </p:spPr>
        <p:txBody>
          <a:bodyPr wrap="none" rtlCol="0">
            <a:spAutoFit/>
          </a:bodyPr>
          <a:lstStyle/>
          <a:p>
            <a:r>
              <a:rPr lang="en-US" dirty="0">
                <a:solidFill>
                  <a:srgbClr val="C00000"/>
                </a:solidFill>
              </a:rPr>
              <a:t>Physical File</a:t>
            </a:r>
          </a:p>
          <a:p>
            <a:r>
              <a:rPr lang="en-US" dirty="0">
                <a:solidFill>
                  <a:schemeClr val="tx2"/>
                </a:solidFill>
              </a:rPr>
              <a:t>Any file types that is stored on a disk.</a:t>
            </a:r>
          </a:p>
          <a:p>
            <a:endParaRPr lang="en-US" dirty="0">
              <a:solidFill>
                <a:srgbClr val="C00000"/>
              </a:solidFill>
            </a:endParaRPr>
          </a:p>
          <a:p>
            <a:r>
              <a:rPr lang="en-US" dirty="0">
                <a:solidFill>
                  <a:srgbClr val="C00000"/>
                </a:solidFill>
              </a:rPr>
              <a:t>Logical File</a:t>
            </a:r>
          </a:p>
          <a:p>
            <a:r>
              <a:rPr lang="en-US" dirty="0">
                <a:solidFill>
                  <a:schemeClr val="tx2"/>
                </a:solidFill>
              </a:rPr>
              <a:t>logical files appear to be the same as physical files, </a:t>
            </a:r>
          </a:p>
          <a:p>
            <a:r>
              <a:rPr lang="en-US" dirty="0">
                <a:solidFill>
                  <a:schemeClr val="tx2"/>
                </a:solidFill>
              </a:rPr>
              <a:t>but the underlying representation could be either physical files </a:t>
            </a:r>
            <a:r>
              <a:rPr lang="en-US">
                <a:solidFill>
                  <a:schemeClr val="tx2"/>
                </a:solidFill>
              </a:rPr>
              <a:t>or distributed </a:t>
            </a:r>
            <a:r>
              <a:rPr lang="en-US" dirty="0">
                <a:solidFill>
                  <a:schemeClr val="tx2"/>
                </a:solidFill>
              </a:rPr>
              <a:t>files. </a:t>
            </a:r>
          </a:p>
          <a:p>
            <a:endParaRPr lang="en-US" dirty="0">
              <a:solidFill>
                <a:schemeClr val="tx2"/>
              </a:solidFill>
            </a:endParaRPr>
          </a:p>
          <a:p>
            <a:r>
              <a:rPr lang="en-US" dirty="0">
                <a:solidFill>
                  <a:srgbClr val="C00000"/>
                </a:solidFill>
              </a:rPr>
              <a:t>Super File</a:t>
            </a:r>
          </a:p>
          <a:p>
            <a:r>
              <a:rPr lang="en-US" dirty="0">
                <a:solidFill>
                  <a:schemeClr val="tx2"/>
                </a:solidFill>
              </a:rPr>
              <a:t>Managed list of </a:t>
            </a:r>
            <a:r>
              <a:rPr lang="en-US" dirty="0" err="1">
                <a:solidFill>
                  <a:schemeClr val="tx2"/>
                </a:solidFill>
              </a:rPr>
              <a:t>subfiles</a:t>
            </a:r>
            <a:r>
              <a:rPr lang="en-US" dirty="0">
                <a:solidFill>
                  <a:schemeClr val="tx2"/>
                </a:solidFill>
              </a:rPr>
              <a:t> (Logical Files) treated as a single logical entity.</a:t>
            </a:r>
          </a:p>
        </p:txBody>
      </p:sp>
    </p:spTree>
    <p:extLst>
      <p:ext uri="{BB962C8B-B14F-4D97-AF65-F5344CB8AC3E}">
        <p14:creationId xmlns:p14="http://schemas.microsoft.com/office/powerpoint/2010/main" val="418517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Objective</a:t>
            </a:r>
          </a:p>
        </p:txBody>
      </p:sp>
      <p:sp>
        <p:nvSpPr>
          <p:cNvPr id="3" name="Rectangle 2"/>
          <p:cNvSpPr/>
          <p:nvPr/>
        </p:nvSpPr>
        <p:spPr>
          <a:xfrm>
            <a:off x="1216713" y="1875160"/>
            <a:ext cx="6096000" cy="2308324"/>
          </a:xfrm>
          <a:prstGeom prst="rect">
            <a:avLst/>
          </a:prstGeom>
        </p:spPr>
        <p:txBody>
          <a:bodyPr>
            <a:spAutoFit/>
          </a:bodyPr>
          <a:lstStyle/>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STD Library Introduced</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ECL:</a:t>
            </a:r>
          </a:p>
          <a:p>
            <a:pPr marL="742950" lvl="1" indent="-285750">
              <a:buFont typeface="Courier New" panose="02070309020205020404" pitchFamily="49" charset="0"/>
              <a:buChar char="o"/>
              <a:defRPr/>
            </a:pPr>
            <a:r>
              <a:rPr lang="en-US" dirty="0">
                <a:solidFill>
                  <a:srgbClr val="000000"/>
                </a:solidFill>
                <a:effectLst>
                  <a:outerShdw blurRad="38100" dist="38100" dir="2700000" algn="tl">
                    <a:srgbClr val="FFFFFF"/>
                  </a:outerShdw>
                </a:effectLst>
              </a:rPr>
              <a:t>Some string functions</a:t>
            </a:r>
          </a:p>
          <a:p>
            <a:pPr marL="742950" lvl="1" indent="-285750">
              <a:buFont typeface="Courier New" panose="02070309020205020404" pitchFamily="49" charset="0"/>
              <a:buChar char="o"/>
              <a:defRPr/>
            </a:pPr>
            <a:r>
              <a:rPr lang="en-US" dirty="0">
                <a:solidFill>
                  <a:srgbClr val="000000"/>
                </a:solidFill>
                <a:effectLst>
                  <a:outerShdw blurRad="38100" dist="38100" dir="2700000" algn="tl">
                    <a:srgbClr val="FFFFFF"/>
                  </a:outerShdw>
                </a:effectLst>
              </a:rPr>
              <a:t>Some date functions</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Hands-on</a:t>
            </a: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111119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CF83-50F9-4A5E-A6C6-11DE0562596D}"/>
              </a:ext>
            </a:extLst>
          </p:cNvPr>
          <p:cNvSpPr>
            <a:spLocks noGrp="1"/>
          </p:cNvSpPr>
          <p:nvPr>
            <p:ph type="title"/>
          </p:nvPr>
        </p:nvSpPr>
        <p:spPr/>
        <p:txBody>
          <a:bodyPr/>
          <a:lstStyle/>
          <a:p>
            <a:r>
              <a:rPr lang="en-US" dirty="0"/>
              <a:t>STD Library </a:t>
            </a:r>
          </a:p>
        </p:txBody>
      </p:sp>
      <p:sp>
        <p:nvSpPr>
          <p:cNvPr id="3" name="Content Placeholder 2">
            <a:extLst>
              <a:ext uri="{FF2B5EF4-FFF2-40B4-BE49-F238E27FC236}">
                <a16:creationId xmlns:a16="http://schemas.microsoft.com/office/drawing/2014/main" id="{A41AFAE5-A5C4-4799-B97C-E35A1A833682}"/>
              </a:ext>
            </a:extLst>
          </p:cNvPr>
          <p:cNvSpPr>
            <a:spLocks noGrp="1"/>
          </p:cNvSpPr>
          <p:nvPr>
            <p:ph idx="1"/>
          </p:nvPr>
        </p:nvSpPr>
        <p:spPr>
          <a:xfrm>
            <a:off x="1104900" y="1600200"/>
            <a:ext cx="9123317" cy="4281985"/>
          </a:xfrm>
        </p:spPr>
        <p:txBody>
          <a:bodyPr>
            <a:normAutofit fontScale="85000" lnSpcReduction="20000"/>
          </a:bodyPr>
          <a:lstStyle/>
          <a:p>
            <a:pPr marL="0" indent="0">
              <a:buNone/>
            </a:pPr>
            <a:r>
              <a:rPr lang="en-US" dirty="0"/>
              <a:t>STD (Standard) Library, provides, prebuild function to provide more support for ECL language.</a:t>
            </a:r>
          </a:p>
          <a:p>
            <a:pPr marL="0" indent="0">
              <a:buNone/>
            </a:pPr>
            <a:r>
              <a:rPr lang="en-US" dirty="0"/>
              <a:t>This library includes supports for:</a:t>
            </a:r>
          </a:p>
          <a:p>
            <a:r>
              <a:rPr lang="en-US" dirty="0"/>
              <a:t>String handling</a:t>
            </a:r>
          </a:p>
          <a:p>
            <a:pPr lvl="1"/>
            <a:r>
              <a:rPr lang="en-US" dirty="0" err="1"/>
              <a:t>Std.Str</a:t>
            </a:r>
            <a:endParaRPr lang="en-US" dirty="0"/>
          </a:p>
          <a:p>
            <a:pPr lvl="1"/>
            <a:r>
              <a:rPr lang="en-US" dirty="0" err="1"/>
              <a:t>Std.Uni</a:t>
            </a:r>
            <a:endParaRPr lang="en-US" dirty="0"/>
          </a:p>
          <a:p>
            <a:r>
              <a:rPr lang="en-US" dirty="0"/>
              <a:t>Date &amp; Time</a:t>
            </a:r>
          </a:p>
          <a:p>
            <a:pPr lvl="1"/>
            <a:r>
              <a:rPr lang="en-US" dirty="0" err="1"/>
              <a:t>Std.Date</a:t>
            </a:r>
            <a:endParaRPr lang="en-US" dirty="0"/>
          </a:p>
          <a:p>
            <a:r>
              <a:rPr lang="en-US" dirty="0"/>
              <a:t>Files</a:t>
            </a:r>
          </a:p>
          <a:p>
            <a:pPr lvl="1"/>
            <a:r>
              <a:rPr lang="en-US" dirty="0" err="1"/>
              <a:t>Std.File</a:t>
            </a:r>
            <a:endParaRPr lang="en-US" dirty="0"/>
          </a:p>
          <a:p>
            <a:r>
              <a:rPr lang="en-US" dirty="0"/>
              <a:t>Clusters</a:t>
            </a:r>
          </a:p>
          <a:p>
            <a:pPr lvl="1"/>
            <a:r>
              <a:rPr lang="en-US" dirty="0" err="1"/>
              <a:t>Std.System.Thorlib</a:t>
            </a:r>
            <a:endParaRPr lang="en-US" dirty="0"/>
          </a:p>
          <a:p>
            <a:r>
              <a:rPr lang="en-US" dirty="0"/>
              <a:t>Jobs</a:t>
            </a:r>
          </a:p>
          <a:p>
            <a:pPr lvl="1"/>
            <a:r>
              <a:rPr lang="en-US" dirty="0" err="1"/>
              <a:t>Std.System.Job</a:t>
            </a:r>
            <a:endParaRPr lang="en-US" dirty="0"/>
          </a:p>
          <a:p>
            <a:r>
              <a:rPr lang="en-US" dirty="0"/>
              <a:t>And more</a:t>
            </a:r>
          </a:p>
          <a:p>
            <a:pPr marL="0" indent="0">
              <a:buNone/>
            </a:pPr>
            <a:endParaRPr lang="en-US" dirty="0"/>
          </a:p>
        </p:txBody>
      </p:sp>
    </p:spTree>
    <p:extLst>
      <p:ext uri="{BB962C8B-B14F-4D97-AF65-F5344CB8AC3E}">
        <p14:creationId xmlns:p14="http://schemas.microsoft.com/office/powerpoint/2010/main" val="214503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CF83-50F9-4A5E-A6C6-11DE0562596D}"/>
              </a:ext>
            </a:extLst>
          </p:cNvPr>
          <p:cNvSpPr>
            <a:spLocks noGrp="1"/>
          </p:cNvSpPr>
          <p:nvPr>
            <p:ph type="title"/>
          </p:nvPr>
        </p:nvSpPr>
        <p:spPr/>
        <p:txBody>
          <a:bodyPr/>
          <a:lstStyle/>
          <a:p>
            <a:r>
              <a:rPr lang="en-US" dirty="0"/>
              <a:t>STD Library – Find</a:t>
            </a:r>
          </a:p>
        </p:txBody>
      </p:sp>
      <p:sp>
        <p:nvSpPr>
          <p:cNvPr id="3" name="Content Placeholder 2">
            <a:extLst>
              <a:ext uri="{FF2B5EF4-FFF2-40B4-BE49-F238E27FC236}">
                <a16:creationId xmlns:a16="http://schemas.microsoft.com/office/drawing/2014/main" id="{A41AFAE5-A5C4-4799-B97C-E35A1A833682}"/>
              </a:ext>
            </a:extLst>
          </p:cNvPr>
          <p:cNvSpPr>
            <a:spLocks noGrp="1"/>
          </p:cNvSpPr>
          <p:nvPr>
            <p:ph idx="1"/>
          </p:nvPr>
        </p:nvSpPr>
        <p:spPr>
          <a:xfrm>
            <a:off x="1184344" y="2177290"/>
            <a:ext cx="9172161" cy="4281985"/>
          </a:xfrm>
        </p:spPr>
        <p:txBody>
          <a:bodyPr>
            <a:normAutofit/>
          </a:bodyPr>
          <a:lstStyle/>
          <a:p>
            <a:pPr marL="0" indent="0">
              <a:buNone/>
            </a:pPr>
            <a:r>
              <a:rPr lang="en-US" sz="1800" dirty="0"/>
              <a:t>Return the beginning index position within the source string of the specified instance of the target string. </a:t>
            </a:r>
          </a:p>
          <a:p>
            <a:pPr marL="0" indent="0">
              <a:buNone/>
            </a:pPr>
            <a:r>
              <a:rPr lang="en-US" sz="1800" dirty="0"/>
              <a:t>Returns0, if target is not found or specified instance is greater than the number of occurrences of the target. </a:t>
            </a:r>
          </a:p>
          <a:p>
            <a:pPr>
              <a:buFont typeface="Arial" panose="020B0604020202020204" pitchFamily="34" charset="0"/>
              <a:buChar char="•"/>
            </a:pPr>
            <a:r>
              <a:rPr lang="en-US" sz="1800" dirty="0">
                <a:solidFill>
                  <a:srgbClr val="6699FF"/>
                </a:solidFill>
              </a:rPr>
              <a:t>source</a:t>
            </a:r>
            <a:r>
              <a:rPr lang="en-US" sz="1800" dirty="0"/>
              <a:t> A string containing the data to search.</a:t>
            </a:r>
          </a:p>
          <a:p>
            <a:pPr>
              <a:buFont typeface="Arial" panose="020B0604020202020204" pitchFamily="34" charset="0"/>
              <a:buChar char="•"/>
            </a:pPr>
            <a:r>
              <a:rPr lang="en-US" sz="1800" dirty="0">
                <a:solidFill>
                  <a:srgbClr val="6699FF"/>
                </a:solidFill>
              </a:rPr>
              <a:t>target</a:t>
            </a:r>
            <a:r>
              <a:rPr lang="en-US" sz="1800" dirty="0"/>
              <a:t> A string containing the substring to search for.</a:t>
            </a:r>
          </a:p>
          <a:p>
            <a:pPr>
              <a:buFont typeface="Arial" panose="020B0604020202020204" pitchFamily="34" charset="0"/>
              <a:buChar char="•"/>
            </a:pPr>
            <a:r>
              <a:rPr lang="en-US" sz="1800" dirty="0">
                <a:solidFill>
                  <a:srgbClr val="6699FF"/>
                </a:solidFill>
              </a:rPr>
              <a:t>instance</a:t>
            </a:r>
            <a:r>
              <a:rPr lang="en-US" sz="1800" dirty="0"/>
              <a:t> An integer specifying which occurrence of the target to find.</a:t>
            </a:r>
          </a:p>
        </p:txBody>
      </p:sp>
      <p:pic>
        <p:nvPicPr>
          <p:cNvPr id="4" name="Picture 3">
            <a:extLst>
              <a:ext uri="{FF2B5EF4-FFF2-40B4-BE49-F238E27FC236}">
                <a16:creationId xmlns:a16="http://schemas.microsoft.com/office/drawing/2014/main" id="{B3108898-7045-4ACB-B0BE-1E9B01D606A0}"/>
              </a:ext>
            </a:extLst>
          </p:cNvPr>
          <p:cNvPicPr>
            <a:picLocks noChangeAspect="1"/>
          </p:cNvPicPr>
          <p:nvPr/>
        </p:nvPicPr>
        <p:blipFill>
          <a:blip r:embed="rId2"/>
          <a:stretch>
            <a:fillRect/>
          </a:stretch>
        </p:blipFill>
        <p:spPr>
          <a:xfrm>
            <a:off x="7486354" y="1481588"/>
            <a:ext cx="3867225" cy="527349"/>
          </a:xfrm>
          <a:prstGeom prst="rect">
            <a:avLst/>
          </a:prstGeom>
          <a:ln w="38100" cap="sq">
            <a:solidFill>
              <a:srgbClr val="FF0066"/>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6E85BE15-97AF-4DE9-8BCA-82D1558ABEA1}"/>
              </a:ext>
            </a:extLst>
          </p:cNvPr>
          <p:cNvPicPr>
            <a:picLocks noChangeAspect="1"/>
          </p:cNvPicPr>
          <p:nvPr/>
        </p:nvPicPr>
        <p:blipFill>
          <a:blip r:embed="rId3"/>
          <a:stretch>
            <a:fillRect/>
          </a:stretch>
        </p:blipFill>
        <p:spPr>
          <a:xfrm>
            <a:off x="2950175" y="5077957"/>
            <a:ext cx="4906060" cy="13813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3147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CF83-50F9-4A5E-A6C6-11DE0562596D}"/>
              </a:ext>
            </a:extLst>
          </p:cNvPr>
          <p:cNvSpPr>
            <a:spLocks noGrp="1"/>
          </p:cNvSpPr>
          <p:nvPr>
            <p:ph type="title"/>
          </p:nvPr>
        </p:nvSpPr>
        <p:spPr/>
        <p:txBody>
          <a:bodyPr/>
          <a:lstStyle/>
          <a:p>
            <a:r>
              <a:rPr lang="en-US" dirty="0"/>
              <a:t>STD Library – </a:t>
            </a:r>
            <a:r>
              <a:rPr lang="en-US" dirty="0" err="1"/>
              <a:t>FindReplace</a:t>
            </a:r>
            <a:endParaRPr lang="en-US" dirty="0"/>
          </a:p>
        </p:txBody>
      </p:sp>
      <p:sp>
        <p:nvSpPr>
          <p:cNvPr id="3" name="Content Placeholder 2">
            <a:extLst>
              <a:ext uri="{FF2B5EF4-FFF2-40B4-BE49-F238E27FC236}">
                <a16:creationId xmlns:a16="http://schemas.microsoft.com/office/drawing/2014/main" id="{A41AFAE5-A5C4-4799-B97C-E35A1A833682}"/>
              </a:ext>
            </a:extLst>
          </p:cNvPr>
          <p:cNvSpPr>
            <a:spLocks noGrp="1"/>
          </p:cNvSpPr>
          <p:nvPr>
            <p:ph idx="1"/>
          </p:nvPr>
        </p:nvSpPr>
        <p:spPr>
          <a:xfrm>
            <a:off x="1208417" y="2234598"/>
            <a:ext cx="9123317" cy="4281985"/>
          </a:xfrm>
        </p:spPr>
        <p:txBody>
          <a:bodyPr>
            <a:normAutofit/>
          </a:bodyPr>
          <a:lstStyle/>
          <a:p>
            <a:pPr marL="0" indent="0">
              <a:buNone/>
            </a:pPr>
            <a:r>
              <a:rPr lang="en-US" sz="1800" dirty="0"/>
              <a:t>Returns the source string with the replacement string substituted for all instances of the target string . </a:t>
            </a:r>
          </a:p>
          <a:p>
            <a:pPr marL="0" indent="0">
              <a:buNone/>
            </a:pPr>
            <a:r>
              <a:rPr lang="en-US" sz="1800" dirty="0"/>
              <a:t>It’s case sensitive. </a:t>
            </a:r>
          </a:p>
          <a:p>
            <a:pPr marL="0" indent="0">
              <a:buNone/>
            </a:pPr>
            <a:r>
              <a:rPr lang="en-US" sz="1800" dirty="0"/>
              <a:t>If the target string is not in the source string, it returns the source string unaltered.</a:t>
            </a:r>
          </a:p>
          <a:p>
            <a:pPr>
              <a:buFont typeface="Arial" panose="020B0604020202020204" pitchFamily="34" charset="0"/>
              <a:buChar char="•"/>
            </a:pPr>
            <a:r>
              <a:rPr lang="en-US" sz="1800" dirty="0">
                <a:solidFill>
                  <a:srgbClr val="0070C0"/>
                </a:solidFill>
              </a:rPr>
              <a:t>source</a:t>
            </a:r>
            <a:r>
              <a:rPr lang="en-US" sz="1800" dirty="0"/>
              <a:t> A string containing the data to search</a:t>
            </a:r>
          </a:p>
          <a:p>
            <a:pPr>
              <a:buFont typeface="Arial" panose="020B0604020202020204" pitchFamily="34" charset="0"/>
              <a:buChar char="•"/>
            </a:pPr>
            <a:r>
              <a:rPr lang="en-US" sz="1800" dirty="0">
                <a:solidFill>
                  <a:srgbClr val="0070C0"/>
                </a:solidFill>
              </a:rPr>
              <a:t>target</a:t>
            </a:r>
            <a:r>
              <a:rPr lang="en-US" sz="1800" dirty="0"/>
              <a:t> A string containing the substring to search for. </a:t>
            </a:r>
          </a:p>
          <a:p>
            <a:pPr>
              <a:buFont typeface="Arial" panose="020B0604020202020204" pitchFamily="34" charset="0"/>
              <a:buChar char="•"/>
            </a:pPr>
            <a:r>
              <a:rPr lang="en-US" sz="1800" dirty="0">
                <a:solidFill>
                  <a:srgbClr val="0070C0"/>
                </a:solidFill>
              </a:rPr>
              <a:t>replacement</a:t>
            </a:r>
            <a:r>
              <a:rPr lang="en-US" sz="1800" dirty="0"/>
              <a:t> A string containing the replacement data. </a:t>
            </a:r>
          </a:p>
        </p:txBody>
      </p:sp>
      <p:pic>
        <p:nvPicPr>
          <p:cNvPr id="8" name="Picture 7">
            <a:extLst>
              <a:ext uri="{FF2B5EF4-FFF2-40B4-BE49-F238E27FC236}">
                <a16:creationId xmlns:a16="http://schemas.microsoft.com/office/drawing/2014/main" id="{0B6F0E82-B79E-4152-AE1A-4FDFDE7DF30C}"/>
              </a:ext>
            </a:extLst>
          </p:cNvPr>
          <p:cNvPicPr>
            <a:picLocks noChangeAspect="1"/>
          </p:cNvPicPr>
          <p:nvPr/>
        </p:nvPicPr>
        <p:blipFill>
          <a:blip r:embed="rId2"/>
          <a:stretch>
            <a:fillRect/>
          </a:stretch>
        </p:blipFill>
        <p:spPr>
          <a:xfrm>
            <a:off x="7415218" y="1658476"/>
            <a:ext cx="4048690" cy="419158"/>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0183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03A00B-573E-4688-B89A-152AE8D09680}"/>
              </a:ext>
            </a:extLst>
          </p:cNvPr>
          <p:cNvPicPr>
            <a:picLocks noChangeAspect="1"/>
          </p:cNvPicPr>
          <p:nvPr/>
        </p:nvPicPr>
        <p:blipFill>
          <a:blip r:embed="rId2"/>
          <a:stretch>
            <a:fillRect/>
          </a:stretch>
        </p:blipFill>
        <p:spPr>
          <a:xfrm>
            <a:off x="1368270" y="2028939"/>
            <a:ext cx="9620148" cy="24050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itle 1">
            <a:extLst>
              <a:ext uri="{FF2B5EF4-FFF2-40B4-BE49-F238E27FC236}">
                <a16:creationId xmlns:a16="http://schemas.microsoft.com/office/drawing/2014/main" id="{0D3A0EC1-90BC-47C3-8BB3-81CDFD8BC227}"/>
              </a:ext>
            </a:extLst>
          </p:cNvPr>
          <p:cNvSpPr txBox="1">
            <a:spLocks/>
          </p:cNvSpPr>
          <p:nvPr/>
        </p:nvSpPr>
        <p:spPr>
          <a:xfrm>
            <a:off x="1105659" y="593558"/>
            <a:ext cx="9980682" cy="1096962"/>
          </a:xfrm>
          <a:prstGeom prst="rect">
            <a:avLst/>
          </a:prstGeom>
        </p:spPr>
        <p:txBody>
          <a:bodyPr/>
          <a:lstStyle>
            <a:lvl1pPr algn="l" defTabSz="914400" rtl="0" eaLnBrk="1" latinLnBrk="0" hangingPunct="1">
              <a:lnSpc>
                <a:spcPct val="90000"/>
              </a:lnSpc>
              <a:spcBef>
                <a:spcPct val="0"/>
              </a:spcBef>
              <a:buNone/>
              <a:defRPr lang="en-US" sz="2800" b="1" kern="1200" dirty="0">
                <a:solidFill>
                  <a:schemeClr val="tx2"/>
                </a:solidFill>
                <a:latin typeface="+mj-lt"/>
                <a:ea typeface="+mj-ea"/>
                <a:cs typeface="+mj-cs"/>
              </a:defRPr>
            </a:lvl1pPr>
          </a:lstStyle>
          <a:p>
            <a:r>
              <a:rPr lang="en-US"/>
              <a:t>STD Library – FindReplace</a:t>
            </a:r>
          </a:p>
        </p:txBody>
      </p:sp>
    </p:spTree>
    <p:extLst>
      <p:ext uri="{BB962C8B-B14F-4D97-AF65-F5344CB8AC3E}">
        <p14:creationId xmlns:p14="http://schemas.microsoft.com/office/powerpoint/2010/main" val="181434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CF83-50F9-4A5E-A6C6-11DE0562596D}"/>
              </a:ext>
            </a:extLst>
          </p:cNvPr>
          <p:cNvSpPr>
            <a:spLocks noGrp="1"/>
          </p:cNvSpPr>
          <p:nvPr>
            <p:ph type="title"/>
          </p:nvPr>
        </p:nvSpPr>
        <p:spPr/>
        <p:txBody>
          <a:bodyPr/>
          <a:lstStyle/>
          <a:p>
            <a:r>
              <a:rPr lang="en-US" dirty="0"/>
              <a:t>STD Library – </a:t>
            </a:r>
            <a:r>
              <a:rPr lang="en-US" dirty="0" err="1"/>
              <a:t>SplitWords</a:t>
            </a:r>
            <a:endParaRPr lang="en-US" dirty="0"/>
          </a:p>
        </p:txBody>
      </p:sp>
      <p:sp>
        <p:nvSpPr>
          <p:cNvPr id="3" name="Content Placeholder 2">
            <a:extLst>
              <a:ext uri="{FF2B5EF4-FFF2-40B4-BE49-F238E27FC236}">
                <a16:creationId xmlns:a16="http://schemas.microsoft.com/office/drawing/2014/main" id="{A41AFAE5-A5C4-4799-B97C-E35A1A833682}"/>
              </a:ext>
            </a:extLst>
          </p:cNvPr>
          <p:cNvSpPr>
            <a:spLocks noGrp="1"/>
          </p:cNvSpPr>
          <p:nvPr>
            <p:ph idx="1"/>
          </p:nvPr>
        </p:nvSpPr>
        <p:spPr>
          <a:xfrm>
            <a:off x="1104900" y="1742893"/>
            <a:ext cx="9855868" cy="4281985"/>
          </a:xfrm>
        </p:spPr>
        <p:txBody>
          <a:bodyPr>
            <a:normAutofit/>
          </a:bodyPr>
          <a:lstStyle/>
          <a:p>
            <a:pPr marL="0" indent="0">
              <a:buNone/>
            </a:pPr>
            <a:endParaRPr lang="en-US" sz="1800" dirty="0"/>
          </a:p>
          <a:p>
            <a:pPr marL="0" indent="0">
              <a:buNone/>
            </a:pPr>
            <a:r>
              <a:rPr lang="en-US" sz="1800" dirty="0"/>
              <a:t>Returns the list of words in the source string split out by the specified separator.</a:t>
            </a:r>
          </a:p>
          <a:p>
            <a:pPr>
              <a:buFont typeface="Arial" panose="020B0604020202020204" pitchFamily="34" charset="0"/>
              <a:buChar char="•"/>
            </a:pPr>
            <a:r>
              <a:rPr lang="en-US" sz="1800" dirty="0">
                <a:solidFill>
                  <a:srgbClr val="FF7C80"/>
                </a:solidFill>
              </a:rPr>
              <a:t>source</a:t>
            </a:r>
            <a:r>
              <a:rPr lang="en-US" sz="1800" dirty="0"/>
              <a:t> A string containing the words to extract. </a:t>
            </a:r>
          </a:p>
          <a:p>
            <a:pPr>
              <a:buFont typeface="Arial" panose="020B0604020202020204" pitchFamily="34" charset="0"/>
              <a:buChar char="•"/>
            </a:pPr>
            <a:r>
              <a:rPr lang="en-US" sz="1800" dirty="0">
                <a:solidFill>
                  <a:srgbClr val="FF7C80"/>
                </a:solidFill>
              </a:rPr>
              <a:t>separator</a:t>
            </a:r>
            <a:r>
              <a:rPr lang="en-US" sz="1800" dirty="0"/>
              <a:t> A string containing the word delimiter to use. </a:t>
            </a:r>
          </a:p>
          <a:p>
            <a:pPr>
              <a:buFont typeface="Arial" panose="020B0604020202020204" pitchFamily="34" charset="0"/>
              <a:buChar char="•"/>
            </a:pPr>
            <a:r>
              <a:rPr lang="en-US" sz="1800" dirty="0" err="1">
                <a:solidFill>
                  <a:srgbClr val="FF7C80"/>
                </a:solidFill>
              </a:rPr>
              <a:t>allowblank</a:t>
            </a:r>
            <a:r>
              <a:rPr lang="en-US" sz="1800" dirty="0"/>
              <a:t> Optional. If TRUE, specifies allowing blank items in the result. Default is FALSE</a:t>
            </a:r>
          </a:p>
        </p:txBody>
      </p:sp>
      <p:pic>
        <p:nvPicPr>
          <p:cNvPr id="4" name="Picture 3">
            <a:extLst>
              <a:ext uri="{FF2B5EF4-FFF2-40B4-BE49-F238E27FC236}">
                <a16:creationId xmlns:a16="http://schemas.microsoft.com/office/drawing/2014/main" id="{D2B2A361-38DF-439C-8AA3-2DEA9058D53B}"/>
              </a:ext>
            </a:extLst>
          </p:cNvPr>
          <p:cNvPicPr>
            <a:picLocks noChangeAspect="1"/>
          </p:cNvPicPr>
          <p:nvPr/>
        </p:nvPicPr>
        <p:blipFill>
          <a:blip r:embed="rId2"/>
          <a:stretch>
            <a:fillRect/>
          </a:stretch>
        </p:blipFill>
        <p:spPr>
          <a:xfrm>
            <a:off x="7112482" y="1742893"/>
            <a:ext cx="4096322" cy="390580"/>
          </a:xfrm>
          <a:prstGeom prst="rect">
            <a:avLst/>
          </a:prstGeom>
          <a:ln w="38100" cap="sq">
            <a:solidFill>
              <a:srgbClr val="FFFF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18F75757-1774-4E74-955E-A10BE0C7CFBE}"/>
              </a:ext>
            </a:extLst>
          </p:cNvPr>
          <p:cNvPicPr>
            <a:picLocks noChangeAspect="1"/>
          </p:cNvPicPr>
          <p:nvPr/>
        </p:nvPicPr>
        <p:blipFill>
          <a:blip r:embed="rId3"/>
          <a:stretch>
            <a:fillRect/>
          </a:stretch>
        </p:blipFill>
        <p:spPr>
          <a:xfrm>
            <a:off x="4788622" y="4208698"/>
            <a:ext cx="6060697" cy="17199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4282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CF83-50F9-4A5E-A6C6-11DE0562596D}"/>
              </a:ext>
            </a:extLst>
          </p:cNvPr>
          <p:cNvSpPr>
            <a:spLocks noGrp="1"/>
          </p:cNvSpPr>
          <p:nvPr>
            <p:ph type="title"/>
          </p:nvPr>
        </p:nvSpPr>
        <p:spPr/>
        <p:txBody>
          <a:bodyPr/>
          <a:lstStyle/>
          <a:p>
            <a:r>
              <a:rPr lang="en-US" dirty="0"/>
              <a:t>STD Library – Case Changes</a:t>
            </a:r>
          </a:p>
        </p:txBody>
      </p:sp>
      <p:sp>
        <p:nvSpPr>
          <p:cNvPr id="3" name="Content Placeholder 2">
            <a:extLst>
              <a:ext uri="{FF2B5EF4-FFF2-40B4-BE49-F238E27FC236}">
                <a16:creationId xmlns:a16="http://schemas.microsoft.com/office/drawing/2014/main" id="{A41AFAE5-A5C4-4799-B97C-E35A1A833682}"/>
              </a:ext>
            </a:extLst>
          </p:cNvPr>
          <p:cNvSpPr>
            <a:spLocks noGrp="1"/>
          </p:cNvSpPr>
          <p:nvPr>
            <p:ph idx="1"/>
          </p:nvPr>
        </p:nvSpPr>
        <p:spPr>
          <a:xfrm>
            <a:off x="1104900" y="1742893"/>
            <a:ext cx="9123317" cy="4281985"/>
          </a:xfrm>
        </p:spPr>
        <p:txBody>
          <a:bodyPr>
            <a:normAutofit/>
          </a:bodyPr>
          <a:lstStyle/>
          <a:p>
            <a:pPr marL="0" indent="0">
              <a:buNone/>
            </a:pPr>
            <a:endParaRPr lang="en-US" sz="1800" dirty="0">
              <a:solidFill>
                <a:srgbClr val="FF7C80"/>
              </a:solidFill>
            </a:endParaRPr>
          </a:p>
          <a:p>
            <a:pPr marL="0" indent="0">
              <a:buNone/>
            </a:pPr>
            <a:r>
              <a:rPr lang="en-US" dirty="0"/>
              <a:t>Returns, lower, upper, or title case based on the chosen function.</a:t>
            </a:r>
          </a:p>
          <a:p>
            <a:pPr marL="0" indent="0">
              <a:buNone/>
            </a:pPr>
            <a:endParaRPr lang="en-US" sz="1800" dirty="0">
              <a:solidFill>
                <a:srgbClr val="FF7C80"/>
              </a:solidFill>
            </a:endParaRPr>
          </a:p>
          <a:p>
            <a:pPr>
              <a:buFont typeface="Arial" panose="020B0604020202020204" pitchFamily="34" charset="0"/>
              <a:buChar char="•"/>
            </a:pPr>
            <a:r>
              <a:rPr lang="en-US" sz="1800" dirty="0">
                <a:solidFill>
                  <a:srgbClr val="FF7C80"/>
                </a:solidFill>
              </a:rPr>
              <a:t>source</a:t>
            </a:r>
            <a:r>
              <a:rPr lang="en-US" sz="1800" dirty="0"/>
              <a:t> A string containing the data to change case. </a:t>
            </a:r>
          </a:p>
        </p:txBody>
      </p:sp>
      <p:pic>
        <p:nvPicPr>
          <p:cNvPr id="4" name="Picture 3">
            <a:extLst>
              <a:ext uri="{FF2B5EF4-FFF2-40B4-BE49-F238E27FC236}">
                <a16:creationId xmlns:a16="http://schemas.microsoft.com/office/drawing/2014/main" id="{D5A2CDD8-C24A-4AD3-9975-1B625035700F}"/>
              </a:ext>
            </a:extLst>
          </p:cNvPr>
          <p:cNvPicPr>
            <a:picLocks noChangeAspect="1"/>
          </p:cNvPicPr>
          <p:nvPr/>
        </p:nvPicPr>
        <p:blipFill>
          <a:blip r:embed="rId2"/>
          <a:stretch>
            <a:fillRect/>
          </a:stretch>
        </p:blipFill>
        <p:spPr>
          <a:xfrm>
            <a:off x="8235766" y="1742893"/>
            <a:ext cx="2629267" cy="762106"/>
          </a:xfrm>
          <a:prstGeom prst="rect">
            <a:avLst/>
          </a:prstGeom>
          <a:ln w="38100" cap="sq">
            <a:solidFill>
              <a:srgbClr val="6699FF"/>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B1DB4F05-6201-4626-B885-D65AB35C3C1F}"/>
              </a:ext>
            </a:extLst>
          </p:cNvPr>
          <p:cNvPicPr>
            <a:picLocks noChangeAspect="1"/>
          </p:cNvPicPr>
          <p:nvPr/>
        </p:nvPicPr>
        <p:blipFill>
          <a:blip r:embed="rId3"/>
          <a:stretch>
            <a:fillRect/>
          </a:stretch>
        </p:blipFill>
        <p:spPr>
          <a:xfrm>
            <a:off x="2945106" y="4294675"/>
            <a:ext cx="5513949" cy="9627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6786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847B-289F-4E69-88E4-1A22413B2B6B}"/>
              </a:ext>
            </a:extLst>
          </p:cNvPr>
          <p:cNvSpPr>
            <a:spLocks noGrp="1"/>
          </p:cNvSpPr>
          <p:nvPr>
            <p:ph type="title"/>
          </p:nvPr>
        </p:nvSpPr>
        <p:spPr/>
        <p:txBody>
          <a:bodyPr/>
          <a:lstStyle/>
          <a:p>
            <a:r>
              <a:rPr lang="en-US" dirty="0"/>
              <a:t>Date Data Types</a:t>
            </a:r>
          </a:p>
        </p:txBody>
      </p:sp>
      <p:sp>
        <p:nvSpPr>
          <p:cNvPr id="3" name="Content Placeholder 2">
            <a:extLst>
              <a:ext uri="{FF2B5EF4-FFF2-40B4-BE49-F238E27FC236}">
                <a16:creationId xmlns:a16="http://schemas.microsoft.com/office/drawing/2014/main" id="{8068423E-CE62-4440-B594-410501061EA7}"/>
              </a:ext>
            </a:extLst>
          </p:cNvPr>
          <p:cNvSpPr>
            <a:spLocks noGrp="1"/>
          </p:cNvSpPr>
          <p:nvPr>
            <p:ph idx="1"/>
          </p:nvPr>
        </p:nvSpPr>
        <p:spPr>
          <a:xfrm>
            <a:off x="1104900" y="1547757"/>
            <a:ext cx="7046322" cy="2514600"/>
          </a:xfrm>
        </p:spPr>
        <p:txBody>
          <a:bodyPr>
            <a:normAutofit fontScale="92500" lnSpcReduction="10000"/>
          </a:bodyPr>
          <a:lstStyle/>
          <a:p>
            <a:pPr>
              <a:lnSpc>
                <a:spcPct val="150000"/>
              </a:lnSpc>
              <a:buFont typeface="Arial" panose="020B0604020202020204" pitchFamily="34" charset="0"/>
              <a:buChar char="•"/>
            </a:pPr>
            <a:r>
              <a:rPr lang="en-US" dirty="0" err="1">
                <a:solidFill>
                  <a:srgbClr val="FF9999"/>
                </a:solidFill>
              </a:rPr>
              <a:t>Date_rec</a:t>
            </a:r>
            <a:r>
              <a:rPr lang="en-US" dirty="0">
                <a:solidFill>
                  <a:srgbClr val="FF9999"/>
                </a:solidFill>
              </a:rPr>
              <a:t> </a:t>
            </a:r>
            <a:r>
              <a:rPr lang="en-US" dirty="0"/>
              <a:t>A RECORD structure containing three fields, and INTEGER2 year, an UNSIGNED1 month, and an UNSIGNED1 day.</a:t>
            </a:r>
          </a:p>
          <a:p>
            <a:pPr>
              <a:lnSpc>
                <a:spcPct val="150000"/>
              </a:lnSpc>
              <a:buFont typeface="Arial" panose="020B0604020202020204" pitchFamily="34" charset="0"/>
              <a:buChar char="•"/>
            </a:pPr>
            <a:r>
              <a:rPr lang="en-US" dirty="0" err="1">
                <a:solidFill>
                  <a:srgbClr val="FF9999"/>
                </a:solidFill>
              </a:rPr>
              <a:t>Date_t</a:t>
            </a:r>
            <a:r>
              <a:rPr lang="en-US" dirty="0">
                <a:solidFill>
                  <a:srgbClr val="FF9999"/>
                </a:solidFill>
              </a:rPr>
              <a:t> </a:t>
            </a:r>
            <a:r>
              <a:rPr lang="en-US" dirty="0"/>
              <a:t>An UNSIGNED4 containing a date value in YYYYMMDD format. This type does not support dates prior to 1AD</a:t>
            </a:r>
          </a:p>
          <a:p>
            <a:pPr>
              <a:lnSpc>
                <a:spcPct val="150000"/>
              </a:lnSpc>
              <a:buFont typeface="Arial" panose="020B0604020202020204" pitchFamily="34" charset="0"/>
              <a:buChar char="•"/>
            </a:pPr>
            <a:r>
              <a:rPr lang="en-US" dirty="0" err="1">
                <a:solidFill>
                  <a:srgbClr val="FF9999"/>
                </a:solidFill>
              </a:rPr>
              <a:t>Days_t</a:t>
            </a:r>
            <a:r>
              <a:rPr lang="en-US" dirty="0">
                <a:solidFill>
                  <a:srgbClr val="FF9999"/>
                </a:solidFill>
              </a:rPr>
              <a:t> </a:t>
            </a:r>
            <a:r>
              <a:rPr lang="en-US" dirty="0"/>
              <a:t>An UNSIGNED4 containing a date value representing the number of elapsed days since a particular base date. </a:t>
            </a:r>
          </a:p>
        </p:txBody>
      </p:sp>
      <p:pic>
        <p:nvPicPr>
          <p:cNvPr id="5" name="Picture 4">
            <a:extLst>
              <a:ext uri="{FF2B5EF4-FFF2-40B4-BE49-F238E27FC236}">
                <a16:creationId xmlns:a16="http://schemas.microsoft.com/office/drawing/2014/main" id="{B06F81A7-6E72-41DC-8DEF-C8DB5F4F9B73}"/>
              </a:ext>
            </a:extLst>
          </p:cNvPr>
          <p:cNvPicPr>
            <a:picLocks noChangeAspect="1"/>
          </p:cNvPicPr>
          <p:nvPr/>
        </p:nvPicPr>
        <p:blipFill>
          <a:blip r:embed="rId2"/>
          <a:stretch>
            <a:fillRect/>
          </a:stretch>
        </p:blipFill>
        <p:spPr>
          <a:xfrm>
            <a:off x="7873638" y="5997046"/>
            <a:ext cx="2333951" cy="4286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DECE7704-328E-48B0-BA90-D37C7E2FBAD3}"/>
              </a:ext>
            </a:extLst>
          </p:cNvPr>
          <p:cNvPicPr>
            <a:picLocks noChangeAspect="1"/>
          </p:cNvPicPr>
          <p:nvPr/>
        </p:nvPicPr>
        <p:blipFill>
          <a:blip r:embed="rId3"/>
          <a:stretch>
            <a:fillRect/>
          </a:stretch>
        </p:blipFill>
        <p:spPr>
          <a:xfrm>
            <a:off x="1855239" y="3971109"/>
            <a:ext cx="5268060" cy="26578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5E8B6186-B43A-4AD5-96D0-E5D076DA9833}"/>
              </a:ext>
            </a:extLst>
          </p:cNvPr>
          <p:cNvPicPr>
            <a:picLocks noChangeAspect="1"/>
          </p:cNvPicPr>
          <p:nvPr/>
        </p:nvPicPr>
        <p:blipFill>
          <a:blip r:embed="rId4"/>
          <a:stretch>
            <a:fillRect/>
          </a:stretch>
        </p:blipFill>
        <p:spPr>
          <a:xfrm>
            <a:off x="8795741" y="1870697"/>
            <a:ext cx="2289841" cy="934360"/>
          </a:xfrm>
          <a:prstGeom prst="rect">
            <a:avLst/>
          </a:prstGeom>
          <a:ln w="38100" cap="sq">
            <a:solidFill>
              <a:schemeClr val="bg2">
                <a:lumMod val="50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170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CDDDE-1C2B-4C3D-B9A7-BAB44ADED19B}"/>
              </a:ext>
            </a:extLst>
          </p:cNvPr>
          <p:cNvSpPr>
            <a:spLocks noGrp="1"/>
          </p:cNvSpPr>
          <p:nvPr>
            <p:ph type="title"/>
          </p:nvPr>
        </p:nvSpPr>
        <p:spPr/>
        <p:txBody>
          <a:bodyPr/>
          <a:lstStyle/>
          <a:p>
            <a:r>
              <a:rPr lang="en-US" dirty="0"/>
              <a:t>Time Data Types</a:t>
            </a:r>
          </a:p>
        </p:txBody>
      </p:sp>
      <p:sp>
        <p:nvSpPr>
          <p:cNvPr id="3" name="Content Placeholder 2">
            <a:extLst>
              <a:ext uri="{FF2B5EF4-FFF2-40B4-BE49-F238E27FC236}">
                <a16:creationId xmlns:a16="http://schemas.microsoft.com/office/drawing/2014/main" id="{10C2BD14-D526-4F08-A987-40501F74BCBE}"/>
              </a:ext>
            </a:extLst>
          </p:cNvPr>
          <p:cNvSpPr>
            <a:spLocks noGrp="1"/>
          </p:cNvSpPr>
          <p:nvPr>
            <p:ph idx="1"/>
          </p:nvPr>
        </p:nvSpPr>
        <p:spPr>
          <a:xfrm>
            <a:off x="1000398" y="1802674"/>
            <a:ext cx="6393180" cy="2109651"/>
          </a:xfrm>
        </p:spPr>
        <p:txBody>
          <a:bodyPr>
            <a:normAutofit fontScale="85000" lnSpcReduction="10000"/>
          </a:bodyPr>
          <a:lstStyle/>
          <a:p>
            <a:pPr>
              <a:lnSpc>
                <a:spcPct val="150000"/>
              </a:lnSpc>
              <a:buFont typeface="Arial" panose="020B0604020202020204" pitchFamily="34" charset="0"/>
              <a:buChar char="•"/>
            </a:pPr>
            <a:r>
              <a:rPr lang="en-US" dirty="0" err="1">
                <a:solidFill>
                  <a:srgbClr val="00B050"/>
                </a:solidFill>
              </a:rPr>
              <a:t>Time_rec</a:t>
            </a:r>
            <a:r>
              <a:rPr lang="en-US" dirty="0">
                <a:solidFill>
                  <a:srgbClr val="00B050"/>
                </a:solidFill>
              </a:rPr>
              <a:t> </a:t>
            </a:r>
            <a:r>
              <a:rPr lang="en-US" dirty="0"/>
              <a:t>A RECORD structure containing three fields, and INTEGER1 hour, an UNSIGNED1 minute, and an UNSIGNED1 second.</a:t>
            </a:r>
          </a:p>
          <a:p>
            <a:pPr>
              <a:lnSpc>
                <a:spcPct val="150000"/>
              </a:lnSpc>
              <a:buFont typeface="Arial" panose="020B0604020202020204" pitchFamily="34" charset="0"/>
              <a:buChar char="•"/>
            </a:pPr>
            <a:r>
              <a:rPr lang="en-US" dirty="0" err="1">
                <a:solidFill>
                  <a:srgbClr val="00B050"/>
                </a:solidFill>
              </a:rPr>
              <a:t>Time_t</a:t>
            </a:r>
            <a:r>
              <a:rPr lang="en-US" dirty="0">
                <a:solidFill>
                  <a:srgbClr val="00B050"/>
                </a:solidFill>
              </a:rPr>
              <a:t> </a:t>
            </a:r>
            <a:r>
              <a:rPr lang="en-US" dirty="0"/>
              <a:t>An UNSIGNED3 holding a time of day in the decimal form HHMMDD.</a:t>
            </a:r>
          </a:p>
          <a:p>
            <a:pPr>
              <a:lnSpc>
                <a:spcPct val="150000"/>
              </a:lnSpc>
              <a:buFont typeface="Arial" panose="020B0604020202020204" pitchFamily="34" charset="0"/>
              <a:buChar char="•"/>
            </a:pPr>
            <a:r>
              <a:rPr lang="en-US" dirty="0" err="1">
                <a:solidFill>
                  <a:srgbClr val="00B050"/>
                </a:solidFill>
              </a:rPr>
              <a:t>Seconds_t</a:t>
            </a:r>
            <a:r>
              <a:rPr lang="en-US" dirty="0">
                <a:solidFill>
                  <a:srgbClr val="00B050"/>
                </a:solidFill>
              </a:rPr>
              <a:t> </a:t>
            </a:r>
            <a:r>
              <a:rPr lang="en-US" dirty="0"/>
              <a:t>An INTEGER8 holding a number of seconds. Can be used to represent either a duration or the number of seconds since epoch</a:t>
            </a:r>
          </a:p>
        </p:txBody>
      </p:sp>
      <p:pic>
        <p:nvPicPr>
          <p:cNvPr id="5" name="Picture 4">
            <a:extLst>
              <a:ext uri="{FF2B5EF4-FFF2-40B4-BE49-F238E27FC236}">
                <a16:creationId xmlns:a16="http://schemas.microsoft.com/office/drawing/2014/main" id="{AA56E94C-62BB-4BAB-93D7-64D53687FD7E}"/>
              </a:ext>
            </a:extLst>
          </p:cNvPr>
          <p:cNvPicPr>
            <a:picLocks noChangeAspect="1"/>
          </p:cNvPicPr>
          <p:nvPr/>
        </p:nvPicPr>
        <p:blipFill>
          <a:blip r:embed="rId2"/>
          <a:stretch>
            <a:fillRect/>
          </a:stretch>
        </p:blipFill>
        <p:spPr>
          <a:xfrm>
            <a:off x="8516984" y="1802674"/>
            <a:ext cx="2365056" cy="927473"/>
          </a:xfrm>
          <a:prstGeom prst="rect">
            <a:avLst/>
          </a:prstGeom>
          <a:ln w="38100" cap="sq">
            <a:solidFill>
              <a:srgbClr val="CC00CC"/>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2D068207-3FE0-46B5-A566-06500A4B3ECE}"/>
              </a:ext>
            </a:extLst>
          </p:cNvPr>
          <p:cNvPicPr>
            <a:picLocks noChangeAspect="1"/>
          </p:cNvPicPr>
          <p:nvPr/>
        </p:nvPicPr>
        <p:blipFill>
          <a:blip r:embed="rId3"/>
          <a:stretch>
            <a:fillRect/>
          </a:stretch>
        </p:blipFill>
        <p:spPr>
          <a:xfrm>
            <a:off x="4323805" y="3958044"/>
            <a:ext cx="2747560" cy="21799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7511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F8E4-D391-4B2B-93DF-16B43924208F}"/>
              </a:ext>
            </a:extLst>
          </p:cNvPr>
          <p:cNvSpPr>
            <a:spLocks noGrp="1"/>
          </p:cNvSpPr>
          <p:nvPr>
            <p:ph type="title"/>
          </p:nvPr>
        </p:nvSpPr>
        <p:spPr/>
        <p:txBody>
          <a:bodyPr/>
          <a:lstStyle/>
          <a:p>
            <a:r>
              <a:rPr lang="en-US" dirty="0"/>
              <a:t>Year – Month – Day Functions</a:t>
            </a:r>
          </a:p>
        </p:txBody>
      </p:sp>
      <p:sp>
        <p:nvSpPr>
          <p:cNvPr id="3" name="Content Placeholder 2">
            <a:extLst>
              <a:ext uri="{FF2B5EF4-FFF2-40B4-BE49-F238E27FC236}">
                <a16:creationId xmlns:a16="http://schemas.microsoft.com/office/drawing/2014/main" id="{CB9D129B-D53A-4FCB-819C-91CF2C118BEE}"/>
              </a:ext>
            </a:extLst>
          </p:cNvPr>
          <p:cNvSpPr>
            <a:spLocks noGrp="1"/>
          </p:cNvSpPr>
          <p:nvPr>
            <p:ph idx="1"/>
          </p:nvPr>
        </p:nvSpPr>
        <p:spPr>
          <a:xfrm>
            <a:off x="1104900" y="1600200"/>
            <a:ext cx="9982200" cy="4601095"/>
          </a:xfrm>
        </p:spPr>
        <p:txBody>
          <a:bodyPr>
            <a:normAutofit/>
          </a:bodyPr>
          <a:lstStyle/>
          <a:p>
            <a:pPr marL="0" indent="0">
              <a:buNone/>
            </a:pPr>
            <a:r>
              <a:rPr lang="en-US" dirty="0">
                <a:solidFill>
                  <a:srgbClr val="7030A0"/>
                </a:solidFill>
              </a:rPr>
              <a:t>Year</a:t>
            </a:r>
            <a:r>
              <a:rPr lang="en-US" dirty="0"/>
              <a:t>   Returns the Year number from date value.</a:t>
            </a:r>
          </a:p>
          <a:p>
            <a:pPr marL="0" indent="0">
              <a:buNone/>
            </a:pPr>
            <a:r>
              <a:rPr lang="en-US" dirty="0">
                <a:solidFill>
                  <a:srgbClr val="7030A0"/>
                </a:solidFill>
              </a:rPr>
              <a:t>Month</a:t>
            </a:r>
            <a:r>
              <a:rPr lang="en-US" dirty="0"/>
              <a:t> Returns the Month number from date value.</a:t>
            </a:r>
          </a:p>
          <a:p>
            <a:pPr marL="0" indent="0">
              <a:buNone/>
            </a:pPr>
            <a:r>
              <a:rPr lang="en-US" dirty="0">
                <a:solidFill>
                  <a:srgbClr val="7030A0"/>
                </a:solidFill>
              </a:rPr>
              <a:t>Day</a:t>
            </a:r>
            <a:r>
              <a:rPr lang="en-US" dirty="0"/>
              <a:t>   Returns the Day number from date value.</a:t>
            </a:r>
          </a:p>
          <a:p>
            <a:pPr>
              <a:buFont typeface="Arial" panose="020B0604020202020204" pitchFamily="34" charset="0"/>
              <a:buChar char="•"/>
            </a:pPr>
            <a:r>
              <a:rPr lang="en-US" dirty="0">
                <a:solidFill>
                  <a:srgbClr val="00B0F0"/>
                </a:solidFill>
              </a:rPr>
              <a:t>date</a:t>
            </a:r>
            <a:r>
              <a:rPr lang="en-US" dirty="0"/>
              <a:t> A date value in the </a:t>
            </a:r>
            <a:r>
              <a:rPr lang="en-US" dirty="0" err="1"/>
              <a:t>Date_t</a:t>
            </a:r>
            <a:r>
              <a:rPr lang="en-US" dirty="0"/>
              <a:t> format (YYYYMMDD)</a:t>
            </a:r>
          </a:p>
          <a:p>
            <a:endParaRPr lang="en-US" dirty="0"/>
          </a:p>
        </p:txBody>
      </p:sp>
      <p:pic>
        <p:nvPicPr>
          <p:cNvPr id="5" name="Picture 4">
            <a:extLst>
              <a:ext uri="{FF2B5EF4-FFF2-40B4-BE49-F238E27FC236}">
                <a16:creationId xmlns:a16="http://schemas.microsoft.com/office/drawing/2014/main" id="{115353A9-72EE-4DA8-BFCF-DC28776A9D43}"/>
              </a:ext>
            </a:extLst>
          </p:cNvPr>
          <p:cNvPicPr>
            <a:picLocks noChangeAspect="1"/>
          </p:cNvPicPr>
          <p:nvPr/>
        </p:nvPicPr>
        <p:blipFill>
          <a:blip r:embed="rId2"/>
          <a:stretch>
            <a:fillRect/>
          </a:stretch>
        </p:blipFill>
        <p:spPr>
          <a:xfrm>
            <a:off x="8891011" y="1600200"/>
            <a:ext cx="2057687" cy="790685"/>
          </a:xfrm>
          <a:prstGeom prst="rect">
            <a:avLst/>
          </a:prstGeom>
          <a:ln w="38100" cap="sq">
            <a:solidFill>
              <a:srgbClr val="FFC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72603CF6-973E-406A-A0B0-1B75FD603E52}"/>
              </a:ext>
            </a:extLst>
          </p:cNvPr>
          <p:cNvPicPr>
            <a:picLocks noChangeAspect="1"/>
          </p:cNvPicPr>
          <p:nvPr/>
        </p:nvPicPr>
        <p:blipFill>
          <a:blip r:embed="rId3"/>
          <a:stretch>
            <a:fillRect/>
          </a:stretch>
        </p:blipFill>
        <p:spPr>
          <a:xfrm>
            <a:off x="3550539" y="4193177"/>
            <a:ext cx="4614086" cy="12047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4321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42271" y="728101"/>
            <a:ext cx="11513969" cy="874319"/>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dirty="0">
                <a:solidFill>
                  <a:schemeClr val="tx2">
                    <a:lumMod val="50000"/>
                  </a:schemeClr>
                </a:solidFill>
              </a:rPr>
              <a:t>ECL Watch</a:t>
            </a:r>
          </a:p>
        </p:txBody>
      </p:sp>
      <p:sp>
        <p:nvSpPr>
          <p:cNvPr id="6" name="Content Placeholder 2">
            <a:extLst>
              <a:ext uri="{FF2B5EF4-FFF2-40B4-BE49-F238E27FC236}">
                <a16:creationId xmlns:a16="http://schemas.microsoft.com/office/drawing/2014/main" id="{90D33B59-B0BA-5F48-91CD-3EA887756279}"/>
              </a:ext>
            </a:extLst>
          </p:cNvPr>
          <p:cNvSpPr>
            <a:spLocks noGrp="1"/>
          </p:cNvSpPr>
          <p:nvPr/>
        </p:nvSpPr>
        <p:spPr>
          <a:xfrm>
            <a:off x="1260389" y="1685915"/>
            <a:ext cx="11181536" cy="4302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400"/>
              </a:spcBef>
              <a:buClr>
                <a:srgbClr val="E12726"/>
              </a:buClr>
              <a:buFont typeface="Arial" panose="020B0604020202020204" pitchFamily="34" charset="0"/>
              <a:buChar char="•"/>
              <a:defRPr 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Arial" panose="020B0604020202020204" pitchFamily="34" charset="0"/>
              <a:buChar char="•"/>
              <a:defRPr lang="en-US" sz="2400" kern="1200">
                <a:solidFill>
                  <a:prstClr val="black"/>
                </a:solidFill>
                <a:latin typeface="+mn-lt"/>
                <a:ea typeface="+mn-ea"/>
                <a:cs typeface="+mn-cs"/>
              </a:defRPr>
            </a:lvl2pPr>
            <a:lvl3pPr marL="1143000" indent="-228600" algn="l" defTabSz="914400" rtl="0" eaLnBrk="1" latinLnBrk="0" hangingPunct="1">
              <a:lnSpc>
                <a:spcPct val="90000"/>
              </a:lnSpc>
              <a:spcBef>
                <a:spcPts val="600"/>
              </a:spcBef>
              <a:buFont typeface="Arial" panose="020B0604020202020204" pitchFamily="34" charset="0"/>
              <a:buChar char="•"/>
              <a:defRPr lang="en-US" sz="2400" kern="1200">
                <a:solidFill>
                  <a:prstClr val="black"/>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2"/>
              </a:buClr>
            </a:pPr>
            <a:r>
              <a:rPr lang="en-US" sz="1600" dirty="0">
                <a:solidFill>
                  <a:schemeClr val="tx2">
                    <a:lumMod val="50000"/>
                  </a:schemeClr>
                </a:solidFill>
              </a:rPr>
              <a:t>Browser-based interface that provides admin control over a cluster</a:t>
            </a:r>
            <a:endParaRPr lang="en-US" sz="1200" dirty="0">
              <a:solidFill>
                <a:schemeClr val="tx2">
                  <a:lumMod val="50000"/>
                </a:schemeClr>
              </a:solidFill>
            </a:endParaRPr>
          </a:p>
          <a:p>
            <a:pPr lvl="1">
              <a:buClr>
                <a:schemeClr val="tx2"/>
              </a:buClr>
              <a:buFont typeface="Courier New" panose="02070309020205020404" pitchFamily="49" charset="0"/>
              <a:buChar char="o"/>
            </a:pPr>
            <a:r>
              <a:rPr lang="en-US" sz="1600" dirty="0">
                <a:solidFill>
                  <a:schemeClr val="tx2">
                    <a:lumMod val="50000"/>
                  </a:schemeClr>
                </a:solidFill>
              </a:rPr>
              <a:t>Monitor cluster status</a:t>
            </a:r>
          </a:p>
          <a:p>
            <a:pPr lvl="1">
              <a:buClr>
                <a:schemeClr val="tx2"/>
              </a:buClr>
              <a:buFont typeface="Courier New" panose="02070309020205020404" pitchFamily="49" charset="0"/>
              <a:buChar char="o"/>
            </a:pPr>
            <a:r>
              <a:rPr lang="en-US" sz="1600" dirty="0">
                <a:solidFill>
                  <a:schemeClr val="tx2">
                    <a:lumMod val="50000"/>
                  </a:schemeClr>
                </a:solidFill>
              </a:rPr>
              <a:t>Job information</a:t>
            </a:r>
          </a:p>
          <a:p>
            <a:pPr lvl="1">
              <a:buClr>
                <a:schemeClr val="tx2"/>
              </a:buClr>
              <a:buFont typeface="Courier New" panose="02070309020205020404" pitchFamily="49" charset="0"/>
              <a:buChar char="o"/>
            </a:pPr>
            <a:r>
              <a:rPr lang="en-US" sz="1600" dirty="0">
                <a:solidFill>
                  <a:schemeClr val="tx2">
                    <a:lumMod val="50000"/>
                  </a:schemeClr>
                </a:solidFill>
              </a:rPr>
              <a:t>View Data Profile</a:t>
            </a:r>
          </a:p>
          <a:p>
            <a:pPr lvl="1">
              <a:buClr>
                <a:schemeClr val="tx2"/>
              </a:buClr>
              <a:buFont typeface="Courier New" panose="02070309020205020404" pitchFamily="49" charset="0"/>
              <a:buChar char="o"/>
            </a:pPr>
            <a:r>
              <a:rPr lang="en-US" sz="1600" dirty="0">
                <a:solidFill>
                  <a:schemeClr val="tx2">
                    <a:lumMod val="50000"/>
                  </a:schemeClr>
                </a:solidFill>
              </a:rPr>
              <a:t>Schedule and reschedule periodic tasks</a:t>
            </a:r>
          </a:p>
          <a:p>
            <a:pPr lvl="1">
              <a:buClr>
                <a:schemeClr val="tx2"/>
              </a:buClr>
              <a:buFont typeface="Courier New" panose="02070309020205020404" pitchFamily="49" charset="0"/>
              <a:buChar char="o"/>
            </a:pPr>
            <a:r>
              <a:rPr lang="en-US" sz="1600" dirty="0">
                <a:solidFill>
                  <a:schemeClr val="tx2">
                    <a:lumMod val="50000"/>
                  </a:schemeClr>
                </a:solidFill>
              </a:rPr>
              <a:t>Manage data</a:t>
            </a:r>
          </a:p>
          <a:p>
            <a:pPr lvl="1">
              <a:buClr>
                <a:schemeClr val="tx2"/>
              </a:buClr>
              <a:buFont typeface="Courier New" panose="02070309020205020404" pitchFamily="49" charset="0"/>
              <a:buChar char="o"/>
            </a:pPr>
            <a:r>
              <a:rPr lang="en-US" sz="1600" dirty="0">
                <a:solidFill>
                  <a:schemeClr val="tx2">
                    <a:lumMod val="50000"/>
                  </a:schemeClr>
                </a:solidFill>
              </a:rPr>
              <a:t>Maintain Roxie queries</a:t>
            </a:r>
          </a:p>
          <a:p>
            <a:pPr lvl="1">
              <a:buClr>
                <a:schemeClr val="tx2"/>
              </a:buClr>
              <a:buFont typeface="Courier New" panose="02070309020205020404" pitchFamily="49" charset="0"/>
              <a:buChar char="o"/>
            </a:pPr>
            <a:r>
              <a:rPr lang="en-US" sz="1600" dirty="0">
                <a:solidFill>
                  <a:schemeClr val="tx2">
                    <a:lumMod val="50000"/>
                  </a:schemeClr>
                </a:solidFill>
              </a:rPr>
              <a:t>Security management</a:t>
            </a:r>
          </a:p>
          <a:p>
            <a:pPr>
              <a:buClr>
                <a:schemeClr val="tx2"/>
              </a:buClr>
            </a:pPr>
            <a:r>
              <a:rPr lang="en-US" sz="1600" dirty="0">
                <a:solidFill>
                  <a:schemeClr val="tx2">
                    <a:lumMod val="50000"/>
                  </a:schemeClr>
                </a:solidFill>
              </a:rPr>
              <a:t>Default URL</a:t>
            </a:r>
          </a:p>
          <a:p>
            <a:pPr lvl="1">
              <a:buClr>
                <a:schemeClr val="tx2"/>
              </a:buClr>
              <a:buFont typeface="Courier New" panose="02070309020205020404" pitchFamily="49" charset="0"/>
              <a:buChar char="o"/>
            </a:pPr>
            <a:r>
              <a:rPr lang="en-US" sz="1600" dirty="0">
                <a:solidFill>
                  <a:schemeClr val="tx2">
                    <a:lumMod val="50000"/>
                  </a:schemeClr>
                </a:solidFill>
              </a:rPr>
              <a:t>ECL Watch: </a:t>
            </a:r>
            <a:r>
              <a:rPr lang="en-US" sz="1600" dirty="0">
                <a:solidFill>
                  <a:schemeClr val="tx2">
                    <a:lumMod val="50000"/>
                  </a:schemeClr>
                </a:solidFill>
                <a:hlinkClick r:id="rId2"/>
              </a:rPr>
              <a:t>http(s)://hostname:8010</a:t>
            </a:r>
            <a:endParaRPr lang="en-US" sz="1600" dirty="0">
              <a:solidFill>
                <a:schemeClr val="tx2">
                  <a:lumMod val="50000"/>
                </a:schemeClr>
              </a:solidFill>
            </a:endParaRPr>
          </a:p>
          <a:p>
            <a:pPr lvl="1">
              <a:buClr>
                <a:schemeClr val="tx2"/>
              </a:buClr>
              <a:buFont typeface="Courier New" panose="02070309020205020404" pitchFamily="49" charset="0"/>
              <a:buChar char="o"/>
            </a:pPr>
            <a:r>
              <a:rPr lang="en-US" sz="1600" dirty="0">
                <a:solidFill>
                  <a:schemeClr val="tx2">
                    <a:lumMod val="50000"/>
                  </a:schemeClr>
                </a:solidFill>
              </a:rPr>
              <a:t>Roxie Page: </a:t>
            </a:r>
            <a:r>
              <a:rPr lang="en-US" sz="1600" dirty="0">
                <a:solidFill>
                  <a:schemeClr val="tx2">
                    <a:lumMod val="50000"/>
                  </a:schemeClr>
                </a:solidFill>
                <a:hlinkClick r:id="rId3"/>
              </a:rPr>
              <a:t>http(s)://hostname:8002</a:t>
            </a:r>
            <a:endParaRPr lang="en-US" sz="1600" dirty="0">
              <a:solidFill>
                <a:schemeClr val="tx2">
                  <a:lumMod val="50000"/>
                </a:schemeClr>
              </a:solidFill>
            </a:endParaRPr>
          </a:p>
          <a:p>
            <a:pPr lvl="1"/>
            <a:endParaRPr lang="en-US" sz="1600" dirty="0">
              <a:solidFill>
                <a:schemeClr val="tx2">
                  <a:lumMod val="50000"/>
                </a:schemeClr>
              </a:solidFill>
            </a:endParaRPr>
          </a:p>
        </p:txBody>
      </p:sp>
    </p:spTree>
    <p:extLst>
      <p:ext uri="{BB962C8B-B14F-4D97-AF65-F5344CB8AC3E}">
        <p14:creationId xmlns:p14="http://schemas.microsoft.com/office/powerpoint/2010/main" val="31830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4C82-E5AF-4FAC-91EA-C7B0DB505B7C}"/>
              </a:ext>
            </a:extLst>
          </p:cNvPr>
          <p:cNvSpPr>
            <a:spLocks noGrp="1"/>
          </p:cNvSpPr>
          <p:nvPr>
            <p:ph type="title"/>
          </p:nvPr>
        </p:nvSpPr>
        <p:spPr/>
        <p:txBody>
          <a:bodyPr/>
          <a:lstStyle/>
          <a:p>
            <a:r>
              <a:rPr lang="en-US" dirty="0"/>
              <a:t>FromStringToDate Function</a:t>
            </a:r>
          </a:p>
        </p:txBody>
      </p:sp>
      <p:sp>
        <p:nvSpPr>
          <p:cNvPr id="3" name="Content Placeholder 2">
            <a:extLst>
              <a:ext uri="{FF2B5EF4-FFF2-40B4-BE49-F238E27FC236}">
                <a16:creationId xmlns:a16="http://schemas.microsoft.com/office/drawing/2014/main" id="{F92A9BCD-FC03-422A-A56D-10C3FF70B236}"/>
              </a:ext>
            </a:extLst>
          </p:cNvPr>
          <p:cNvSpPr>
            <a:spLocks noGrp="1"/>
          </p:cNvSpPr>
          <p:nvPr>
            <p:ph idx="1"/>
          </p:nvPr>
        </p:nvSpPr>
        <p:spPr>
          <a:xfrm>
            <a:off x="1010010" y="1382723"/>
            <a:ext cx="8979379" cy="4572000"/>
          </a:xfrm>
        </p:spPr>
        <p:txBody>
          <a:bodyPr/>
          <a:lstStyle/>
          <a:p>
            <a:pPr marL="0" indent="0">
              <a:buNone/>
            </a:pPr>
            <a:r>
              <a:rPr lang="en-US" dirty="0"/>
              <a:t>Converts a string to a </a:t>
            </a:r>
            <a:r>
              <a:rPr lang="en-US" dirty="0" err="1"/>
              <a:t>Date_t</a:t>
            </a:r>
            <a:r>
              <a:rPr lang="en-US" dirty="0"/>
              <a:t>(YYYMMDD) using the relevant string format. </a:t>
            </a:r>
          </a:p>
          <a:p>
            <a:pPr marL="0" indent="0">
              <a:buNone/>
            </a:pPr>
            <a:r>
              <a:rPr lang="en-US" dirty="0"/>
              <a:t>The resulting date must be representable within the Gregorian calendar after the year 1600.</a:t>
            </a:r>
          </a:p>
          <a:p>
            <a:pPr>
              <a:lnSpc>
                <a:spcPct val="150000"/>
              </a:lnSpc>
              <a:spcBef>
                <a:spcPts val="0"/>
              </a:spcBef>
              <a:buFont typeface="Arial" panose="020B0604020202020204" pitchFamily="34" charset="0"/>
              <a:buChar char="•"/>
            </a:pPr>
            <a:r>
              <a:rPr lang="en-US" dirty="0" err="1">
                <a:solidFill>
                  <a:srgbClr val="7030A0"/>
                </a:solidFill>
              </a:rPr>
              <a:t>date_text</a:t>
            </a:r>
            <a:r>
              <a:rPr lang="en-US" dirty="0">
                <a:solidFill>
                  <a:srgbClr val="7030A0"/>
                </a:solidFill>
              </a:rPr>
              <a:t> </a:t>
            </a:r>
            <a:r>
              <a:rPr lang="en-US" dirty="0"/>
              <a:t>The string to be converted </a:t>
            </a:r>
          </a:p>
          <a:p>
            <a:pPr>
              <a:lnSpc>
                <a:spcPct val="150000"/>
              </a:lnSpc>
              <a:spcBef>
                <a:spcPts val="0"/>
              </a:spcBef>
              <a:buFont typeface="Arial" panose="020B0604020202020204" pitchFamily="34" charset="0"/>
              <a:buChar char="•"/>
            </a:pPr>
            <a:r>
              <a:rPr lang="en-US" dirty="0">
                <a:solidFill>
                  <a:srgbClr val="7030A0"/>
                </a:solidFill>
              </a:rPr>
              <a:t>format </a:t>
            </a:r>
            <a:r>
              <a:rPr lang="en-US" dirty="0"/>
              <a:t>	The format of the input string.</a:t>
            </a:r>
          </a:p>
        </p:txBody>
      </p:sp>
      <p:pic>
        <p:nvPicPr>
          <p:cNvPr id="5" name="Picture 4">
            <a:extLst>
              <a:ext uri="{FF2B5EF4-FFF2-40B4-BE49-F238E27FC236}">
                <a16:creationId xmlns:a16="http://schemas.microsoft.com/office/drawing/2014/main" id="{E1283548-8318-4108-9137-1AA07D4A8862}"/>
              </a:ext>
            </a:extLst>
          </p:cNvPr>
          <p:cNvPicPr>
            <a:picLocks noChangeAspect="1"/>
          </p:cNvPicPr>
          <p:nvPr/>
        </p:nvPicPr>
        <p:blipFill>
          <a:blip r:embed="rId2"/>
          <a:stretch>
            <a:fillRect/>
          </a:stretch>
        </p:blipFill>
        <p:spPr>
          <a:xfrm>
            <a:off x="7149744" y="2241039"/>
            <a:ext cx="4435680" cy="460084"/>
          </a:xfrm>
          <a:prstGeom prst="rect">
            <a:avLst/>
          </a:prstGeom>
          <a:ln w="38100" cap="sq">
            <a:solidFill>
              <a:srgbClr val="9966FF"/>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741EAA2A-B220-44A3-B752-C33A8E05D078}"/>
              </a:ext>
            </a:extLst>
          </p:cNvPr>
          <p:cNvPicPr>
            <a:picLocks noChangeAspect="1"/>
          </p:cNvPicPr>
          <p:nvPr/>
        </p:nvPicPr>
        <p:blipFill>
          <a:blip r:embed="rId3"/>
          <a:stretch>
            <a:fillRect/>
          </a:stretch>
        </p:blipFill>
        <p:spPr>
          <a:xfrm>
            <a:off x="2458528" y="3113149"/>
            <a:ext cx="6848828" cy="3203094"/>
          </a:xfrm>
          <a:prstGeom prst="roundRect">
            <a:avLst>
              <a:gd name="adj" fmla="val 4167"/>
            </a:avLst>
          </a:prstGeom>
          <a:solidFill>
            <a:srgbClr val="FFFFFF"/>
          </a:solidFill>
          <a:ln w="76200" cap="sq">
            <a:solidFill>
              <a:srgbClr val="00206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18649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5FEAC-B46B-49BD-A21B-C29B5B2A5484}"/>
              </a:ext>
            </a:extLst>
          </p:cNvPr>
          <p:cNvSpPr>
            <a:spLocks noGrp="1"/>
          </p:cNvSpPr>
          <p:nvPr>
            <p:ph type="title"/>
          </p:nvPr>
        </p:nvSpPr>
        <p:spPr/>
        <p:txBody>
          <a:bodyPr/>
          <a:lstStyle/>
          <a:p>
            <a:r>
              <a:rPr lang="en-US" dirty="0"/>
              <a:t>FromStringToDate Function</a:t>
            </a:r>
          </a:p>
        </p:txBody>
      </p:sp>
      <p:pic>
        <p:nvPicPr>
          <p:cNvPr id="3" name="Picture 2">
            <a:extLst>
              <a:ext uri="{FF2B5EF4-FFF2-40B4-BE49-F238E27FC236}">
                <a16:creationId xmlns:a16="http://schemas.microsoft.com/office/drawing/2014/main" id="{F9D85C5E-DE3A-4EC1-84FD-2EC309327F98}"/>
              </a:ext>
            </a:extLst>
          </p:cNvPr>
          <p:cNvPicPr>
            <a:picLocks noChangeAspect="1"/>
          </p:cNvPicPr>
          <p:nvPr/>
        </p:nvPicPr>
        <p:blipFill>
          <a:blip r:embed="rId2"/>
          <a:stretch>
            <a:fillRect/>
          </a:stretch>
        </p:blipFill>
        <p:spPr>
          <a:xfrm>
            <a:off x="1710706" y="1920623"/>
            <a:ext cx="8419536" cy="3481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4618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4C82-E5AF-4FAC-91EA-C7B0DB505B7C}"/>
              </a:ext>
            </a:extLst>
          </p:cNvPr>
          <p:cNvSpPr>
            <a:spLocks noGrp="1"/>
          </p:cNvSpPr>
          <p:nvPr>
            <p:ph type="title"/>
          </p:nvPr>
        </p:nvSpPr>
        <p:spPr/>
        <p:txBody>
          <a:bodyPr/>
          <a:lstStyle/>
          <a:p>
            <a:r>
              <a:rPr lang="en-US" dirty="0"/>
              <a:t>Between Function</a:t>
            </a:r>
          </a:p>
        </p:txBody>
      </p:sp>
      <p:sp>
        <p:nvSpPr>
          <p:cNvPr id="8" name="Content Placeholder 2">
            <a:extLst>
              <a:ext uri="{FF2B5EF4-FFF2-40B4-BE49-F238E27FC236}">
                <a16:creationId xmlns:a16="http://schemas.microsoft.com/office/drawing/2014/main" id="{45D06115-4FC0-40F3-9E74-AC771198D9D1}"/>
              </a:ext>
            </a:extLst>
          </p:cNvPr>
          <p:cNvSpPr txBox="1">
            <a:spLocks/>
          </p:cNvSpPr>
          <p:nvPr/>
        </p:nvSpPr>
        <p:spPr>
          <a:xfrm>
            <a:off x="1030086" y="1598122"/>
            <a:ext cx="6093922" cy="3181696"/>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1600" kern="1200">
                <a:solidFill>
                  <a:schemeClr val="tx2"/>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sz="1400" b="1" dirty="0" err="1">
                <a:solidFill>
                  <a:srgbClr val="FF3300"/>
                </a:solidFill>
              </a:rPr>
              <a:t>DaysBetween</a:t>
            </a:r>
            <a:endParaRPr lang="en-US" sz="1400" dirty="0"/>
          </a:p>
          <a:p>
            <a:pPr marL="0" indent="0">
              <a:buNone/>
            </a:pPr>
            <a:r>
              <a:rPr lang="en-US" sz="1400" dirty="0"/>
              <a:t>Calculates and returns the number of whole days between two dates</a:t>
            </a:r>
          </a:p>
          <a:p>
            <a:pPr marL="0" indent="0">
              <a:buNone/>
            </a:pPr>
            <a:r>
              <a:rPr lang="en-US" sz="1400" b="1" dirty="0" err="1">
                <a:solidFill>
                  <a:srgbClr val="FF3300"/>
                </a:solidFill>
              </a:rPr>
              <a:t>MonthsBetween</a:t>
            </a:r>
            <a:endParaRPr lang="en-US" sz="1400" dirty="0"/>
          </a:p>
          <a:p>
            <a:pPr marL="0" indent="0">
              <a:buNone/>
            </a:pPr>
            <a:r>
              <a:rPr lang="en-US" sz="1400" dirty="0"/>
              <a:t>Calculates and returns the number of whole days between two dates</a:t>
            </a:r>
          </a:p>
          <a:p>
            <a:pPr>
              <a:buFont typeface="Arial" panose="020B0604020202020204" pitchFamily="34" charset="0"/>
              <a:buChar char="•"/>
            </a:pPr>
            <a:r>
              <a:rPr lang="en-US" sz="1400" dirty="0" err="1">
                <a:solidFill>
                  <a:srgbClr val="0070C0"/>
                </a:solidFill>
              </a:rPr>
              <a:t>fromDate</a:t>
            </a:r>
            <a:r>
              <a:rPr lang="en-US" sz="1400" dirty="0"/>
              <a:t> The first date value in </a:t>
            </a:r>
            <a:r>
              <a:rPr lang="en-US" sz="1400" dirty="0" err="1"/>
              <a:t>Date_t</a:t>
            </a:r>
            <a:r>
              <a:rPr lang="en-US" sz="1400" dirty="0"/>
              <a:t> format. </a:t>
            </a:r>
          </a:p>
          <a:p>
            <a:pPr>
              <a:buFont typeface="Arial" panose="020B0604020202020204" pitchFamily="34" charset="0"/>
              <a:buChar char="•"/>
            </a:pPr>
            <a:r>
              <a:rPr lang="en-US" sz="1400" dirty="0" err="1">
                <a:solidFill>
                  <a:srgbClr val="0070C0"/>
                </a:solidFill>
              </a:rPr>
              <a:t>toDate</a:t>
            </a:r>
            <a:r>
              <a:rPr lang="en-US" sz="1400" dirty="0"/>
              <a:t>   The last date value in </a:t>
            </a:r>
            <a:r>
              <a:rPr lang="en-US" sz="1400" dirty="0" err="1"/>
              <a:t>Date_t</a:t>
            </a:r>
            <a:r>
              <a:rPr lang="en-US" sz="1400" dirty="0"/>
              <a:t> format. </a:t>
            </a:r>
          </a:p>
        </p:txBody>
      </p:sp>
      <p:pic>
        <p:nvPicPr>
          <p:cNvPr id="11" name="Picture 10">
            <a:extLst>
              <a:ext uri="{FF2B5EF4-FFF2-40B4-BE49-F238E27FC236}">
                <a16:creationId xmlns:a16="http://schemas.microsoft.com/office/drawing/2014/main" id="{47330D22-0C2C-4134-9A30-F0D9F025A23F}"/>
              </a:ext>
            </a:extLst>
          </p:cNvPr>
          <p:cNvPicPr>
            <a:picLocks noChangeAspect="1"/>
          </p:cNvPicPr>
          <p:nvPr/>
        </p:nvPicPr>
        <p:blipFill>
          <a:blip r:embed="rId2"/>
          <a:stretch>
            <a:fillRect/>
          </a:stretch>
        </p:blipFill>
        <p:spPr>
          <a:xfrm>
            <a:off x="7468812" y="1598122"/>
            <a:ext cx="4254443" cy="743029"/>
          </a:xfrm>
          <a:prstGeom prst="rect">
            <a:avLst/>
          </a:prstGeom>
          <a:ln w="38100" cap="sq">
            <a:solidFill>
              <a:srgbClr val="9966FF"/>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68A59159-1B48-46E9-B4C2-1485D875A5F3}"/>
              </a:ext>
            </a:extLst>
          </p:cNvPr>
          <p:cNvPicPr>
            <a:picLocks noChangeAspect="1"/>
          </p:cNvPicPr>
          <p:nvPr/>
        </p:nvPicPr>
        <p:blipFill>
          <a:blip r:embed="rId3"/>
          <a:stretch>
            <a:fillRect/>
          </a:stretch>
        </p:blipFill>
        <p:spPr>
          <a:xfrm>
            <a:off x="2321185" y="4329038"/>
            <a:ext cx="7110508" cy="21319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49293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9486993" y="1500931"/>
            <a:ext cx="2189954" cy="19095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p:cNvSpPr txBox="1"/>
          <p:nvPr/>
        </p:nvSpPr>
        <p:spPr>
          <a:xfrm>
            <a:off x="10338029" y="4352064"/>
            <a:ext cx="795411" cy="246221"/>
          </a:xfrm>
          <a:prstGeom prst="rect">
            <a:avLst/>
          </a:prstGeom>
          <a:noFill/>
        </p:spPr>
        <p:txBody>
          <a:bodyPr wrap="none" rtlCol="0">
            <a:spAutoFit/>
          </a:bodyPr>
          <a:lstStyle/>
          <a:p>
            <a:r>
              <a:rPr lang="en-US" sz="1000" b="1" dirty="0">
                <a:solidFill>
                  <a:srgbClr val="00B0F0"/>
                </a:solidFill>
              </a:rPr>
              <a:t>WU Name</a:t>
            </a:r>
          </a:p>
        </p:txBody>
      </p:sp>
      <p:sp>
        <p:nvSpPr>
          <p:cNvPr id="9" name="Rectangle 8">
            <a:extLst>
              <a:ext uri="{FF2B5EF4-FFF2-40B4-BE49-F238E27FC236}">
                <a16:creationId xmlns:a16="http://schemas.microsoft.com/office/drawing/2014/main" id="{16CBFF87-517B-4925-BF39-7789EBAF52AA}"/>
              </a:ext>
            </a:extLst>
          </p:cNvPr>
          <p:cNvSpPr/>
          <p:nvPr/>
        </p:nvSpPr>
        <p:spPr>
          <a:xfrm>
            <a:off x="1126194" y="1900432"/>
            <a:ext cx="8047756" cy="2062103"/>
          </a:xfrm>
          <a:prstGeom prst="rect">
            <a:avLst/>
          </a:prstGeom>
        </p:spPr>
        <p:txBody>
          <a:bodyPr wrap="square">
            <a:spAutoFit/>
          </a:bodyPr>
          <a:lstStyle/>
          <a:p>
            <a:r>
              <a:rPr lang="en-US" sz="1600" dirty="0">
                <a:solidFill>
                  <a:schemeClr val="tx2"/>
                </a:solidFill>
              </a:rPr>
              <a:t>//  Let’s review </a:t>
            </a:r>
            <a:r>
              <a:rPr lang="en-US" sz="1600" dirty="0" err="1">
                <a:solidFill>
                  <a:schemeClr val="tx2"/>
                </a:solidFill>
              </a:rPr>
              <a:t>Vacc_Clean</a:t>
            </a:r>
            <a:endParaRPr lang="en-US" sz="1600" dirty="0">
              <a:solidFill>
                <a:schemeClr val="tx2"/>
              </a:solidFill>
            </a:endParaRPr>
          </a:p>
          <a:p>
            <a:endParaRPr lang="en-US" sz="1600" dirty="0">
              <a:solidFill>
                <a:schemeClr val="tx2"/>
              </a:solidFill>
            </a:endParaRPr>
          </a:p>
          <a:p>
            <a:r>
              <a:rPr lang="en-US" sz="1600" dirty="0">
                <a:solidFill>
                  <a:schemeClr val="tx2"/>
                </a:solidFill>
              </a:rPr>
              <a:t>//For this part we only work on PART ONE</a:t>
            </a:r>
          </a:p>
          <a:p>
            <a:endParaRPr lang="en-US" sz="1600" dirty="0">
              <a:solidFill>
                <a:schemeClr val="tx2"/>
              </a:solidFill>
            </a:endParaRPr>
          </a:p>
          <a:p>
            <a:endParaRPr lang="en-US" sz="1600" dirty="0">
              <a:solidFill>
                <a:schemeClr val="tx2"/>
              </a:solidFill>
            </a:endParaRPr>
          </a:p>
          <a:p>
            <a:endParaRPr lang="en-US" sz="1600" dirty="0">
              <a:solidFill>
                <a:schemeClr val="tx2"/>
              </a:solidFill>
            </a:endParaRPr>
          </a:p>
          <a:p>
            <a:endParaRPr lang="en-US" sz="1600" dirty="0">
              <a:solidFill>
                <a:schemeClr val="tx2"/>
              </a:solidFill>
            </a:endParaRPr>
          </a:p>
          <a:p>
            <a:endParaRPr lang="en-US" sz="1600" dirty="0">
              <a:solidFill>
                <a:schemeClr val="tx2"/>
              </a:solidFill>
            </a:endParaRPr>
          </a:p>
        </p:txBody>
      </p:sp>
      <p:pic>
        <p:nvPicPr>
          <p:cNvPr id="2" name="Picture 1">
            <a:extLst>
              <a:ext uri="{FF2B5EF4-FFF2-40B4-BE49-F238E27FC236}">
                <a16:creationId xmlns:a16="http://schemas.microsoft.com/office/drawing/2014/main" id="{922786C7-143B-4396-8A0A-516059BE48DA}"/>
              </a:ext>
            </a:extLst>
          </p:cNvPr>
          <p:cNvPicPr>
            <a:picLocks noChangeAspect="1"/>
          </p:cNvPicPr>
          <p:nvPr/>
        </p:nvPicPr>
        <p:blipFill>
          <a:blip r:embed="rId3"/>
          <a:stretch>
            <a:fillRect/>
          </a:stretch>
        </p:blipFill>
        <p:spPr>
          <a:xfrm>
            <a:off x="10079854" y="4831378"/>
            <a:ext cx="1523760" cy="321528"/>
          </a:xfrm>
          <a:prstGeom prst="rect">
            <a:avLst/>
          </a:prstGeom>
          <a:scene3d>
            <a:camera prst="orthographicFront"/>
            <a:lightRig rig="threePt" dir="t"/>
          </a:scene3d>
          <a:sp3d>
            <a:bevelT/>
          </a:sp3d>
        </p:spPr>
      </p:pic>
    </p:spTree>
    <p:extLst>
      <p:ext uri="{BB962C8B-B14F-4D97-AF65-F5344CB8AC3E}">
        <p14:creationId xmlns:p14="http://schemas.microsoft.com/office/powerpoint/2010/main" val="333146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F244-BC19-4CD4-89A0-DFAA5E28FB53}"/>
              </a:ext>
            </a:extLst>
          </p:cNvPr>
          <p:cNvSpPr>
            <a:spLocks noGrp="1"/>
          </p:cNvSpPr>
          <p:nvPr>
            <p:ph type="title"/>
          </p:nvPr>
        </p:nvSpPr>
        <p:spPr/>
        <p:txBody>
          <a:bodyPr/>
          <a:lstStyle/>
          <a:p>
            <a:pPr algn="ctr"/>
            <a:r>
              <a:rPr lang="en-US" dirty="0"/>
              <a:t>Data Append</a:t>
            </a:r>
          </a:p>
        </p:txBody>
      </p:sp>
    </p:spTree>
    <p:extLst>
      <p:ext uri="{BB962C8B-B14F-4D97-AF65-F5344CB8AC3E}">
        <p14:creationId xmlns:p14="http://schemas.microsoft.com/office/powerpoint/2010/main" val="131788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Objective</a:t>
            </a:r>
          </a:p>
        </p:txBody>
      </p:sp>
      <p:sp>
        <p:nvSpPr>
          <p:cNvPr id="3" name="Rectangle 2"/>
          <p:cNvSpPr/>
          <p:nvPr/>
        </p:nvSpPr>
        <p:spPr>
          <a:xfrm>
            <a:off x="1484132" y="1857906"/>
            <a:ext cx="6096000" cy="2308324"/>
          </a:xfrm>
          <a:prstGeom prst="rect">
            <a:avLst/>
          </a:prstGeom>
        </p:spPr>
        <p:txBody>
          <a:bodyPr>
            <a:spAutoFit/>
          </a:bodyPr>
          <a:lstStyle/>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Data Enrichment</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Data Append</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ECL:</a:t>
            </a:r>
          </a:p>
          <a:p>
            <a:pPr marL="742950" lvl="1" indent="-285750">
              <a:buFont typeface="Courier New" panose="02070309020205020404" pitchFamily="49" charset="0"/>
              <a:buChar char="o"/>
              <a:defRPr/>
            </a:pPr>
            <a:r>
              <a:rPr lang="en-US" dirty="0">
                <a:solidFill>
                  <a:srgbClr val="000000"/>
                </a:solidFill>
                <a:effectLst>
                  <a:outerShdw blurRad="38100" dist="38100" dir="2700000" algn="tl">
                    <a:srgbClr val="FFFFFF"/>
                  </a:outerShdw>
                </a:effectLst>
              </a:rPr>
              <a:t>JOIN</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Hands-on</a:t>
            </a: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411057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Data Enrichment/Enhancement</a:t>
            </a:r>
          </a:p>
        </p:txBody>
      </p:sp>
      <p:sp>
        <p:nvSpPr>
          <p:cNvPr id="3" name="Rectangle 2"/>
          <p:cNvSpPr/>
          <p:nvPr/>
        </p:nvSpPr>
        <p:spPr>
          <a:xfrm>
            <a:off x="1424387" y="1403530"/>
            <a:ext cx="9341708" cy="5078313"/>
          </a:xfrm>
          <a:prstGeom prst="rect">
            <a:avLst/>
          </a:prstGeom>
        </p:spPr>
        <p:txBody>
          <a:bodyPr wrap="square">
            <a:spAutoFit/>
          </a:bodyPr>
          <a:lstStyle/>
          <a:p>
            <a:pPr>
              <a:defRPr/>
            </a:pPr>
            <a:r>
              <a:rPr lang="en-US" b="1" dirty="0">
                <a:solidFill>
                  <a:srgbClr val="110B89"/>
                </a:solidFill>
              </a:rPr>
              <a:t>Data Enrichment</a:t>
            </a:r>
            <a:r>
              <a:rPr lang="en-US" dirty="0">
                <a:solidFill>
                  <a:srgbClr val="110B89"/>
                </a:solidFill>
              </a:rPr>
              <a:t> </a:t>
            </a:r>
            <a:r>
              <a:rPr lang="en-US" dirty="0">
                <a:solidFill>
                  <a:schemeClr val="tx2"/>
                </a:solidFill>
              </a:rPr>
              <a:t>is the process of adding new data elements to an existing data for more complete data</a:t>
            </a:r>
          </a:p>
          <a:p>
            <a:pP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Combining data also counts as data enrichments</a:t>
            </a:r>
          </a:p>
          <a:p>
            <a:pPr marL="285750"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Breaking apart complex field values into separate fields</a:t>
            </a:r>
          </a:p>
          <a:p>
            <a:pPr marL="285750"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Standardizing similar fields (dates, time)</a:t>
            </a:r>
          </a:p>
          <a:p>
            <a:pPr marL="285750"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It mostly happens after receiving raw data and structuring it, but keep in mind that it’s a continuous process.</a:t>
            </a:r>
          </a:p>
          <a:p>
            <a:pPr marL="285750"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Can be used to improve data quality as part of data validation process</a:t>
            </a: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a:p>
            <a:pPr>
              <a:defRPr/>
            </a:pPr>
            <a:r>
              <a:rPr lang="en-US" dirty="0">
                <a:solidFill>
                  <a:srgbClr val="110B89"/>
                </a:solidFill>
                <a:effectLst>
                  <a:outerShdw blurRad="38100" dist="38100" dir="2700000" algn="tl">
                    <a:srgbClr val="FFFFFF"/>
                  </a:outerShdw>
                </a:effectLst>
              </a:rPr>
              <a:t>Examples</a:t>
            </a:r>
          </a:p>
          <a:p>
            <a:endParaRPr lang="en-US" dirty="0">
              <a:solidFill>
                <a:srgbClr val="002060"/>
              </a:solidFill>
            </a:endParaRPr>
          </a:p>
          <a:p>
            <a:r>
              <a:rPr lang="en-US" dirty="0">
                <a:solidFill>
                  <a:schemeClr val="tx2"/>
                </a:solidFill>
              </a:rPr>
              <a:t>Enhancement of a company’s customer files: </a:t>
            </a:r>
          </a:p>
          <a:p>
            <a:r>
              <a:rPr lang="en-US" dirty="0">
                <a:solidFill>
                  <a:schemeClr val="tx2"/>
                </a:solidFill>
              </a:rPr>
              <a:t>Companies often collect basic information on their clients such as phone numbers, emails, or addresses. A data append takes the information they have, matches it against a larger database of business data, allowing the desired missing data fields to be added.</a:t>
            </a:r>
          </a:p>
          <a:p>
            <a:pPr>
              <a:defRPr/>
            </a:pPr>
            <a:endParaRPr lang="en-US" dirty="0">
              <a:solidFill>
                <a:srgbClr val="110B89"/>
              </a:solidFill>
              <a:effectLst>
                <a:outerShdw blurRad="38100" dist="38100" dir="2700000" algn="tl">
                  <a:srgbClr val="FFFFFF"/>
                </a:outerShdw>
              </a:effectLst>
            </a:endParaRPr>
          </a:p>
        </p:txBody>
      </p:sp>
    </p:spTree>
    <p:extLst>
      <p:ext uri="{BB962C8B-B14F-4D97-AF65-F5344CB8AC3E}">
        <p14:creationId xmlns:p14="http://schemas.microsoft.com/office/powerpoint/2010/main" val="221145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Data Append</a:t>
            </a:r>
          </a:p>
        </p:txBody>
      </p:sp>
      <p:sp>
        <p:nvSpPr>
          <p:cNvPr id="3" name="Rectangle 2"/>
          <p:cNvSpPr/>
          <p:nvPr/>
        </p:nvSpPr>
        <p:spPr>
          <a:xfrm>
            <a:off x="1424387" y="1769290"/>
            <a:ext cx="9341708" cy="923330"/>
          </a:xfrm>
          <a:prstGeom prst="rect">
            <a:avLst/>
          </a:prstGeom>
        </p:spPr>
        <p:txBody>
          <a:bodyPr wrap="square">
            <a:spAutoFit/>
          </a:bodyPr>
          <a:lstStyle/>
          <a:p>
            <a:pPr>
              <a:defRPr/>
            </a:pPr>
            <a:r>
              <a:rPr lang="en-US" dirty="0">
                <a:solidFill>
                  <a:schemeClr val="tx2"/>
                </a:solidFill>
              </a:rPr>
              <a:t>Data Append, and Enrichment are used interchangeably. </a:t>
            </a:r>
          </a:p>
          <a:p>
            <a:pPr>
              <a:defRPr/>
            </a:pPr>
            <a:endParaRPr lang="en-US" dirty="0">
              <a:solidFill>
                <a:srgbClr val="000000"/>
              </a:solidFill>
              <a:effectLst>
                <a:outerShdw blurRad="38100" dist="38100" dir="2700000" algn="tl">
                  <a:srgbClr val="FFFFFF"/>
                </a:outerShdw>
              </a:effectLst>
            </a:endParaRPr>
          </a:p>
          <a:p>
            <a:pPr>
              <a:defRPr/>
            </a:pPr>
            <a:endParaRPr lang="en-US" dirty="0">
              <a:solidFill>
                <a:schemeClr val="tx2"/>
              </a:solidFill>
              <a:effectLst>
                <a:outerShdw blurRad="38100" dist="38100" dir="2700000" algn="tl">
                  <a:srgbClr val="FFFFFF"/>
                </a:outerShdw>
              </a:effectLst>
            </a:endParaRPr>
          </a:p>
        </p:txBody>
      </p:sp>
      <p:sp>
        <p:nvSpPr>
          <p:cNvPr id="5" name="Rectangle 4">
            <a:extLst>
              <a:ext uri="{FF2B5EF4-FFF2-40B4-BE49-F238E27FC236}">
                <a16:creationId xmlns:a16="http://schemas.microsoft.com/office/drawing/2014/main" id="{F10F958C-5571-43E9-949A-CD777949DCDD}"/>
              </a:ext>
            </a:extLst>
          </p:cNvPr>
          <p:cNvSpPr/>
          <p:nvPr/>
        </p:nvSpPr>
        <p:spPr>
          <a:xfrm>
            <a:off x="1424387" y="3104082"/>
            <a:ext cx="8142694" cy="1200329"/>
          </a:xfrm>
          <a:prstGeom prst="rect">
            <a:avLst/>
          </a:prstGeom>
        </p:spPr>
        <p:txBody>
          <a:bodyPr wrap="square">
            <a:spAutoFit/>
          </a:bodyPr>
          <a:lstStyle/>
          <a:p>
            <a:pPr marL="285750" indent="-285750">
              <a:buFont typeface="Arial" panose="020B0604020202020204" pitchFamily="34" charset="0"/>
              <a:buChar char="•"/>
              <a:defRPr/>
            </a:pPr>
            <a:r>
              <a:rPr lang="en-US" dirty="0">
                <a:solidFill>
                  <a:schemeClr val="tx2"/>
                </a:solidFill>
              </a:rPr>
              <a:t>Enriching internal sales data with third party advertisement data to get a better understanding of advertising effectiveness.</a:t>
            </a:r>
          </a:p>
          <a:p>
            <a:pPr marL="285750" indent="-285750">
              <a:buFont typeface="Arial" panose="020B0604020202020204" pitchFamily="34" charset="0"/>
              <a:buChar char="•"/>
              <a:defRPr/>
            </a:pPr>
            <a:endParaRPr lang="en-US" dirty="0">
              <a:solidFill>
                <a:schemeClr val="tx2"/>
              </a:solidFill>
            </a:endParaRPr>
          </a:p>
          <a:p>
            <a:pPr marL="285750"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Adding demographic information to customer data for target sales</a:t>
            </a:r>
            <a:endParaRPr lang="en-US" dirty="0">
              <a:solidFill>
                <a:schemeClr val="tx2"/>
              </a:solidFill>
            </a:endParaRPr>
          </a:p>
        </p:txBody>
      </p:sp>
    </p:spTree>
    <p:extLst>
      <p:ext uri="{BB962C8B-B14F-4D97-AF65-F5344CB8AC3E}">
        <p14:creationId xmlns:p14="http://schemas.microsoft.com/office/powerpoint/2010/main" val="256672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CF83-50F9-4A5E-A6C6-11DE0562596D}"/>
              </a:ext>
            </a:extLst>
          </p:cNvPr>
          <p:cNvSpPr>
            <a:spLocks noGrp="1"/>
          </p:cNvSpPr>
          <p:nvPr>
            <p:ph type="title"/>
          </p:nvPr>
        </p:nvSpPr>
        <p:spPr/>
        <p:txBody>
          <a:bodyPr/>
          <a:lstStyle/>
          <a:p>
            <a:r>
              <a:rPr lang="en-US" dirty="0"/>
              <a:t>JOIN </a:t>
            </a:r>
          </a:p>
        </p:txBody>
      </p:sp>
      <p:sp>
        <p:nvSpPr>
          <p:cNvPr id="3" name="Content Placeholder 2">
            <a:extLst>
              <a:ext uri="{FF2B5EF4-FFF2-40B4-BE49-F238E27FC236}">
                <a16:creationId xmlns:a16="http://schemas.microsoft.com/office/drawing/2014/main" id="{A41AFAE5-A5C4-4799-B97C-E35A1A833682}"/>
              </a:ext>
            </a:extLst>
          </p:cNvPr>
          <p:cNvSpPr>
            <a:spLocks noGrp="1"/>
          </p:cNvSpPr>
          <p:nvPr>
            <p:ph idx="1"/>
          </p:nvPr>
        </p:nvSpPr>
        <p:spPr>
          <a:xfrm>
            <a:off x="1104900" y="1600200"/>
            <a:ext cx="6960927" cy="4281985"/>
          </a:xfrm>
        </p:spPr>
        <p:txBody>
          <a:bodyPr>
            <a:normAutofit/>
          </a:bodyPr>
          <a:lstStyle/>
          <a:p>
            <a:pPr marL="0" indent="0">
              <a:buNone/>
            </a:pPr>
            <a:r>
              <a:rPr lang="en-US" sz="2000" dirty="0"/>
              <a:t>JOIN is used to combine data or rows from two or more tables/datasets based on at least one </a:t>
            </a:r>
            <a:r>
              <a:rPr lang="en-US" sz="2000" dirty="0" err="1"/>
              <a:t>boolean</a:t>
            </a:r>
            <a:r>
              <a:rPr lang="en-US" sz="2000" dirty="0"/>
              <a:t> expression test. </a:t>
            </a:r>
          </a:p>
          <a:p>
            <a:pPr>
              <a:buFont typeface="Arial" panose="020B0604020202020204" pitchFamily="34" charset="0"/>
              <a:buChar char="•"/>
            </a:pPr>
            <a:r>
              <a:rPr lang="en-US" sz="2000" dirty="0"/>
              <a:t>Part of Data Append or Data Enrichment.</a:t>
            </a:r>
          </a:p>
          <a:p>
            <a:pPr marL="0" indent="0">
              <a:buNone/>
            </a:pPr>
            <a:endParaRPr lang="en-US" sz="2000" dirty="0"/>
          </a:p>
        </p:txBody>
      </p:sp>
      <p:pic>
        <p:nvPicPr>
          <p:cNvPr id="1026" name="Picture 2">
            <a:extLst>
              <a:ext uri="{FF2B5EF4-FFF2-40B4-BE49-F238E27FC236}">
                <a16:creationId xmlns:a16="http://schemas.microsoft.com/office/drawing/2014/main" id="{5B126142-7318-49AB-9A78-45F0A73F0BA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722" y="2378433"/>
            <a:ext cx="3274325" cy="327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37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CF83-50F9-4A5E-A6C6-11DE0562596D}"/>
              </a:ext>
            </a:extLst>
          </p:cNvPr>
          <p:cNvSpPr>
            <a:spLocks noGrp="1"/>
          </p:cNvSpPr>
          <p:nvPr>
            <p:ph type="title"/>
          </p:nvPr>
        </p:nvSpPr>
        <p:spPr/>
        <p:txBody>
          <a:bodyPr/>
          <a:lstStyle/>
          <a:p>
            <a:r>
              <a:rPr lang="en-US" dirty="0"/>
              <a:t>Join Types </a:t>
            </a:r>
          </a:p>
        </p:txBody>
      </p:sp>
      <p:sp>
        <p:nvSpPr>
          <p:cNvPr id="4" name="Rectangle 3">
            <a:extLst>
              <a:ext uri="{FF2B5EF4-FFF2-40B4-BE49-F238E27FC236}">
                <a16:creationId xmlns:a16="http://schemas.microsoft.com/office/drawing/2014/main" id="{4040CDC8-5BB0-4C21-A72D-D82AA436FBC4}"/>
              </a:ext>
            </a:extLst>
          </p:cNvPr>
          <p:cNvSpPr/>
          <p:nvPr/>
        </p:nvSpPr>
        <p:spPr>
          <a:xfrm>
            <a:off x="1104899" y="1748640"/>
            <a:ext cx="7315769" cy="923330"/>
          </a:xfrm>
          <a:prstGeom prst="rect">
            <a:avLst/>
          </a:prstGeom>
        </p:spPr>
        <p:txBody>
          <a:bodyPr wrap="square">
            <a:spAutoFit/>
          </a:bodyPr>
          <a:lstStyle/>
          <a:p>
            <a:r>
              <a:rPr lang="en-US" dirty="0">
                <a:solidFill>
                  <a:srgbClr val="FF3300"/>
                </a:solidFill>
                <a:latin typeface="urw-din"/>
              </a:rPr>
              <a:t>INNER Join  </a:t>
            </a:r>
            <a:r>
              <a:rPr lang="en-US" dirty="0">
                <a:solidFill>
                  <a:schemeClr val="tx2"/>
                </a:solidFill>
                <a:latin typeface="urw-din"/>
              </a:rPr>
              <a:t>Selects all rows from both the dataset if the condition satisfies. </a:t>
            </a:r>
          </a:p>
          <a:p>
            <a:r>
              <a:rPr lang="en-US" dirty="0">
                <a:solidFill>
                  <a:schemeClr val="tx2"/>
                </a:solidFill>
                <a:latin typeface="urw-din"/>
              </a:rPr>
              <a:t>This join  will create the result-set by combining all rows from both the datasets where the condition satisfies. This is the default JOIN.</a:t>
            </a:r>
            <a:endParaRPr lang="en-US" dirty="0">
              <a:solidFill>
                <a:schemeClr val="tx2"/>
              </a:solidFill>
            </a:endParaRPr>
          </a:p>
        </p:txBody>
      </p:sp>
      <p:pic>
        <p:nvPicPr>
          <p:cNvPr id="10" name="Picture 9">
            <a:extLst>
              <a:ext uri="{FF2B5EF4-FFF2-40B4-BE49-F238E27FC236}">
                <a16:creationId xmlns:a16="http://schemas.microsoft.com/office/drawing/2014/main" id="{9155283F-925C-4E41-90C1-525AC37CD3CC}"/>
              </a:ext>
            </a:extLst>
          </p:cNvPr>
          <p:cNvPicPr>
            <a:picLocks noChangeAspect="1"/>
          </p:cNvPicPr>
          <p:nvPr/>
        </p:nvPicPr>
        <p:blipFill>
          <a:blip r:embed="rId2"/>
          <a:stretch>
            <a:fillRect/>
          </a:stretch>
        </p:blipFill>
        <p:spPr>
          <a:xfrm>
            <a:off x="9062841" y="1624809"/>
            <a:ext cx="1790950" cy="1324160"/>
          </a:xfrm>
          <a:prstGeom prst="rect">
            <a:avLst/>
          </a:prstGeom>
        </p:spPr>
      </p:pic>
      <p:sp>
        <p:nvSpPr>
          <p:cNvPr id="13" name="Rectangle 12">
            <a:extLst>
              <a:ext uri="{FF2B5EF4-FFF2-40B4-BE49-F238E27FC236}">
                <a16:creationId xmlns:a16="http://schemas.microsoft.com/office/drawing/2014/main" id="{F1063821-53B7-46E6-9160-E8687EEF313F}"/>
              </a:ext>
            </a:extLst>
          </p:cNvPr>
          <p:cNvSpPr/>
          <p:nvPr/>
        </p:nvSpPr>
        <p:spPr>
          <a:xfrm>
            <a:off x="1104899" y="3985231"/>
            <a:ext cx="7315769" cy="1477328"/>
          </a:xfrm>
          <a:prstGeom prst="rect">
            <a:avLst/>
          </a:prstGeom>
        </p:spPr>
        <p:txBody>
          <a:bodyPr wrap="square">
            <a:spAutoFit/>
          </a:bodyPr>
          <a:lstStyle/>
          <a:p>
            <a:r>
              <a:rPr lang="en-US" dirty="0">
                <a:solidFill>
                  <a:srgbClr val="FF3300"/>
                </a:solidFill>
                <a:latin typeface="urw-din"/>
              </a:rPr>
              <a:t>FULL OUTER Join  </a:t>
            </a:r>
            <a:r>
              <a:rPr lang="en-US" dirty="0">
                <a:solidFill>
                  <a:schemeClr val="tx2"/>
                </a:solidFill>
                <a:latin typeface="urw-din"/>
              </a:rPr>
              <a:t>Selects all rows from both the datasets regardless of join condition.</a:t>
            </a:r>
          </a:p>
          <a:p>
            <a:r>
              <a:rPr lang="en-US" dirty="0">
                <a:solidFill>
                  <a:schemeClr val="tx2"/>
                </a:solidFill>
                <a:latin typeface="urw-din"/>
              </a:rPr>
              <a:t>This join  will create the result-set by combining all rows from both the datasets, including matched and non matched rows. </a:t>
            </a:r>
          </a:p>
          <a:p>
            <a:r>
              <a:rPr lang="en-US" dirty="0">
                <a:solidFill>
                  <a:schemeClr val="tx2"/>
                </a:solidFill>
                <a:latin typeface="urw-din"/>
              </a:rPr>
              <a:t>For non matched rows, the fields from opposite dataset will remain null.</a:t>
            </a:r>
            <a:endParaRPr lang="en-US" dirty="0">
              <a:solidFill>
                <a:schemeClr val="tx2"/>
              </a:solidFill>
            </a:endParaRPr>
          </a:p>
        </p:txBody>
      </p:sp>
      <p:pic>
        <p:nvPicPr>
          <p:cNvPr id="14" name="Picture 13">
            <a:extLst>
              <a:ext uri="{FF2B5EF4-FFF2-40B4-BE49-F238E27FC236}">
                <a16:creationId xmlns:a16="http://schemas.microsoft.com/office/drawing/2014/main" id="{BD8E5F64-F3D3-43E5-99A0-96B562CEF319}"/>
              </a:ext>
            </a:extLst>
          </p:cNvPr>
          <p:cNvPicPr>
            <a:picLocks noChangeAspect="1"/>
          </p:cNvPicPr>
          <p:nvPr/>
        </p:nvPicPr>
        <p:blipFill>
          <a:blip r:embed="rId3"/>
          <a:stretch>
            <a:fillRect/>
          </a:stretch>
        </p:blipFill>
        <p:spPr>
          <a:xfrm>
            <a:off x="9129525" y="3953387"/>
            <a:ext cx="1724266" cy="1162212"/>
          </a:xfrm>
          <a:prstGeom prst="rect">
            <a:avLst/>
          </a:prstGeom>
        </p:spPr>
      </p:pic>
    </p:spTree>
    <p:extLst>
      <p:ext uri="{BB962C8B-B14F-4D97-AF65-F5344CB8AC3E}">
        <p14:creationId xmlns:p14="http://schemas.microsoft.com/office/powerpoint/2010/main" val="146219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55703" y="1334101"/>
            <a:ext cx="8772117" cy="53861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Oval 2"/>
          <p:cNvSpPr/>
          <p:nvPr/>
        </p:nvSpPr>
        <p:spPr>
          <a:xfrm>
            <a:off x="1361600" y="5451566"/>
            <a:ext cx="1236617" cy="583475"/>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Clusters Name</a:t>
            </a:r>
          </a:p>
        </p:txBody>
      </p:sp>
      <p:cxnSp>
        <p:nvCxnSpPr>
          <p:cNvPr id="7" name="Straight Arrow Connector 6"/>
          <p:cNvCxnSpPr>
            <a:stCxn id="10" idx="1"/>
            <a:endCxn id="3" idx="6"/>
          </p:cNvCxnSpPr>
          <p:nvPr/>
        </p:nvCxnSpPr>
        <p:spPr>
          <a:xfrm flipH="1">
            <a:off x="2598217" y="5621382"/>
            <a:ext cx="1311930" cy="12192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910147" y="4659084"/>
            <a:ext cx="3291842" cy="192459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9" name="Oval 18"/>
          <p:cNvSpPr/>
          <p:nvPr/>
        </p:nvSpPr>
        <p:spPr>
          <a:xfrm>
            <a:off x="3910147" y="357052"/>
            <a:ext cx="1376600" cy="742269"/>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View Workunits</a:t>
            </a:r>
          </a:p>
        </p:txBody>
      </p:sp>
      <p:cxnSp>
        <p:nvCxnSpPr>
          <p:cNvPr id="20" name="Straight Arrow Connector 19"/>
          <p:cNvCxnSpPr>
            <a:stCxn id="21" idx="0"/>
            <a:endCxn id="19" idx="4"/>
          </p:cNvCxnSpPr>
          <p:nvPr/>
        </p:nvCxnSpPr>
        <p:spPr>
          <a:xfrm flipH="1" flipV="1">
            <a:off x="4598447" y="1099321"/>
            <a:ext cx="1083896" cy="36372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451565" y="1463042"/>
            <a:ext cx="461555" cy="39188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39" name="Oval 38"/>
          <p:cNvSpPr/>
          <p:nvPr/>
        </p:nvSpPr>
        <p:spPr>
          <a:xfrm>
            <a:off x="5542681" y="258212"/>
            <a:ext cx="919078" cy="742269"/>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View Files</a:t>
            </a:r>
          </a:p>
        </p:txBody>
      </p:sp>
      <p:cxnSp>
        <p:nvCxnSpPr>
          <p:cNvPr id="40" name="Straight Arrow Connector 39"/>
          <p:cNvCxnSpPr>
            <a:stCxn id="41" idx="0"/>
            <a:endCxn id="39" idx="4"/>
          </p:cNvCxnSpPr>
          <p:nvPr/>
        </p:nvCxnSpPr>
        <p:spPr>
          <a:xfrm flipH="1" flipV="1">
            <a:off x="6002220" y="1000481"/>
            <a:ext cx="228762" cy="45052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6000204" y="1451008"/>
            <a:ext cx="461555" cy="39188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49" name="Oval 48"/>
          <p:cNvSpPr/>
          <p:nvPr/>
        </p:nvSpPr>
        <p:spPr>
          <a:xfrm>
            <a:off x="6610125" y="258212"/>
            <a:ext cx="1123086" cy="72036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Published Queries</a:t>
            </a:r>
          </a:p>
        </p:txBody>
      </p:sp>
      <p:cxnSp>
        <p:nvCxnSpPr>
          <p:cNvPr id="50" name="Straight Arrow Connector 49"/>
          <p:cNvCxnSpPr>
            <a:stCxn id="51" idx="0"/>
            <a:endCxn id="49" idx="4"/>
          </p:cNvCxnSpPr>
          <p:nvPr/>
        </p:nvCxnSpPr>
        <p:spPr>
          <a:xfrm flipV="1">
            <a:off x="6775912" y="978572"/>
            <a:ext cx="395756" cy="47665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6545134" y="1455226"/>
            <a:ext cx="461555" cy="39188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55" name="Oval 54"/>
          <p:cNvSpPr/>
          <p:nvPr/>
        </p:nvSpPr>
        <p:spPr>
          <a:xfrm>
            <a:off x="7963988" y="357051"/>
            <a:ext cx="1571897" cy="742269"/>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Cluster Information</a:t>
            </a:r>
          </a:p>
        </p:txBody>
      </p:sp>
      <p:cxnSp>
        <p:nvCxnSpPr>
          <p:cNvPr id="56" name="Straight Arrow Connector 55"/>
          <p:cNvCxnSpPr>
            <a:stCxn id="57" idx="0"/>
            <a:endCxn id="55" idx="4"/>
          </p:cNvCxnSpPr>
          <p:nvPr/>
        </p:nvCxnSpPr>
        <p:spPr>
          <a:xfrm flipV="1">
            <a:off x="7323899" y="1099320"/>
            <a:ext cx="1426038" cy="34732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7093121" y="1446647"/>
            <a:ext cx="461555" cy="39188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60" name="Oval 59"/>
          <p:cNvSpPr/>
          <p:nvPr/>
        </p:nvSpPr>
        <p:spPr>
          <a:xfrm>
            <a:off x="1696869" y="3374054"/>
            <a:ext cx="1236617" cy="583475"/>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Clusters Usage</a:t>
            </a:r>
          </a:p>
        </p:txBody>
      </p:sp>
      <p:cxnSp>
        <p:nvCxnSpPr>
          <p:cNvPr id="61" name="Straight Arrow Connector 60"/>
          <p:cNvCxnSpPr>
            <a:stCxn id="62" idx="1"/>
            <a:endCxn id="60" idx="6"/>
          </p:cNvCxnSpPr>
          <p:nvPr/>
        </p:nvCxnSpPr>
        <p:spPr>
          <a:xfrm flipH="1">
            <a:off x="2933486" y="3663113"/>
            <a:ext cx="2439703" cy="267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5373189" y="3117669"/>
            <a:ext cx="1236936" cy="109088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15048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CF83-50F9-4A5E-A6C6-11DE0562596D}"/>
              </a:ext>
            </a:extLst>
          </p:cNvPr>
          <p:cNvSpPr>
            <a:spLocks noGrp="1"/>
          </p:cNvSpPr>
          <p:nvPr>
            <p:ph type="title"/>
          </p:nvPr>
        </p:nvSpPr>
        <p:spPr/>
        <p:txBody>
          <a:bodyPr/>
          <a:lstStyle/>
          <a:p>
            <a:r>
              <a:rPr lang="en-US" dirty="0"/>
              <a:t>Join Types </a:t>
            </a:r>
          </a:p>
        </p:txBody>
      </p:sp>
      <p:sp>
        <p:nvSpPr>
          <p:cNvPr id="8" name="Rectangle 7">
            <a:extLst>
              <a:ext uri="{FF2B5EF4-FFF2-40B4-BE49-F238E27FC236}">
                <a16:creationId xmlns:a16="http://schemas.microsoft.com/office/drawing/2014/main" id="{85227AF4-6A54-41F8-811C-E454D73C0930}"/>
              </a:ext>
            </a:extLst>
          </p:cNvPr>
          <p:cNvSpPr/>
          <p:nvPr/>
        </p:nvSpPr>
        <p:spPr>
          <a:xfrm>
            <a:off x="1287439" y="3909032"/>
            <a:ext cx="6096000" cy="923330"/>
          </a:xfrm>
          <a:prstGeom prst="rect">
            <a:avLst/>
          </a:prstGeom>
        </p:spPr>
        <p:txBody>
          <a:bodyPr>
            <a:spAutoFit/>
          </a:bodyPr>
          <a:lstStyle/>
          <a:p>
            <a:r>
              <a:rPr lang="en-US" dirty="0">
                <a:solidFill>
                  <a:srgbClr val="FF3300"/>
                </a:solidFill>
                <a:latin typeface="urw-din"/>
              </a:rPr>
              <a:t>LEFT OUTER Join </a:t>
            </a:r>
            <a:r>
              <a:rPr lang="en-US" dirty="0">
                <a:solidFill>
                  <a:schemeClr val="tx2"/>
                </a:solidFill>
                <a:latin typeface="urw-din"/>
              </a:rPr>
              <a:t>Returns all the rows of the dataset on the left side of the join and matching rows for the dataset on the right side of join. </a:t>
            </a:r>
            <a:endParaRPr lang="en-US" dirty="0">
              <a:solidFill>
                <a:schemeClr val="tx2"/>
              </a:solidFill>
            </a:endParaRPr>
          </a:p>
        </p:txBody>
      </p:sp>
      <p:pic>
        <p:nvPicPr>
          <p:cNvPr id="11" name="Picture 10">
            <a:extLst>
              <a:ext uri="{FF2B5EF4-FFF2-40B4-BE49-F238E27FC236}">
                <a16:creationId xmlns:a16="http://schemas.microsoft.com/office/drawing/2014/main" id="{00198511-D648-42F6-8AF4-AB785E2BCA0D}"/>
              </a:ext>
            </a:extLst>
          </p:cNvPr>
          <p:cNvPicPr>
            <a:picLocks noChangeAspect="1"/>
          </p:cNvPicPr>
          <p:nvPr/>
        </p:nvPicPr>
        <p:blipFill>
          <a:blip r:embed="rId2"/>
          <a:stretch>
            <a:fillRect/>
          </a:stretch>
        </p:blipFill>
        <p:spPr>
          <a:xfrm>
            <a:off x="9016589" y="3909032"/>
            <a:ext cx="1743318" cy="1276528"/>
          </a:xfrm>
          <a:prstGeom prst="rect">
            <a:avLst/>
          </a:prstGeom>
        </p:spPr>
      </p:pic>
      <p:sp>
        <p:nvSpPr>
          <p:cNvPr id="7" name="Rectangle 6">
            <a:extLst>
              <a:ext uri="{FF2B5EF4-FFF2-40B4-BE49-F238E27FC236}">
                <a16:creationId xmlns:a16="http://schemas.microsoft.com/office/drawing/2014/main" id="{B8233F9D-DDCE-4871-AE12-AB5AF38317F6}"/>
              </a:ext>
            </a:extLst>
          </p:cNvPr>
          <p:cNvSpPr/>
          <p:nvPr/>
        </p:nvSpPr>
        <p:spPr>
          <a:xfrm>
            <a:off x="1287439" y="1717142"/>
            <a:ext cx="6096000" cy="646331"/>
          </a:xfrm>
          <a:prstGeom prst="rect">
            <a:avLst/>
          </a:prstGeom>
        </p:spPr>
        <p:txBody>
          <a:bodyPr>
            <a:spAutoFit/>
          </a:bodyPr>
          <a:lstStyle/>
          <a:p>
            <a:r>
              <a:rPr lang="en-US" dirty="0">
                <a:solidFill>
                  <a:srgbClr val="FF3300"/>
                </a:solidFill>
                <a:latin typeface="urw-din"/>
              </a:rPr>
              <a:t>LEFT ONLY Join </a:t>
            </a:r>
            <a:r>
              <a:rPr lang="en-US" dirty="0">
                <a:solidFill>
                  <a:schemeClr val="tx2"/>
                </a:solidFill>
                <a:latin typeface="urw-din"/>
              </a:rPr>
              <a:t>Returns all the rows of the dataset on the left side of the join that didn’t match any rows from right dataset.</a:t>
            </a:r>
          </a:p>
        </p:txBody>
      </p:sp>
      <p:pic>
        <p:nvPicPr>
          <p:cNvPr id="3" name="Picture 2">
            <a:extLst>
              <a:ext uri="{FF2B5EF4-FFF2-40B4-BE49-F238E27FC236}">
                <a16:creationId xmlns:a16="http://schemas.microsoft.com/office/drawing/2014/main" id="{EEA7331A-BFD8-477C-9FF7-B46AF8E45FF1}"/>
              </a:ext>
            </a:extLst>
          </p:cNvPr>
          <p:cNvPicPr>
            <a:picLocks noChangeAspect="1"/>
          </p:cNvPicPr>
          <p:nvPr/>
        </p:nvPicPr>
        <p:blipFill>
          <a:blip r:embed="rId3"/>
          <a:stretch>
            <a:fillRect/>
          </a:stretch>
        </p:blipFill>
        <p:spPr>
          <a:xfrm>
            <a:off x="8902273" y="1668051"/>
            <a:ext cx="1857634" cy="1390844"/>
          </a:xfrm>
          <a:prstGeom prst="rect">
            <a:avLst/>
          </a:prstGeom>
        </p:spPr>
      </p:pic>
    </p:spTree>
    <p:extLst>
      <p:ext uri="{BB962C8B-B14F-4D97-AF65-F5344CB8AC3E}">
        <p14:creationId xmlns:p14="http://schemas.microsoft.com/office/powerpoint/2010/main" val="2309983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B86B-7B54-4EA8-A65B-2585A09A2084}"/>
              </a:ext>
            </a:extLst>
          </p:cNvPr>
          <p:cNvSpPr>
            <a:spLocks noGrp="1"/>
          </p:cNvSpPr>
          <p:nvPr>
            <p:ph type="title"/>
          </p:nvPr>
        </p:nvSpPr>
        <p:spPr/>
        <p:txBody>
          <a:bodyPr/>
          <a:lstStyle/>
          <a:p>
            <a:r>
              <a:rPr lang="en-US" dirty="0"/>
              <a:t>Join Types</a:t>
            </a:r>
          </a:p>
        </p:txBody>
      </p:sp>
      <p:graphicFrame>
        <p:nvGraphicFramePr>
          <p:cNvPr id="5" name="Table 5">
            <a:extLst>
              <a:ext uri="{FF2B5EF4-FFF2-40B4-BE49-F238E27FC236}">
                <a16:creationId xmlns:a16="http://schemas.microsoft.com/office/drawing/2014/main" id="{13E46A91-AE37-4A1A-BD42-928E73889B23}"/>
              </a:ext>
            </a:extLst>
          </p:cNvPr>
          <p:cNvGraphicFramePr>
            <a:graphicFrameLocks noGrp="1"/>
          </p:cNvGraphicFramePr>
          <p:nvPr>
            <p:extLst>
              <p:ext uri="{D42A27DB-BD31-4B8C-83A1-F6EECF244321}">
                <p14:modId xmlns:p14="http://schemas.microsoft.com/office/powerpoint/2010/main" val="636092789"/>
              </p:ext>
            </p:extLst>
          </p:nvPr>
        </p:nvGraphicFramePr>
        <p:xfrm>
          <a:off x="1307382" y="2131060"/>
          <a:ext cx="9449758" cy="2595880"/>
        </p:xfrm>
        <a:graphic>
          <a:graphicData uri="http://schemas.openxmlformats.org/drawingml/2006/table">
            <a:tbl>
              <a:tblPr firstRow="1" bandRow="1">
                <a:effectLst>
                  <a:reflection blurRad="6350" stA="52000" endA="300" endPos="35000" dir="5400000" sy="-100000" algn="bl" rotWithShape="0"/>
                </a:effectLst>
                <a:tableStyleId>{22838BEF-8BB2-4498-84A7-C5851F593DF1}</a:tableStyleId>
              </a:tblPr>
              <a:tblGrid>
                <a:gridCol w="1927523">
                  <a:extLst>
                    <a:ext uri="{9D8B030D-6E8A-4147-A177-3AD203B41FA5}">
                      <a16:colId xmlns:a16="http://schemas.microsoft.com/office/drawing/2014/main" val="2488296188"/>
                    </a:ext>
                  </a:extLst>
                </a:gridCol>
                <a:gridCol w="7522235">
                  <a:extLst>
                    <a:ext uri="{9D8B030D-6E8A-4147-A177-3AD203B41FA5}">
                      <a16:colId xmlns:a16="http://schemas.microsoft.com/office/drawing/2014/main" val="760020202"/>
                    </a:ext>
                  </a:extLst>
                </a:gridCol>
              </a:tblGrid>
              <a:tr h="370840">
                <a:tc>
                  <a:txBody>
                    <a:bodyPr/>
                    <a:lstStyle/>
                    <a:p>
                      <a:r>
                        <a:rPr lang="en-US" sz="1600" b="0" dirty="0">
                          <a:solidFill>
                            <a:srgbClr val="002060"/>
                          </a:solidFill>
                          <a:latin typeface="+mn-lt"/>
                        </a:rPr>
                        <a:t>INNER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ross"/>
                      <a:lightRig rig="flood" dir="t"/>
                    </a:cell3D>
                    <a:solidFill>
                      <a:srgbClr val="CCFFFF"/>
                    </a:solidFill>
                  </a:tcPr>
                </a:tc>
                <a:tc>
                  <a:txBody>
                    <a:bodyPr/>
                    <a:lstStyle/>
                    <a:p>
                      <a:r>
                        <a:rPr lang="en-US" sz="1600" b="0" dirty="0">
                          <a:solidFill>
                            <a:schemeClr val="tx2"/>
                          </a:solidFill>
                          <a:latin typeface="+mn-lt"/>
                        </a:rPr>
                        <a:t>Default, keep only those records that exist in both datasets.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ross"/>
                      <a:lightRig rig="flood" dir="t"/>
                    </a:cell3D>
                    <a:solidFill>
                      <a:srgbClr val="CCFFFF"/>
                    </a:solidFill>
                  </a:tcPr>
                </a:tc>
                <a:extLst>
                  <a:ext uri="{0D108BD9-81ED-4DB2-BD59-A6C34878D82A}">
                    <a16:rowId xmlns:a16="http://schemas.microsoft.com/office/drawing/2014/main" val="1587445052"/>
                  </a:ext>
                </a:extLst>
              </a:tr>
              <a:tr h="370840">
                <a:tc>
                  <a:txBody>
                    <a:bodyPr/>
                    <a:lstStyle/>
                    <a:p>
                      <a:r>
                        <a:rPr lang="en-US" sz="1600" b="0" dirty="0">
                          <a:solidFill>
                            <a:srgbClr val="002060"/>
                          </a:solidFill>
                          <a:latin typeface="+mn-lt"/>
                        </a:rPr>
                        <a:t>LEFT OUTER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ross"/>
                      <a:lightRig rig="flood" dir="t"/>
                    </a:cell3D>
                    <a:solidFill>
                      <a:srgbClr val="CC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mn-lt"/>
                        </a:rPr>
                        <a:t>Keep all records from LEFT, even if there are no matches.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ross"/>
                      <a:lightRig rig="flood" dir="t"/>
                    </a:cell3D>
                    <a:solidFill>
                      <a:srgbClr val="CCFFFF"/>
                    </a:solidFill>
                  </a:tcPr>
                </a:tc>
                <a:extLst>
                  <a:ext uri="{0D108BD9-81ED-4DB2-BD59-A6C34878D82A}">
                    <a16:rowId xmlns:a16="http://schemas.microsoft.com/office/drawing/2014/main" val="2512358055"/>
                  </a:ext>
                </a:extLst>
              </a:tr>
              <a:tr h="370840">
                <a:tc>
                  <a:txBody>
                    <a:bodyPr/>
                    <a:lstStyle/>
                    <a:p>
                      <a:r>
                        <a:rPr lang="en-US" sz="1600" b="0" dirty="0">
                          <a:solidFill>
                            <a:srgbClr val="002060"/>
                          </a:solidFill>
                          <a:latin typeface="+mn-lt"/>
                        </a:rPr>
                        <a:t>RIGHT OUTER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ross"/>
                      <a:lightRig rig="flood" dir="t"/>
                    </a:cell3D>
                    <a:solidFill>
                      <a:srgbClr val="CC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mn-lt"/>
                        </a:rPr>
                        <a:t>Keep all records from RIGHT, even if there are no matches.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ross"/>
                      <a:lightRig rig="flood" dir="t"/>
                    </a:cell3D>
                    <a:solidFill>
                      <a:srgbClr val="CCFFFF"/>
                    </a:solidFill>
                  </a:tcPr>
                </a:tc>
                <a:extLst>
                  <a:ext uri="{0D108BD9-81ED-4DB2-BD59-A6C34878D82A}">
                    <a16:rowId xmlns:a16="http://schemas.microsoft.com/office/drawing/2014/main" val="2837141002"/>
                  </a:ext>
                </a:extLst>
              </a:tr>
              <a:tr h="370840">
                <a:tc>
                  <a:txBody>
                    <a:bodyPr/>
                    <a:lstStyle/>
                    <a:p>
                      <a:r>
                        <a:rPr lang="en-US" sz="1600" b="0" dirty="0">
                          <a:solidFill>
                            <a:srgbClr val="002060"/>
                          </a:solidFill>
                          <a:latin typeface="+mn-lt"/>
                        </a:rPr>
                        <a:t>LEFT ONLY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ross"/>
                      <a:lightRig rig="flood" dir="t"/>
                    </a:cell3D>
                    <a:solidFill>
                      <a:srgbClr val="CCFFFF"/>
                    </a:solidFill>
                  </a:tcPr>
                </a:tc>
                <a:tc>
                  <a:txBody>
                    <a:bodyPr/>
                    <a:lstStyle/>
                    <a:p>
                      <a:r>
                        <a:rPr lang="en-US" sz="1600" b="0" dirty="0">
                          <a:solidFill>
                            <a:schemeClr val="tx2"/>
                          </a:solidFill>
                          <a:latin typeface="+mn-lt"/>
                        </a:rPr>
                        <a:t>One record for each left record with no match in the right.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ross"/>
                      <a:lightRig rig="flood" dir="t"/>
                    </a:cell3D>
                    <a:solidFill>
                      <a:srgbClr val="CCFFFF"/>
                    </a:solidFill>
                  </a:tcPr>
                </a:tc>
                <a:extLst>
                  <a:ext uri="{0D108BD9-81ED-4DB2-BD59-A6C34878D82A}">
                    <a16:rowId xmlns:a16="http://schemas.microsoft.com/office/drawing/2014/main" val="553814821"/>
                  </a:ext>
                </a:extLst>
              </a:tr>
              <a:tr h="370840">
                <a:tc>
                  <a:txBody>
                    <a:bodyPr/>
                    <a:lstStyle/>
                    <a:p>
                      <a:r>
                        <a:rPr lang="en-US" sz="1600" b="0" dirty="0">
                          <a:solidFill>
                            <a:srgbClr val="002060"/>
                          </a:solidFill>
                          <a:latin typeface="+mn-lt"/>
                        </a:rPr>
                        <a:t>RIGHT ONLY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ross"/>
                      <a:lightRig rig="flood" dir="t"/>
                    </a:cell3D>
                    <a:solidFill>
                      <a:srgbClr val="CC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mn-lt"/>
                        </a:rPr>
                        <a:t>One record for each right record with no match in the left.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ross"/>
                      <a:lightRig rig="flood" dir="t"/>
                    </a:cell3D>
                    <a:solidFill>
                      <a:srgbClr val="CCFFFF"/>
                    </a:solidFill>
                  </a:tcPr>
                </a:tc>
                <a:extLst>
                  <a:ext uri="{0D108BD9-81ED-4DB2-BD59-A6C34878D82A}">
                    <a16:rowId xmlns:a16="http://schemas.microsoft.com/office/drawing/2014/main" val="688965053"/>
                  </a:ext>
                </a:extLst>
              </a:tr>
              <a:tr h="370840">
                <a:tc>
                  <a:txBody>
                    <a:bodyPr/>
                    <a:lstStyle/>
                    <a:p>
                      <a:r>
                        <a:rPr lang="en-US" sz="1600" b="0" dirty="0">
                          <a:solidFill>
                            <a:srgbClr val="002060"/>
                          </a:solidFill>
                          <a:latin typeface="+mn-lt"/>
                        </a:rPr>
                        <a:t>FULL ONLY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ross"/>
                      <a:lightRig rig="flood" dir="t"/>
                    </a:cell3D>
                    <a:solidFill>
                      <a:srgbClr val="CCFFFF"/>
                    </a:solidFill>
                  </a:tcPr>
                </a:tc>
                <a:tc>
                  <a:txBody>
                    <a:bodyPr/>
                    <a:lstStyle/>
                    <a:p>
                      <a:r>
                        <a:rPr lang="en-US" sz="1600" b="0" dirty="0">
                          <a:solidFill>
                            <a:schemeClr val="tx2"/>
                          </a:solidFill>
                          <a:latin typeface="+mn-lt"/>
                        </a:rPr>
                        <a:t>One record for each left and right record with no match in the opposite.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ross"/>
                      <a:lightRig rig="flood" dir="t"/>
                    </a:cell3D>
                    <a:solidFill>
                      <a:srgbClr val="CCFFFF"/>
                    </a:solidFill>
                  </a:tcPr>
                </a:tc>
                <a:extLst>
                  <a:ext uri="{0D108BD9-81ED-4DB2-BD59-A6C34878D82A}">
                    <a16:rowId xmlns:a16="http://schemas.microsoft.com/office/drawing/2014/main" val="1499292226"/>
                  </a:ext>
                </a:extLst>
              </a:tr>
              <a:tr h="370840">
                <a:tc>
                  <a:txBody>
                    <a:bodyPr/>
                    <a:lstStyle/>
                    <a:p>
                      <a:r>
                        <a:rPr lang="en-US" sz="1600" b="0" dirty="0">
                          <a:solidFill>
                            <a:srgbClr val="002060"/>
                          </a:solidFill>
                          <a:latin typeface="+mn-lt"/>
                        </a:rPr>
                        <a:t>FULLER OUTER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prst="cross"/>
                      <a:lightRig rig="flood" dir="t"/>
                    </a:cell3D>
                    <a:solidFill>
                      <a:srgbClr val="CC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mn-lt"/>
                        </a:rPr>
                        <a:t>One record for each record in left and right dataset.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cell3D prstMaterial="dkEdge">
                      <a:bevel prst="cross"/>
                      <a:lightRig rig="flood" dir="t"/>
                    </a:cell3D>
                    <a:solidFill>
                      <a:srgbClr val="CCFFFF"/>
                    </a:solidFill>
                  </a:tcPr>
                </a:tc>
                <a:extLst>
                  <a:ext uri="{0D108BD9-81ED-4DB2-BD59-A6C34878D82A}">
                    <a16:rowId xmlns:a16="http://schemas.microsoft.com/office/drawing/2014/main" val="3015359111"/>
                  </a:ext>
                </a:extLst>
              </a:tr>
            </a:tbl>
          </a:graphicData>
        </a:graphic>
      </p:graphicFrame>
    </p:spTree>
    <p:extLst>
      <p:ext uri="{BB962C8B-B14F-4D97-AF65-F5344CB8AC3E}">
        <p14:creationId xmlns:p14="http://schemas.microsoft.com/office/powerpoint/2010/main" val="110930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B86B-7B54-4EA8-A65B-2585A09A2084}"/>
              </a:ext>
            </a:extLst>
          </p:cNvPr>
          <p:cNvSpPr>
            <a:spLocks noGrp="1"/>
          </p:cNvSpPr>
          <p:nvPr>
            <p:ph type="title"/>
          </p:nvPr>
        </p:nvSpPr>
        <p:spPr/>
        <p:txBody>
          <a:bodyPr/>
          <a:lstStyle/>
          <a:p>
            <a:r>
              <a:rPr lang="en-US" dirty="0"/>
              <a:t>Join Types</a:t>
            </a:r>
          </a:p>
        </p:txBody>
      </p:sp>
      <p:pic>
        <p:nvPicPr>
          <p:cNvPr id="7" name="Picture 6">
            <a:extLst>
              <a:ext uri="{FF2B5EF4-FFF2-40B4-BE49-F238E27FC236}">
                <a16:creationId xmlns:a16="http://schemas.microsoft.com/office/drawing/2014/main" id="{FD03B123-7278-4E3A-8001-BFFFD73A4129}"/>
              </a:ext>
            </a:extLst>
          </p:cNvPr>
          <p:cNvPicPr>
            <a:picLocks noChangeAspect="1"/>
          </p:cNvPicPr>
          <p:nvPr/>
        </p:nvPicPr>
        <p:blipFill>
          <a:blip r:embed="rId2"/>
          <a:stretch>
            <a:fillRect/>
          </a:stretch>
        </p:blipFill>
        <p:spPr>
          <a:xfrm>
            <a:off x="1385881" y="1631056"/>
            <a:ext cx="8805643" cy="4521550"/>
          </a:xfrm>
          <a:prstGeom prst="rect">
            <a:avLst/>
          </a:prstGeom>
          <a:ln w="38100" cap="sq">
            <a:solidFill>
              <a:srgbClr val="C00000"/>
            </a:solidFill>
            <a:prstDash val="solid"/>
            <a:miter lim="800000"/>
          </a:ln>
          <a:effectLst>
            <a:glow rad="101600">
              <a:schemeClr val="accent2">
                <a:satMod val="175000"/>
                <a:alpha val="40000"/>
              </a:schemeClr>
            </a:glow>
            <a:outerShdw blurRad="50800" dist="38100" dir="2700000" algn="tl" rotWithShape="0">
              <a:srgbClr val="000000">
                <a:alpha val="43000"/>
              </a:srgbClr>
            </a:outerShdw>
          </a:effectLst>
          <a:scene3d>
            <a:camera prst="orthographicFront"/>
            <a:lightRig rig="threePt" dir="t"/>
          </a:scene3d>
          <a:sp3d>
            <a:bevelT w="165100" prst="coolSlant"/>
          </a:sp3d>
        </p:spPr>
      </p:pic>
    </p:spTree>
    <p:extLst>
      <p:ext uri="{BB962C8B-B14F-4D97-AF65-F5344CB8AC3E}">
        <p14:creationId xmlns:p14="http://schemas.microsoft.com/office/powerpoint/2010/main" val="135927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CF83-50F9-4A5E-A6C6-11DE0562596D}"/>
              </a:ext>
            </a:extLst>
          </p:cNvPr>
          <p:cNvSpPr>
            <a:spLocks noGrp="1"/>
          </p:cNvSpPr>
          <p:nvPr>
            <p:ph type="title"/>
          </p:nvPr>
        </p:nvSpPr>
        <p:spPr/>
        <p:txBody>
          <a:bodyPr/>
          <a:lstStyle/>
          <a:p>
            <a:r>
              <a:rPr lang="en-US" dirty="0"/>
              <a:t>JOIN </a:t>
            </a:r>
          </a:p>
        </p:txBody>
      </p:sp>
      <p:pic>
        <p:nvPicPr>
          <p:cNvPr id="6" name="Picture 5">
            <a:extLst>
              <a:ext uri="{FF2B5EF4-FFF2-40B4-BE49-F238E27FC236}">
                <a16:creationId xmlns:a16="http://schemas.microsoft.com/office/drawing/2014/main" id="{0A3B5363-93B5-42C8-9B76-E9D5B9128E04}"/>
              </a:ext>
            </a:extLst>
          </p:cNvPr>
          <p:cNvPicPr>
            <a:picLocks noChangeAspect="1"/>
          </p:cNvPicPr>
          <p:nvPr/>
        </p:nvPicPr>
        <p:blipFill>
          <a:blip r:embed="rId2"/>
          <a:stretch>
            <a:fillRect/>
          </a:stretch>
        </p:blipFill>
        <p:spPr>
          <a:xfrm>
            <a:off x="6409427" y="1520491"/>
            <a:ext cx="4950832" cy="4449483"/>
          </a:xfrm>
          <a:prstGeom prst="rect">
            <a:avLst/>
          </a:prstGeom>
          <a:ln w="57150" cap="sq">
            <a:solidFill>
              <a:srgbClr val="FFFF00"/>
            </a:solidFill>
            <a:miter lim="800000"/>
          </a:ln>
          <a:effectLst>
            <a:outerShdw blurRad="57150" dist="50800" dir="2700000" algn="tl" rotWithShape="0">
              <a:srgbClr val="000000">
                <a:alpha val="40000"/>
              </a:srgbClr>
            </a:outerShdw>
          </a:effectLst>
        </p:spPr>
      </p:pic>
      <p:sp>
        <p:nvSpPr>
          <p:cNvPr id="7" name="Rectangle 6">
            <a:extLst>
              <a:ext uri="{FF2B5EF4-FFF2-40B4-BE49-F238E27FC236}">
                <a16:creationId xmlns:a16="http://schemas.microsoft.com/office/drawing/2014/main" id="{AE671766-5734-4AD6-AD93-5A26410AF70C}"/>
              </a:ext>
            </a:extLst>
          </p:cNvPr>
          <p:cNvSpPr/>
          <p:nvPr/>
        </p:nvSpPr>
        <p:spPr>
          <a:xfrm>
            <a:off x="746695" y="1884344"/>
            <a:ext cx="5481576" cy="3539430"/>
          </a:xfrm>
          <a:prstGeom prst="rect">
            <a:avLst/>
          </a:prstGeom>
        </p:spPr>
        <p:txBody>
          <a:bodyPr wrap="square">
            <a:spAutoFit/>
          </a:bodyPr>
          <a:lstStyle/>
          <a:p>
            <a:pPr marL="285750" indent="-285750">
              <a:buFont typeface="Arial" panose="020B0604020202020204" pitchFamily="34" charset="0"/>
              <a:buChar char="•"/>
            </a:pPr>
            <a:r>
              <a:rPr lang="en-US" sz="1600" dirty="0" err="1">
                <a:solidFill>
                  <a:srgbClr val="00B0F0"/>
                </a:solidFill>
                <a:latin typeface="-apple-system"/>
              </a:rPr>
              <a:t>attribName</a:t>
            </a:r>
            <a:r>
              <a:rPr lang="en-US" sz="1600" dirty="0">
                <a:solidFill>
                  <a:srgbClr val="00B0F0"/>
                </a:solidFill>
                <a:latin typeface="-apple-system"/>
              </a:rPr>
              <a:t> </a:t>
            </a:r>
            <a:r>
              <a:rPr lang="en-US" sz="1600" dirty="0">
                <a:solidFill>
                  <a:srgbClr val="293232"/>
                </a:solidFill>
                <a:latin typeface="-apple-system"/>
              </a:rPr>
              <a:t>The name by which the join will be invoked</a:t>
            </a:r>
          </a:p>
          <a:p>
            <a:pPr marL="285750" indent="-285750">
              <a:buFont typeface="Arial" panose="020B0604020202020204" pitchFamily="34" charset="0"/>
              <a:buChar char="•"/>
            </a:pPr>
            <a:r>
              <a:rPr lang="en-US" sz="1600" dirty="0" err="1">
                <a:solidFill>
                  <a:srgbClr val="00B0F0"/>
                </a:solidFill>
                <a:latin typeface="-apple-system"/>
              </a:rPr>
              <a:t>LEFT_DatasetName</a:t>
            </a:r>
            <a:r>
              <a:rPr lang="en-US" sz="1600" dirty="0">
                <a:solidFill>
                  <a:srgbClr val="00B0F0"/>
                </a:solidFill>
                <a:latin typeface="-apple-system"/>
              </a:rPr>
              <a:t> </a:t>
            </a:r>
            <a:r>
              <a:rPr lang="en-US" sz="1600" dirty="0">
                <a:solidFill>
                  <a:srgbClr val="293232"/>
                </a:solidFill>
                <a:latin typeface="-apple-system"/>
              </a:rPr>
              <a:t>Left dataset name</a:t>
            </a:r>
          </a:p>
          <a:p>
            <a:pPr marL="285750" indent="-285750">
              <a:buFont typeface="Arial" panose="020B0604020202020204" pitchFamily="34" charset="0"/>
              <a:buChar char="•"/>
            </a:pPr>
            <a:r>
              <a:rPr lang="en-US" sz="1600" dirty="0" err="1">
                <a:solidFill>
                  <a:srgbClr val="00B0F0"/>
                </a:solidFill>
                <a:latin typeface="-apple-system"/>
              </a:rPr>
              <a:t>RIGHT_DatasetName</a:t>
            </a:r>
            <a:r>
              <a:rPr lang="en-US" sz="1600" dirty="0">
                <a:solidFill>
                  <a:srgbClr val="00B0F0"/>
                </a:solidFill>
                <a:latin typeface="-apple-system"/>
              </a:rPr>
              <a:t> </a:t>
            </a:r>
            <a:r>
              <a:rPr lang="en-US" sz="1600" dirty="0">
                <a:solidFill>
                  <a:srgbClr val="293232"/>
                </a:solidFill>
                <a:latin typeface="-apple-system"/>
              </a:rPr>
              <a:t>Right dataset name</a:t>
            </a:r>
          </a:p>
          <a:p>
            <a:pPr marL="285750" indent="-285750">
              <a:buFont typeface="Arial" panose="020B0604020202020204" pitchFamily="34" charset="0"/>
              <a:buChar char="•"/>
            </a:pPr>
            <a:r>
              <a:rPr lang="en-US" sz="1600" dirty="0" err="1">
                <a:solidFill>
                  <a:srgbClr val="00B0F0"/>
                </a:solidFill>
                <a:latin typeface="-apple-system"/>
              </a:rPr>
              <a:t>LEFT.fieldName</a:t>
            </a:r>
            <a:r>
              <a:rPr lang="en-US" sz="1600" dirty="0">
                <a:solidFill>
                  <a:srgbClr val="00B0F0"/>
                </a:solidFill>
                <a:latin typeface="-apple-system"/>
              </a:rPr>
              <a:t> = </a:t>
            </a:r>
            <a:r>
              <a:rPr lang="en-US" sz="1600" dirty="0" err="1">
                <a:solidFill>
                  <a:srgbClr val="00B0F0"/>
                </a:solidFill>
                <a:latin typeface="-apple-system"/>
              </a:rPr>
              <a:t>RIGHT.fieldName</a:t>
            </a:r>
            <a:endParaRPr lang="en-US" sz="1600" dirty="0">
              <a:solidFill>
                <a:srgbClr val="00B0F0"/>
              </a:solidFill>
              <a:latin typeface="-apple-system"/>
            </a:endParaRPr>
          </a:p>
          <a:p>
            <a:pPr marL="742950" lvl="1" indent="-285750">
              <a:buFont typeface="Arial" panose="020B0604020202020204" pitchFamily="34" charset="0"/>
              <a:buChar char="•"/>
            </a:pPr>
            <a:r>
              <a:rPr lang="en-US" sz="1600" dirty="0">
                <a:solidFill>
                  <a:srgbClr val="293232"/>
                </a:solidFill>
                <a:latin typeface="-apple-system"/>
              </a:rPr>
              <a:t>Join condition</a:t>
            </a:r>
          </a:p>
          <a:p>
            <a:pPr marL="742950" lvl="1" indent="-285750">
              <a:buFont typeface="Arial" panose="020B0604020202020204" pitchFamily="34" charset="0"/>
              <a:buChar char="•"/>
            </a:pPr>
            <a:r>
              <a:rPr lang="en-US" sz="1600" dirty="0">
                <a:solidFill>
                  <a:srgbClr val="293232"/>
                </a:solidFill>
                <a:latin typeface="-apple-system"/>
              </a:rPr>
              <a:t>can use equal (=) or not-equal (!=)</a:t>
            </a:r>
          </a:p>
          <a:p>
            <a:pPr marL="742950" lvl="1" indent="-285750">
              <a:buFont typeface="Arial" panose="020B0604020202020204" pitchFamily="34" charset="0"/>
              <a:buChar char="•"/>
            </a:pPr>
            <a:r>
              <a:rPr lang="en-US" sz="1600" dirty="0">
                <a:solidFill>
                  <a:srgbClr val="293232"/>
                </a:solidFill>
                <a:latin typeface="-apple-system"/>
              </a:rPr>
              <a:t>multiple conditions can exists using AND/OR</a:t>
            </a:r>
          </a:p>
          <a:p>
            <a:pPr marL="285750" indent="-285750">
              <a:buFont typeface="Arial" panose="020B0604020202020204" pitchFamily="34" charset="0"/>
              <a:buChar char="•"/>
            </a:pPr>
            <a:r>
              <a:rPr lang="en-US" sz="1600" dirty="0">
                <a:solidFill>
                  <a:srgbClr val="00B0F0"/>
                </a:solidFill>
                <a:latin typeface="-apple-system"/>
              </a:rPr>
              <a:t>Transform/</a:t>
            </a:r>
            <a:r>
              <a:rPr lang="en-US" sz="1600" dirty="0" err="1">
                <a:solidFill>
                  <a:srgbClr val="00B0F0"/>
                </a:solidFill>
                <a:latin typeface="-apple-system"/>
              </a:rPr>
              <a:t>xFormName</a:t>
            </a:r>
            <a:endParaRPr lang="en-US" sz="1600" dirty="0">
              <a:solidFill>
                <a:srgbClr val="00B0F0"/>
              </a:solidFill>
              <a:latin typeface="-apple-system"/>
            </a:endParaRPr>
          </a:p>
          <a:p>
            <a:pPr marL="742950" lvl="1" indent="-285750">
              <a:buFont typeface="Arial" panose="020B0604020202020204" pitchFamily="34" charset="0"/>
              <a:buChar char="•"/>
            </a:pPr>
            <a:r>
              <a:rPr lang="en-US" sz="1600" dirty="0">
                <a:solidFill>
                  <a:srgbClr val="293232"/>
                </a:solidFill>
                <a:latin typeface="-apple-system"/>
              </a:rPr>
              <a:t>Join, inline or stand-alone transform</a:t>
            </a:r>
          </a:p>
          <a:p>
            <a:pPr marL="285750" indent="-285750">
              <a:buFont typeface="Arial" panose="020B0604020202020204" pitchFamily="34" charset="0"/>
              <a:buChar char="•"/>
            </a:pPr>
            <a:r>
              <a:rPr lang="en-US" sz="1600" dirty="0" err="1">
                <a:solidFill>
                  <a:srgbClr val="00B0F0"/>
                </a:solidFill>
                <a:latin typeface="-apple-system"/>
              </a:rPr>
              <a:t>JoinType</a:t>
            </a:r>
            <a:r>
              <a:rPr lang="en-US" sz="1600" dirty="0">
                <a:solidFill>
                  <a:srgbClr val="00B0F0"/>
                </a:solidFill>
                <a:latin typeface="-apple-system"/>
              </a:rPr>
              <a:t> </a:t>
            </a:r>
            <a:r>
              <a:rPr lang="en-US" sz="1600" dirty="0">
                <a:solidFill>
                  <a:srgbClr val="293232"/>
                </a:solidFill>
                <a:latin typeface="-apple-system"/>
              </a:rPr>
              <a:t>Default is Inner join.</a:t>
            </a:r>
          </a:p>
          <a:p>
            <a:pPr marL="285750" indent="-285750">
              <a:buFont typeface="Arial" panose="020B0604020202020204" pitchFamily="34" charset="0"/>
              <a:buChar char="•"/>
            </a:pPr>
            <a:r>
              <a:rPr lang="en-US" sz="1600" dirty="0">
                <a:solidFill>
                  <a:srgbClr val="00B0F0"/>
                </a:solidFill>
                <a:latin typeface="-apple-system"/>
              </a:rPr>
              <a:t>Flags </a:t>
            </a:r>
            <a:r>
              <a:rPr lang="en-US" sz="1600" dirty="0">
                <a:solidFill>
                  <a:srgbClr val="293232"/>
                </a:solidFill>
                <a:latin typeface="-apple-system"/>
              </a:rPr>
              <a:t>Optional</a:t>
            </a:r>
          </a:p>
          <a:p>
            <a:pPr marL="285750" indent="-285750">
              <a:buFont typeface="Arial" panose="020B0604020202020204" pitchFamily="34" charset="0"/>
              <a:buChar char="•"/>
            </a:pPr>
            <a:endParaRPr lang="en-US" sz="1600" dirty="0">
              <a:solidFill>
                <a:srgbClr val="293232"/>
              </a:solidFill>
              <a:latin typeface="-apple-system"/>
            </a:endParaRPr>
          </a:p>
          <a:p>
            <a:r>
              <a:rPr lang="en-US" sz="1600" dirty="0">
                <a:solidFill>
                  <a:srgbClr val="CC00CC"/>
                </a:solidFill>
                <a:latin typeface="-apple-system"/>
              </a:rPr>
              <a:t>Note: </a:t>
            </a:r>
            <a:r>
              <a:rPr lang="en-US" sz="1600" dirty="0">
                <a:solidFill>
                  <a:schemeClr val="tx2"/>
                </a:solidFill>
                <a:latin typeface="-apple-system"/>
              </a:rPr>
              <a:t>When join condition is on STRING and the = operator is used, </a:t>
            </a:r>
            <a:r>
              <a:rPr lang="en-US" sz="1600" dirty="0">
                <a:solidFill>
                  <a:schemeClr val="tx2"/>
                </a:solidFill>
                <a:highlight>
                  <a:srgbClr val="00FFFF"/>
                </a:highlight>
                <a:latin typeface="-apple-system"/>
              </a:rPr>
              <a:t>case sensitivity matters</a:t>
            </a:r>
            <a:r>
              <a:rPr lang="en-US" sz="1600" dirty="0">
                <a:solidFill>
                  <a:schemeClr val="tx2"/>
                </a:solidFill>
                <a:latin typeface="-apple-system"/>
              </a:rPr>
              <a:t>.</a:t>
            </a:r>
          </a:p>
        </p:txBody>
      </p:sp>
    </p:spTree>
    <p:extLst>
      <p:ext uri="{BB962C8B-B14F-4D97-AF65-F5344CB8AC3E}">
        <p14:creationId xmlns:p14="http://schemas.microsoft.com/office/powerpoint/2010/main" val="168477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3A86-1473-4F7B-8269-E687E17E8BD6}"/>
              </a:ext>
            </a:extLst>
          </p:cNvPr>
          <p:cNvSpPr>
            <a:spLocks noGrp="1"/>
          </p:cNvSpPr>
          <p:nvPr>
            <p:ph type="title"/>
          </p:nvPr>
        </p:nvSpPr>
        <p:spPr/>
        <p:txBody>
          <a:bodyPr/>
          <a:lstStyle/>
          <a:p>
            <a:r>
              <a:rPr lang="en-US" dirty="0"/>
              <a:t>JOIN Condition &amp; Transform</a:t>
            </a:r>
          </a:p>
        </p:txBody>
      </p:sp>
      <p:sp>
        <p:nvSpPr>
          <p:cNvPr id="3" name="Rectangle 2">
            <a:extLst>
              <a:ext uri="{FF2B5EF4-FFF2-40B4-BE49-F238E27FC236}">
                <a16:creationId xmlns:a16="http://schemas.microsoft.com/office/drawing/2014/main" id="{F2E2AF2B-114D-4DBC-839B-7C7B34D48ACD}"/>
              </a:ext>
            </a:extLst>
          </p:cNvPr>
          <p:cNvSpPr/>
          <p:nvPr/>
        </p:nvSpPr>
        <p:spPr>
          <a:xfrm>
            <a:off x="1231833" y="1782395"/>
            <a:ext cx="10960167" cy="3293209"/>
          </a:xfrm>
          <a:prstGeom prst="rect">
            <a:avLst/>
          </a:prstGeom>
        </p:spPr>
        <p:txBody>
          <a:bodyPr wrap="square">
            <a:spAutoFit/>
          </a:bodyPr>
          <a:lstStyle/>
          <a:p>
            <a:pPr marL="285750" indent="-285750">
              <a:buFont typeface="Arial" panose="020B0604020202020204" pitchFamily="34" charset="0"/>
              <a:buChar char="•"/>
            </a:pPr>
            <a:r>
              <a:rPr lang="en-US" sz="1600" b="1" dirty="0">
                <a:solidFill>
                  <a:srgbClr val="00B0F0"/>
                </a:solidFill>
              </a:rPr>
              <a:t>Condition</a:t>
            </a:r>
          </a:p>
          <a:p>
            <a:pPr marL="285750" indent="-285750">
              <a:buFont typeface="Arial" panose="020B0604020202020204" pitchFamily="34" charset="0"/>
              <a:buChar char="•"/>
            </a:pPr>
            <a:endParaRPr lang="en-US" sz="1600" dirty="0">
              <a:solidFill>
                <a:srgbClr val="00B0F0"/>
              </a:solidFill>
            </a:endParaRPr>
          </a:p>
          <a:p>
            <a:pPr marL="742950" lvl="1" indent="-285750">
              <a:buFont typeface="Arial" panose="020B0604020202020204" pitchFamily="34" charset="0"/>
              <a:buChar char="•"/>
            </a:pPr>
            <a:r>
              <a:rPr lang="en-US" sz="1600" dirty="0">
                <a:solidFill>
                  <a:srgbClr val="293232"/>
                </a:solidFill>
              </a:rPr>
              <a:t>Boolean test of arbitrary complexity</a:t>
            </a:r>
          </a:p>
          <a:p>
            <a:pPr marL="742950" lvl="1" indent="-285750">
              <a:buFont typeface="Arial" panose="020B0604020202020204" pitchFamily="34" charset="0"/>
              <a:buChar char="•"/>
            </a:pPr>
            <a:r>
              <a:rPr lang="en-US" sz="1600" dirty="0">
                <a:solidFill>
                  <a:srgbClr val="293232"/>
                </a:solidFill>
              </a:rPr>
              <a:t>Normally contains at least one equality test</a:t>
            </a:r>
          </a:p>
          <a:p>
            <a:pPr marL="742950" lvl="1" indent="-285750">
              <a:buFont typeface="Arial" panose="020B0604020202020204" pitchFamily="34" charset="0"/>
              <a:buChar char="•"/>
            </a:pPr>
            <a:r>
              <a:rPr lang="en-US" sz="1600" dirty="0">
                <a:solidFill>
                  <a:srgbClr val="293232"/>
                </a:solidFill>
              </a:rPr>
              <a:t>Reference attributes within the input datasets via LEFT and RIGHT - ds1 = LEFT - ds2 = RIGHT</a:t>
            </a:r>
          </a:p>
          <a:p>
            <a:pPr marL="742950" lvl="1" indent="-285750">
              <a:buFont typeface="Arial" panose="020B0604020202020204" pitchFamily="34" charset="0"/>
              <a:buChar char="•"/>
            </a:pPr>
            <a:r>
              <a:rPr lang="en-US" sz="1600" dirty="0">
                <a:solidFill>
                  <a:schemeClr val="tx2"/>
                </a:solidFill>
              </a:rPr>
              <a:t>Join conditions can be arbitrarily complex but should include at least one equality test</a:t>
            </a:r>
          </a:p>
          <a:p>
            <a:pPr marL="742950" lvl="1" indent="-285750">
              <a:buFont typeface="Arial" panose="020B0604020202020204" pitchFamily="34" charset="0"/>
              <a:buChar char="•"/>
            </a:pPr>
            <a:endParaRPr lang="en-US" sz="1600" dirty="0">
              <a:solidFill>
                <a:srgbClr val="293232"/>
              </a:solidFill>
            </a:endParaRPr>
          </a:p>
          <a:p>
            <a:pPr marL="285750" indent="-285750">
              <a:buFont typeface="Arial" panose="020B0604020202020204" pitchFamily="34" charset="0"/>
              <a:buChar char="•"/>
            </a:pPr>
            <a:r>
              <a:rPr lang="en-US" sz="1600" b="1" dirty="0">
                <a:solidFill>
                  <a:srgbClr val="00B0F0"/>
                </a:solidFill>
              </a:rPr>
              <a:t>Transform</a:t>
            </a:r>
          </a:p>
          <a:p>
            <a:pPr marL="285750" indent="-285750">
              <a:buFont typeface="Arial" panose="020B0604020202020204" pitchFamily="34" charset="0"/>
              <a:buChar char="•"/>
            </a:pPr>
            <a:endParaRPr lang="en-US" sz="1600" dirty="0">
              <a:solidFill>
                <a:srgbClr val="00B0F0"/>
              </a:solidFill>
            </a:endParaRPr>
          </a:p>
          <a:p>
            <a:pPr marL="742950" lvl="1" indent="-285750">
              <a:buFont typeface="Arial" panose="020B0604020202020204" pitchFamily="34" charset="0"/>
              <a:buChar char="•"/>
            </a:pPr>
            <a:r>
              <a:rPr lang="en-US" sz="1600" dirty="0">
                <a:solidFill>
                  <a:srgbClr val="293232"/>
                </a:solidFill>
              </a:rPr>
              <a:t>If using an explicit TRANSFORM, it should accept at least two arguments</a:t>
            </a:r>
          </a:p>
          <a:p>
            <a:pPr marL="1200150" lvl="2" indent="-285750">
              <a:buFont typeface="Arial" panose="020B0604020202020204" pitchFamily="34" charset="0"/>
              <a:buChar char="•"/>
            </a:pPr>
            <a:r>
              <a:rPr lang="en-US" sz="1600" dirty="0">
                <a:solidFill>
                  <a:srgbClr val="293232"/>
                </a:solidFill>
              </a:rPr>
              <a:t>One representing a LEFT record and the other representing a RIGHT record</a:t>
            </a:r>
          </a:p>
          <a:p>
            <a:pPr lvl="2"/>
            <a:endParaRPr lang="en-US" sz="1600" dirty="0">
              <a:solidFill>
                <a:srgbClr val="293232"/>
              </a:solidFill>
            </a:endParaRPr>
          </a:p>
          <a:p>
            <a:pPr marL="742950" lvl="1" indent="-285750">
              <a:buFont typeface="Arial" panose="020B0604020202020204" pitchFamily="34" charset="0"/>
              <a:buChar char="•"/>
            </a:pPr>
            <a:r>
              <a:rPr lang="en-US" sz="1600" dirty="0">
                <a:solidFill>
                  <a:srgbClr val="293232"/>
                </a:solidFill>
              </a:rPr>
              <a:t>If using an inline TRANSFORM, use LEFT and RIGHT to reference input data</a:t>
            </a:r>
          </a:p>
        </p:txBody>
      </p:sp>
    </p:spTree>
    <p:extLst>
      <p:ext uri="{BB962C8B-B14F-4D97-AF65-F5344CB8AC3E}">
        <p14:creationId xmlns:p14="http://schemas.microsoft.com/office/powerpoint/2010/main" val="379880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12928-A121-4FF8-85B8-C556DD569665}"/>
              </a:ext>
            </a:extLst>
          </p:cNvPr>
          <p:cNvSpPr>
            <a:spLocks noGrp="1"/>
          </p:cNvSpPr>
          <p:nvPr>
            <p:ph type="title"/>
          </p:nvPr>
        </p:nvSpPr>
        <p:spPr/>
        <p:txBody>
          <a:bodyPr/>
          <a:lstStyle/>
          <a:p>
            <a:r>
              <a:rPr lang="en-US" dirty="0"/>
              <a:t>Optional Flags</a:t>
            </a:r>
          </a:p>
        </p:txBody>
      </p:sp>
      <p:sp>
        <p:nvSpPr>
          <p:cNvPr id="3" name="Rectangle 2">
            <a:extLst>
              <a:ext uri="{FF2B5EF4-FFF2-40B4-BE49-F238E27FC236}">
                <a16:creationId xmlns:a16="http://schemas.microsoft.com/office/drawing/2014/main" id="{34420DFF-41F3-48A2-802B-D53CB2C3D967}"/>
              </a:ext>
            </a:extLst>
          </p:cNvPr>
          <p:cNvSpPr/>
          <p:nvPr/>
        </p:nvSpPr>
        <p:spPr>
          <a:xfrm>
            <a:off x="1232262" y="1563755"/>
            <a:ext cx="9980682" cy="4524315"/>
          </a:xfrm>
          <a:prstGeom prst="rect">
            <a:avLst/>
          </a:prstGeom>
        </p:spPr>
        <p:txBody>
          <a:bodyPr wrap="square">
            <a:spAutoFit/>
          </a:bodyPr>
          <a:lstStyle/>
          <a:p>
            <a:pPr marL="285750" indent="-285750">
              <a:buFont typeface="Arial" panose="020B0604020202020204" pitchFamily="34" charset="0"/>
              <a:buChar char="•"/>
            </a:pPr>
            <a:r>
              <a:rPr lang="en-US" b="1" dirty="0">
                <a:solidFill>
                  <a:srgbClr val="FFC000"/>
                </a:solidFill>
                <a:latin typeface="-apple-system"/>
              </a:rPr>
              <a:t>LOOKUP</a:t>
            </a:r>
            <a:r>
              <a:rPr lang="en-US" dirty="0">
                <a:solidFill>
                  <a:srgbClr val="293232"/>
                </a:solidFill>
                <a:latin typeface="-apple-system"/>
              </a:rPr>
              <a:t> The </a:t>
            </a:r>
            <a:r>
              <a:rPr lang="en-US" u="sng" dirty="0">
                <a:solidFill>
                  <a:srgbClr val="293232"/>
                </a:solidFill>
                <a:latin typeface="-apple-system"/>
              </a:rPr>
              <a:t>right</a:t>
            </a:r>
            <a:r>
              <a:rPr lang="en-US" dirty="0">
                <a:solidFill>
                  <a:srgbClr val="293232"/>
                </a:solidFill>
                <a:latin typeface="-apple-system"/>
              </a:rPr>
              <a:t> dataset is relatively small and there should be only </a:t>
            </a:r>
            <a:r>
              <a:rPr lang="en-US" u="sng" dirty="0">
                <a:solidFill>
                  <a:srgbClr val="293232"/>
                </a:solidFill>
                <a:latin typeface="-apple-system"/>
              </a:rPr>
              <a:t>one match</a:t>
            </a:r>
            <a:r>
              <a:rPr lang="en-US" dirty="0">
                <a:solidFill>
                  <a:srgbClr val="293232"/>
                </a:solidFill>
                <a:latin typeface="-apple-system"/>
              </a:rPr>
              <a:t> for any LEFT record</a:t>
            </a:r>
          </a:p>
          <a:p>
            <a:pPr marL="285750" indent="-285750">
              <a:buFont typeface="Arial" panose="020B0604020202020204" pitchFamily="34" charset="0"/>
              <a:buChar char="•"/>
            </a:pPr>
            <a:r>
              <a:rPr lang="en-US" b="1" dirty="0">
                <a:solidFill>
                  <a:srgbClr val="FFC000"/>
                </a:solidFill>
                <a:latin typeface="-apple-system"/>
              </a:rPr>
              <a:t>ALL</a:t>
            </a:r>
            <a:r>
              <a:rPr lang="en-US" dirty="0">
                <a:solidFill>
                  <a:srgbClr val="293232"/>
                </a:solidFill>
                <a:latin typeface="-apple-system"/>
              </a:rPr>
              <a:t> The </a:t>
            </a:r>
            <a:r>
              <a:rPr lang="en-US" u="sng" dirty="0">
                <a:solidFill>
                  <a:srgbClr val="293232"/>
                </a:solidFill>
                <a:latin typeface="-apple-system"/>
              </a:rPr>
              <a:t>right</a:t>
            </a:r>
            <a:r>
              <a:rPr lang="en-US" dirty="0">
                <a:solidFill>
                  <a:srgbClr val="293232"/>
                </a:solidFill>
                <a:latin typeface="-apple-system"/>
              </a:rPr>
              <a:t> dataset is relatively small and can be copied to every node in its entirety</a:t>
            </a:r>
          </a:p>
          <a:p>
            <a:pPr marL="742950" lvl="1" indent="-285750">
              <a:buFont typeface="Arial" panose="020B0604020202020204" pitchFamily="34" charset="0"/>
              <a:buChar char="•"/>
            </a:pPr>
            <a:r>
              <a:rPr lang="en-US" dirty="0">
                <a:solidFill>
                  <a:srgbClr val="293232"/>
                </a:solidFill>
                <a:latin typeface="-apple-system"/>
              </a:rPr>
              <a:t>Can have multiple matches (unlike LOOKUP)</a:t>
            </a:r>
          </a:p>
          <a:p>
            <a:pPr marL="742950" lvl="1" indent="-285750">
              <a:buFont typeface="Arial" panose="020B0604020202020204" pitchFamily="34" charset="0"/>
              <a:buChar char="•"/>
            </a:pPr>
            <a:r>
              <a:rPr lang="en-US" dirty="0">
                <a:solidFill>
                  <a:srgbClr val="293232"/>
                </a:solidFill>
                <a:latin typeface="-apple-system"/>
              </a:rPr>
              <a:t>Supports join conditions that contain no equalities</a:t>
            </a:r>
          </a:p>
          <a:p>
            <a:pPr marL="742950" lvl="1" indent="-285750">
              <a:buFont typeface="Arial" panose="020B0604020202020204" pitchFamily="34" charset="0"/>
              <a:buChar char="•"/>
            </a:pPr>
            <a:r>
              <a:rPr lang="en-US" dirty="0">
                <a:solidFill>
                  <a:srgbClr val="293232"/>
                </a:solidFill>
                <a:latin typeface="-apple-system"/>
              </a:rPr>
              <a:t>Required if there are no equality tests in the condition</a:t>
            </a:r>
          </a:p>
          <a:p>
            <a:pPr marL="285750" indent="-285750">
              <a:buFont typeface="Arial" panose="020B0604020202020204" pitchFamily="34" charset="0"/>
              <a:buChar char="•"/>
            </a:pPr>
            <a:r>
              <a:rPr lang="en-US" b="1" dirty="0">
                <a:solidFill>
                  <a:srgbClr val="FFC000"/>
                </a:solidFill>
                <a:latin typeface="-apple-system"/>
              </a:rPr>
              <a:t>Few</a:t>
            </a:r>
            <a:r>
              <a:rPr lang="en-US" dirty="0">
                <a:solidFill>
                  <a:srgbClr val="293232"/>
                </a:solidFill>
                <a:latin typeface="-apple-system"/>
              </a:rPr>
              <a:t> Specifies the LOOKUP </a:t>
            </a:r>
            <a:r>
              <a:rPr lang="en-US" u="sng" dirty="0">
                <a:solidFill>
                  <a:srgbClr val="293232"/>
                </a:solidFill>
                <a:latin typeface="-apple-system"/>
              </a:rPr>
              <a:t>right</a:t>
            </a:r>
            <a:r>
              <a:rPr lang="en-US" dirty="0">
                <a:solidFill>
                  <a:srgbClr val="293232"/>
                </a:solidFill>
                <a:latin typeface="-apple-system"/>
              </a:rPr>
              <a:t> dataset has few records, so little memory is used</a:t>
            </a:r>
          </a:p>
          <a:p>
            <a:pPr marL="285750" indent="-285750">
              <a:buFont typeface="Arial" panose="020B0604020202020204" pitchFamily="34" charset="0"/>
              <a:buChar char="•"/>
            </a:pPr>
            <a:r>
              <a:rPr lang="en-US" b="1" dirty="0">
                <a:solidFill>
                  <a:srgbClr val="FFC000"/>
                </a:solidFill>
                <a:latin typeface="-apple-system"/>
              </a:rPr>
              <a:t>NOSORT</a:t>
            </a:r>
            <a:r>
              <a:rPr lang="en-US" dirty="0">
                <a:solidFill>
                  <a:srgbClr val="293232"/>
                </a:solidFill>
                <a:latin typeface="-apple-system"/>
              </a:rPr>
              <a:t> Performs the JOIN without dynamically sorting the tables. This implies that the left and/or right record-set must have been previously sorted and partitioned based on the fields specified in the join Condition</a:t>
            </a:r>
          </a:p>
          <a:p>
            <a:pPr marL="285750" indent="-285750">
              <a:buFont typeface="Arial" panose="020B0604020202020204" pitchFamily="34" charset="0"/>
              <a:buChar char="•"/>
            </a:pPr>
            <a:r>
              <a:rPr lang="en-US" b="1" dirty="0">
                <a:solidFill>
                  <a:srgbClr val="FFC000"/>
                </a:solidFill>
                <a:latin typeface="-apple-system"/>
              </a:rPr>
              <a:t>KEYED</a:t>
            </a:r>
            <a:r>
              <a:rPr lang="en-US" dirty="0">
                <a:solidFill>
                  <a:srgbClr val="293232"/>
                </a:solidFill>
                <a:latin typeface="-apple-system"/>
              </a:rPr>
              <a:t> Specifies using indexed access into the </a:t>
            </a:r>
            <a:r>
              <a:rPr lang="en-US" u="sng" dirty="0">
                <a:solidFill>
                  <a:srgbClr val="293232"/>
                </a:solidFill>
                <a:latin typeface="-apple-system"/>
              </a:rPr>
              <a:t>right</a:t>
            </a:r>
            <a:r>
              <a:rPr lang="en-US" dirty="0">
                <a:solidFill>
                  <a:srgbClr val="293232"/>
                </a:solidFill>
                <a:latin typeface="-apple-system"/>
              </a:rPr>
              <a:t> record-set</a:t>
            </a:r>
          </a:p>
          <a:p>
            <a:pPr marL="285750" indent="-285750">
              <a:buFont typeface="Arial" panose="020B0604020202020204" pitchFamily="34" charset="0"/>
              <a:buChar char="•"/>
            </a:pPr>
            <a:r>
              <a:rPr lang="en-US" b="1" dirty="0">
                <a:solidFill>
                  <a:srgbClr val="FFC000"/>
                </a:solidFill>
                <a:latin typeface="-apple-system"/>
              </a:rPr>
              <a:t>LOCAL</a:t>
            </a:r>
            <a:r>
              <a:rPr lang="en-US" dirty="0">
                <a:solidFill>
                  <a:srgbClr val="293232"/>
                </a:solidFill>
                <a:latin typeface="-apple-system"/>
              </a:rPr>
              <a:t> JOIN performed on each supercomputer node independently, and maintains the pervious distribution of data</a:t>
            </a:r>
          </a:p>
          <a:p>
            <a:pPr marL="285750" indent="-285750">
              <a:buFont typeface="Arial" panose="020B0604020202020204" pitchFamily="34" charset="0"/>
              <a:buChar char="•"/>
            </a:pPr>
            <a:r>
              <a:rPr lang="en-US" b="1" dirty="0">
                <a:solidFill>
                  <a:srgbClr val="FFC000"/>
                </a:solidFill>
                <a:latin typeface="-apple-system"/>
              </a:rPr>
              <a:t>KEEP(n)</a:t>
            </a:r>
            <a:r>
              <a:rPr lang="en-US" dirty="0">
                <a:solidFill>
                  <a:srgbClr val="FFC000"/>
                </a:solidFill>
                <a:latin typeface="-apple-system"/>
              </a:rPr>
              <a:t> </a:t>
            </a:r>
            <a:r>
              <a:rPr lang="en-US" dirty="0">
                <a:solidFill>
                  <a:srgbClr val="293232"/>
                </a:solidFill>
                <a:latin typeface="-apple-system"/>
              </a:rPr>
              <a:t>Specifies the maximum number of matching records (n) to generate into the result set. If omitted, all matches are kept.</a:t>
            </a:r>
          </a:p>
          <a:p>
            <a:pPr marL="285750" indent="-285750">
              <a:buFont typeface="Arial" panose="020B0604020202020204" pitchFamily="34" charset="0"/>
              <a:buChar char="•"/>
            </a:pPr>
            <a:r>
              <a:rPr lang="en-US" b="1" dirty="0">
                <a:solidFill>
                  <a:srgbClr val="FFC000"/>
                </a:solidFill>
                <a:latin typeface="-apple-system"/>
              </a:rPr>
              <a:t>LIMIT</a:t>
            </a:r>
            <a:r>
              <a:rPr lang="en-US" dirty="0">
                <a:solidFill>
                  <a:srgbClr val="293232"/>
                </a:solidFill>
                <a:latin typeface="-apple-system"/>
              </a:rPr>
              <a:t> Specifies a maximum number of matching records which, if exceeded, either fails the job, or eliminates all those matches from the result set.</a:t>
            </a:r>
            <a:endParaRPr lang="en-US" b="0" i="0" dirty="0">
              <a:solidFill>
                <a:srgbClr val="293232"/>
              </a:solidFill>
              <a:effectLst/>
              <a:latin typeface="-apple-system"/>
            </a:endParaRPr>
          </a:p>
        </p:txBody>
      </p:sp>
    </p:spTree>
    <p:extLst>
      <p:ext uri="{BB962C8B-B14F-4D97-AF65-F5344CB8AC3E}">
        <p14:creationId xmlns:p14="http://schemas.microsoft.com/office/powerpoint/2010/main" val="180760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9D7DB1-8A4E-4AAC-ABCC-5E6D1B7B2BD9}"/>
              </a:ext>
            </a:extLst>
          </p:cNvPr>
          <p:cNvPicPr>
            <a:picLocks noChangeAspect="1"/>
          </p:cNvPicPr>
          <p:nvPr/>
        </p:nvPicPr>
        <p:blipFill>
          <a:blip r:embed="rId2"/>
          <a:stretch>
            <a:fillRect/>
          </a:stretch>
        </p:blipFill>
        <p:spPr>
          <a:xfrm>
            <a:off x="395496" y="204416"/>
            <a:ext cx="4784150" cy="64491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ECEFC9AE-0901-4D74-A2D1-8956FB7139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073" y="578082"/>
            <a:ext cx="2686050" cy="1323975"/>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14" name="Picture 13">
            <a:extLst>
              <a:ext uri="{FF2B5EF4-FFF2-40B4-BE49-F238E27FC236}">
                <a16:creationId xmlns:a16="http://schemas.microsoft.com/office/drawing/2014/main" id="{A3EA4633-C853-4C52-9AFC-6A448FAD47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9526" y="4832394"/>
            <a:ext cx="3686175" cy="1419225"/>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15" name="Picture 14">
            <a:extLst>
              <a:ext uri="{FF2B5EF4-FFF2-40B4-BE49-F238E27FC236}">
                <a16:creationId xmlns:a16="http://schemas.microsoft.com/office/drawing/2014/main" id="{B978BB3E-0C3B-4A1C-8196-31B8D9E1EA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4965" y="445292"/>
            <a:ext cx="3038475" cy="1676400"/>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16" name="Picture 15">
            <a:extLst>
              <a:ext uri="{FF2B5EF4-FFF2-40B4-BE49-F238E27FC236}">
                <a16:creationId xmlns:a16="http://schemas.microsoft.com/office/drawing/2014/main" id="{28983726-EF11-4B5E-AE65-2D9F10B258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9526" y="2378867"/>
            <a:ext cx="3657600" cy="962025"/>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17" name="Picture 16">
            <a:extLst>
              <a:ext uri="{FF2B5EF4-FFF2-40B4-BE49-F238E27FC236}">
                <a16:creationId xmlns:a16="http://schemas.microsoft.com/office/drawing/2014/main" id="{777B3A8D-71AB-4CDE-8ACB-DBB9F9D858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9526" y="3705643"/>
            <a:ext cx="3609975" cy="762000"/>
          </a:xfrm>
          <a:prstGeom prst="rect">
            <a:avLst/>
          </a:prstGeom>
          <a:ln w="28575" cap="sq">
            <a:solidFill>
              <a:srgbClr val="000000"/>
            </a:solidFill>
            <a:miter lim="800000"/>
          </a:ln>
          <a:effectLst>
            <a:outerShdw blurRad="57150" dist="50800" dir="2700000" algn="tl" rotWithShape="0">
              <a:srgbClr val="000000">
                <a:alpha val="40000"/>
              </a:srgbClr>
            </a:outerShdw>
          </a:effectLst>
        </p:spPr>
      </p:pic>
      <p:cxnSp>
        <p:nvCxnSpPr>
          <p:cNvPr id="22" name="Straight Arrow Connector 21">
            <a:extLst>
              <a:ext uri="{FF2B5EF4-FFF2-40B4-BE49-F238E27FC236}">
                <a16:creationId xmlns:a16="http://schemas.microsoft.com/office/drawing/2014/main" id="{786B023E-1DEB-4D9E-8722-7FC5FDB0E1FE}"/>
              </a:ext>
            </a:extLst>
          </p:cNvPr>
          <p:cNvCxnSpPr>
            <a:cxnSpLocks/>
            <a:endCxn id="16" idx="1"/>
          </p:cNvCxnSpPr>
          <p:nvPr/>
        </p:nvCxnSpPr>
        <p:spPr>
          <a:xfrm flipV="1">
            <a:off x="3566160" y="2859880"/>
            <a:ext cx="2723366" cy="131514"/>
          </a:xfrm>
          <a:prstGeom prst="straightConnector1">
            <a:avLst/>
          </a:prstGeom>
          <a:ln w="57150">
            <a:solidFill>
              <a:srgbClr val="FF7C8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C3E605C-F4D5-4EDC-9435-78E3BB955F7A}"/>
              </a:ext>
            </a:extLst>
          </p:cNvPr>
          <p:cNvCxnSpPr>
            <a:cxnSpLocks/>
          </p:cNvCxnSpPr>
          <p:nvPr/>
        </p:nvCxnSpPr>
        <p:spPr>
          <a:xfrm flipV="1">
            <a:off x="3383280" y="4171426"/>
            <a:ext cx="2746929" cy="296217"/>
          </a:xfrm>
          <a:prstGeom prst="straightConnector1">
            <a:avLst/>
          </a:prstGeom>
          <a:ln w="57150">
            <a:solidFill>
              <a:srgbClr val="FF7C8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69C16EF-4A88-44D4-81ED-69B07D9EB261}"/>
              </a:ext>
            </a:extLst>
          </p:cNvPr>
          <p:cNvCxnSpPr>
            <a:cxnSpLocks/>
          </p:cNvCxnSpPr>
          <p:nvPr/>
        </p:nvCxnSpPr>
        <p:spPr>
          <a:xfrm flipV="1">
            <a:off x="3564301" y="5866829"/>
            <a:ext cx="2530940" cy="245658"/>
          </a:xfrm>
          <a:prstGeom prst="straightConnector1">
            <a:avLst/>
          </a:prstGeom>
          <a:ln w="57150">
            <a:solidFill>
              <a:srgbClr val="FF7C8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97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8711562" y="1888380"/>
            <a:ext cx="2189954" cy="19095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Box 7">
            <a:extLst>
              <a:ext uri="{FF2B5EF4-FFF2-40B4-BE49-F238E27FC236}">
                <a16:creationId xmlns:a16="http://schemas.microsoft.com/office/drawing/2014/main" id="{D85065D9-F8B9-4917-A260-1D4ACED7B3FC}"/>
              </a:ext>
            </a:extLst>
          </p:cNvPr>
          <p:cNvSpPr txBox="1"/>
          <p:nvPr/>
        </p:nvSpPr>
        <p:spPr>
          <a:xfrm>
            <a:off x="9429805" y="4111998"/>
            <a:ext cx="795411" cy="246221"/>
          </a:xfrm>
          <a:prstGeom prst="rect">
            <a:avLst/>
          </a:prstGeom>
          <a:noFill/>
        </p:spPr>
        <p:txBody>
          <a:bodyPr wrap="none" rtlCol="0">
            <a:spAutoFit/>
          </a:bodyPr>
          <a:lstStyle/>
          <a:p>
            <a:r>
              <a:rPr lang="en-US" sz="1000" b="1" dirty="0">
                <a:solidFill>
                  <a:srgbClr val="00B0F0"/>
                </a:solidFill>
              </a:rPr>
              <a:t>WU Name</a:t>
            </a:r>
          </a:p>
        </p:txBody>
      </p:sp>
      <p:sp>
        <p:nvSpPr>
          <p:cNvPr id="9" name="Rectangle 8">
            <a:extLst>
              <a:ext uri="{FF2B5EF4-FFF2-40B4-BE49-F238E27FC236}">
                <a16:creationId xmlns:a16="http://schemas.microsoft.com/office/drawing/2014/main" id="{E11BDA19-2C59-4110-B257-0C0718C1DE41}"/>
              </a:ext>
            </a:extLst>
          </p:cNvPr>
          <p:cNvSpPr/>
          <p:nvPr/>
        </p:nvSpPr>
        <p:spPr>
          <a:xfrm>
            <a:off x="1229249" y="2041269"/>
            <a:ext cx="6096000" cy="1569660"/>
          </a:xfrm>
          <a:prstGeom prst="rect">
            <a:avLst/>
          </a:prstGeom>
        </p:spPr>
        <p:txBody>
          <a:bodyPr>
            <a:spAutoFit/>
          </a:bodyPr>
          <a:lstStyle/>
          <a:p>
            <a:r>
              <a:rPr lang="en-US" sz="1600" dirty="0">
                <a:solidFill>
                  <a:schemeClr val="tx2"/>
                </a:solidFill>
              </a:rPr>
              <a:t>//  Let’s review &amp; complete </a:t>
            </a:r>
            <a:r>
              <a:rPr lang="en-US" sz="1600" dirty="0" err="1">
                <a:solidFill>
                  <a:schemeClr val="tx2"/>
                </a:solidFill>
              </a:rPr>
              <a:t>Vacc_Analyze</a:t>
            </a:r>
            <a:r>
              <a:rPr lang="en-US" sz="1600" dirty="0">
                <a:solidFill>
                  <a:schemeClr val="tx2"/>
                </a:solidFill>
              </a:rPr>
              <a:t> PART ONE</a:t>
            </a:r>
          </a:p>
          <a:p>
            <a:endParaRPr lang="en-US" sz="1600" dirty="0">
              <a:solidFill>
                <a:schemeClr val="tx2"/>
              </a:solidFill>
            </a:endParaRPr>
          </a:p>
          <a:p>
            <a:r>
              <a:rPr lang="en-US" sz="1600" dirty="0">
                <a:solidFill>
                  <a:schemeClr val="tx2"/>
                </a:solidFill>
              </a:rPr>
              <a:t>// Note:  </a:t>
            </a:r>
            <a:r>
              <a:rPr lang="en-US" sz="1600" dirty="0" err="1">
                <a:solidFill>
                  <a:schemeClr val="tx2"/>
                </a:solidFill>
              </a:rPr>
              <a:t>PopDS_Clean</a:t>
            </a:r>
            <a:r>
              <a:rPr lang="en-US" sz="1600" dirty="0">
                <a:solidFill>
                  <a:schemeClr val="tx2"/>
                </a:solidFill>
              </a:rPr>
              <a:t> will be reviewed later.</a:t>
            </a:r>
          </a:p>
          <a:p>
            <a:endParaRPr lang="en-US" sz="1600" dirty="0">
              <a:solidFill>
                <a:schemeClr val="tx2"/>
              </a:solidFill>
            </a:endParaRPr>
          </a:p>
          <a:p>
            <a:endParaRPr lang="en-US" sz="1600" dirty="0">
              <a:solidFill>
                <a:schemeClr val="tx2"/>
              </a:solidFill>
            </a:endParaRPr>
          </a:p>
          <a:p>
            <a:endParaRPr lang="en-US" sz="1600" dirty="0">
              <a:solidFill>
                <a:schemeClr val="tx2"/>
              </a:solidFill>
            </a:endParaRPr>
          </a:p>
        </p:txBody>
      </p:sp>
      <p:pic>
        <p:nvPicPr>
          <p:cNvPr id="2" name="Picture 1">
            <a:extLst>
              <a:ext uri="{FF2B5EF4-FFF2-40B4-BE49-F238E27FC236}">
                <a16:creationId xmlns:a16="http://schemas.microsoft.com/office/drawing/2014/main" id="{8DDF7861-56AF-470B-9F72-E572C1FCB9B2}"/>
              </a:ext>
            </a:extLst>
          </p:cNvPr>
          <p:cNvPicPr>
            <a:picLocks noChangeAspect="1"/>
          </p:cNvPicPr>
          <p:nvPr/>
        </p:nvPicPr>
        <p:blipFill>
          <a:blip r:embed="rId3"/>
          <a:stretch>
            <a:fillRect/>
          </a:stretch>
        </p:blipFill>
        <p:spPr>
          <a:xfrm>
            <a:off x="9202376" y="4793448"/>
            <a:ext cx="1473192" cy="319192"/>
          </a:xfrm>
          <a:prstGeom prst="rect">
            <a:avLst/>
          </a:prstGeom>
          <a:scene3d>
            <a:camera prst="orthographicFront"/>
            <a:lightRig rig="threePt" dir="t"/>
          </a:scene3d>
          <a:sp3d>
            <a:bevelT/>
          </a:sp3d>
        </p:spPr>
      </p:pic>
    </p:spTree>
    <p:extLst>
      <p:ext uri="{BB962C8B-B14F-4D97-AF65-F5344CB8AC3E}">
        <p14:creationId xmlns:p14="http://schemas.microsoft.com/office/powerpoint/2010/main" val="109538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6EDF-4302-4D2A-8771-CFA1C579374F}"/>
              </a:ext>
            </a:extLst>
          </p:cNvPr>
          <p:cNvSpPr>
            <a:spLocks noGrp="1"/>
          </p:cNvSpPr>
          <p:nvPr>
            <p:ph type="title"/>
          </p:nvPr>
        </p:nvSpPr>
        <p:spPr/>
        <p:txBody>
          <a:bodyPr/>
          <a:lstStyle/>
          <a:p>
            <a:pPr algn="ctr"/>
            <a:r>
              <a:rPr lang="en-US" dirty="0"/>
              <a:t>Data aggregation</a:t>
            </a:r>
          </a:p>
        </p:txBody>
      </p:sp>
    </p:spTree>
    <p:extLst>
      <p:ext uri="{BB962C8B-B14F-4D97-AF65-F5344CB8AC3E}">
        <p14:creationId xmlns:p14="http://schemas.microsoft.com/office/powerpoint/2010/main" val="179124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Objective</a:t>
            </a:r>
          </a:p>
        </p:txBody>
      </p:sp>
      <p:sp>
        <p:nvSpPr>
          <p:cNvPr id="3" name="Rectangle 2"/>
          <p:cNvSpPr/>
          <p:nvPr/>
        </p:nvSpPr>
        <p:spPr>
          <a:xfrm>
            <a:off x="1475505" y="1935544"/>
            <a:ext cx="6096000" cy="2308324"/>
          </a:xfrm>
          <a:prstGeom prst="rect">
            <a:avLst/>
          </a:prstGeom>
        </p:spPr>
        <p:txBody>
          <a:bodyPr>
            <a:spAutoFit/>
          </a:bodyPr>
          <a:lstStyle/>
          <a:p>
            <a:pPr marL="285750" indent="-285750">
              <a:buFont typeface="Arial" panose="020B0604020202020204" pitchFamily="34" charset="0"/>
              <a:buChar char="•"/>
            </a:pPr>
            <a:r>
              <a:rPr lang="en-US" dirty="0">
                <a:solidFill>
                  <a:schemeClr val="tx2"/>
                </a:solidFill>
              </a:rPr>
              <a:t>Data Aggregation</a:t>
            </a:r>
          </a:p>
          <a:p>
            <a:pPr marL="285750" indent="-285750">
              <a:buFont typeface="Arial" panose="020B0604020202020204" pitchFamily="34" charset="0"/>
              <a:buChar char="•"/>
            </a:pPr>
            <a:r>
              <a:rPr lang="en-US" dirty="0">
                <a:solidFill>
                  <a:schemeClr val="tx2"/>
                </a:solidFill>
              </a:rPr>
              <a:t>ECL</a:t>
            </a:r>
          </a:p>
          <a:p>
            <a:pPr marL="742950" lvl="1" indent="-285750">
              <a:buFont typeface="Courier New" panose="02070309020205020404" pitchFamily="49" charset="0"/>
              <a:buChar char="o"/>
            </a:pPr>
            <a:r>
              <a:rPr lang="en-US" dirty="0">
                <a:solidFill>
                  <a:schemeClr val="tx2"/>
                </a:solidFill>
              </a:rPr>
              <a:t>TABLE</a:t>
            </a:r>
          </a:p>
          <a:p>
            <a:pPr marL="742950" lvl="1" indent="-285750">
              <a:buFont typeface="Courier New" panose="02070309020205020404" pitchFamily="49" charset="0"/>
              <a:buChar char="o"/>
            </a:pPr>
            <a:r>
              <a:rPr lang="en-US" dirty="0">
                <a:solidFill>
                  <a:schemeClr val="tx2"/>
                </a:solidFill>
              </a:rPr>
              <a:t>GROUP</a:t>
            </a:r>
          </a:p>
          <a:p>
            <a:pPr marL="285750"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Hands-on</a:t>
            </a: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p:txBody>
      </p:sp>
    </p:spTree>
    <p:extLst>
      <p:ext uri="{BB962C8B-B14F-4D97-AF65-F5344CB8AC3E}">
        <p14:creationId xmlns:p14="http://schemas.microsoft.com/office/powerpoint/2010/main" val="414007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 Page Icons</a:t>
            </a:r>
          </a:p>
        </p:txBody>
      </p:sp>
      <p:pic>
        <p:nvPicPr>
          <p:cNvPr id="3" name="Picture 2"/>
          <p:cNvPicPr>
            <a:picLocks noChangeAspect="1"/>
          </p:cNvPicPr>
          <p:nvPr/>
        </p:nvPicPr>
        <p:blipFill>
          <a:blip r:embed="rId2"/>
          <a:stretch>
            <a:fillRect/>
          </a:stretch>
        </p:blipFill>
        <p:spPr>
          <a:xfrm>
            <a:off x="1555945" y="1458021"/>
            <a:ext cx="9078592" cy="47822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79313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Data Aggregation</a:t>
            </a:r>
          </a:p>
        </p:txBody>
      </p:sp>
      <p:sp>
        <p:nvSpPr>
          <p:cNvPr id="3" name="Rectangle 2"/>
          <p:cNvSpPr/>
          <p:nvPr/>
        </p:nvSpPr>
        <p:spPr>
          <a:xfrm>
            <a:off x="1424387" y="1769290"/>
            <a:ext cx="9341708" cy="2616101"/>
          </a:xfrm>
          <a:prstGeom prst="rect">
            <a:avLst/>
          </a:prstGeom>
        </p:spPr>
        <p:txBody>
          <a:bodyPr wrap="square">
            <a:spAutoFit/>
          </a:bodyPr>
          <a:lstStyle/>
          <a:p>
            <a:pPr>
              <a:defRPr/>
            </a:pPr>
            <a:r>
              <a:rPr lang="en-US" sz="1600" b="1" dirty="0">
                <a:solidFill>
                  <a:schemeClr val="tx2"/>
                </a:solidFill>
              </a:rPr>
              <a:t>Data Aggregation</a:t>
            </a:r>
            <a:r>
              <a:rPr lang="en-US" sz="1600" dirty="0">
                <a:solidFill>
                  <a:schemeClr val="tx2"/>
                </a:solidFill>
              </a:rPr>
              <a:t> </a:t>
            </a:r>
            <a:r>
              <a:rPr lang="en-US" dirty="0">
                <a:solidFill>
                  <a:schemeClr val="tx2"/>
                </a:solidFill>
              </a:rPr>
              <a:t>is the process of gathering data and presenting it in a summarized format. </a:t>
            </a:r>
          </a:p>
          <a:p>
            <a:pPr>
              <a:defRPr/>
            </a:pPr>
            <a:endParaRPr lang="en-US" sz="1600"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r>
              <a:rPr lang="en-US" sz="1600" dirty="0">
                <a:solidFill>
                  <a:schemeClr val="tx2"/>
                </a:solidFill>
                <a:effectLst>
                  <a:outerShdw blurRad="38100" dist="38100" dir="2700000" algn="tl">
                    <a:srgbClr val="FFFFFF"/>
                  </a:outerShdw>
                </a:effectLst>
              </a:rPr>
              <a:t>Data can be gathered from multiple resources</a:t>
            </a:r>
          </a:p>
          <a:p>
            <a:pPr marL="285750" indent="-285750">
              <a:buFont typeface="Arial" panose="020B0604020202020204" pitchFamily="34" charset="0"/>
              <a:buChar char="•"/>
              <a:defRPr/>
            </a:pPr>
            <a:r>
              <a:rPr lang="en-US" sz="1600" dirty="0">
                <a:solidFill>
                  <a:schemeClr val="tx2"/>
                </a:solidFill>
                <a:effectLst>
                  <a:outerShdw blurRad="38100" dist="38100" dir="2700000" algn="tl">
                    <a:srgbClr val="FFFFFF"/>
                  </a:outerShdw>
                </a:effectLst>
              </a:rPr>
              <a:t>Data should be high quality to represent valid information</a:t>
            </a:r>
          </a:p>
          <a:p>
            <a:pPr marL="285750" indent="-285750">
              <a:buFont typeface="Arial" panose="020B0604020202020204" pitchFamily="34" charset="0"/>
              <a:buChar char="•"/>
              <a:defRPr/>
            </a:pPr>
            <a:r>
              <a:rPr lang="en-US" sz="1600" dirty="0">
                <a:solidFill>
                  <a:schemeClr val="tx2"/>
                </a:solidFill>
                <a:effectLst>
                  <a:outerShdw blurRad="38100" dist="38100" dir="2700000" algn="tl">
                    <a:srgbClr val="FFFFFF"/>
                  </a:outerShdw>
                </a:effectLst>
              </a:rPr>
              <a:t>The result can uncover all kind of od information about your data</a:t>
            </a:r>
          </a:p>
          <a:p>
            <a:pPr marL="285750" indent="-285750">
              <a:buFont typeface="Arial" panose="020B0604020202020204" pitchFamily="34" charset="0"/>
              <a:buChar char="•"/>
              <a:defRPr/>
            </a:pPr>
            <a:r>
              <a:rPr lang="en-US" sz="1600" dirty="0">
                <a:solidFill>
                  <a:schemeClr val="tx2"/>
                </a:solidFill>
                <a:effectLst>
                  <a:outerShdw blurRad="38100" dist="38100" dir="2700000" algn="tl">
                    <a:srgbClr val="FFFFFF"/>
                  </a:outerShdw>
                </a:effectLst>
              </a:rPr>
              <a:t>Can lead to improving business decision</a:t>
            </a:r>
          </a:p>
          <a:p>
            <a:pPr marL="285750" indent="-285750">
              <a:buFont typeface="Arial" panose="020B0604020202020204" pitchFamily="34" charset="0"/>
              <a:buChar char="•"/>
              <a:defRPr/>
            </a:pPr>
            <a:r>
              <a:rPr lang="en-US" sz="1600" dirty="0">
                <a:solidFill>
                  <a:schemeClr val="tx2"/>
                </a:solidFill>
                <a:effectLst>
                  <a:outerShdw blurRad="38100" dist="38100" dir="2700000" algn="tl">
                    <a:srgbClr val="FFFFFF"/>
                  </a:outerShdw>
                </a:effectLst>
              </a:rPr>
              <a:t>Can help with target marketing</a:t>
            </a:r>
          </a:p>
          <a:p>
            <a:pPr marL="285750" indent="-285750">
              <a:buFont typeface="Arial" panose="020B0604020202020204" pitchFamily="34" charset="0"/>
              <a:buChar char="•"/>
              <a:defRPr/>
            </a:pPr>
            <a:r>
              <a:rPr lang="en-US" sz="1600" dirty="0">
                <a:solidFill>
                  <a:schemeClr val="tx2"/>
                </a:solidFill>
                <a:effectLst>
                  <a:outerShdw blurRad="38100" dist="38100" dir="2700000" algn="tl">
                    <a:srgbClr val="FFFFFF"/>
                  </a:outerShdw>
                </a:effectLst>
              </a:rPr>
              <a:t>Can help with research </a:t>
            </a:r>
          </a:p>
          <a:p>
            <a:pPr marL="285750" indent="-285750">
              <a:buFontTx/>
              <a:buChar char="-"/>
              <a:defRPr/>
            </a:pPr>
            <a:endParaRPr lang="en-US" sz="1600" dirty="0">
              <a:solidFill>
                <a:schemeClr val="tx2"/>
              </a:solidFill>
              <a:effectLst>
                <a:outerShdw blurRad="38100" dist="38100" dir="2700000" algn="tl">
                  <a:srgbClr val="FFFFFF"/>
                </a:outerShdw>
              </a:effectLst>
            </a:endParaRPr>
          </a:p>
        </p:txBody>
      </p:sp>
      <p:sp>
        <p:nvSpPr>
          <p:cNvPr id="8" name="Rectangle 7">
            <a:extLst>
              <a:ext uri="{FF2B5EF4-FFF2-40B4-BE49-F238E27FC236}">
                <a16:creationId xmlns:a16="http://schemas.microsoft.com/office/drawing/2014/main" id="{2302B4D3-4C06-44FB-A8D5-AE2CCFFC5979}"/>
              </a:ext>
            </a:extLst>
          </p:cNvPr>
          <p:cNvSpPr/>
          <p:nvPr/>
        </p:nvSpPr>
        <p:spPr>
          <a:xfrm>
            <a:off x="1424387" y="4299126"/>
            <a:ext cx="6788279" cy="2062103"/>
          </a:xfrm>
          <a:prstGeom prst="rect">
            <a:avLst/>
          </a:prstGeom>
        </p:spPr>
        <p:txBody>
          <a:bodyPr wrap="square">
            <a:spAutoFit/>
          </a:bodyPr>
          <a:lstStyle/>
          <a:p>
            <a:r>
              <a:rPr lang="en-US" sz="1600" b="1" dirty="0">
                <a:solidFill>
                  <a:schemeClr val="tx2"/>
                </a:solidFill>
              </a:rPr>
              <a:t>Purpose</a:t>
            </a:r>
          </a:p>
          <a:p>
            <a:pPr marL="285750" indent="-285750">
              <a:buFont typeface="Arial" panose="020B0604020202020204" pitchFamily="34" charset="0"/>
              <a:buChar char="•"/>
            </a:pPr>
            <a:r>
              <a:rPr lang="en-US" sz="1600" dirty="0">
                <a:solidFill>
                  <a:schemeClr val="tx2"/>
                </a:solidFill>
              </a:rPr>
              <a:t>Data Reduction: To reduce the amount of data</a:t>
            </a:r>
          </a:p>
          <a:p>
            <a:pPr marL="285750" indent="-285750">
              <a:buFont typeface="Arial" panose="020B0604020202020204" pitchFamily="34" charset="0"/>
              <a:buChar char="•"/>
            </a:pPr>
            <a:r>
              <a:rPr lang="en-US" sz="1600" dirty="0">
                <a:solidFill>
                  <a:schemeClr val="tx2"/>
                </a:solidFill>
              </a:rPr>
              <a:t>Change of Scale: Data can be viewed in a higher level. Exp: State level info</a:t>
            </a:r>
          </a:p>
          <a:p>
            <a:pPr marL="285750" indent="-285750">
              <a:buFont typeface="Arial" panose="020B0604020202020204" pitchFamily="34" charset="0"/>
              <a:buChar char="•"/>
            </a:pPr>
            <a:r>
              <a:rPr lang="en-US" sz="1600" dirty="0">
                <a:solidFill>
                  <a:schemeClr val="tx2"/>
                </a:solidFill>
              </a:rPr>
              <a:t>More Stable Data: Tends to have less variability. A way to reduce the effect of unwanted noise. Exp: human errors, sample collection errors</a:t>
            </a:r>
          </a:p>
          <a:p>
            <a:endParaRPr lang="en-US" sz="1600" dirty="0">
              <a:solidFill>
                <a:schemeClr val="tx2"/>
              </a:solidFill>
            </a:endParaRPr>
          </a:p>
        </p:txBody>
      </p:sp>
    </p:spTree>
    <p:extLst>
      <p:ext uri="{BB962C8B-B14F-4D97-AF65-F5344CB8AC3E}">
        <p14:creationId xmlns:p14="http://schemas.microsoft.com/office/powerpoint/2010/main" val="386326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Data Aggregation</a:t>
            </a:r>
          </a:p>
        </p:txBody>
      </p:sp>
      <p:sp>
        <p:nvSpPr>
          <p:cNvPr id="4" name="Rectangle 3">
            <a:extLst>
              <a:ext uri="{FF2B5EF4-FFF2-40B4-BE49-F238E27FC236}">
                <a16:creationId xmlns:a16="http://schemas.microsoft.com/office/drawing/2014/main" id="{1AD9FF92-8ECC-4053-BFC4-9ECE189BF40F}"/>
              </a:ext>
            </a:extLst>
          </p:cNvPr>
          <p:cNvSpPr/>
          <p:nvPr/>
        </p:nvSpPr>
        <p:spPr>
          <a:xfrm>
            <a:off x="1231501" y="1859340"/>
            <a:ext cx="6788279" cy="1569660"/>
          </a:xfrm>
          <a:prstGeom prst="rect">
            <a:avLst/>
          </a:prstGeom>
        </p:spPr>
        <p:txBody>
          <a:bodyPr wrap="square">
            <a:spAutoFit/>
          </a:bodyPr>
          <a:lstStyle/>
          <a:p>
            <a:r>
              <a:rPr lang="en-US" sz="1600" b="1" dirty="0">
                <a:solidFill>
                  <a:srgbClr val="110B89"/>
                </a:solidFill>
              </a:rPr>
              <a:t>Examples</a:t>
            </a:r>
          </a:p>
          <a:p>
            <a:pPr marL="285750" indent="-285750">
              <a:buFont typeface="Arial" panose="020B0604020202020204" pitchFamily="34" charset="0"/>
              <a:buChar char="•"/>
            </a:pPr>
            <a:r>
              <a:rPr lang="en-US" sz="1600" dirty="0">
                <a:solidFill>
                  <a:schemeClr val="tx2"/>
                </a:solidFill>
              </a:rPr>
              <a:t>Average age of customer by product. Each individual customer is not identified, but the average age of the customer is saved for each product.</a:t>
            </a:r>
          </a:p>
          <a:p>
            <a:pPr marL="285750" indent="-285750">
              <a:buFont typeface="Arial" panose="020B0604020202020204" pitchFamily="34" charset="0"/>
              <a:buChar char="•"/>
            </a:pPr>
            <a:r>
              <a:rPr lang="en-US" sz="1600" dirty="0">
                <a:solidFill>
                  <a:schemeClr val="tx2"/>
                </a:solidFill>
              </a:rPr>
              <a:t>Number of customers by country. </a:t>
            </a:r>
          </a:p>
          <a:p>
            <a:endParaRPr lang="en-US" sz="1600" dirty="0"/>
          </a:p>
        </p:txBody>
      </p:sp>
      <p:sp>
        <p:nvSpPr>
          <p:cNvPr id="6" name="Rectangle 5">
            <a:extLst>
              <a:ext uri="{FF2B5EF4-FFF2-40B4-BE49-F238E27FC236}">
                <a16:creationId xmlns:a16="http://schemas.microsoft.com/office/drawing/2014/main" id="{14D64C9C-5E77-484F-8DF7-17579AC4C8F7}"/>
              </a:ext>
            </a:extLst>
          </p:cNvPr>
          <p:cNvSpPr/>
          <p:nvPr/>
        </p:nvSpPr>
        <p:spPr>
          <a:xfrm>
            <a:off x="1503207" y="3961289"/>
            <a:ext cx="2994346" cy="338554"/>
          </a:xfrm>
          <a:prstGeom prst="rect">
            <a:avLst/>
          </a:prstGeom>
        </p:spPr>
        <p:txBody>
          <a:bodyPr wrap="none">
            <a:spAutoFit/>
          </a:bodyPr>
          <a:lstStyle/>
          <a:p>
            <a:r>
              <a:rPr lang="en-US" sz="1600" b="1" dirty="0">
                <a:solidFill>
                  <a:srgbClr val="110B89"/>
                </a:solidFill>
              </a:rPr>
              <a:t>Can you think of a few usage?</a:t>
            </a:r>
            <a:endParaRPr lang="en-US" sz="1600" dirty="0"/>
          </a:p>
        </p:txBody>
      </p:sp>
      <p:sp>
        <p:nvSpPr>
          <p:cNvPr id="7" name="Rectangle 6">
            <a:extLst>
              <a:ext uri="{FF2B5EF4-FFF2-40B4-BE49-F238E27FC236}">
                <a16:creationId xmlns:a16="http://schemas.microsoft.com/office/drawing/2014/main" id="{C4C74FDC-DFD4-442F-AD17-F71AAC727C30}"/>
              </a:ext>
            </a:extLst>
          </p:cNvPr>
          <p:cNvSpPr/>
          <p:nvPr/>
        </p:nvSpPr>
        <p:spPr>
          <a:xfrm>
            <a:off x="1537103" y="4365434"/>
            <a:ext cx="3290068" cy="830997"/>
          </a:xfrm>
          <a:prstGeom prst="rect">
            <a:avLst/>
          </a:prstGeom>
        </p:spPr>
        <p:txBody>
          <a:bodyPr wrap="none">
            <a:spAutoFit/>
          </a:bodyPr>
          <a:lstStyle/>
          <a:p>
            <a:pPr marL="285750" indent="-285750">
              <a:buFont typeface="Arial" panose="020B0604020202020204" pitchFamily="34" charset="0"/>
              <a:buChar char="•"/>
            </a:pPr>
            <a:r>
              <a:rPr lang="en-US" sz="1600" dirty="0">
                <a:solidFill>
                  <a:schemeClr val="tx2"/>
                </a:solidFill>
              </a:rPr>
              <a:t>Class average </a:t>
            </a:r>
          </a:p>
          <a:p>
            <a:pPr marL="285750" indent="-285750">
              <a:buFont typeface="Arial" panose="020B0604020202020204" pitchFamily="34" charset="0"/>
              <a:buChar char="•"/>
            </a:pPr>
            <a:r>
              <a:rPr lang="en-US" sz="1600" dirty="0">
                <a:solidFill>
                  <a:schemeClr val="tx2"/>
                </a:solidFill>
              </a:rPr>
              <a:t>Survey result</a:t>
            </a:r>
          </a:p>
          <a:p>
            <a:pPr marL="285750" indent="-285750">
              <a:buFont typeface="Arial" panose="020B0604020202020204" pitchFamily="34" charset="0"/>
              <a:buChar char="•"/>
            </a:pPr>
            <a:r>
              <a:rPr lang="en-US" sz="1600" dirty="0">
                <a:solidFill>
                  <a:schemeClr val="tx2"/>
                </a:solidFill>
              </a:rPr>
              <a:t>Voting result per demographic</a:t>
            </a:r>
          </a:p>
        </p:txBody>
      </p:sp>
    </p:spTree>
    <p:extLst>
      <p:ext uri="{BB962C8B-B14F-4D97-AF65-F5344CB8AC3E}">
        <p14:creationId xmlns:p14="http://schemas.microsoft.com/office/powerpoint/2010/main" val="171501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Function</a:t>
            </a:r>
            <a:endParaRPr lang="en-US" b="1" dirty="0">
              <a:solidFill>
                <a:schemeClr val="tx2"/>
              </a:solidFill>
            </a:endParaRPr>
          </a:p>
        </p:txBody>
      </p:sp>
      <p:sp>
        <p:nvSpPr>
          <p:cNvPr id="4" name="Rectangle 3">
            <a:extLst>
              <a:ext uri="{FF2B5EF4-FFF2-40B4-BE49-F238E27FC236}">
                <a16:creationId xmlns:a16="http://schemas.microsoft.com/office/drawing/2014/main" id="{1AD9FF92-8ECC-4053-BFC4-9ECE189BF40F}"/>
              </a:ext>
            </a:extLst>
          </p:cNvPr>
          <p:cNvSpPr/>
          <p:nvPr/>
        </p:nvSpPr>
        <p:spPr>
          <a:xfrm>
            <a:off x="1013459" y="1672857"/>
            <a:ext cx="7781405" cy="1754326"/>
          </a:xfrm>
          <a:prstGeom prst="rect">
            <a:avLst/>
          </a:prstGeom>
        </p:spPr>
        <p:txBody>
          <a:bodyPr wrap="square">
            <a:spAutoFit/>
          </a:bodyPr>
          <a:lstStyle/>
          <a:p>
            <a:r>
              <a:rPr lang="en-US" dirty="0">
                <a:solidFill>
                  <a:schemeClr val="tx2"/>
                </a:solidFill>
              </a:rPr>
              <a:t>Creates a new dataset in memory while job is running. </a:t>
            </a:r>
          </a:p>
          <a:p>
            <a:r>
              <a:rPr lang="en-US" dirty="0">
                <a:solidFill>
                  <a:schemeClr val="tx2"/>
                </a:solidFill>
              </a:rPr>
              <a:t>The new table inherits the implicit relationality the record-set has (if any), unless the optional expression is used to perform aggregation. </a:t>
            </a:r>
          </a:p>
          <a:p>
            <a:r>
              <a:rPr lang="en-US" dirty="0">
                <a:solidFill>
                  <a:schemeClr val="tx2"/>
                </a:solidFill>
              </a:rPr>
              <a:t>There are two types of Table:</a:t>
            </a:r>
          </a:p>
          <a:p>
            <a:endParaRPr lang="en-US" dirty="0">
              <a:solidFill>
                <a:schemeClr val="tx2"/>
              </a:solidFill>
            </a:endParaRPr>
          </a:p>
          <a:p>
            <a:endParaRPr lang="en-US" dirty="0">
              <a:solidFill>
                <a:schemeClr val="tx2"/>
              </a:solidFill>
            </a:endParaRPr>
          </a:p>
        </p:txBody>
      </p:sp>
      <p:sp>
        <p:nvSpPr>
          <p:cNvPr id="3" name="Rectangle 2">
            <a:extLst>
              <a:ext uri="{FF2B5EF4-FFF2-40B4-BE49-F238E27FC236}">
                <a16:creationId xmlns:a16="http://schemas.microsoft.com/office/drawing/2014/main" id="{CEE90A1B-A642-47DF-BEC5-6B023165784B}"/>
              </a:ext>
            </a:extLst>
          </p:cNvPr>
          <p:cNvSpPr/>
          <p:nvPr/>
        </p:nvSpPr>
        <p:spPr>
          <a:xfrm>
            <a:off x="1104900" y="3335182"/>
            <a:ext cx="6096000" cy="2031325"/>
          </a:xfrm>
          <a:prstGeom prst="rect">
            <a:avLst/>
          </a:prstGeom>
        </p:spPr>
        <p:txBody>
          <a:bodyPr>
            <a:spAutoFit/>
          </a:bodyPr>
          <a:lstStyle/>
          <a:p>
            <a:pPr marL="285750" indent="-285750">
              <a:buFont typeface="Arial" panose="020B0604020202020204" pitchFamily="34" charset="0"/>
              <a:buChar char="•"/>
            </a:pPr>
            <a:r>
              <a:rPr lang="en-US" dirty="0">
                <a:solidFill>
                  <a:schemeClr val="tx2"/>
                </a:solidFill>
              </a:rPr>
              <a:t>Basic concept is similar to SQL’s GROUP BY</a:t>
            </a:r>
          </a:p>
          <a:p>
            <a:pPr marL="285750" indent="-285750">
              <a:buFont typeface="Arial" panose="020B0604020202020204" pitchFamily="34" charset="0"/>
              <a:buChar char="•"/>
            </a:pPr>
            <a:r>
              <a:rPr lang="en-US" dirty="0">
                <a:solidFill>
                  <a:schemeClr val="tx2"/>
                </a:solidFill>
              </a:rPr>
              <a:t>Group records that evaluate to identical expressions, then perform aggregations across each group</a:t>
            </a:r>
          </a:p>
          <a:p>
            <a:pPr marL="285750" indent="-285750">
              <a:buFont typeface="Arial" panose="020B0604020202020204" pitchFamily="34" charset="0"/>
              <a:buChar char="•"/>
            </a:pPr>
            <a:r>
              <a:rPr lang="en-US" dirty="0">
                <a:solidFill>
                  <a:schemeClr val="tx2"/>
                </a:solidFill>
              </a:rPr>
              <a:t>Examples</a:t>
            </a:r>
          </a:p>
          <a:p>
            <a:pPr marL="742950" lvl="1" indent="-285750">
              <a:buFont typeface="Arial" panose="020B0604020202020204" pitchFamily="34" charset="0"/>
              <a:buChar char="•"/>
            </a:pPr>
            <a:r>
              <a:rPr lang="en-US" dirty="0">
                <a:solidFill>
                  <a:schemeClr val="tx2"/>
                </a:solidFill>
              </a:rPr>
              <a:t>MIN/MAX/AVE flight distance</a:t>
            </a:r>
          </a:p>
          <a:p>
            <a:pPr marL="742950" lvl="1" indent="-285750">
              <a:buFont typeface="Arial" panose="020B0604020202020204" pitchFamily="34" charset="0"/>
              <a:buChar char="•"/>
            </a:pPr>
            <a:r>
              <a:rPr lang="en-US" dirty="0">
                <a:solidFill>
                  <a:schemeClr val="tx2"/>
                </a:solidFill>
              </a:rPr>
              <a:t>Record counts</a:t>
            </a:r>
          </a:p>
          <a:p>
            <a:pPr marL="742950" lvl="1" indent="-285750">
              <a:buFont typeface="Arial" panose="020B0604020202020204" pitchFamily="34" charset="0"/>
              <a:buChar char="•"/>
            </a:pPr>
            <a:r>
              <a:rPr lang="en-US" dirty="0">
                <a:solidFill>
                  <a:schemeClr val="tx2"/>
                </a:solidFill>
              </a:rPr>
              <a:t>Variances</a:t>
            </a:r>
          </a:p>
        </p:txBody>
      </p:sp>
    </p:spTree>
    <p:extLst>
      <p:ext uri="{BB962C8B-B14F-4D97-AF65-F5344CB8AC3E}">
        <p14:creationId xmlns:p14="http://schemas.microsoft.com/office/powerpoint/2010/main" val="53771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Function</a:t>
            </a:r>
            <a:endParaRPr lang="en-US" b="1" dirty="0">
              <a:solidFill>
                <a:schemeClr val="tx2"/>
              </a:solidFill>
            </a:endParaRPr>
          </a:p>
        </p:txBody>
      </p:sp>
      <p:sp>
        <p:nvSpPr>
          <p:cNvPr id="4" name="Rectangle 3">
            <a:extLst>
              <a:ext uri="{FF2B5EF4-FFF2-40B4-BE49-F238E27FC236}">
                <a16:creationId xmlns:a16="http://schemas.microsoft.com/office/drawing/2014/main" id="{1AD9FF92-8ECC-4053-BFC4-9ECE189BF40F}"/>
              </a:ext>
            </a:extLst>
          </p:cNvPr>
          <p:cNvSpPr/>
          <p:nvPr/>
        </p:nvSpPr>
        <p:spPr>
          <a:xfrm>
            <a:off x="1013459" y="1332035"/>
            <a:ext cx="5620254" cy="4278094"/>
          </a:xfrm>
          <a:prstGeom prst="rect">
            <a:avLst/>
          </a:prstGeom>
        </p:spPr>
        <p:txBody>
          <a:bodyPr wrap="square">
            <a:spAutoFit/>
          </a:bodyPr>
          <a:lstStyle/>
          <a:p>
            <a:pPr marL="285750" indent="-285750">
              <a:buFont typeface="Arial" panose="020B0604020202020204" pitchFamily="34" charset="0"/>
              <a:buChar char="•"/>
            </a:pPr>
            <a:r>
              <a:rPr lang="en-US" sz="1600" dirty="0" err="1">
                <a:solidFill>
                  <a:srgbClr val="00B0F0"/>
                </a:solidFill>
              </a:rPr>
              <a:t>out_record_der</a:t>
            </a:r>
            <a:r>
              <a:rPr lang="en-US" sz="1600" dirty="0">
                <a:solidFill>
                  <a:srgbClr val="00B0F0"/>
                </a:solidFill>
              </a:rPr>
              <a:t> </a:t>
            </a:r>
            <a:r>
              <a:rPr lang="en-US" sz="1600" dirty="0">
                <a:solidFill>
                  <a:schemeClr val="tx2"/>
                </a:solidFill>
              </a:rPr>
              <a:t>Result layout</a:t>
            </a:r>
          </a:p>
          <a:p>
            <a:r>
              <a:rPr lang="en-US" sz="1600" dirty="0">
                <a:solidFill>
                  <a:schemeClr val="tx2"/>
                </a:solidFill>
              </a:rPr>
              <a:t>Record definition that will contain both the grouping condition results and any new attributes computed as part of the aggregation</a:t>
            </a:r>
          </a:p>
          <a:p>
            <a:pPr marL="742950" lvl="1" indent="-285750">
              <a:buFont typeface="Courier New" panose="02070309020205020404" pitchFamily="49" charset="0"/>
              <a:buChar char="o"/>
            </a:pPr>
            <a:r>
              <a:rPr lang="en-US" sz="1600" dirty="0">
                <a:solidFill>
                  <a:schemeClr val="tx2"/>
                </a:solidFill>
              </a:rPr>
              <a:t>Functions that operate on TABLE groups</a:t>
            </a:r>
          </a:p>
          <a:p>
            <a:pPr marL="742950" lvl="1" indent="-285750">
              <a:buFont typeface="Courier New" panose="02070309020205020404" pitchFamily="49" charset="0"/>
              <a:buChar char="o"/>
            </a:pPr>
            <a:r>
              <a:rPr lang="en-US" sz="1600" dirty="0">
                <a:solidFill>
                  <a:schemeClr val="tx2"/>
                </a:solidFill>
              </a:rPr>
              <a:t>When used within TABLE, these functions accept the keyword GROUP to denote currently-grouped table data</a:t>
            </a:r>
          </a:p>
          <a:p>
            <a:pPr marL="285750" indent="-285750">
              <a:buFont typeface="Arial" panose="020B0604020202020204" pitchFamily="34" charset="0"/>
              <a:buChar char="•"/>
            </a:pPr>
            <a:endParaRPr lang="en-US" sz="1600" dirty="0">
              <a:solidFill>
                <a:schemeClr val="tx2"/>
              </a:solidFill>
            </a:endParaRPr>
          </a:p>
          <a:p>
            <a:pPr marL="285750" indent="-285750">
              <a:buFont typeface="Arial" panose="020B0604020202020204" pitchFamily="34" charset="0"/>
              <a:buChar char="•"/>
            </a:pPr>
            <a:r>
              <a:rPr lang="en-US" sz="1600" dirty="0" err="1">
                <a:solidFill>
                  <a:srgbClr val="00B0F0"/>
                </a:solidFill>
              </a:rPr>
              <a:t>dataset.field</a:t>
            </a:r>
            <a:r>
              <a:rPr lang="en-US" sz="1600" dirty="0">
                <a:solidFill>
                  <a:schemeClr val="tx2"/>
                </a:solidFill>
              </a:rPr>
              <a:t> Field(s) from input dataset.</a:t>
            </a:r>
          </a:p>
          <a:p>
            <a:pPr marL="285750" indent="-285750">
              <a:buFont typeface="Arial" panose="020B0604020202020204" pitchFamily="34" charset="0"/>
              <a:buChar char="•"/>
            </a:pPr>
            <a:r>
              <a:rPr lang="en-US" sz="1600" dirty="0" err="1">
                <a:solidFill>
                  <a:srgbClr val="00B0F0"/>
                </a:solidFill>
              </a:rPr>
              <a:t>filed_name</a:t>
            </a:r>
            <a:r>
              <a:rPr lang="en-US" sz="1600" dirty="0">
                <a:solidFill>
                  <a:srgbClr val="00B0F0"/>
                </a:solidFill>
              </a:rPr>
              <a:t>  </a:t>
            </a:r>
            <a:r>
              <a:rPr lang="en-US" sz="1600" dirty="0">
                <a:solidFill>
                  <a:schemeClr val="tx2"/>
                </a:solidFill>
              </a:rPr>
              <a:t>Creating new fields </a:t>
            </a:r>
          </a:p>
          <a:p>
            <a:pPr marL="285750" indent="-285750">
              <a:buFont typeface="Arial" panose="020B0604020202020204" pitchFamily="34" charset="0"/>
              <a:buChar char="•"/>
            </a:pPr>
            <a:endParaRPr lang="en-US" sz="1600" dirty="0">
              <a:solidFill>
                <a:schemeClr val="tx2"/>
              </a:solidFill>
            </a:endParaRPr>
          </a:p>
          <a:p>
            <a:pPr marL="285750" indent="-285750">
              <a:buFont typeface="Arial" panose="020B0604020202020204" pitchFamily="34" charset="0"/>
              <a:buChar char="•"/>
            </a:pPr>
            <a:r>
              <a:rPr lang="en-US" sz="1600" dirty="0" err="1">
                <a:solidFill>
                  <a:srgbClr val="00B0F0"/>
                </a:solidFill>
              </a:rPr>
              <a:t>attr_name</a:t>
            </a:r>
            <a:r>
              <a:rPr lang="en-US" sz="1600" dirty="0">
                <a:solidFill>
                  <a:schemeClr val="tx2"/>
                </a:solidFill>
              </a:rPr>
              <a:t> The name by which the table will be invoked</a:t>
            </a:r>
          </a:p>
          <a:p>
            <a:pPr marL="285750" indent="-285750">
              <a:buFont typeface="Arial" panose="020B0604020202020204" pitchFamily="34" charset="0"/>
              <a:buChar char="•"/>
            </a:pPr>
            <a:r>
              <a:rPr lang="en-US" sz="1600" dirty="0">
                <a:solidFill>
                  <a:srgbClr val="00B0F0"/>
                </a:solidFill>
              </a:rPr>
              <a:t>Dataset   </a:t>
            </a:r>
            <a:r>
              <a:rPr lang="en-US" sz="1600" dirty="0">
                <a:solidFill>
                  <a:schemeClr val="tx2"/>
                </a:solidFill>
              </a:rPr>
              <a:t>Input dataset to create the table from</a:t>
            </a:r>
          </a:p>
          <a:p>
            <a:pPr marL="285750" indent="-285750">
              <a:buFont typeface="Arial" panose="020B0604020202020204" pitchFamily="34" charset="0"/>
              <a:buChar char="•"/>
            </a:pPr>
            <a:endParaRPr lang="en-US" sz="1600" dirty="0">
              <a:solidFill>
                <a:schemeClr val="tx2"/>
              </a:solidFill>
            </a:endParaRPr>
          </a:p>
          <a:p>
            <a:pPr marL="285750" indent="-285750">
              <a:buFont typeface="Arial" panose="020B0604020202020204" pitchFamily="34" charset="0"/>
              <a:buChar char="•"/>
            </a:pPr>
            <a:endParaRPr lang="en-US" sz="1600" dirty="0">
              <a:solidFill>
                <a:schemeClr val="tx2"/>
              </a:solidFill>
            </a:endParaRPr>
          </a:p>
          <a:p>
            <a:endParaRPr lang="en-US" sz="1600" dirty="0">
              <a:solidFill>
                <a:schemeClr val="tx2"/>
              </a:solidFill>
            </a:endParaRPr>
          </a:p>
        </p:txBody>
      </p:sp>
      <p:pic>
        <p:nvPicPr>
          <p:cNvPr id="3" name="Picture 2">
            <a:extLst>
              <a:ext uri="{FF2B5EF4-FFF2-40B4-BE49-F238E27FC236}">
                <a16:creationId xmlns:a16="http://schemas.microsoft.com/office/drawing/2014/main" id="{50B1B340-D324-4B97-BB31-BDE4FEE91DBD}"/>
              </a:ext>
            </a:extLst>
          </p:cNvPr>
          <p:cNvPicPr>
            <a:picLocks noChangeAspect="1"/>
          </p:cNvPicPr>
          <p:nvPr/>
        </p:nvPicPr>
        <p:blipFill>
          <a:blip r:embed="rId2"/>
          <a:stretch>
            <a:fillRect/>
          </a:stretch>
        </p:blipFill>
        <p:spPr>
          <a:xfrm>
            <a:off x="7073660" y="1412822"/>
            <a:ext cx="4660727" cy="4892604"/>
          </a:xfrm>
          <a:prstGeom prst="rect">
            <a:avLst/>
          </a:prstGeom>
          <a:ln w="38100" cap="sq">
            <a:solidFill>
              <a:srgbClr val="C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5326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2408-CB67-47C8-ABDF-B9055C51C80D}"/>
              </a:ext>
            </a:extLst>
          </p:cNvPr>
          <p:cNvSpPr>
            <a:spLocks noGrp="1"/>
          </p:cNvSpPr>
          <p:nvPr>
            <p:ph type="title"/>
          </p:nvPr>
        </p:nvSpPr>
        <p:spPr/>
        <p:txBody>
          <a:bodyPr/>
          <a:lstStyle/>
          <a:p>
            <a:r>
              <a:rPr lang="en-US" dirty="0"/>
              <a:t>TABLE Function</a:t>
            </a:r>
          </a:p>
        </p:txBody>
      </p:sp>
      <p:sp>
        <p:nvSpPr>
          <p:cNvPr id="3" name="Content Placeholder 2">
            <a:extLst>
              <a:ext uri="{FF2B5EF4-FFF2-40B4-BE49-F238E27FC236}">
                <a16:creationId xmlns:a16="http://schemas.microsoft.com/office/drawing/2014/main" id="{497A9DE3-B088-4235-8959-135942308A84}"/>
              </a:ext>
            </a:extLst>
          </p:cNvPr>
          <p:cNvSpPr>
            <a:spLocks noGrp="1"/>
          </p:cNvSpPr>
          <p:nvPr>
            <p:ph idx="1"/>
          </p:nvPr>
        </p:nvSpPr>
        <p:spPr/>
        <p:txBody>
          <a:bodyPr/>
          <a:lstStyle/>
          <a:p>
            <a:pPr marL="0" indent="0">
              <a:buNone/>
            </a:pPr>
            <a:r>
              <a:rPr lang="en-US" dirty="0" err="1">
                <a:solidFill>
                  <a:srgbClr val="00B0F0"/>
                </a:solidFill>
              </a:rPr>
              <a:t>grouping_conditions</a:t>
            </a:r>
            <a:endParaRPr lang="en-US" dirty="0">
              <a:solidFill>
                <a:srgbClr val="00B0F0"/>
              </a:solidFill>
            </a:endParaRPr>
          </a:p>
          <a:p>
            <a:pPr>
              <a:buFont typeface="Arial" panose="020B0604020202020204" pitchFamily="34" charset="0"/>
              <a:buChar char="•"/>
            </a:pPr>
            <a:r>
              <a:rPr lang="en-US" dirty="0"/>
              <a:t>One or more comma-delimited expressions</a:t>
            </a:r>
          </a:p>
          <a:p>
            <a:pPr>
              <a:buFont typeface="Arial" panose="020B0604020202020204" pitchFamily="34" charset="0"/>
              <a:buChar char="•"/>
            </a:pPr>
            <a:r>
              <a:rPr lang="en-US" dirty="0"/>
              <a:t>An expression could simply be an attribute name within the dataset; this is the most common usage</a:t>
            </a:r>
          </a:p>
          <a:p>
            <a:pPr>
              <a:buFont typeface="Arial" panose="020B0604020202020204" pitchFamily="34" charset="0"/>
              <a:buChar char="•"/>
            </a:pPr>
            <a:r>
              <a:rPr lang="en-US" dirty="0"/>
              <a:t>An expression could be a computed value, such as (</a:t>
            </a:r>
            <a:r>
              <a:rPr lang="en-US" dirty="0" err="1"/>
              <a:t>myValue</a:t>
            </a:r>
            <a:r>
              <a:rPr lang="en-US" dirty="0"/>
              <a:t> % 2) to group on even/odd values</a:t>
            </a:r>
          </a:p>
          <a:p>
            <a:pPr>
              <a:buFont typeface="Arial" panose="020B0604020202020204" pitchFamily="34" charset="0"/>
              <a:buChar char="•"/>
            </a:pPr>
            <a:r>
              <a:rPr lang="en-US" dirty="0"/>
              <a:t>All records within dataset that evaluate to the same set of condition values will be grouped together</a:t>
            </a:r>
          </a:p>
          <a:p>
            <a:pPr>
              <a:buFont typeface="Arial" panose="020B0604020202020204" pitchFamily="34" charset="0"/>
              <a:buChar char="•"/>
            </a:pPr>
            <a:r>
              <a:rPr lang="en-US" dirty="0"/>
              <a:t>Each group will result in one output record</a:t>
            </a:r>
          </a:p>
          <a:p>
            <a:pPr>
              <a:buFont typeface="Arial" panose="020B0604020202020204" pitchFamily="34" charset="0"/>
              <a:buChar char="•"/>
            </a:pPr>
            <a:r>
              <a:rPr lang="en-US" dirty="0"/>
              <a:t>Functions evaluated within </a:t>
            </a:r>
            <a:r>
              <a:rPr lang="en-US" dirty="0" err="1"/>
              <a:t>outrecorddef</a:t>
            </a:r>
            <a:r>
              <a:rPr lang="en-US" dirty="0"/>
              <a:t> will operate on the group</a:t>
            </a:r>
          </a:p>
          <a:p>
            <a:pPr marL="0" indent="0">
              <a:buNone/>
            </a:pPr>
            <a:endParaRPr lang="en-US" dirty="0"/>
          </a:p>
        </p:txBody>
      </p:sp>
    </p:spTree>
    <p:extLst>
      <p:ext uri="{BB962C8B-B14F-4D97-AF65-F5344CB8AC3E}">
        <p14:creationId xmlns:p14="http://schemas.microsoft.com/office/powerpoint/2010/main" val="391827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8178-C1DA-4EC6-98DB-BEDE267AE3FF}"/>
              </a:ext>
            </a:extLst>
          </p:cNvPr>
          <p:cNvSpPr>
            <a:spLocks noGrp="1"/>
          </p:cNvSpPr>
          <p:nvPr>
            <p:ph type="title"/>
          </p:nvPr>
        </p:nvSpPr>
        <p:spPr/>
        <p:txBody>
          <a:bodyPr/>
          <a:lstStyle/>
          <a:p>
            <a:r>
              <a:rPr lang="en-US" dirty="0"/>
              <a:t>TABLE Function</a:t>
            </a:r>
          </a:p>
        </p:txBody>
      </p:sp>
      <p:sp>
        <p:nvSpPr>
          <p:cNvPr id="3" name="Content Placeholder 2">
            <a:extLst>
              <a:ext uri="{FF2B5EF4-FFF2-40B4-BE49-F238E27FC236}">
                <a16:creationId xmlns:a16="http://schemas.microsoft.com/office/drawing/2014/main" id="{A59583D0-4324-4F42-BB9A-1A8B8C772657}"/>
              </a:ext>
            </a:extLst>
          </p:cNvPr>
          <p:cNvSpPr>
            <a:spLocks noGrp="1"/>
          </p:cNvSpPr>
          <p:nvPr>
            <p:ph idx="1"/>
          </p:nvPr>
        </p:nvSpPr>
        <p:spPr/>
        <p:txBody>
          <a:bodyPr/>
          <a:lstStyle/>
          <a:p>
            <a:pPr marL="0" indent="0">
              <a:buNone/>
            </a:pPr>
            <a:r>
              <a:rPr lang="en-US" dirty="0">
                <a:solidFill>
                  <a:srgbClr val="00B0F0"/>
                </a:solidFill>
              </a:rPr>
              <a:t>Flag Options</a:t>
            </a:r>
          </a:p>
          <a:p>
            <a:pPr marL="0" indent="0">
              <a:buNone/>
            </a:pPr>
            <a:endParaRPr lang="en-US" dirty="0">
              <a:solidFill>
                <a:srgbClr val="00B0F0"/>
              </a:solidFill>
            </a:endParaRPr>
          </a:p>
          <a:p>
            <a:pPr marL="0" indent="0">
              <a:buNone/>
            </a:pPr>
            <a:endParaRPr lang="en-US" dirty="0"/>
          </a:p>
          <a:p>
            <a:pPr marL="0" indent="0">
              <a:buNone/>
            </a:pPr>
            <a:endParaRPr lang="en-US" dirty="0">
              <a:solidFill>
                <a:srgbClr val="00B0F0"/>
              </a:solidFill>
            </a:endParaRPr>
          </a:p>
        </p:txBody>
      </p:sp>
      <p:graphicFrame>
        <p:nvGraphicFramePr>
          <p:cNvPr id="8" name="Table 2">
            <a:extLst>
              <a:ext uri="{FF2B5EF4-FFF2-40B4-BE49-F238E27FC236}">
                <a16:creationId xmlns:a16="http://schemas.microsoft.com/office/drawing/2014/main" id="{71567013-09D5-4A23-B884-ED1FFBD17BAA}"/>
              </a:ext>
            </a:extLst>
          </p:cNvPr>
          <p:cNvGraphicFramePr>
            <a:graphicFrameLocks noGrp="1"/>
          </p:cNvGraphicFramePr>
          <p:nvPr>
            <p:extLst>
              <p:ext uri="{D42A27DB-BD31-4B8C-83A1-F6EECF244321}">
                <p14:modId xmlns:p14="http://schemas.microsoft.com/office/powerpoint/2010/main" val="4055466384"/>
              </p:ext>
            </p:extLst>
          </p:nvPr>
        </p:nvGraphicFramePr>
        <p:xfrm>
          <a:off x="1005656" y="2055578"/>
          <a:ext cx="10437963" cy="3881120"/>
        </p:xfrm>
        <a:graphic>
          <a:graphicData uri="http://schemas.openxmlformats.org/drawingml/2006/table">
            <a:tbl>
              <a:tblPr firstRow="1" bandRow="1">
                <a:effectLst>
                  <a:outerShdw blurRad="63500" sx="102000" sy="102000" algn="ctr" rotWithShape="0">
                    <a:prstClr val="black">
                      <a:alpha val="40000"/>
                    </a:prstClr>
                  </a:outerShdw>
                </a:effectLst>
              </a:tblPr>
              <a:tblGrid>
                <a:gridCol w="2215695">
                  <a:extLst>
                    <a:ext uri="{9D8B030D-6E8A-4147-A177-3AD203B41FA5}">
                      <a16:colId xmlns:a16="http://schemas.microsoft.com/office/drawing/2014/main" val="1889302511"/>
                    </a:ext>
                  </a:extLst>
                </a:gridCol>
                <a:gridCol w="8222268">
                  <a:extLst>
                    <a:ext uri="{9D8B030D-6E8A-4147-A177-3AD203B41FA5}">
                      <a16:colId xmlns:a16="http://schemas.microsoft.com/office/drawing/2014/main" val="3610522305"/>
                    </a:ext>
                  </a:extLst>
                </a:gridCol>
              </a:tblGrid>
              <a:tr h="37084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600" dirty="0">
                          <a:solidFill>
                            <a:schemeClr val="tx2"/>
                          </a:solidFill>
                          <a:latin typeface="+mn-lt"/>
                        </a:rPr>
                        <a:t>FEW</a:t>
                      </a:r>
                    </a:p>
                  </a:txBody>
                  <a:tcP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600" b="0" i="0" kern="1200" dirty="0">
                          <a:solidFill>
                            <a:schemeClr val="tx2"/>
                          </a:solidFill>
                          <a:effectLst/>
                          <a:latin typeface="+mn-lt"/>
                          <a:ea typeface="+mn-ea"/>
                          <a:cs typeface="+mn-cs"/>
                        </a:rPr>
                        <a:t>Indicates that the expression will result in fewer than 10,000 distinct groups. This allows optimization to produce a significantly faster result.</a:t>
                      </a:r>
                      <a:endParaRPr lang="en-US" sz="1600" dirty="0">
                        <a:solidFill>
                          <a:schemeClr val="tx2"/>
                        </a:solidFill>
                        <a:latin typeface="+mn-lt"/>
                      </a:endParaRPr>
                    </a:p>
                  </a:txBody>
                  <a:tcP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extLst>
                  <a:ext uri="{0D108BD9-81ED-4DB2-BD59-A6C34878D82A}">
                    <a16:rowId xmlns:a16="http://schemas.microsoft.com/office/drawing/2014/main" val="3524872814"/>
                  </a:ext>
                </a:extLst>
              </a:tr>
              <a:tr h="37084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600" dirty="0">
                          <a:solidFill>
                            <a:schemeClr val="tx2"/>
                          </a:solidFill>
                          <a:latin typeface="+mn-lt"/>
                        </a:rPr>
                        <a:t>MANY</a:t>
                      </a:r>
                    </a:p>
                  </a:txBody>
                  <a:tcP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600" b="0" i="0" kern="1200" dirty="0">
                          <a:solidFill>
                            <a:schemeClr val="tx2"/>
                          </a:solidFill>
                          <a:effectLst/>
                          <a:latin typeface="+mn-lt"/>
                          <a:ea typeface="+mn-ea"/>
                          <a:cs typeface="+mn-cs"/>
                        </a:rPr>
                        <a:t>Indicates that the expression will result in many distinct groups.</a:t>
                      </a:r>
                      <a:endParaRPr lang="en-US" sz="1600" dirty="0">
                        <a:solidFill>
                          <a:schemeClr val="tx2"/>
                        </a:solidFill>
                        <a:latin typeface="+mn-lt"/>
                      </a:endParaRPr>
                    </a:p>
                  </a:txBody>
                  <a:tcP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extLst>
                  <a:ext uri="{0D108BD9-81ED-4DB2-BD59-A6C34878D82A}">
                    <a16:rowId xmlns:a16="http://schemas.microsoft.com/office/drawing/2014/main" val="437361952"/>
                  </a:ext>
                </a:extLst>
              </a:tr>
              <a:tr h="37084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600" dirty="0">
                          <a:solidFill>
                            <a:schemeClr val="tx2"/>
                          </a:solidFill>
                          <a:latin typeface="+mn-lt"/>
                        </a:rPr>
                        <a:t>UNSORTED</a:t>
                      </a:r>
                    </a:p>
                  </a:txBody>
                  <a:tcP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600" b="0" i="0" kern="1200" dirty="0">
                          <a:solidFill>
                            <a:schemeClr val="tx2"/>
                          </a:solidFill>
                          <a:effectLst/>
                          <a:latin typeface="+mn-lt"/>
                          <a:ea typeface="+mn-ea"/>
                          <a:cs typeface="+mn-cs"/>
                        </a:rPr>
                        <a:t>Specifies that you don’t care about the order of the groups. This allows optimization to produce a significantly faster result.</a:t>
                      </a:r>
                      <a:endParaRPr lang="en-US" sz="1600" dirty="0">
                        <a:solidFill>
                          <a:schemeClr val="tx2"/>
                        </a:solidFill>
                        <a:latin typeface="+mn-lt"/>
                      </a:endParaRPr>
                    </a:p>
                  </a:txBody>
                  <a:tcP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extLst>
                  <a:ext uri="{0D108BD9-81ED-4DB2-BD59-A6C34878D82A}">
                    <a16:rowId xmlns:a16="http://schemas.microsoft.com/office/drawing/2014/main" val="89786784"/>
                  </a:ext>
                </a:extLst>
              </a:tr>
              <a:tr h="37084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600" dirty="0">
                          <a:solidFill>
                            <a:schemeClr val="tx2"/>
                          </a:solidFill>
                          <a:latin typeface="+mn-lt"/>
                        </a:rPr>
                        <a:t>LOCAL</a:t>
                      </a:r>
                    </a:p>
                  </a:txBody>
                  <a:tcP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600" b="0" i="0" kern="1200" dirty="0">
                          <a:solidFill>
                            <a:schemeClr val="tx2"/>
                          </a:solidFill>
                          <a:effectLst/>
                          <a:latin typeface="+mn-lt"/>
                          <a:ea typeface="+mn-ea"/>
                          <a:cs typeface="+mn-cs"/>
                        </a:rPr>
                        <a:t>Specifies the operation is performed on each node independently; the operation maintains the distribution of any previous </a:t>
                      </a:r>
                      <a:r>
                        <a:rPr lang="en-US" sz="1600" b="0" i="1" kern="1200" dirty="0">
                          <a:solidFill>
                            <a:schemeClr val="tx2"/>
                          </a:solidFill>
                          <a:effectLst/>
                          <a:latin typeface="+mn-lt"/>
                          <a:ea typeface="+mn-ea"/>
                          <a:cs typeface="+mn-cs"/>
                        </a:rPr>
                        <a:t>DISTRIBUT</a:t>
                      </a:r>
                      <a:r>
                        <a:rPr lang="en-US" sz="1600" b="0" i="0" kern="1200" dirty="0">
                          <a:solidFill>
                            <a:schemeClr val="tx2"/>
                          </a:solidFill>
                          <a:effectLst/>
                          <a:latin typeface="+mn-lt"/>
                          <a:ea typeface="+mn-ea"/>
                          <a:cs typeface="+mn-cs"/>
                        </a:rPr>
                        <a:t>.</a:t>
                      </a:r>
                      <a:endParaRPr lang="en-US" sz="1600" dirty="0">
                        <a:solidFill>
                          <a:schemeClr val="tx2"/>
                        </a:solidFill>
                        <a:latin typeface="+mn-lt"/>
                      </a:endParaRPr>
                    </a:p>
                  </a:txBody>
                  <a:tcP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extLst>
                  <a:ext uri="{0D108BD9-81ED-4DB2-BD59-A6C34878D82A}">
                    <a16:rowId xmlns:a16="http://schemas.microsoft.com/office/drawing/2014/main" val="2081186911"/>
                  </a:ext>
                </a:extLst>
              </a:tr>
              <a:tr h="37084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600" dirty="0">
                          <a:solidFill>
                            <a:schemeClr val="tx2"/>
                          </a:solidFill>
                          <a:latin typeface="+mn-lt"/>
                        </a:rPr>
                        <a:t>KEYED</a:t>
                      </a:r>
                    </a:p>
                  </a:txBody>
                  <a:tcP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600" b="0" i="0" kern="1200" dirty="0">
                          <a:solidFill>
                            <a:schemeClr val="tx2"/>
                          </a:solidFill>
                          <a:effectLst/>
                          <a:latin typeface="+mn-lt"/>
                          <a:ea typeface="+mn-ea"/>
                          <a:cs typeface="+mn-cs"/>
                        </a:rPr>
                        <a:t>Specifies the activity is part of an index read operation, which allows the optimizer to generate optimal code for the operation.</a:t>
                      </a:r>
                      <a:endParaRPr lang="en-US" sz="1600" dirty="0">
                        <a:solidFill>
                          <a:schemeClr val="tx2"/>
                        </a:solidFill>
                        <a:latin typeface="+mn-lt"/>
                      </a:endParaRPr>
                    </a:p>
                  </a:txBody>
                  <a:tcP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extLst>
                  <a:ext uri="{0D108BD9-81ED-4DB2-BD59-A6C34878D82A}">
                    <a16:rowId xmlns:a16="http://schemas.microsoft.com/office/drawing/2014/main" val="3613919927"/>
                  </a:ext>
                </a:extLst>
              </a:tr>
              <a:tr h="37084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600" dirty="0">
                          <a:solidFill>
                            <a:schemeClr val="tx2"/>
                          </a:solidFill>
                          <a:latin typeface="+mn-lt"/>
                        </a:rPr>
                        <a:t>MERGE</a:t>
                      </a:r>
                    </a:p>
                  </a:txBody>
                  <a:tcP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600" b="0" i="0" kern="1200" dirty="0">
                          <a:solidFill>
                            <a:schemeClr val="tx2"/>
                          </a:solidFill>
                          <a:effectLst/>
                          <a:latin typeface="+mn-lt"/>
                          <a:ea typeface="+mn-ea"/>
                          <a:cs typeface="+mn-cs"/>
                        </a:rPr>
                        <a:t>Specifies that results are aggregated on each node and then the aggregated intermediaries are aggregated globally. This is a safe method of aggregation that shines particularly well if the underlying data was skewed.</a:t>
                      </a:r>
                      <a:endParaRPr lang="en-US" sz="1600" dirty="0">
                        <a:solidFill>
                          <a:schemeClr val="tx2"/>
                        </a:solidFill>
                        <a:latin typeface="+mn-lt"/>
                      </a:endParaRPr>
                    </a:p>
                  </a:txBody>
                  <a:tcP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extLst>
                  <a:ext uri="{0D108BD9-81ED-4DB2-BD59-A6C34878D82A}">
                    <a16:rowId xmlns:a16="http://schemas.microsoft.com/office/drawing/2014/main" val="1888572071"/>
                  </a:ext>
                </a:extLst>
              </a:tr>
              <a:tr h="37084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600" dirty="0">
                          <a:solidFill>
                            <a:schemeClr val="tx2"/>
                          </a:solidFill>
                          <a:latin typeface="+mn-lt"/>
                        </a:rPr>
                        <a:t>SKEW</a:t>
                      </a:r>
                    </a:p>
                  </a:txBody>
                  <a:tcP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600" b="0" i="0" kern="1200" dirty="0">
                          <a:solidFill>
                            <a:schemeClr val="tx2"/>
                          </a:solidFill>
                          <a:effectLst/>
                          <a:latin typeface="+mn-lt"/>
                          <a:ea typeface="+mn-ea"/>
                          <a:cs typeface="+mn-cs"/>
                        </a:rPr>
                        <a:t>Indicates that you know the data will not be spread evenly across nodes.</a:t>
                      </a:r>
                      <a:endParaRPr lang="en-US" sz="1600" dirty="0">
                        <a:solidFill>
                          <a:schemeClr val="tx2"/>
                        </a:solidFill>
                        <a:latin typeface="+mn-lt"/>
                      </a:endParaRPr>
                    </a:p>
                  </a:txBody>
                  <a:tcP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extLst>
                  <a:ext uri="{0D108BD9-81ED-4DB2-BD59-A6C34878D82A}">
                    <a16:rowId xmlns:a16="http://schemas.microsoft.com/office/drawing/2014/main" val="3563707914"/>
                  </a:ext>
                </a:extLst>
              </a:tr>
            </a:tbl>
          </a:graphicData>
        </a:graphic>
      </p:graphicFrame>
    </p:spTree>
    <p:extLst>
      <p:ext uri="{BB962C8B-B14F-4D97-AF65-F5344CB8AC3E}">
        <p14:creationId xmlns:p14="http://schemas.microsoft.com/office/powerpoint/2010/main" val="241004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50249-6359-4359-A75A-739BCA6D3C7A}"/>
              </a:ext>
            </a:extLst>
          </p:cNvPr>
          <p:cNvSpPr>
            <a:spLocks noGrp="1"/>
          </p:cNvSpPr>
          <p:nvPr>
            <p:ph type="title"/>
          </p:nvPr>
        </p:nvSpPr>
        <p:spPr/>
        <p:txBody>
          <a:bodyPr/>
          <a:lstStyle/>
          <a:p>
            <a:r>
              <a:rPr lang="en-US" dirty="0"/>
              <a:t>GROUP Keyword</a:t>
            </a:r>
          </a:p>
        </p:txBody>
      </p:sp>
      <p:sp>
        <p:nvSpPr>
          <p:cNvPr id="3" name="Content Placeholder 2">
            <a:extLst>
              <a:ext uri="{FF2B5EF4-FFF2-40B4-BE49-F238E27FC236}">
                <a16:creationId xmlns:a16="http://schemas.microsoft.com/office/drawing/2014/main" id="{C6650B30-9A71-46D1-874D-D2BA7D70E7F0}"/>
              </a:ext>
            </a:extLst>
          </p:cNvPr>
          <p:cNvSpPr>
            <a:spLocks noGrp="1"/>
          </p:cNvSpPr>
          <p:nvPr>
            <p:ph idx="1"/>
          </p:nvPr>
        </p:nvSpPr>
        <p:spPr>
          <a:xfrm>
            <a:off x="1104900" y="1600200"/>
            <a:ext cx="8064038" cy="4572000"/>
          </a:xfrm>
        </p:spPr>
        <p:txBody>
          <a:bodyPr/>
          <a:lstStyle/>
          <a:p>
            <a:pPr marL="0" indent="0">
              <a:buNone/>
            </a:pPr>
            <a:r>
              <a:rPr lang="en-US" dirty="0"/>
              <a:t>The GROUP keyword is used within output format parameter (RECORD Structure) of a TABLE definition. </a:t>
            </a:r>
          </a:p>
          <a:p>
            <a:pPr marL="0" indent="0">
              <a:buNone/>
            </a:pPr>
            <a:r>
              <a:rPr lang="en-US" u="sng" dirty="0"/>
              <a:t>GROUP replaces the </a:t>
            </a:r>
            <a:r>
              <a:rPr lang="en-US" u="sng" dirty="0" err="1"/>
              <a:t>recordset</a:t>
            </a:r>
            <a:r>
              <a:rPr lang="en-US" u="sng" dirty="0"/>
              <a:t> parameter</a:t>
            </a:r>
            <a:r>
              <a:rPr lang="en-US" dirty="0"/>
              <a:t> of any aggregate built-in function used in the output to indicate the operation is performed for each group of the expression. </a:t>
            </a:r>
          </a:p>
          <a:p>
            <a:pPr marL="0" indent="0">
              <a:buNone/>
            </a:pPr>
            <a:r>
              <a:rPr lang="en-US" dirty="0"/>
              <a:t>This is similar to an SQL “GROUP BY” clause.</a:t>
            </a:r>
          </a:p>
          <a:p>
            <a:pPr marL="0" indent="0">
              <a:buNone/>
            </a:pPr>
            <a:br>
              <a:rPr lang="en-US" dirty="0">
                <a:hlinkClick r:id="rId2"/>
              </a:rPr>
            </a:br>
            <a:endParaRPr lang="en-US" dirty="0"/>
          </a:p>
        </p:txBody>
      </p:sp>
    </p:spTree>
    <p:extLst>
      <p:ext uri="{BB962C8B-B14F-4D97-AF65-F5344CB8AC3E}">
        <p14:creationId xmlns:p14="http://schemas.microsoft.com/office/powerpoint/2010/main" val="4166457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BBD0-3B1E-443F-ADF1-0AA66CD56AD7}"/>
              </a:ext>
            </a:extLst>
          </p:cNvPr>
          <p:cNvSpPr>
            <a:spLocks noGrp="1"/>
          </p:cNvSpPr>
          <p:nvPr>
            <p:ph type="title"/>
          </p:nvPr>
        </p:nvSpPr>
        <p:spPr>
          <a:xfrm>
            <a:off x="1104900" y="76200"/>
            <a:ext cx="9980682" cy="1096962"/>
          </a:xfrm>
        </p:spPr>
        <p:txBody>
          <a:bodyPr anchor="b">
            <a:normAutofit/>
          </a:bodyPr>
          <a:lstStyle/>
          <a:p>
            <a:r>
              <a:rPr lang="en-US" dirty="0"/>
              <a:t>TABLE Function</a:t>
            </a:r>
          </a:p>
        </p:txBody>
      </p:sp>
      <p:pic>
        <p:nvPicPr>
          <p:cNvPr id="3" name="Picture 2">
            <a:extLst>
              <a:ext uri="{FF2B5EF4-FFF2-40B4-BE49-F238E27FC236}">
                <a16:creationId xmlns:a16="http://schemas.microsoft.com/office/drawing/2014/main" id="{BCBF504F-E06A-4DAA-B2E9-77F00EB2F99C}"/>
              </a:ext>
            </a:extLst>
          </p:cNvPr>
          <p:cNvPicPr>
            <a:picLocks noChangeAspect="1"/>
          </p:cNvPicPr>
          <p:nvPr/>
        </p:nvPicPr>
        <p:blipFill>
          <a:blip r:embed="rId2"/>
          <a:stretch>
            <a:fillRect/>
          </a:stretch>
        </p:blipFill>
        <p:spPr>
          <a:xfrm>
            <a:off x="1271830" y="2257074"/>
            <a:ext cx="6430912" cy="25562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Table&#10;&#10;Description automatically generated">
            <a:extLst>
              <a:ext uri="{FF2B5EF4-FFF2-40B4-BE49-F238E27FC236}">
                <a16:creationId xmlns:a16="http://schemas.microsoft.com/office/drawing/2014/main" id="{58FCEE5C-E6AD-41CF-AD5E-9ECA2C004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6717" y="1580284"/>
            <a:ext cx="2590800" cy="1619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Table&#10;&#10;Description automatically generated">
            <a:extLst>
              <a:ext uri="{FF2B5EF4-FFF2-40B4-BE49-F238E27FC236}">
                <a16:creationId xmlns:a16="http://schemas.microsoft.com/office/drawing/2014/main" id="{30EA682F-6E15-4693-8127-06D7038E14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1042" y="4379013"/>
            <a:ext cx="2276475" cy="1209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6688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867054-EA51-4284-9336-AF6512B92AC3}"/>
              </a:ext>
            </a:extLst>
          </p:cNvPr>
          <p:cNvPicPr>
            <a:picLocks noChangeAspect="1"/>
          </p:cNvPicPr>
          <p:nvPr/>
        </p:nvPicPr>
        <p:blipFill>
          <a:blip r:embed="rId2"/>
          <a:stretch>
            <a:fillRect/>
          </a:stretch>
        </p:blipFill>
        <p:spPr>
          <a:xfrm>
            <a:off x="384996" y="1673245"/>
            <a:ext cx="4201692" cy="21606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8CAEBEC4-FDD0-4F24-9F6D-857C731CF268}"/>
              </a:ext>
            </a:extLst>
          </p:cNvPr>
          <p:cNvPicPr>
            <a:picLocks noChangeAspect="1"/>
          </p:cNvPicPr>
          <p:nvPr/>
        </p:nvPicPr>
        <p:blipFill>
          <a:blip r:embed="rId3"/>
          <a:stretch>
            <a:fillRect/>
          </a:stretch>
        </p:blipFill>
        <p:spPr>
          <a:xfrm>
            <a:off x="4133645" y="3329848"/>
            <a:ext cx="4201692" cy="29616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A88DC928-74A0-46BB-952D-45E1FB90ACCB}"/>
              </a:ext>
            </a:extLst>
          </p:cNvPr>
          <p:cNvPicPr>
            <a:picLocks noChangeAspect="1"/>
          </p:cNvPicPr>
          <p:nvPr/>
        </p:nvPicPr>
        <p:blipFill>
          <a:blip r:embed="rId4"/>
          <a:stretch>
            <a:fillRect/>
          </a:stretch>
        </p:blipFill>
        <p:spPr>
          <a:xfrm>
            <a:off x="8917130" y="2324820"/>
            <a:ext cx="1762371" cy="20100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8DD4A4E7-6F5F-466C-B9B3-0E28F7425BBC}"/>
              </a:ext>
            </a:extLst>
          </p:cNvPr>
          <p:cNvPicPr>
            <a:picLocks noChangeAspect="1"/>
          </p:cNvPicPr>
          <p:nvPr/>
        </p:nvPicPr>
        <p:blipFill>
          <a:blip r:embed="rId5"/>
          <a:stretch>
            <a:fillRect/>
          </a:stretch>
        </p:blipFill>
        <p:spPr>
          <a:xfrm>
            <a:off x="8751631" y="4782884"/>
            <a:ext cx="2333951" cy="1600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3103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8564914" y="1802116"/>
            <a:ext cx="2189954" cy="19095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Box 7">
            <a:extLst>
              <a:ext uri="{FF2B5EF4-FFF2-40B4-BE49-F238E27FC236}">
                <a16:creationId xmlns:a16="http://schemas.microsoft.com/office/drawing/2014/main" id="{D85065D9-F8B9-4917-A260-1D4ACED7B3FC}"/>
              </a:ext>
            </a:extLst>
          </p:cNvPr>
          <p:cNvSpPr txBox="1"/>
          <p:nvPr/>
        </p:nvSpPr>
        <p:spPr>
          <a:xfrm>
            <a:off x="9283157" y="4025734"/>
            <a:ext cx="795411" cy="246221"/>
          </a:xfrm>
          <a:prstGeom prst="rect">
            <a:avLst/>
          </a:prstGeom>
          <a:noFill/>
        </p:spPr>
        <p:txBody>
          <a:bodyPr wrap="none" rtlCol="0">
            <a:spAutoFit/>
          </a:bodyPr>
          <a:lstStyle/>
          <a:p>
            <a:r>
              <a:rPr lang="en-US" sz="1000" b="1" dirty="0">
                <a:solidFill>
                  <a:srgbClr val="00B0F0"/>
                </a:solidFill>
              </a:rPr>
              <a:t>WU Name</a:t>
            </a:r>
          </a:p>
        </p:txBody>
      </p:sp>
      <p:sp>
        <p:nvSpPr>
          <p:cNvPr id="9" name="Rectangle 8">
            <a:extLst>
              <a:ext uri="{FF2B5EF4-FFF2-40B4-BE49-F238E27FC236}">
                <a16:creationId xmlns:a16="http://schemas.microsoft.com/office/drawing/2014/main" id="{E11BDA19-2C59-4110-B257-0C0718C1DE41}"/>
              </a:ext>
            </a:extLst>
          </p:cNvPr>
          <p:cNvSpPr/>
          <p:nvPr/>
        </p:nvSpPr>
        <p:spPr>
          <a:xfrm>
            <a:off x="1229249" y="2041269"/>
            <a:ext cx="6096000" cy="1569660"/>
          </a:xfrm>
          <a:prstGeom prst="rect">
            <a:avLst/>
          </a:prstGeom>
        </p:spPr>
        <p:txBody>
          <a:bodyPr>
            <a:spAutoFit/>
          </a:bodyPr>
          <a:lstStyle/>
          <a:p>
            <a:r>
              <a:rPr lang="en-US" sz="1600" dirty="0">
                <a:solidFill>
                  <a:schemeClr val="tx2"/>
                </a:solidFill>
              </a:rPr>
              <a:t>//  Let’s review &amp; complete </a:t>
            </a:r>
            <a:r>
              <a:rPr lang="en-US" sz="1600" dirty="0" err="1">
                <a:solidFill>
                  <a:schemeClr val="tx2"/>
                </a:solidFill>
              </a:rPr>
              <a:t>Vacc_Analyze</a:t>
            </a:r>
            <a:endParaRPr lang="en-US" sz="1600" dirty="0">
              <a:solidFill>
                <a:schemeClr val="tx2"/>
              </a:solidFill>
            </a:endParaRPr>
          </a:p>
          <a:p>
            <a:endParaRPr lang="en-US" sz="1600" dirty="0">
              <a:solidFill>
                <a:schemeClr val="tx2"/>
              </a:solidFill>
            </a:endParaRPr>
          </a:p>
          <a:p>
            <a:r>
              <a:rPr lang="en-US" sz="1600" dirty="0">
                <a:solidFill>
                  <a:schemeClr val="tx2"/>
                </a:solidFill>
              </a:rPr>
              <a:t>// We be working with PART TWO</a:t>
            </a:r>
          </a:p>
          <a:p>
            <a:endParaRPr lang="en-US" sz="1600" dirty="0">
              <a:solidFill>
                <a:schemeClr val="tx2"/>
              </a:solidFill>
              <a:highlight>
                <a:srgbClr val="FFFF00"/>
              </a:highlight>
            </a:endParaRPr>
          </a:p>
          <a:p>
            <a:endParaRPr lang="en-US" sz="1600" dirty="0">
              <a:solidFill>
                <a:schemeClr val="tx2"/>
              </a:solidFill>
            </a:endParaRPr>
          </a:p>
          <a:p>
            <a:endParaRPr lang="en-US" sz="1600" dirty="0">
              <a:solidFill>
                <a:schemeClr val="tx2"/>
              </a:solidFill>
            </a:endParaRPr>
          </a:p>
        </p:txBody>
      </p:sp>
      <p:pic>
        <p:nvPicPr>
          <p:cNvPr id="2" name="Picture 1">
            <a:extLst>
              <a:ext uri="{FF2B5EF4-FFF2-40B4-BE49-F238E27FC236}">
                <a16:creationId xmlns:a16="http://schemas.microsoft.com/office/drawing/2014/main" id="{8DDF7861-56AF-470B-9F72-E572C1FCB9B2}"/>
              </a:ext>
            </a:extLst>
          </p:cNvPr>
          <p:cNvPicPr>
            <a:picLocks noChangeAspect="1"/>
          </p:cNvPicPr>
          <p:nvPr/>
        </p:nvPicPr>
        <p:blipFill>
          <a:blip r:embed="rId3"/>
          <a:stretch>
            <a:fillRect/>
          </a:stretch>
        </p:blipFill>
        <p:spPr>
          <a:xfrm>
            <a:off x="9055728" y="4707184"/>
            <a:ext cx="1473192" cy="319192"/>
          </a:xfrm>
          <a:prstGeom prst="rect">
            <a:avLst/>
          </a:prstGeom>
          <a:scene3d>
            <a:camera prst="orthographicFront"/>
            <a:lightRig rig="threePt" dir="t"/>
          </a:scene3d>
          <a:sp3d>
            <a:bevelT/>
          </a:sp3d>
        </p:spPr>
      </p:pic>
    </p:spTree>
    <p:extLst>
      <p:ext uri="{BB962C8B-B14F-4D97-AF65-F5344CB8AC3E}">
        <p14:creationId xmlns:p14="http://schemas.microsoft.com/office/powerpoint/2010/main" val="373305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50000"/>
                  </a:schemeClr>
                </a:solidFill>
              </a:rPr>
              <a:t>Cluster &amp; Job Options</a:t>
            </a:r>
          </a:p>
        </p:txBody>
      </p:sp>
      <p:pic>
        <p:nvPicPr>
          <p:cNvPr id="4" name="Picture 3"/>
          <p:cNvPicPr>
            <a:picLocks noChangeAspect="1"/>
          </p:cNvPicPr>
          <p:nvPr/>
        </p:nvPicPr>
        <p:blipFill>
          <a:blip r:embed="rId2"/>
          <a:stretch>
            <a:fillRect/>
          </a:stretch>
        </p:blipFill>
        <p:spPr>
          <a:xfrm>
            <a:off x="1688755" y="2714673"/>
            <a:ext cx="8513409" cy="28258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p:cNvSpPr/>
          <p:nvPr/>
        </p:nvSpPr>
        <p:spPr>
          <a:xfrm>
            <a:off x="1688755" y="1757485"/>
            <a:ext cx="1376600" cy="742269"/>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Cluster Actions</a:t>
            </a:r>
          </a:p>
        </p:txBody>
      </p:sp>
      <p:cxnSp>
        <p:nvCxnSpPr>
          <p:cNvPr id="9" name="Straight Arrow Connector 8"/>
          <p:cNvCxnSpPr>
            <a:stCxn id="10" idx="0"/>
            <a:endCxn id="8" idx="4"/>
          </p:cNvCxnSpPr>
          <p:nvPr/>
        </p:nvCxnSpPr>
        <p:spPr>
          <a:xfrm flipH="1" flipV="1">
            <a:off x="2377055" y="2499754"/>
            <a:ext cx="976216" cy="71794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2678238" y="3217702"/>
            <a:ext cx="1350065" cy="39188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3" name="Oval 12"/>
          <p:cNvSpPr/>
          <p:nvPr/>
        </p:nvSpPr>
        <p:spPr>
          <a:xfrm>
            <a:off x="4629637" y="1767510"/>
            <a:ext cx="1647595" cy="74226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WU Actions</a:t>
            </a:r>
          </a:p>
        </p:txBody>
      </p:sp>
      <p:cxnSp>
        <p:nvCxnSpPr>
          <p:cNvPr id="14" name="Straight Arrow Connector 13"/>
          <p:cNvCxnSpPr>
            <a:stCxn id="15" idx="0"/>
            <a:endCxn id="13" idx="4"/>
          </p:cNvCxnSpPr>
          <p:nvPr/>
        </p:nvCxnSpPr>
        <p:spPr>
          <a:xfrm flipH="1" flipV="1">
            <a:off x="5453435" y="2509778"/>
            <a:ext cx="32069" cy="70792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356023" y="3217702"/>
            <a:ext cx="2258962" cy="39188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0" name="Oval 19"/>
          <p:cNvSpPr/>
          <p:nvPr/>
        </p:nvSpPr>
        <p:spPr>
          <a:xfrm>
            <a:off x="6525100" y="1960246"/>
            <a:ext cx="1557556" cy="64696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Priorities </a:t>
            </a:r>
          </a:p>
        </p:txBody>
      </p:sp>
      <p:cxnSp>
        <p:nvCxnSpPr>
          <p:cNvPr id="21" name="Straight Arrow Connector 20"/>
          <p:cNvCxnSpPr>
            <a:stCxn id="22" idx="0"/>
            <a:endCxn id="20" idx="4"/>
          </p:cNvCxnSpPr>
          <p:nvPr/>
        </p:nvCxnSpPr>
        <p:spPr>
          <a:xfrm flipH="1" flipV="1">
            <a:off x="7303878" y="2607214"/>
            <a:ext cx="6334" cy="61048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6728575" y="3217702"/>
            <a:ext cx="1163273" cy="39188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7" name="Oval 26"/>
          <p:cNvSpPr/>
          <p:nvPr/>
        </p:nvSpPr>
        <p:spPr>
          <a:xfrm>
            <a:off x="8352311" y="1852786"/>
            <a:ext cx="1647595" cy="74226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Queuing</a:t>
            </a:r>
            <a:r>
              <a:rPr kumimoji="0" lang="en-US" sz="1100" b="0" i="0" u="none" strike="noStrike" kern="1200" cap="none" spc="0" normalizeH="0" noProof="0" dirty="0">
                <a:ln>
                  <a:noFill/>
                </a:ln>
                <a:solidFill>
                  <a:prstClr val="black"/>
                </a:solidFill>
                <a:effectLst/>
                <a:uLnTx/>
                <a:uFillTx/>
                <a:latin typeface="Corbel" panose="020B0503020204020204"/>
                <a:ea typeface="+mn-ea"/>
                <a:cs typeface="+mn-cs"/>
              </a:rPr>
              <a:t> Option</a:t>
            </a: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 </a:t>
            </a:r>
          </a:p>
        </p:txBody>
      </p:sp>
      <p:cxnSp>
        <p:nvCxnSpPr>
          <p:cNvPr id="28" name="Straight Arrow Connector 27"/>
          <p:cNvCxnSpPr>
            <a:stCxn id="29" idx="0"/>
            <a:endCxn id="27" idx="4"/>
          </p:cNvCxnSpPr>
          <p:nvPr/>
        </p:nvCxnSpPr>
        <p:spPr>
          <a:xfrm flipV="1">
            <a:off x="8711851" y="2595054"/>
            <a:ext cx="464258" cy="62264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7988539" y="3217702"/>
            <a:ext cx="1446623" cy="39188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0800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F8A6-78C0-4024-AE56-B8DAF495A000}"/>
              </a:ext>
            </a:extLst>
          </p:cNvPr>
          <p:cNvSpPr>
            <a:spLocks noGrp="1"/>
          </p:cNvSpPr>
          <p:nvPr>
            <p:ph type="title"/>
          </p:nvPr>
        </p:nvSpPr>
        <p:spPr/>
        <p:txBody>
          <a:bodyPr/>
          <a:lstStyle/>
          <a:p>
            <a:r>
              <a:rPr lang="en-US" dirty="0"/>
              <a:t>ECL Advance Function</a:t>
            </a:r>
          </a:p>
        </p:txBody>
      </p:sp>
    </p:spTree>
    <p:extLst>
      <p:ext uri="{BB962C8B-B14F-4D97-AF65-F5344CB8AC3E}">
        <p14:creationId xmlns:p14="http://schemas.microsoft.com/office/powerpoint/2010/main" val="227860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Objective</a:t>
            </a:r>
          </a:p>
        </p:txBody>
      </p:sp>
      <p:sp>
        <p:nvSpPr>
          <p:cNvPr id="3" name="Rectangle 2"/>
          <p:cNvSpPr/>
          <p:nvPr/>
        </p:nvSpPr>
        <p:spPr>
          <a:xfrm>
            <a:off x="1527264" y="2030435"/>
            <a:ext cx="6096000" cy="2031325"/>
          </a:xfrm>
          <a:prstGeom prst="rect">
            <a:avLst/>
          </a:prstGeom>
        </p:spPr>
        <p:txBody>
          <a:bodyPr>
            <a:spAutoFit/>
          </a:bodyPr>
          <a:lstStyle/>
          <a:p>
            <a:pPr marL="285750" indent="-285750">
              <a:buFont typeface="Arial" panose="020B0604020202020204" pitchFamily="34" charset="0"/>
              <a:buChar char="•"/>
            </a:pPr>
            <a:r>
              <a:rPr lang="en-US" dirty="0">
                <a:solidFill>
                  <a:schemeClr val="tx2"/>
                </a:solidFill>
              </a:rPr>
              <a:t>ECL</a:t>
            </a:r>
          </a:p>
          <a:p>
            <a:pPr marL="742950" lvl="1" indent="-285750">
              <a:buFont typeface="Courier New" panose="02070309020205020404" pitchFamily="49" charset="0"/>
              <a:buChar char="o"/>
            </a:pPr>
            <a:r>
              <a:rPr lang="en-US" dirty="0">
                <a:solidFill>
                  <a:schemeClr val="tx2"/>
                </a:solidFill>
              </a:rPr>
              <a:t>ROLLUP</a:t>
            </a:r>
          </a:p>
          <a:p>
            <a:pPr marL="742950" lvl="1" indent="-285750">
              <a:buFont typeface="Courier New" panose="02070309020205020404" pitchFamily="49" charset="0"/>
              <a:buChar char="o"/>
            </a:pPr>
            <a:r>
              <a:rPr lang="en-US" dirty="0">
                <a:solidFill>
                  <a:schemeClr val="tx2"/>
                </a:solidFill>
              </a:rPr>
              <a:t>ITERATE</a:t>
            </a:r>
          </a:p>
          <a:p>
            <a:pPr marL="285750"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Hands-on</a:t>
            </a: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p:txBody>
      </p:sp>
    </p:spTree>
    <p:extLst>
      <p:ext uri="{BB962C8B-B14F-4D97-AF65-F5344CB8AC3E}">
        <p14:creationId xmlns:p14="http://schemas.microsoft.com/office/powerpoint/2010/main" val="208358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E74A5-7419-4DF8-9349-4D1A7A4B4F46}"/>
              </a:ext>
            </a:extLst>
          </p:cNvPr>
          <p:cNvSpPr>
            <a:spLocks noGrp="1"/>
          </p:cNvSpPr>
          <p:nvPr>
            <p:ph type="title"/>
          </p:nvPr>
        </p:nvSpPr>
        <p:spPr/>
        <p:txBody>
          <a:bodyPr/>
          <a:lstStyle/>
          <a:p>
            <a:r>
              <a:rPr lang="en-US" dirty="0"/>
              <a:t>ROLLUP</a:t>
            </a:r>
          </a:p>
        </p:txBody>
      </p:sp>
      <p:sp>
        <p:nvSpPr>
          <p:cNvPr id="3" name="Rectangle 2">
            <a:extLst>
              <a:ext uri="{FF2B5EF4-FFF2-40B4-BE49-F238E27FC236}">
                <a16:creationId xmlns:a16="http://schemas.microsoft.com/office/drawing/2014/main" id="{0885A5D6-9A09-406E-B6CE-BD669DDB2BD5}"/>
              </a:ext>
            </a:extLst>
          </p:cNvPr>
          <p:cNvSpPr/>
          <p:nvPr/>
        </p:nvSpPr>
        <p:spPr>
          <a:xfrm>
            <a:off x="1104899" y="1839760"/>
            <a:ext cx="8072351" cy="3365473"/>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chemeClr val="tx2"/>
                </a:solidFill>
              </a:rPr>
              <a:t>Similar to the DEDUP function with the addition of a call to the transform function to process each </a:t>
            </a:r>
            <a:r>
              <a:rPr lang="en-US" sz="1600" dirty="0">
                <a:solidFill>
                  <a:srgbClr val="0070C0"/>
                </a:solidFill>
              </a:rPr>
              <a:t>duplicate record </a:t>
            </a:r>
            <a:r>
              <a:rPr lang="en-US" sz="1600" dirty="0">
                <a:solidFill>
                  <a:schemeClr val="tx2"/>
                </a:solidFill>
              </a:rPr>
              <a:t>pair. </a:t>
            </a:r>
          </a:p>
          <a:p>
            <a:pPr marL="285750" indent="-285750">
              <a:lnSpc>
                <a:spcPct val="150000"/>
              </a:lnSpc>
              <a:buFont typeface="Arial" panose="020B0604020202020204" pitchFamily="34" charset="0"/>
              <a:buChar char="•"/>
            </a:pPr>
            <a:r>
              <a:rPr lang="en-US" sz="1600" dirty="0">
                <a:solidFill>
                  <a:schemeClr val="tx2"/>
                </a:solidFill>
              </a:rPr>
              <a:t>Must be </a:t>
            </a:r>
            <a:r>
              <a:rPr lang="en-US" sz="1600" dirty="0">
                <a:solidFill>
                  <a:srgbClr val="FF0000"/>
                </a:solidFill>
              </a:rPr>
              <a:t>sorted</a:t>
            </a:r>
          </a:p>
          <a:p>
            <a:pPr marL="285750" indent="-285750">
              <a:lnSpc>
                <a:spcPct val="150000"/>
              </a:lnSpc>
              <a:buFont typeface="Arial" panose="020B0604020202020204" pitchFamily="34" charset="0"/>
              <a:buChar char="•"/>
            </a:pPr>
            <a:r>
              <a:rPr lang="en-US" sz="1600" dirty="0">
                <a:solidFill>
                  <a:schemeClr val="tx2"/>
                </a:solidFill>
              </a:rPr>
              <a:t>Instead of just eliminating the record (like DEDUP), ROLLUP passes the matching records to a TRANSFORM, allowing you to create the best composite record.</a:t>
            </a:r>
          </a:p>
          <a:p>
            <a:pPr marL="285750" indent="-285750">
              <a:lnSpc>
                <a:spcPct val="150000"/>
              </a:lnSpc>
              <a:buFont typeface="Arial" panose="020B0604020202020204" pitchFamily="34" charset="0"/>
              <a:buChar char="•"/>
            </a:pPr>
            <a:r>
              <a:rPr lang="en-US" sz="1600" dirty="0">
                <a:solidFill>
                  <a:schemeClr val="tx2"/>
                </a:solidFill>
              </a:rPr>
              <a:t>Retrieve valuable information from the "duplicate" record before it's thrown away. </a:t>
            </a:r>
          </a:p>
          <a:p>
            <a:pPr marL="285750" indent="-285750">
              <a:lnSpc>
                <a:spcPct val="150000"/>
              </a:lnSpc>
              <a:buFont typeface="Arial" panose="020B0604020202020204" pitchFamily="34" charset="0"/>
              <a:buChar char="•"/>
            </a:pPr>
            <a:r>
              <a:rPr lang="en-US" sz="1600" dirty="0">
                <a:solidFill>
                  <a:schemeClr val="tx2"/>
                </a:solidFill>
              </a:rPr>
              <a:t>Depending on how you code the transform function, ROLLUP can keep the LEFT or RIGHT record, or any mixture of data from both.</a:t>
            </a:r>
          </a:p>
          <a:p>
            <a:pPr marL="285750" indent="-285750">
              <a:lnSpc>
                <a:spcPct val="150000"/>
              </a:lnSpc>
              <a:buFont typeface="Arial" panose="020B0604020202020204" pitchFamily="34" charset="0"/>
              <a:buChar char="•"/>
            </a:pPr>
            <a:r>
              <a:rPr lang="en-US" sz="1600" dirty="0">
                <a:solidFill>
                  <a:schemeClr val="tx2"/>
                </a:solidFill>
              </a:rPr>
              <a:t>There are three ways to perform ROLLUP. We cover only cover one format.</a:t>
            </a:r>
          </a:p>
        </p:txBody>
      </p:sp>
    </p:spTree>
    <p:extLst>
      <p:ext uri="{BB962C8B-B14F-4D97-AF65-F5344CB8AC3E}">
        <p14:creationId xmlns:p14="http://schemas.microsoft.com/office/powerpoint/2010/main" val="1162748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650F-E63C-4B0E-B026-CE942945E540}"/>
              </a:ext>
            </a:extLst>
          </p:cNvPr>
          <p:cNvSpPr>
            <a:spLocks noGrp="1"/>
          </p:cNvSpPr>
          <p:nvPr>
            <p:ph type="title"/>
          </p:nvPr>
        </p:nvSpPr>
        <p:spPr/>
        <p:txBody>
          <a:bodyPr/>
          <a:lstStyle/>
          <a:p>
            <a:r>
              <a:rPr lang="en-US" dirty="0"/>
              <a:t>ROLLUP </a:t>
            </a:r>
          </a:p>
        </p:txBody>
      </p:sp>
      <p:sp>
        <p:nvSpPr>
          <p:cNvPr id="3" name="Content Placeholder 2">
            <a:extLst>
              <a:ext uri="{FF2B5EF4-FFF2-40B4-BE49-F238E27FC236}">
                <a16:creationId xmlns:a16="http://schemas.microsoft.com/office/drawing/2014/main" id="{483D40D5-5EBC-48EF-A851-374558FE330B}"/>
              </a:ext>
            </a:extLst>
          </p:cNvPr>
          <p:cNvSpPr>
            <a:spLocks noGrp="1"/>
          </p:cNvSpPr>
          <p:nvPr>
            <p:ph idx="1"/>
          </p:nvPr>
        </p:nvSpPr>
        <p:spPr>
          <a:xfrm>
            <a:off x="1104900" y="1559560"/>
            <a:ext cx="8435340" cy="4572000"/>
          </a:xfrm>
        </p:spPr>
        <p:txBody>
          <a:bodyPr/>
          <a:lstStyle/>
          <a:p>
            <a:pPr marL="0" indent="0">
              <a:buNone/>
            </a:pPr>
            <a:r>
              <a:rPr lang="en-US" dirty="0">
                <a:latin typeface="Source Sans Pro" panose="020B0503030403020204" pitchFamily="34" charset="0"/>
              </a:rPr>
              <a:t>This form is a special form of ROLLUP where:</a:t>
            </a:r>
          </a:p>
          <a:p>
            <a:pPr>
              <a:buFont typeface="Arial" panose="020B0604020202020204" pitchFamily="34" charset="0"/>
              <a:buChar char="•"/>
            </a:pPr>
            <a:r>
              <a:rPr lang="en-US" dirty="0">
                <a:latin typeface="Source Sans Pro" panose="020B0503030403020204" pitchFamily="34" charset="0"/>
              </a:rPr>
              <a:t>The second parameter passed to the </a:t>
            </a:r>
            <a:r>
              <a:rPr lang="en-US" i="1" dirty="0">
                <a:latin typeface="Source Sans Pro" panose="020B0503030403020204" pitchFamily="34" charset="0"/>
              </a:rPr>
              <a:t>transform</a:t>
            </a:r>
            <a:r>
              <a:rPr lang="en-US" dirty="0">
                <a:latin typeface="Source Sans Pro" panose="020B0503030403020204" pitchFamily="34" charset="0"/>
              </a:rPr>
              <a:t> is a </a:t>
            </a:r>
            <a:r>
              <a:rPr lang="en-US" dirty="0">
                <a:solidFill>
                  <a:srgbClr val="00B0F0"/>
                </a:solidFill>
                <a:latin typeface="Source Sans Pro" panose="020B0503030403020204" pitchFamily="34" charset="0"/>
              </a:rPr>
              <a:t>GROUP.</a:t>
            </a:r>
          </a:p>
          <a:p>
            <a:pPr>
              <a:buFont typeface="Arial" panose="020B0604020202020204" pitchFamily="34" charset="0"/>
              <a:buChar char="•"/>
            </a:pPr>
            <a:r>
              <a:rPr lang="en-US" dirty="0">
                <a:latin typeface="Source Sans Pro" panose="020B0503030403020204" pitchFamily="34" charset="0"/>
              </a:rPr>
              <a:t>The first parameter is the </a:t>
            </a:r>
            <a:r>
              <a:rPr lang="en-US" u="sng" dirty="0">
                <a:latin typeface="Source Sans Pro" panose="020B0503030403020204" pitchFamily="34" charset="0"/>
              </a:rPr>
              <a:t>first record in that GROUP</a:t>
            </a:r>
            <a:r>
              <a:rPr lang="en-US" dirty="0">
                <a:latin typeface="Source Sans Pro" panose="020B0503030403020204" pitchFamily="34" charset="0"/>
              </a:rPr>
              <a:t>. </a:t>
            </a:r>
          </a:p>
          <a:p>
            <a:pPr>
              <a:buFont typeface="Arial" panose="020B0604020202020204" pitchFamily="34" charset="0"/>
              <a:buChar char="•"/>
            </a:pPr>
            <a:r>
              <a:rPr lang="en-US" dirty="0">
                <a:latin typeface="Source Sans Pro" panose="020B0503030403020204" pitchFamily="34" charset="0"/>
              </a:rPr>
              <a:t>It processes through all groups in the </a:t>
            </a:r>
            <a:r>
              <a:rPr lang="en-US" i="1" dirty="0" err="1">
                <a:latin typeface="Source Sans Pro" panose="020B0503030403020204" pitchFamily="34" charset="0"/>
              </a:rPr>
              <a:t>recordset</a:t>
            </a:r>
            <a:r>
              <a:rPr lang="en-US" dirty="0">
                <a:latin typeface="Source Sans Pro" panose="020B0503030403020204" pitchFamily="34" charset="0"/>
              </a:rPr>
              <a:t>, producing </a:t>
            </a:r>
            <a:r>
              <a:rPr lang="en-US" u="sng" dirty="0">
                <a:latin typeface="Source Sans Pro" panose="020B0503030403020204" pitchFamily="34" charset="0"/>
              </a:rPr>
              <a:t>one result record for each group</a:t>
            </a:r>
            <a:r>
              <a:rPr lang="en-US" dirty="0">
                <a:latin typeface="Source Sans Pro" panose="020B0503030403020204" pitchFamily="34" charset="0"/>
              </a:rPr>
              <a:t>. </a:t>
            </a:r>
          </a:p>
          <a:p>
            <a:pPr>
              <a:buFont typeface="Arial" panose="020B0604020202020204" pitchFamily="34" charset="0"/>
              <a:buChar char="•"/>
            </a:pPr>
            <a:r>
              <a:rPr lang="en-US" u="sng" dirty="0">
                <a:latin typeface="Source Sans Pro" panose="020B0503030403020204" pitchFamily="34" charset="0"/>
              </a:rPr>
              <a:t>Aggregate functions </a:t>
            </a:r>
            <a:r>
              <a:rPr lang="en-US" dirty="0">
                <a:latin typeface="Source Sans Pro" panose="020B0503030403020204" pitchFamily="34" charset="0"/>
              </a:rPr>
              <a:t>can be used inside the </a:t>
            </a:r>
            <a:r>
              <a:rPr lang="en-US" i="1" dirty="0">
                <a:latin typeface="Source Sans Pro" panose="020B0503030403020204" pitchFamily="34" charset="0"/>
              </a:rPr>
              <a:t>transform</a:t>
            </a:r>
            <a:r>
              <a:rPr lang="en-US" dirty="0">
                <a:latin typeface="Source Sans Pro" panose="020B0503030403020204" pitchFamily="34" charset="0"/>
              </a:rPr>
              <a:t> on the second parameter. </a:t>
            </a:r>
          </a:p>
          <a:p>
            <a:pPr>
              <a:buFont typeface="Arial" panose="020B0604020202020204" pitchFamily="34" charset="0"/>
              <a:buChar char="•"/>
            </a:pPr>
            <a:r>
              <a:rPr lang="en-US" dirty="0">
                <a:latin typeface="Source Sans Pro" panose="020B0503030403020204" pitchFamily="34" charset="0"/>
              </a:rPr>
              <a:t>The result record set is not grouped. </a:t>
            </a:r>
            <a:endParaRPr lang="en-US" dirty="0"/>
          </a:p>
        </p:txBody>
      </p:sp>
      <p:pic>
        <p:nvPicPr>
          <p:cNvPr id="4" name="Picture 3">
            <a:extLst>
              <a:ext uri="{FF2B5EF4-FFF2-40B4-BE49-F238E27FC236}">
                <a16:creationId xmlns:a16="http://schemas.microsoft.com/office/drawing/2014/main" id="{CD9DAA2E-F5EE-4B8A-9B8B-E8BB4AA4B400}"/>
              </a:ext>
            </a:extLst>
          </p:cNvPr>
          <p:cNvPicPr>
            <a:picLocks noChangeAspect="1"/>
          </p:cNvPicPr>
          <p:nvPr/>
        </p:nvPicPr>
        <p:blipFill>
          <a:blip r:embed="rId2"/>
          <a:stretch>
            <a:fillRect/>
          </a:stretch>
        </p:blipFill>
        <p:spPr>
          <a:xfrm>
            <a:off x="5521695" y="3995952"/>
            <a:ext cx="5801300" cy="1917168"/>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3035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6F3A-45FB-4C9F-BE68-1F62C37D00D3}"/>
              </a:ext>
            </a:extLst>
          </p:cNvPr>
          <p:cNvSpPr>
            <a:spLocks noGrp="1"/>
          </p:cNvSpPr>
          <p:nvPr>
            <p:ph type="title"/>
          </p:nvPr>
        </p:nvSpPr>
        <p:spPr/>
        <p:txBody>
          <a:bodyPr/>
          <a:lstStyle/>
          <a:p>
            <a:r>
              <a:rPr lang="en-US" dirty="0"/>
              <a:t>ROLLUP – Optional Flags</a:t>
            </a:r>
          </a:p>
        </p:txBody>
      </p:sp>
      <p:graphicFrame>
        <p:nvGraphicFramePr>
          <p:cNvPr id="3" name="Table 4">
            <a:extLst>
              <a:ext uri="{FF2B5EF4-FFF2-40B4-BE49-F238E27FC236}">
                <a16:creationId xmlns:a16="http://schemas.microsoft.com/office/drawing/2014/main" id="{F4D4923A-CC50-43C9-9419-DBE889C2AB6A}"/>
              </a:ext>
            </a:extLst>
          </p:cNvPr>
          <p:cNvGraphicFramePr>
            <a:graphicFrameLocks noGrp="1"/>
          </p:cNvGraphicFramePr>
          <p:nvPr>
            <p:extLst>
              <p:ext uri="{D42A27DB-BD31-4B8C-83A1-F6EECF244321}">
                <p14:modId xmlns:p14="http://schemas.microsoft.com/office/powerpoint/2010/main" val="827835460"/>
              </p:ext>
            </p:extLst>
          </p:nvPr>
        </p:nvGraphicFramePr>
        <p:xfrm>
          <a:off x="1104900" y="2091365"/>
          <a:ext cx="10219462" cy="2675270"/>
        </p:xfrm>
        <a:graphic>
          <a:graphicData uri="http://schemas.openxmlformats.org/drawingml/2006/table">
            <a:tbl>
              <a:tblPr firstRow="1" bandRow="1"/>
              <a:tblGrid>
                <a:gridCol w="1789141">
                  <a:extLst>
                    <a:ext uri="{9D8B030D-6E8A-4147-A177-3AD203B41FA5}">
                      <a16:colId xmlns:a16="http://schemas.microsoft.com/office/drawing/2014/main" val="332604759"/>
                    </a:ext>
                  </a:extLst>
                </a:gridCol>
                <a:gridCol w="8430321">
                  <a:extLst>
                    <a:ext uri="{9D8B030D-6E8A-4147-A177-3AD203B41FA5}">
                      <a16:colId xmlns:a16="http://schemas.microsoft.com/office/drawing/2014/main" val="2060207908"/>
                    </a:ext>
                  </a:extLst>
                </a:gridCol>
              </a:tblGrid>
              <a:tr h="40451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1600" dirty="0">
                          <a:solidFill>
                            <a:srgbClr val="002060"/>
                          </a:solidFill>
                          <a:latin typeface="+mn-lt"/>
                        </a:rPr>
                        <a:t>UNORDERED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1600" dirty="0">
                          <a:solidFill>
                            <a:schemeClr val="tx2"/>
                          </a:solidFill>
                          <a:latin typeface="+mn-lt"/>
                        </a:rPr>
                        <a:t>Specifies the output record order is not significant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EAEFF7"/>
                    </a:solidFill>
                  </a:tcPr>
                </a:tc>
                <a:extLst>
                  <a:ext uri="{0D108BD9-81ED-4DB2-BD59-A6C34878D82A}">
                    <a16:rowId xmlns:a16="http://schemas.microsoft.com/office/drawing/2014/main" val="137022122"/>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1600" dirty="0">
                          <a:solidFill>
                            <a:srgbClr val="002060"/>
                          </a:solidFill>
                          <a:latin typeface="+mn-lt"/>
                        </a:rPr>
                        <a:t>ORDERED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1600" dirty="0">
                          <a:solidFill>
                            <a:schemeClr val="tx2"/>
                          </a:solidFill>
                          <a:latin typeface="+mn-lt"/>
                        </a:rPr>
                        <a:t>Specifies the significance of the output record order</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5B9BD5">
                        <a:tint val="20000"/>
                      </a:srgbClr>
                    </a:solidFill>
                  </a:tcPr>
                </a:tc>
                <a:extLst>
                  <a:ext uri="{0D108BD9-81ED-4DB2-BD59-A6C34878D82A}">
                    <a16:rowId xmlns:a16="http://schemas.microsoft.com/office/drawing/2014/main" val="2924842196"/>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1600" dirty="0">
                          <a:solidFill>
                            <a:srgbClr val="002060"/>
                          </a:solidFill>
                          <a:latin typeface="+mn-lt"/>
                        </a:rPr>
                        <a:t>STABLE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1600" dirty="0">
                          <a:solidFill>
                            <a:schemeClr val="tx2"/>
                          </a:solidFill>
                          <a:latin typeface="+mn-lt"/>
                        </a:rPr>
                        <a:t>Specifies the input record order is significant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EAEFF7"/>
                    </a:solidFill>
                  </a:tcPr>
                </a:tc>
                <a:extLst>
                  <a:ext uri="{0D108BD9-81ED-4DB2-BD59-A6C34878D82A}">
                    <a16:rowId xmlns:a16="http://schemas.microsoft.com/office/drawing/2014/main" val="935522188"/>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1600" dirty="0">
                          <a:solidFill>
                            <a:srgbClr val="002060"/>
                          </a:solidFill>
                          <a:latin typeface="+mn-lt"/>
                        </a:rPr>
                        <a:t>PARALLEL</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1600" dirty="0">
                          <a:solidFill>
                            <a:schemeClr val="tx2"/>
                          </a:solidFill>
                          <a:latin typeface="+mn-lt"/>
                        </a:rPr>
                        <a:t>Try to evaluate this activity in parallel</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5B9BD5">
                        <a:tint val="20000"/>
                      </a:srgbClr>
                    </a:solidFill>
                  </a:tcPr>
                </a:tc>
                <a:extLst>
                  <a:ext uri="{0D108BD9-81ED-4DB2-BD59-A6C34878D82A}">
                    <a16:rowId xmlns:a16="http://schemas.microsoft.com/office/drawing/2014/main" val="1143386531"/>
                  </a:ext>
                </a:extLst>
              </a:tr>
              <a:tr h="370840">
                <a:tc>
                  <a:txBody>
                    <a:bodyPr/>
                    <a:lstStyle/>
                    <a:p>
                      <a:r>
                        <a:rPr lang="en-US" sz="1600" dirty="0">
                          <a:solidFill>
                            <a:srgbClr val="002060"/>
                          </a:solidFill>
                          <a:latin typeface="+mn-lt"/>
                        </a:rPr>
                        <a:t>LOCAL</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5B9BD5">
                        <a:tint val="20000"/>
                      </a:srgbClr>
                    </a:solidFill>
                  </a:tcPr>
                </a:tc>
                <a:tc>
                  <a:txBody>
                    <a:bodyPr/>
                    <a:lstStyle/>
                    <a:p>
                      <a:r>
                        <a:rPr lang="en-US" sz="1600" dirty="0">
                          <a:solidFill>
                            <a:schemeClr val="tx2"/>
                          </a:solidFill>
                          <a:latin typeface="+mn-lt"/>
                        </a:rPr>
                        <a:t>Specifies the operation is performed on each node independently, without requiring interaction with all other nodes to acquire data</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5B9BD5">
                        <a:tint val="20000"/>
                      </a:srgbClr>
                    </a:solidFill>
                  </a:tcPr>
                </a:tc>
                <a:extLst>
                  <a:ext uri="{0D108BD9-81ED-4DB2-BD59-A6C34878D82A}">
                    <a16:rowId xmlns:a16="http://schemas.microsoft.com/office/drawing/2014/main" val="2848452752"/>
                  </a:ext>
                </a:extLst>
              </a:tr>
              <a:tr h="370840">
                <a:tc>
                  <a:txBody>
                    <a:bodyPr/>
                    <a:lstStyle/>
                    <a:p>
                      <a:r>
                        <a:rPr lang="en-US" sz="1600" dirty="0">
                          <a:solidFill>
                            <a:srgbClr val="002060"/>
                          </a:solidFill>
                          <a:latin typeface="+mn-lt"/>
                        </a:rPr>
                        <a:t>GROUP</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5B9BD5">
                        <a:tint val="20000"/>
                      </a:srgbClr>
                    </a:solidFill>
                  </a:tcPr>
                </a:tc>
                <a:tc>
                  <a:txBody>
                    <a:bodyPr/>
                    <a:lstStyle/>
                    <a:p>
                      <a:r>
                        <a:rPr lang="en-US" sz="1600" dirty="0">
                          <a:solidFill>
                            <a:schemeClr val="tx2"/>
                          </a:solidFill>
                          <a:latin typeface="+mn-lt"/>
                        </a:rPr>
                        <a:t>Specifies the </a:t>
                      </a:r>
                      <a:r>
                        <a:rPr lang="en-US" sz="1600" dirty="0" err="1">
                          <a:solidFill>
                            <a:schemeClr val="tx2"/>
                          </a:solidFill>
                          <a:latin typeface="+mn-lt"/>
                        </a:rPr>
                        <a:t>recordset</a:t>
                      </a:r>
                      <a:r>
                        <a:rPr lang="en-US" sz="1600" dirty="0">
                          <a:solidFill>
                            <a:schemeClr val="tx2"/>
                          </a:solidFill>
                          <a:latin typeface="+mn-lt"/>
                        </a:rPr>
                        <a:t> is </a:t>
                      </a:r>
                      <a:r>
                        <a:rPr lang="en-US" sz="1600" dirty="0" err="1">
                          <a:solidFill>
                            <a:schemeClr val="tx2"/>
                          </a:solidFill>
                          <a:latin typeface="+mn-lt"/>
                        </a:rPr>
                        <a:t>GROUPed</a:t>
                      </a:r>
                      <a:r>
                        <a:rPr lang="en-US" sz="1600" dirty="0">
                          <a:solidFill>
                            <a:schemeClr val="tx2"/>
                          </a:solidFill>
                          <a:latin typeface="+mn-lt"/>
                        </a:rPr>
                        <a:t> and the ROLLUP operation will produce a single output record for each group.</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5B9BD5">
                        <a:tint val="20000"/>
                      </a:srgbClr>
                    </a:solidFill>
                  </a:tcPr>
                </a:tc>
                <a:extLst>
                  <a:ext uri="{0D108BD9-81ED-4DB2-BD59-A6C34878D82A}">
                    <a16:rowId xmlns:a16="http://schemas.microsoft.com/office/drawing/2014/main" val="2699913396"/>
                  </a:ext>
                </a:extLst>
              </a:tr>
            </a:tbl>
          </a:graphicData>
        </a:graphic>
      </p:graphicFrame>
    </p:spTree>
    <p:extLst>
      <p:ext uri="{BB962C8B-B14F-4D97-AF65-F5344CB8AC3E}">
        <p14:creationId xmlns:p14="http://schemas.microsoft.com/office/powerpoint/2010/main" val="348685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9345677" y="1595846"/>
            <a:ext cx="2189954" cy="19095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Rectangle 5">
            <a:extLst>
              <a:ext uri="{FF2B5EF4-FFF2-40B4-BE49-F238E27FC236}">
                <a16:creationId xmlns:a16="http://schemas.microsoft.com/office/drawing/2014/main" id="{3F69E18D-57D8-49B0-A8A5-1F03E5EF62A9}"/>
              </a:ext>
            </a:extLst>
          </p:cNvPr>
          <p:cNvSpPr/>
          <p:nvPr/>
        </p:nvSpPr>
        <p:spPr>
          <a:xfrm>
            <a:off x="1185948" y="1888894"/>
            <a:ext cx="6752705" cy="830997"/>
          </a:xfrm>
          <a:prstGeom prst="rect">
            <a:avLst/>
          </a:prstGeom>
        </p:spPr>
        <p:txBody>
          <a:bodyPr wrap="square">
            <a:spAutoFit/>
          </a:bodyPr>
          <a:lstStyle/>
          <a:p>
            <a:r>
              <a:rPr lang="en-US" sz="1600" dirty="0">
                <a:solidFill>
                  <a:schemeClr val="tx2"/>
                </a:solidFill>
              </a:rPr>
              <a:t>//Lets review and work on </a:t>
            </a:r>
            <a:r>
              <a:rPr lang="en-US" sz="1600" dirty="0" err="1">
                <a:solidFill>
                  <a:schemeClr val="tx2"/>
                </a:solidFill>
              </a:rPr>
              <a:t>Vacc_Clean_Pop</a:t>
            </a:r>
            <a:r>
              <a:rPr lang="en-US" sz="1600" dirty="0">
                <a:solidFill>
                  <a:schemeClr val="tx2"/>
                </a:solidFill>
              </a:rPr>
              <a:t> </a:t>
            </a:r>
          </a:p>
          <a:p>
            <a:endParaRPr lang="en-US" sz="1600" dirty="0">
              <a:solidFill>
                <a:schemeClr val="tx2"/>
              </a:solidFill>
            </a:endParaRPr>
          </a:p>
          <a:p>
            <a:r>
              <a:rPr lang="en-US" sz="1600" dirty="0">
                <a:solidFill>
                  <a:schemeClr val="tx2"/>
                </a:solidFill>
              </a:rPr>
              <a:t>//We will be completing the TODO part</a:t>
            </a:r>
          </a:p>
        </p:txBody>
      </p:sp>
      <p:pic>
        <p:nvPicPr>
          <p:cNvPr id="2" name="Picture 1">
            <a:extLst>
              <a:ext uri="{FF2B5EF4-FFF2-40B4-BE49-F238E27FC236}">
                <a16:creationId xmlns:a16="http://schemas.microsoft.com/office/drawing/2014/main" id="{8E35B353-ADD4-4C99-B8CF-762911F12F52}"/>
              </a:ext>
            </a:extLst>
          </p:cNvPr>
          <p:cNvPicPr>
            <a:picLocks noChangeAspect="1"/>
          </p:cNvPicPr>
          <p:nvPr/>
        </p:nvPicPr>
        <p:blipFill>
          <a:blip r:embed="rId3"/>
          <a:stretch>
            <a:fillRect/>
          </a:stretch>
        </p:blipFill>
        <p:spPr>
          <a:xfrm>
            <a:off x="9963772" y="4750358"/>
            <a:ext cx="1571859" cy="338554"/>
          </a:xfrm>
          <a:prstGeom prst="rect">
            <a:avLst/>
          </a:prstGeom>
          <a:scene3d>
            <a:camera prst="orthographicFront"/>
            <a:lightRig rig="threePt" dir="t"/>
          </a:scene3d>
          <a:sp3d>
            <a:bevelT/>
          </a:sp3d>
        </p:spPr>
      </p:pic>
    </p:spTree>
    <p:extLst>
      <p:ext uri="{BB962C8B-B14F-4D97-AF65-F5344CB8AC3E}">
        <p14:creationId xmlns:p14="http://schemas.microsoft.com/office/powerpoint/2010/main" val="165115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BDFAF-6443-46F9-90B5-6F30926E971D}"/>
              </a:ext>
            </a:extLst>
          </p:cNvPr>
          <p:cNvSpPr>
            <a:spLocks noGrp="1"/>
          </p:cNvSpPr>
          <p:nvPr>
            <p:ph type="title"/>
          </p:nvPr>
        </p:nvSpPr>
        <p:spPr/>
        <p:txBody>
          <a:bodyPr/>
          <a:lstStyle/>
          <a:p>
            <a:r>
              <a:rPr lang="en-US" dirty="0"/>
              <a:t>ITERATE Function</a:t>
            </a:r>
          </a:p>
        </p:txBody>
      </p:sp>
      <p:sp>
        <p:nvSpPr>
          <p:cNvPr id="3" name="Content Placeholder 2">
            <a:extLst>
              <a:ext uri="{FF2B5EF4-FFF2-40B4-BE49-F238E27FC236}">
                <a16:creationId xmlns:a16="http://schemas.microsoft.com/office/drawing/2014/main" id="{8E4F6C42-29F0-4071-91AC-81C80EDF7C38}"/>
              </a:ext>
            </a:extLst>
          </p:cNvPr>
          <p:cNvSpPr>
            <a:spLocks noGrp="1"/>
          </p:cNvSpPr>
          <p:nvPr>
            <p:ph idx="1"/>
          </p:nvPr>
        </p:nvSpPr>
        <p:spPr>
          <a:xfrm>
            <a:off x="1268802" y="1608826"/>
            <a:ext cx="9982200" cy="4572000"/>
          </a:xfrm>
        </p:spPr>
        <p:txBody>
          <a:bodyPr>
            <a:normAutofit/>
          </a:bodyPr>
          <a:lstStyle/>
          <a:p>
            <a:pPr>
              <a:buFont typeface="Arial" panose="020B0604020202020204" pitchFamily="34" charset="0"/>
              <a:buChar char="•"/>
            </a:pPr>
            <a:r>
              <a:rPr lang="en-US" dirty="0"/>
              <a:t>ITERATE does not change the layout; therefore, these layouts must all match:</a:t>
            </a:r>
          </a:p>
          <a:p>
            <a:pPr lvl="1">
              <a:buFont typeface="Courier New" panose="02070309020205020404" pitchFamily="49" charset="0"/>
              <a:buChar char="o"/>
            </a:pPr>
            <a:r>
              <a:rPr lang="en-US" dirty="0"/>
              <a:t>Input dataset</a:t>
            </a:r>
          </a:p>
          <a:p>
            <a:pPr lvl="1">
              <a:buFont typeface="Courier New" panose="02070309020205020404" pitchFamily="49" charset="0"/>
              <a:buChar char="o"/>
            </a:pPr>
            <a:r>
              <a:rPr lang="en-US" dirty="0"/>
              <a:t>Result dataset</a:t>
            </a:r>
          </a:p>
          <a:p>
            <a:pPr lvl="1">
              <a:buFont typeface="Courier New" panose="02070309020205020404" pitchFamily="49" charset="0"/>
              <a:buChar char="o"/>
            </a:pPr>
            <a:r>
              <a:rPr lang="en-US" dirty="0"/>
              <a:t>LEFT and RIGHT in the TRANSFORM</a:t>
            </a:r>
          </a:p>
          <a:p>
            <a:pPr lvl="1">
              <a:buFont typeface="Courier New" panose="02070309020205020404" pitchFamily="49" charset="0"/>
              <a:buChar char="o"/>
            </a:pPr>
            <a:r>
              <a:rPr lang="en-US" dirty="0"/>
              <a:t>Result of TRANSFORM</a:t>
            </a:r>
          </a:p>
          <a:p>
            <a:pPr>
              <a:buFont typeface="Arial" panose="020B0604020202020204" pitchFamily="34" charset="0"/>
              <a:buChar char="•"/>
            </a:pPr>
            <a:r>
              <a:rPr lang="en-US" dirty="0"/>
              <a:t>Process through all records, </a:t>
            </a:r>
            <a:r>
              <a:rPr lang="en-US" u="sng" dirty="0"/>
              <a:t>one pair at a time</a:t>
            </a:r>
          </a:p>
          <a:p>
            <a:pPr>
              <a:buFont typeface="Arial" panose="020B0604020202020204" pitchFamily="34" charset="0"/>
              <a:buChar char="•"/>
            </a:pPr>
            <a:r>
              <a:rPr lang="en-US" dirty="0"/>
              <a:t>Perform some processes on </a:t>
            </a:r>
            <a:r>
              <a:rPr lang="en-US" u="sng" dirty="0"/>
              <a:t>each pair</a:t>
            </a:r>
            <a:r>
              <a:rPr lang="en-US" dirty="0"/>
              <a:t> using TRANSFORM</a:t>
            </a:r>
          </a:p>
          <a:p>
            <a:pPr>
              <a:buFont typeface="Arial" panose="020B0604020202020204" pitchFamily="34" charset="0"/>
              <a:buChar char="•"/>
            </a:pPr>
            <a:r>
              <a:rPr lang="en-US" dirty="0"/>
              <a:t>First records passed into iteration is RIGHT record</a:t>
            </a:r>
          </a:p>
          <a:p>
            <a:pPr>
              <a:buFont typeface="Arial" panose="020B0604020202020204" pitchFamily="34" charset="0"/>
              <a:buChar char="•"/>
            </a:pPr>
            <a:r>
              <a:rPr lang="en-US" dirty="0"/>
              <a:t>So, your first LEFT record is always a </a:t>
            </a:r>
            <a:r>
              <a:rPr lang="en-US" dirty="0">
                <a:solidFill>
                  <a:srgbClr val="00B050"/>
                </a:solidFill>
              </a:rPr>
              <a:t>blank</a:t>
            </a:r>
            <a:r>
              <a:rPr lang="en-US" dirty="0"/>
              <a:t> row</a:t>
            </a:r>
          </a:p>
          <a:p>
            <a:pPr>
              <a:buFont typeface="Arial" panose="020B0604020202020204" pitchFamily="34" charset="0"/>
              <a:buChar char="•"/>
            </a:pPr>
            <a:r>
              <a:rPr lang="en-US" dirty="0"/>
              <a:t>LEFT passed to TRANSFORM is the result of previous iteration TRANSFORM</a:t>
            </a:r>
          </a:p>
          <a:p>
            <a:pPr>
              <a:buFont typeface="Arial" panose="020B0604020202020204" pitchFamily="34" charset="0"/>
              <a:buChar char="•"/>
            </a:pPr>
            <a:r>
              <a:rPr lang="en-US" dirty="0"/>
              <a:t>TRANSFORM </a:t>
            </a:r>
            <a:r>
              <a:rPr lang="en-US" dirty="0">
                <a:solidFill>
                  <a:srgbClr val="CC00CC"/>
                </a:solidFill>
              </a:rPr>
              <a:t>must</a:t>
            </a:r>
            <a:r>
              <a:rPr lang="en-US" dirty="0"/>
              <a:t> have a LEFT and a RIGHT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92209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BDFAF-6443-46F9-90B5-6F30926E971D}"/>
              </a:ext>
            </a:extLst>
          </p:cNvPr>
          <p:cNvSpPr>
            <a:spLocks noGrp="1"/>
          </p:cNvSpPr>
          <p:nvPr>
            <p:ph type="title"/>
          </p:nvPr>
        </p:nvSpPr>
        <p:spPr/>
        <p:txBody>
          <a:bodyPr/>
          <a:lstStyle/>
          <a:p>
            <a:r>
              <a:rPr lang="en-US" dirty="0"/>
              <a:t>ITERATE Function</a:t>
            </a:r>
          </a:p>
        </p:txBody>
      </p:sp>
      <p:pic>
        <p:nvPicPr>
          <p:cNvPr id="3" name="Picture 2">
            <a:extLst>
              <a:ext uri="{FF2B5EF4-FFF2-40B4-BE49-F238E27FC236}">
                <a16:creationId xmlns:a16="http://schemas.microsoft.com/office/drawing/2014/main" id="{35C851A5-439B-49D1-B145-8CDF4E7B0793}"/>
              </a:ext>
            </a:extLst>
          </p:cNvPr>
          <p:cNvPicPr>
            <a:picLocks noChangeAspect="1"/>
          </p:cNvPicPr>
          <p:nvPr/>
        </p:nvPicPr>
        <p:blipFill>
          <a:blip r:embed="rId2"/>
          <a:stretch>
            <a:fillRect/>
          </a:stretch>
        </p:blipFill>
        <p:spPr>
          <a:xfrm>
            <a:off x="1810384" y="1969018"/>
            <a:ext cx="8571232" cy="3151622"/>
          </a:xfrm>
          <a:prstGeom prst="rect">
            <a:avLst/>
          </a:prstGeom>
          <a:ln w="38100" cap="sq">
            <a:solidFill>
              <a:srgbClr val="FFFF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0570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6F3A-45FB-4C9F-BE68-1F62C37D00D3}"/>
              </a:ext>
            </a:extLst>
          </p:cNvPr>
          <p:cNvSpPr>
            <a:spLocks noGrp="1"/>
          </p:cNvSpPr>
          <p:nvPr>
            <p:ph type="title"/>
          </p:nvPr>
        </p:nvSpPr>
        <p:spPr/>
        <p:txBody>
          <a:bodyPr/>
          <a:lstStyle/>
          <a:p>
            <a:r>
              <a:rPr lang="en-US" dirty="0"/>
              <a:t>ITERATE – Optional Flags</a:t>
            </a:r>
          </a:p>
        </p:txBody>
      </p:sp>
      <p:graphicFrame>
        <p:nvGraphicFramePr>
          <p:cNvPr id="3" name="Table 4">
            <a:extLst>
              <a:ext uri="{FF2B5EF4-FFF2-40B4-BE49-F238E27FC236}">
                <a16:creationId xmlns:a16="http://schemas.microsoft.com/office/drawing/2014/main" id="{F4D4923A-CC50-43C9-9419-DBE889C2AB6A}"/>
              </a:ext>
            </a:extLst>
          </p:cNvPr>
          <p:cNvGraphicFramePr>
            <a:graphicFrameLocks noGrp="1"/>
          </p:cNvGraphicFramePr>
          <p:nvPr>
            <p:extLst>
              <p:ext uri="{D42A27DB-BD31-4B8C-83A1-F6EECF244321}">
                <p14:modId xmlns:p14="http://schemas.microsoft.com/office/powerpoint/2010/main" val="1396736776"/>
              </p:ext>
            </p:extLst>
          </p:nvPr>
        </p:nvGraphicFramePr>
        <p:xfrm>
          <a:off x="1546968" y="2380925"/>
          <a:ext cx="8916786" cy="2096150"/>
        </p:xfrm>
        <a:graphic>
          <a:graphicData uri="http://schemas.openxmlformats.org/drawingml/2006/table">
            <a:tbl>
              <a:tblPr firstRow="1" bandRow="1"/>
              <a:tblGrid>
                <a:gridCol w="1561079">
                  <a:extLst>
                    <a:ext uri="{9D8B030D-6E8A-4147-A177-3AD203B41FA5}">
                      <a16:colId xmlns:a16="http://schemas.microsoft.com/office/drawing/2014/main" val="332604759"/>
                    </a:ext>
                  </a:extLst>
                </a:gridCol>
                <a:gridCol w="7355707">
                  <a:extLst>
                    <a:ext uri="{9D8B030D-6E8A-4147-A177-3AD203B41FA5}">
                      <a16:colId xmlns:a16="http://schemas.microsoft.com/office/drawing/2014/main" val="2060207908"/>
                    </a:ext>
                  </a:extLst>
                </a:gridCol>
              </a:tblGrid>
              <a:tr h="40451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1600" b="1" dirty="0">
                          <a:solidFill>
                            <a:srgbClr val="006600"/>
                          </a:solidFill>
                          <a:latin typeface="+mn-lt"/>
                        </a:rPr>
                        <a:t>UNORDERED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1600" dirty="0">
                          <a:solidFill>
                            <a:schemeClr val="tx2"/>
                          </a:solidFill>
                          <a:latin typeface="+mn-lt"/>
                        </a:rPr>
                        <a:t>Specifies the output record order is not significant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extLst>
                  <a:ext uri="{0D108BD9-81ED-4DB2-BD59-A6C34878D82A}">
                    <a16:rowId xmlns:a16="http://schemas.microsoft.com/office/drawing/2014/main" val="137022122"/>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1600" b="1" dirty="0">
                          <a:solidFill>
                            <a:srgbClr val="006600"/>
                          </a:solidFill>
                          <a:latin typeface="+mn-lt"/>
                        </a:rPr>
                        <a:t>ORDERED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1600" dirty="0">
                          <a:solidFill>
                            <a:schemeClr val="tx2"/>
                          </a:solidFill>
                          <a:latin typeface="+mn-lt"/>
                        </a:rPr>
                        <a:t>Specifies the significance of the output record order</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extLst>
                  <a:ext uri="{0D108BD9-81ED-4DB2-BD59-A6C34878D82A}">
                    <a16:rowId xmlns:a16="http://schemas.microsoft.com/office/drawing/2014/main" val="2924842196"/>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1600" b="1" dirty="0">
                          <a:solidFill>
                            <a:srgbClr val="006600"/>
                          </a:solidFill>
                          <a:latin typeface="+mn-lt"/>
                        </a:rPr>
                        <a:t>STABLE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1600" dirty="0">
                          <a:solidFill>
                            <a:schemeClr val="tx2"/>
                          </a:solidFill>
                          <a:latin typeface="+mn-lt"/>
                        </a:rPr>
                        <a:t>Specifies the input record order is significant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extLst>
                  <a:ext uri="{0D108BD9-81ED-4DB2-BD59-A6C34878D82A}">
                    <a16:rowId xmlns:a16="http://schemas.microsoft.com/office/drawing/2014/main" val="935522188"/>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1600" b="1" dirty="0">
                          <a:solidFill>
                            <a:srgbClr val="006600"/>
                          </a:solidFill>
                          <a:latin typeface="+mn-lt"/>
                        </a:rPr>
                        <a:t>PARALLEL</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1600" dirty="0">
                          <a:solidFill>
                            <a:schemeClr val="tx2"/>
                          </a:solidFill>
                          <a:latin typeface="+mn-lt"/>
                        </a:rPr>
                        <a:t>Try to evaluate this activity in parallel</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extLst>
                  <a:ext uri="{0D108BD9-81ED-4DB2-BD59-A6C34878D82A}">
                    <a16:rowId xmlns:a16="http://schemas.microsoft.com/office/drawing/2014/main" val="1143386531"/>
                  </a:ext>
                </a:extLst>
              </a:tr>
              <a:tr h="370840">
                <a:tc>
                  <a:txBody>
                    <a:bodyPr/>
                    <a:lstStyle/>
                    <a:p>
                      <a:r>
                        <a:rPr lang="en-US" sz="1600" b="1" dirty="0">
                          <a:solidFill>
                            <a:srgbClr val="006600"/>
                          </a:solidFill>
                          <a:latin typeface="+mn-lt"/>
                        </a:rPr>
                        <a:t>LOCAL</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tc>
                  <a:txBody>
                    <a:bodyPr/>
                    <a:lstStyle/>
                    <a:p>
                      <a:r>
                        <a:rPr lang="en-US" sz="1600" dirty="0">
                          <a:solidFill>
                            <a:schemeClr val="tx2"/>
                          </a:solidFill>
                          <a:latin typeface="+mn-lt"/>
                        </a:rPr>
                        <a:t>Specifies the operation is performed on each node independently, without requiring interaction with all other nodes to acquire data</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CFFCC"/>
                    </a:solidFill>
                  </a:tcPr>
                </a:tc>
                <a:extLst>
                  <a:ext uri="{0D108BD9-81ED-4DB2-BD59-A6C34878D82A}">
                    <a16:rowId xmlns:a16="http://schemas.microsoft.com/office/drawing/2014/main" val="2848452752"/>
                  </a:ext>
                </a:extLst>
              </a:tr>
            </a:tbl>
          </a:graphicData>
        </a:graphic>
      </p:graphicFrame>
    </p:spTree>
    <p:extLst>
      <p:ext uri="{BB962C8B-B14F-4D97-AF65-F5344CB8AC3E}">
        <p14:creationId xmlns:p14="http://schemas.microsoft.com/office/powerpoint/2010/main" val="230806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F4B61-ADD1-456F-B582-9E1A333052D8}"/>
              </a:ext>
            </a:extLst>
          </p:cNvPr>
          <p:cNvSpPr>
            <a:spLocks noGrp="1"/>
          </p:cNvSpPr>
          <p:nvPr>
            <p:ph type="title"/>
          </p:nvPr>
        </p:nvSpPr>
        <p:spPr/>
        <p:txBody>
          <a:bodyPr/>
          <a:lstStyle/>
          <a:p>
            <a:r>
              <a:rPr lang="en-US" dirty="0"/>
              <a:t>ITERATE Function</a:t>
            </a:r>
          </a:p>
        </p:txBody>
      </p:sp>
      <p:pic>
        <p:nvPicPr>
          <p:cNvPr id="3" name="Picture 2">
            <a:extLst>
              <a:ext uri="{FF2B5EF4-FFF2-40B4-BE49-F238E27FC236}">
                <a16:creationId xmlns:a16="http://schemas.microsoft.com/office/drawing/2014/main" id="{B6D644EE-5596-4DE4-BFBF-B0D3EBC00EF5}"/>
              </a:ext>
            </a:extLst>
          </p:cNvPr>
          <p:cNvPicPr>
            <a:picLocks noChangeAspect="1"/>
          </p:cNvPicPr>
          <p:nvPr/>
        </p:nvPicPr>
        <p:blipFill rotWithShape="1">
          <a:blip r:embed="rId2"/>
          <a:srcRect t="2570"/>
          <a:stretch/>
        </p:blipFill>
        <p:spPr>
          <a:xfrm>
            <a:off x="701291" y="3078530"/>
            <a:ext cx="1571844" cy="2246110"/>
          </a:xfrm>
          <a:prstGeom prst="rect">
            <a:avLst/>
          </a:prstGeom>
        </p:spPr>
      </p:pic>
      <p:pic>
        <p:nvPicPr>
          <p:cNvPr id="5" name="Picture 4">
            <a:extLst>
              <a:ext uri="{FF2B5EF4-FFF2-40B4-BE49-F238E27FC236}">
                <a16:creationId xmlns:a16="http://schemas.microsoft.com/office/drawing/2014/main" id="{31580D79-5B90-4DFD-9F13-370C4BD14CFA}"/>
              </a:ext>
            </a:extLst>
          </p:cNvPr>
          <p:cNvPicPr>
            <a:picLocks noChangeAspect="1"/>
          </p:cNvPicPr>
          <p:nvPr/>
        </p:nvPicPr>
        <p:blipFill>
          <a:blip r:embed="rId3"/>
          <a:stretch>
            <a:fillRect/>
          </a:stretch>
        </p:blipFill>
        <p:spPr>
          <a:xfrm>
            <a:off x="8682392" y="3152637"/>
            <a:ext cx="3096057" cy="21720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6" name="Straight Arrow Connector 5">
            <a:extLst>
              <a:ext uri="{FF2B5EF4-FFF2-40B4-BE49-F238E27FC236}">
                <a16:creationId xmlns:a16="http://schemas.microsoft.com/office/drawing/2014/main" id="{CC537CFD-4598-4526-B21E-1722C02BCF6D}"/>
              </a:ext>
            </a:extLst>
          </p:cNvPr>
          <p:cNvCxnSpPr>
            <a:cxnSpLocks/>
            <a:stCxn id="26" idx="3"/>
            <a:endCxn id="5" idx="1"/>
          </p:cNvCxnSpPr>
          <p:nvPr/>
        </p:nvCxnSpPr>
        <p:spPr>
          <a:xfrm>
            <a:off x="8095396" y="3152637"/>
            <a:ext cx="586996" cy="1086002"/>
          </a:xfrm>
          <a:prstGeom prst="straightConnector1">
            <a:avLst/>
          </a:prstGeom>
          <a:ln w="38100">
            <a:solidFill>
              <a:srgbClr val="6699FF"/>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F217E52-6FDE-49A5-B983-825F1A6E11F0}"/>
              </a:ext>
            </a:extLst>
          </p:cNvPr>
          <p:cNvCxnSpPr>
            <a:cxnSpLocks/>
            <a:stCxn id="3" idx="3"/>
            <a:endCxn id="26" idx="1"/>
          </p:cNvCxnSpPr>
          <p:nvPr/>
        </p:nvCxnSpPr>
        <p:spPr>
          <a:xfrm flipV="1">
            <a:off x="2273135" y="3152637"/>
            <a:ext cx="503567" cy="1048948"/>
          </a:xfrm>
          <a:prstGeom prst="straightConnector1">
            <a:avLst/>
          </a:prstGeom>
          <a:ln w="38100">
            <a:solidFill>
              <a:srgbClr val="FF999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D828B74B-2072-44CD-BCA9-67C44D8AF740}"/>
              </a:ext>
            </a:extLst>
          </p:cNvPr>
          <p:cNvPicPr>
            <a:picLocks noChangeAspect="1"/>
          </p:cNvPicPr>
          <p:nvPr/>
        </p:nvPicPr>
        <p:blipFill>
          <a:blip r:embed="rId4"/>
          <a:stretch>
            <a:fillRect/>
          </a:stretch>
        </p:blipFill>
        <p:spPr>
          <a:xfrm>
            <a:off x="2776702" y="2130926"/>
            <a:ext cx="5318694" cy="20434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9148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50000"/>
                  </a:schemeClr>
                </a:solidFill>
              </a:rPr>
              <a:t>Cluster &amp; Job Options</a:t>
            </a:r>
          </a:p>
        </p:txBody>
      </p:sp>
      <p:sp>
        <p:nvSpPr>
          <p:cNvPr id="5" name="TextBox 4"/>
          <p:cNvSpPr txBox="1"/>
          <p:nvPr/>
        </p:nvSpPr>
        <p:spPr>
          <a:xfrm>
            <a:off x="6778000" y="1857658"/>
            <a:ext cx="4660250" cy="2308324"/>
          </a:xfrm>
          <a:prstGeom prst="rect">
            <a:avLst/>
          </a:prstGeom>
          <a:noFill/>
        </p:spPr>
        <p:txBody>
          <a:bodyPr wrap="none" rtlCol="0">
            <a:spAutoFit/>
          </a:bodyPr>
          <a:lstStyle/>
          <a:p>
            <a:r>
              <a:rPr lang="en-US" dirty="0">
                <a:solidFill>
                  <a:srgbClr val="00B0F0"/>
                </a:solidFill>
              </a:rPr>
              <a:t>WUID Options</a:t>
            </a:r>
          </a:p>
          <a:p>
            <a:r>
              <a:rPr lang="en-US" dirty="0">
                <a:solidFill>
                  <a:schemeClr val="tx2">
                    <a:lumMod val="50000"/>
                  </a:schemeClr>
                </a:solidFill>
              </a:rPr>
              <a:t>Clear: Remove all WUID from a queue</a:t>
            </a:r>
          </a:p>
          <a:p>
            <a:r>
              <a:rPr lang="en-US" dirty="0">
                <a:solidFill>
                  <a:schemeClr val="tx2">
                    <a:lumMod val="50000"/>
                  </a:schemeClr>
                </a:solidFill>
              </a:rPr>
              <a:t>Open: Open the job page</a:t>
            </a:r>
          </a:p>
          <a:p>
            <a:r>
              <a:rPr lang="en-US" dirty="0">
                <a:solidFill>
                  <a:schemeClr val="tx2">
                    <a:lumMod val="50000"/>
                  </a:schemeClr>
                </a:solidFill>
              </a:rPr>
              <a:t>Pause: Pause the job after </a:t>
            </a:r>
            <a:r>
              <a:rPr lang="en-US" u="sng" dirty="0">
                <a:solidFill>
                  <a:schemeClr val="tx2">
                    <a:lumMod val="50000"/>
                  </a:schemeClr>
                </a:solidFill>
              </a:rPr>
              <a:t>completing</a:t>
            </a:r>
            <a:r>
              <a:rPr lang="en-US" dirty="0">
                <a:solidFill>
                  <a:schemeClr val="tx2">
                    <a:lumMod val="50000"/>
                  </a:schemeClr>
                </a:solidFill>
              </a:rPr>
              <a:t> </a:t>
            </a:r>
          </a:p>
          <a:p>
            <a:r>
              <a:rPr lang="en-US" dirty="0">
                <a:solidFill>
                  <a:schemeClr val="tx2">
                    <a:lumMod val="50000"/>
                  </a:schemeClr>
                </a:solidFill>
              </a:rPr>
              <a:t>	the current subgraph</a:t>
            </a:r>
          </a:p>
          <a:p>
            <a:r>
              <a:rPr lang="en-US" dirty="0">
                <a:solidFill>
                  <a:schemeClr val="tx2">
                    <a:lumMod val="50000"/>
                  </a:schemeClr>
                </a:solidFill>
              </a:rPr>
              <a:t>Pause Now: Interrupts the current subgraph</a:t>
            </a:r>
          </a:p>
          <a:p>
            <a:r>
              <a:rPr lang="en-US" dirty="0">
                <a:solidFill>
                  <a:schemeClr val="tx2">
                    <a:lumMod val="50000"/>
                  </a:schemeClr>
                </a:solidFill>
              </a:rPr>
              <a:t>Resume: Resume a paused job</a:t>
            </a:r>
          </a:p>
          <a:p>
            <a:r>
              <a:rPr lang="en-US" dirty="0">
                <a:solidFill>
                  <a:schemeClr val="tx2">
                    <a:lumMod val="50000"/>
                  </a:schemeClr>
                </a:solidFill>
              </a:rPr>
              <a:t>Abort: Kill a job </a:t>
            </a:r>
          </a:p>
        </p:txBody>
      </p:sp>
      <p:sp>
        <p:nvSpPr>
          <p:cNvPr id="7" name="TextBox 6"/>
          <p:cNvSpPr txBox="1"/>
          <p:nvPr/>
        </p:nvSpPr>
        <p:spPr>
          <a:xfrm>
            <a:off x="1046476" y="5404476"/>
            <a:ext cx="6566926" cy="369332"/>
          </a:xfrm>
          <a:prstGeom prst="rect">
            <a:avLst/>
          </a:prstGeom>
          <a:noFill/>
        </p:spPr>
        <p:txBody>
          <a:bodyPr wrap="none" rtlCol="0">
            <a:spAutoFit/>
          </a:bodyPr>
          <a:lstStyle/>
          <a:p>
            <a:r>
              <a:rPr lang="en-US" dirty="0">
                <a:solidFill>
                  <a:srgbClr val="00B050"/>
                </a:solidFill>
              </a:rPr>
              <a:t>Note: User can use these options for ANY jobs, so be careful!</a:t>
            </a:r>
          </a:p>
        </p:txBody>
      </p:sp>
      <p:sp>
        <p:nvSpPr>
          <p:cNvPr id="8" name="TextBox 7"/>
          <p:cNvSpPr txBox="1"/>
          <p:nvPr/>
        </p:nvSpPr>
        <p:spPr>
          <a:xfrm>
            <a:off x="1046476" y="1580659"/>
            <a:ext cx="4588205" cy="3416320"/>
          </a:xfrm>
          <a:prstGeom prst="rect">
            <a:avLst/>
          </a:prstGeom>
          <a:noFill/>
        </p:spPr>
        <p:txBody>
          <a:bodyPr wrap="square" rtlCol="0">
            <a:spAutoFit/>
          </a:bodyPr>
          <a:lstStyle/>
          <a:p>
            <a:r>
              <a:rPr lang="en-US" dirty="0">
                <a:solidFill>
                  <a:srgbClr val="00B0F0"/>
                </a:solidFill>
              </a:rPr>
              <a:t>Cluster Options</a:t>
            </a:r>
          </a:p>
          <a:p>
            <a:r>
              <a:rPr lang="en-US" dirty="0">
                <a:solidFill>
                  <a:srgbClr val="00B0F0"/>
                </a:solidFill>
              </a:rPr>
              <a:t> Allows to work on selected cluster job queue</a:t>
            </a:r>
          </a:p>
          <a:p>
            <a:r>
              <a:rPr lang="en-US" dirty="0">
                <a:solidFill>
                  <a:schemeClr val="tx2">
                    <a:lumMod val="50000"/>
                  </a:schemeClr>
                </a:solidFill>
              </a:rPr>
              <a:t>Pause: Pause the cluster’s job queue</a:t>
            </a:r>
          </a:p>
          <a:p>
            <a:r>
              <a:rPr lang="en-US" dirty="0">
                <a:solidFill>
                  <a:schemeClr val="tx2">
                    <a:lumMod val="50000"/>
                  </a:schemeClr>
                </a:solidFill>
              </a:rPr>
              <a:t>current running job will complete</a:t>
            </a:r>
          </a:p>
          <a:p>
            <a:endParaRPr lang="en-US" dirty="0">
              <a:solidFill>
                <a:schemeClr val="tx2">
                  <a:lumMod val="50000"/>
                </a:schemeClr>
              </a:solidFill>
            </a:endParaRPr>
          </a:p>
          <a:p>
            <a:r>
              <a:rPr lang="en-US" dirty="0">
                <a:solidFill>
                  <a:schemeClr val="tx2">
                    <a:lumMod val="50000"/>
                  </a:schemeClr>
                </a:solidFill>
              </a:rPr>
              <a:t>Resume: Resume a paused job any waiting job will resume action</a:t>
            </a:r>
          </a:p>
          <a:p>
            <a:endParaRPr lang="en-US" dirty="0">
              <a:solidFill>
                <a:schemeClr val="tx2">
                  <a:lumMod val="50000"/>
                </a:schemeClr>
              </a:solidFill>
            </a:endParaRPr>
          </a:p>
          <a:p>
            <a:r>
              <a:rPr lang="en-US" dirty="0">
                <a:solidFill>
                  <a:schemeClr val="tx2">
                    <a:lumMod val="50000"/>
                  </a:schemeClr>
                </a:solidFill>
              </a:rPr>
              <a:t>Clear: Remove all WUID from a queue selected jobs are set to abort,</a:t>
            </a:r>
          </a:p>
          <a:p>
            <a:r>
              <a:rPr lang="en-US" dirty="0">
                <a:solidFill>
                  <a:schemeClr val="tx2">
                    <a:lumMod val="50000"/>
                  </a:schemeClr>
                </a:solidFill>
              </a:rPr>
              <a:t>all jobs need to be resubmitted later</a:t>
            </a:r>
          </a:p>
        </p:txBody>
      </p:sp>
    </p:spTree>
    <p:extLst>
      <p:ext uri="{BB962C8B-B14F-4D97-AF65-F5344CB8AC3E}">
        <p14:creationId xmlns:p14="http://schemas.microsoft.com/office/powerpoint/2010/main" val="9054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9979A-B6CF-45EB-A410-52FAC89E2198}"/>
              </a:ext>
            </a:extLst>
          </p:cNvPr>
          <p:cNvSpPr>
            <a:spLocks noGrp="1"/>
          </p:cNvSpPr>
          <p:nvPr>
            <p:ph type="title"/>
          </p:nvPr>
        </p:nvSpPr>
        <p:spPr/>
        <p:txBody>
          <a:bodyPr/>
          <a:lstStyle/>
          <a:p>
            <a:r>
              <a:rPr lang="en-US" dirty="0"/>
              <a:t>ITERATE Function</a:t>
            </a:r>
          </a:p>
        </p:txBody>
      </p:sp>
      <p:pic>
        <p:nvPicPr>
          <p:cNvPr id="3" name="Picture 2">
            <a:extLst>
              <a:ext uri="{FF2B5EF4-FFF2-40B4-BE49-F238E27FC236}">
                <a16:creationId xmlns:a16="http://schemas.microsoft.com/office/drawing/2014/main" id="{E1717112-D00B-41FB-8995-FFB01405176B}"/>
              </a:ext>
            </a:extLst>
          </p:cNvPr>
          <p:cNvPicPr>
            <a:picLocks noChangeAspect="1"/>
          </p:cNvPicPr>
          <p:nvPr/>
        </p:nvPicPr>
        <p:blipFill>
          <a:blip r:embed="rId2"/>
          <a:stretch>
            <a:fillRect/>
          </a:stretch>
        </p:blipFill>
        <p:spPr>
          <a:xfrm>
            <a:off x="764703" y="4049928"/>
            <a:ext cx="3094105" cy="2290751"/>
          </a:xfrm>
          <a:prstGeom prst="rect">
            <a:avLst/>
          </a:prstGeom>
        </p:spPr>
      </p:pic>
      <p:pic>
        <p:nvPicPr>
          <p:cNvPr id="4" name="Picture 3">
            <a:extLst>
              <a:ext uri="{FF2B5EF4-FFF2-40B4-BE49-F238E27FC236}">
                <a16:creationId xmlns:a16="http://schemas.microsoft.com/office/drawing/2014/main" id="{52E49C43-F01A-4122-BC95-050EC4677616}"/>
              </a:ext>
            </a:extLst>
          </p:cNvPr>
          <p:cNvPicPr>
            <a:picLocks noChangeAspect="1"/>
          </p:cNvPicPr>
          <p:nvPr/>
        </p:nvPicPr>
        <p:blipFill>
          <a:blip r:embed="rId3"/>
          <a:stretch>
            <a:fillRect/>
          </a:stretch>
        </p:blipFill>
        <p:spPr>
          <a:xfrm>
            <a:off x="8216611" y="4049927"/>
            <a:ext cx="3448183" cy="2290751"/>
          </a:xfrm>
          <a:prstGeom prst="rect">
            <a:avLst/>
          </a:prstGeom>
        </p:spPr>
      </p:pic>
      <p:pic>
        <p:nvPicPr>
          <p:cNvPr id="5" name="Picture 4">
            <a:extLst>
              <a:ext uri="{FF2B5EF4-FFF2-40B4-BE49-F238E27FC236}">
                <a16:creationId xmlns:a16="http://schemas.microsoft.com/office/drawing/2014/main" id="{6A4CB2B0-86E6-43A9-8B83-B3D7EE9EC3E8}"/>
              </a:ext>
            </a:extLst>
          </p:cNvPr>
          <p:cNvPicPr>
            <a:picLocks noChangeAspect="1"/>
          </p:cNvPicPr>
          <p:nvPr/>
        </p:nvPicPr>
        <p:blipFill>
          <a:blip r:embed="rId4"/>
          <a:stretch>
            <a:fillRect/>
          </a:stretch>
        </p:blipFill>
        <p:spPr>
          <a:xfrm>
            <a:off x="3243541" y="1466169"/>
            <a:ext cx="5204426" cy="2290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7" name="Connector: Elbow 6">
            <a:extLst>
              <a:ext uri="{FF2B5EF4-FFF2-40B4-BE49-F238E27FC236}">
                <a16:creationId xmlns:a16="http://schemas.microsoft.com/office/drawing/2014/main" id="{61A18CD4-D1FF-419C-967D-08E93B6213D4}"/>
              </a:ext>
            </a:extLst>
          </p:cNvPr>
          <p:cNvCxnSpPr>
            <a:stCxn id="3" idx="0"/>
            <a:endCxn id="5" idx="1"/>
          </p:cNvCxnSpPr>
          <p:nvPr/>
        </p:nvCxnSpPr>
        <p:spPr>
          <a:xfrm rot="5400000" flipH="1" flipV="1">
            <a:off x="2058457" y="2864845"/>
            <a:ext cx="1438383" cy="931785"/>
          </a:xfrm>
          <a:prstGeom prst="bentConnector2">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0136FBD6-151D-4141-AA4B-D26CA8394758}"/>
              </a:ext>
            </a:extLst>
          </p:cNvPr>
          <p:cNvCxnSpPr>
            <a:stCxn id="5" idx="3"/>
            <a:endCxn id="4" idx="0"/>
          </p:cNvCxnSpPr>
          <p:nvPr/>
        </p:nvCxnSpPr>
        <p:spPr>
          <a:xfrm>
            <a:off x="8447967" y="2611545"/>
            <a:ext cx="1492736" cy="1438382"/>
          </a:xfrm>
          <a:prstGeom prst="bentConnector2">
            <a:avLst/>
          </a:prstGeom>
          <a:ln w="57150">
            <a:solidFill>
              <a:srgbClr val="FF006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58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8201657" y="1621701"/>
            <a:ext cx="2189954" cy="19095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p:cNvSpPr txBox="1"/>
          <p:nvPr/>
        </p:nvSpPr>
        <p:spPr>
          <a:xfrm>
            <a:off x="9052693" y="4472834"/>
            <a:ext cx="795411" cy="246221"/>
          </a:xfrm>
          <a:prstGeom prst="rect">
            <a:avLst/>
          </a:prstGeom>
          <a:noFill/>
        </p:spPr>
        <p:txBody>
          <a:bodyPr wrap="none" rtlCol="0">
            <a:spAutoFit/>
          </a:bodyPr>
          <a:lstStyle/>
          <a:p>
            <a:r>
              <a:rPr lang="en-US" sz="1000" b="1" dirty="0">
                <a:solidFill>
                  <a:srgbClr val="00B0F0"/>
                </a:solidFill>
              </a:rPr>
              <a:t>WU Name</a:t>
            </a:r>
          </a:p>
        </p:txBody>
      </p:sp>
      <p:sp>
        <p:nvSpPr>
          <p:cNvPr id="9" name="Rectangle 8">
            <a:extLst>
              <a:ext uri="{FF2B5EF4-FFF2-40B4-BE49-F238E27FC236}">
                <a16:creationId xmlns:a16="http://schemas.microsoft.com/office/drawing/2014/main" id="{16CBFF87-517B-4925-BF39-7789EBAF52AA}"/>
              </a:ext>
            </a:extLst>
          </p:cNvPr>
          <p:cNvSpPr/>
          <p:nvPr/>
        </p:nvSpPr>
        <p:spPr>
          <a:xfrm>
            <a:off x="1126194" y="1900432"/>
            <a:ext cx="8047756" cy="2062103"/>
          </a:xfrm>
          <a:prstGeom prst="rect">
            <a:avLst/>
          </a:prstGeom>
        </p:spPr>
        <p:txBody>
          <a:bodyPr wrap="square">
            <a:spAutoFit/>
          </a:bodyPr>
          <a:lstStyle/>
          <a:p>
            <a:r>
              <a:rPr lang="en-US" sz="1600" dirty="0">
                <a:solidFill>
                  <a:schemeClr val="tx2"/>
                </a:solidFill>
              </a:rPr>
              <a:t>//  Let’s review </a:t>
            </a:r>
            <a:r>
              <a:rPr lang="en-US" sz="1600" dirty="0" err="1">
                <a:solidFill>
                  <a:schemeClr val="tx2"/>
                </a:solidFill>
              </a:rPr>
              <a:t>Vacc_Clean</a:t>
            </a:r>
            <a:endParaRPr lang="en-US" sz="1600" dirty="0">
              <a:solidFill>
                <a:schemeClr val="tx2"/>
              </a:solidFill>
            </a:endParaRPr>
          </a:p>
          <a:p>
            <a:endParaRPr lang="en-US" sz="1600" dirty="0">
              <a:solidFill>
                <a:schemeClr val="tx2"/>
              </a:solidFill>
            </a:endParaRPr>
          </a:p>
          <a:p>
            <a:r>
              <a:rPr lang="en-US" sz="1600" dirty="0">
                <a:solidFill>
                  <a:schemeClr val="tx2"/>
                </a:solidFill>
              </a:rPr>
              <a:t>//For this part we only work on PART TWO</a:t>
            </a:r>
          </a:p>
          <a:p>
            <a:endParaRPr lang="en-US" sz="1600" dirty="0">
              <a:solidFill>
                <a:schemeClr val="tx2"/>
              </a:solidFill>
            </a:endParaRPr>
          </a:p>
          <a:p>
            <a:endParaRPr lang="en-US" sz="1600" dirty="0">
              <a:solidFill>
                <a:schemeClr val="tx2"/>
              </a:solidFill>
            </a:endParaRPr>
          </a:p>
          <a:p>
            <a:endParaRPr lang="en-US" sz="1600" dirty="0">
              <a:solidFill>
                <a:schemeClr val="tx2"/>
              </a:solidFill>
            </a:endParaRPr>
          </a:p>
          <a:p>
            <a:endParaRPr lang="en-US" sz="1600" dirty="0">
              <a:solidFill>
                <a:schemeClr val="tx2"/>
              </a:solidFill>
            </a:endParaRPr>
          </a:p>
          <a:p>
            <a:endParaRPr lang="en-US" sz="1600" dirty="0">
              <a:solidFill>
                <a:schemeClr val="tx2"/>
              </a:solidFill>
            </a:endParaRPr>
          </a:p>
        </p:txBody>
      </p:sp>
      <p:pic>
        <p:nvPicPr>
          <p:cNvPr id="2" name="Picture 1">
            <a:extLst>
              <a:ext uri="{FF2B5EF4-FFF2-40B4-BE49-F238E27FC236}">
                <a16:creationId xmlns:a16="http://schemas.microsoft.com/office/drawing/2014/main" id="{922786C7-143B-4396-8A0A-516059BE48DA}"/>
              </a:ext>
            </a:extLst>
          </p:cNvPr>
          <p:cNvPicPr>
            <a:picLocks noChangeAspect="1"/>
          </p:cNvPicPr>
          <p:nvPr/>
        </p:nvPicPr>
        <p:blipFill>
          <a:blip r:embed="rId3"/>
          <a:stretch>
            <a:fillRect/>
          </a:stretch>
        </p:blipFill>
        <p:spPr>
          <a:xfrm>
            <a:off x="8794518" y="4952148"/>
            <a:ext cx="1523760" cy="321528"/>
          </a:xfrm>
          <a:prstGeom prst="rect">
            <a:avLst/>
          </a:prstGeom>
          <a:scene3d>
            <a:camera prst="orthographicFront"/>
            <a:lightRig rig="threePt" dir="t"/>
          </a:scene3d>
          <a:sp3d>
            <a:bevelT/>
          </a:sp3d>
        </p:spPr>
      </p:pic>
    </p:spTree>
    <p:extLst>
      <p:ext uri="{BB962C8B-B14F-4D97-AF65-F5344CB8AC3E}">
        <p14:creationId xmlns:p14="http://schemas.microsoft.com/office/powerpoint/2010/main" val="333261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Resources</a:t>
            </a:r>
          </a:p>
        </p:txBody>
      </p:sp>
      <p:sp>
        <p:nvSpPr>
          <p:cNvPr id="3" name="Content Placeholder 2"/>
          <p:cNvSpPr>
            <a:spLocks noGrp="1"/>
          </p:cNvSpPr>
          <p:nvPr>
            <p:ph idx="1"/>
          </p:nvPr>
        </p:nvSpPr>
        <p:spPr>
          <a:xfrm>
            <a:off x="1231693" y="1441760"/>
            <a:ext cx="9627896" cy="3713222"/>
          </a:xfrm>
        </p:spPr>
        <p:txBody>
          <a:bodyPr>
            <a:normAutofit/>
          </a:bodyPr>
          <a:lstStyle/>
          <a:p>
            <a:pPr>
              <a:lnSpc>
                <a:spcPct val="110000"/>
              </a:lnSpc>
              <a:buFontTx/>
              <a:buChar char="-"/>
            </a:pPr>
            <a:endParaRPr lang="en-US" dirty="0"/>
          </a:p>
          <a:p>
            <a:pPr>
              <a:lnSpc>
                <a:spcPct val="110000"/>
              </a:lnSpc>
              <a:buFontTx/>
              <a:buChar char="-"/>
            </a:pPr>
            <a:endParaRPr lang="en-US" dirty="0"/>
          </a:p>
          <a:p>
            <a:pPr>
              <a:lnSpc>
                <a:spcPct val="110000"/>
              </a:lnSpc>
              <a:buFontTx/>
              <a:buChar char="-"/>
            </a:pPr>
            <a:endParaRPr lang="en-US" dirty="0">
              <a:solidFill>
                <a:schemeClr val="tx2"/>
              </a:solidFill>
            </a:endParaRPr>
          </a:p>
          <a:p>
            <a:pPr marL="0" indent="0">
              <a:lnSpc>
                <a:spcPct val="110000"/>
              </a:lnSpc>
              <a:buNone/>
            </a:pPr>
            <a:endParaRPr lang="en-US" dirty="0">
              <a:solidFill>
                <a:schemeClr val="tx2"/>
              </a:solidFill>
            </a:endParaRPr>
          </a:p>
          <a:p>
            <a:pPr>
              <a:lnSpc>
                <a:spcPct val="110000"/>
              </a:lnSpc>
              <a:buFontTx/>
              <a:buChar char="-"/>
            </a:pPr>
            <a:endParaRPr lang="en-US" dirty="0">
              <a:solidFill>
                <a:schemeClr val="tx2"/>
              </a:solidFill>
            </a:endParaRPr>
          </a:p>
          <a:p>
            <a:pPr>
              <a:lnSpc>
                <a:spcPct val="110000"/>
              </a:lnSpc>
              <a:buFontTx/>
              <a:buChar char="-"/>
            </a:pPr>
            <a:endParaRPr lang="en-US" dirty="0">
              <a:solidFill>
                <a:schemeClr val="tx2"/>
              </a:solidFill>
            </a:endParaRPr>
          </a:p>
          <a:p>
            <a:pPr>
              <a:lnSpc>
                <a:spcPct val="110000"/>
              </a:lnSpc>
              <a:buFontTx/>
              <a:buChar char="-"/>
            </a:pPr>
            <a:endParaRPr lang="en-US" dirty="0">
              <a:solidFill>
                <a:schemeClr val="tx2"/>
              </a:solidFill>
            </a:endParaRPr>
          </a:p>
          <a:p>
            <a:pPr>
              <a:lnSpc>
                <a:spcPct val="110000"/>
              </a:lnSpc>
              <a:buFontTx/>
              <a:buChar char="-"/>
            </a:pPr>
            <a:endParaRPr lang="en-US" dirty="0">
              <a:solidFill>
                <a:schemeClr val="tx2"/>
              </a:solidFill>
            </a:endParaRPr>
          </a:p>
          <a:p>
            <a:pPr>
              <a:lnSpc>
                <a:spcPct val="110000"/>
              </a:lnSpc>
              <a:buFontTx/>
              <a:buChar char="-"/>
            </a:pPr>
            <a:endParaRPr lang="en-US" dirty="0">
              <a:solidFill>
                <a:schemeClr val="tx2"/>
              </a:solidFill>
            </a:endParaRPr>
          </a:p>
          <a:p>
            <a:pPr>
              <a:lnSpc>
                <a:spcPct val="110000"/>
              </a:lnSpc>
              <a:buFontTx/>
              <a:buChar char="-"/>
            </a:pPr>
            <a:endParaRPr lang="en-US" dirty="0">
              <a:solidFill>
                <a:schemeClr val="tx2"/>
              </a:solidFill>
            </a:endParaRPr>
          </a:p>
          <a:p>
            <a:pPr>
              <a:lnSpc>
                <a:spcPct val="110000"/>
              </a:lnSpc>
              <a:buFontTx/>
              <a:buChar char="-"/>
            </a:pPr>
            <a:endParaRPr lang="en-US" dirty="0">
              <a:solidFill>
                <a:schemeClr val="tx2"/>
              </a:solidFill>
            </a:endParaRPr>
          </a:p>
          <a:p>
            <a:pPr>
              <a:lnSpc>
                <a:spcPct val="110000"/>
              </a:lnSpc>
              <a:buFontTx/>
              <a:buChar char="-"/>
            </a:pPr>
            <a:endParaRPr lang="en-US" dirty="0">
              <a:solidFill>
                <a:schemeClr val="tx2"/>
              </a:solidFill>
            </a:endParaRPr>
          </a:p>
          <a:p>
            <a:pPr marL="0" indent="0">
              <a:lnSpc>
                <a:spcPct val="110000"/>
              </a:lnSpc>
              <a:buNone/>
            </a:pPr>
            <a:endParaRPr lang="en-US" dirty="0">
              <a:solidFill>
                <a:schemeClr val="tx2"/>
              </a:solidFill>
            </a:endParaRPr>
          </a:p>
          <a:p>
            <a:pPr>
              <a:lnSpc>
                <a:spcPct val="110000"/>
              </a:lnSpc>
              <a:buFontTx/>
              <a:buChar char="-"/>
            </a:pPr>
            <a:endParaRPr lang="en-US" dirty="0">
              <a:solidFill>
                <a:schemeClr val="tx2"/>
              </a:solidFill>
            </a:endParaRPr>
          </a:p>
          <a:p>
            <a:pPr>
              <a:lnSpc>
                <a:spcPct val="110000"/>
              </a:lnSpc>
              <a:buFontTx/>
              <a:buChar char="-"/>
            </a:pPr>
            <a:endParaRPr lang="en-US" dirty="0">
              <a:solidFill>
                <a:schemeClr val="tx2"/>
              </a:solidFill>
            </a:endParaRPr>
          </a:p>
          <a:p>
            <a:pPr>
              <a:lnSpc>
                <a:spcPct val="110000"/>
              </a:lnSpc>
              <a:buFontTx/>
              <a:buChar char="-"/>
            </a:pPr>
            <a:endParaRPr lang="en-US" dirty="0">
              <a:solidFill>
                <a:schemeClr val="tx2"/>
              </a:solidFill>
            </a:endParaRPr>
          </a:p>
          <a:p>
            <a:pPr marL="0" indent="0">
              <a:lnSpc>
                <a:spcPct val="110000"/>
              </a:lnSpc>
              <a:buNone/>
            </a:pPr>
            <a:endParaRPr lang="en-US" dirty="0">
              <a:solidFill>
                <a:schemeClr val="tx2"/>
              </a:solidFill>
            </a:endParaRPr>
          </a:p>
          <a:p>
            <a:pPr>
              <a:lnSpc>
                <a:spcPct val="110000"/>
              </a:lnSpc>
              <a:buFontTx/>
              <a:buChar char="-"/>
            </a:pPr>
            <a:endParaRPr lang="en-US" dirty="0">
              <a:solidFill>
                <a:schemeClr val="tx2"/>
              </a:solidFill>
            </a:endParaRPr>
          </a:p>
          <a:p>
            <a:pPr marL="0" indent="0">
              <a:lnSpc>
                <a:spcPct val="110000"/>
              </a:lnSpc>
              <a:buNone/>
            </a:pPr>
            <a:endParaRPr lang="en-US" dirty="0">
              <a:solidFill>
                <a:schemeClr val="tx2"/>
              </a:solidFill>
            </a:endParaRPr>
          </a:p>
          <a:p>
            <a:pPr marL="0" indent="0">
              <a:lnSpc>
                <a:spcPct val="110000"/>
              </a:lnSpc>
              <a:buNone/>
            </a:pPr>
            <a:endParaRPr lang="en-US" dirty="0">
              <a:solidFill>
                <a:schemeClr val="tx2"/>
              </a:solidFill>
            </a:endParaRPr>
          </a:p>
        </p:txBody>
      </p:sp>
      <p:sp>
        <p:nvSpPr>
          <p:cNvPr id="5" name="Rectangle 4">
            <a:extLst>
              <a:ext uri="{FF2B5EF4-FFF2-40B4-BE49-F238E27FC236}">
                <a16:creationId xmlns:a16="http://schemas.microsoft.com/office/drawing/2014/main" id="{EC8F1914-9567-41EB-A122-64743B3FEF47}"/>
              </a:ext>
            </a:extLst>
          </p:cNvPr>
          <p:cNvSpPr/>
          <p:nvPr/>
        </p:nvSpPr>
        <p:spPr>
          <a:xfrm>
            <a:off x="878477" y="1528746"/>
            <a:ext cx="10383099" cy="5940409"/>
          </a:xfrm>
          <a:prstGeom prst="rect">
            <a:avLst/>
          </a:prstGeom>
        </p:spPr>
        <p:txBody>
          <a:bodyPr wrap="none">
            <a:spAutoFit/>
          </a:bodyPr>
          <a:lstStyle/>
          <a:p>
            <a:pPr marL="171450" indent="-171450">
              <a:lnSpc>
                <a:spcPct val="200000"/>
              </a:lnSpc>
              <a:buFont typeface="Arial" panose="020B0604020202020204" pitchFamily="34" charset="0"/>
              <a:buChar char="•"/>
            </a:pPr>
            <a:r>
              <a:rPr lang="en-US" sz="1200" dirty="0">
                <a:solidFill>
                  <a:schemeClr val="tx2"/>
                </a:solidFill>
              </a:rPr>
              <a:t>ECL Document: </a:t>
            </a:r>
            <a:r>
              <a:rPr lang="en-US" sz="1200" dirty="0">
                <a:solidFill>
                  <a:schemeClr val="tx2"/>
                </a:solidFill>
                <a:hlinkClick r:id="rId2"/>
              </a:rPr>
              <a:t>https://d2wulyp08c6njk.cloudfront.net/releases/CE-Candidate-7.4.8/docs/EN_US/ECLLanguageReference_EN_US-7.4.8-1.pdf</a:t>
            </a:r>
            <a:endParaRPr lang="en-US" sz="1200" dirty="0">
              <a:solidFill>
                <a:schemeClr val="tx2"/>
              </a:solidFill>
            </a:endParaRPr>
          </a:p>
          <a:p>
            <a:pPr marL="171450" indent="-171450">
              <a:lnSpc>
                <a:spcPct val="200000"/>
              </a:lnSpc>
              <a:buFont typeface="Arial" panose="020B0604020202020204" pitchFamily="34" charset="0"/>
              <a:buChar char="•"/>
            </a:pPr>
            <a:r>
              <a:rPr lang="en-US" sz="1200" dirty="0">
                <a:solidFill>
                  <a:schemeClr val="tx2"/>
                </a:solidFill>
              </a:rPr>
              <a:t>ECL Cheat Sheet: </a:t>
            </a:r>
            <a:r>
              <a:rPr lang="en-US" sz="1200" dirty="0">
                <a:solidFill>
                  <a:schemeClr val="tx2"/>
                </a:solidFill>
                <a:hlinkClick r:id="rId3"/>
              </a:rPr>
              <a:t>https://ide.hpccsystems.com/files/ECL_Cheat_Sheet.pdf</a:t>
            </a:r>
            <a:endParaRPr lang="en-US" sz="1200" dirty="0">
              <a:solidFill>
                <a:schemeClr val="tx2"/>
              </a:solidFill>
            </a:endParaRPr>
          </a:p>
          <a:p>
            <a:pPr marL="171450" indent="-171450">
              <a:lnSpc>
                <a:spcPct val="200000"/>
              </a:lnSpc>
              <a:buFont typeface="Arial" panose="020B0604020202020204" pitchFamily="34" charset="0"/>
              <a:buChar char="•"/>
            </a:pPr>
            <a:r>
              <a:rPr lang="en-US" sz="1200" dirty="0">
                <a:solidFill>
                  <a:schemeClr val="tx2"/>
                </a:solidFill>
              </a:rPr>
              <a:t>ECL Watch: </a:t>
            </a:r>
            <a:r>
              <a:rPr lang="en-US" sz="1200" dirty="0">
                <a:solidFill>
                  <a:schemeClr val="tx2"/>
                </a:solidFill>
                <a:hlinkClick r:id="rId4"/>
              </a:rPr>
              <a:t>https://cdn.hpccsystems.com/releases/CE-Candidate-7.12.8/docs/EN_US/The_ECL_Watch_Manual_EN_US-7.12.8-1.pdf</a:t>
            </a:r>
            <a:endParaRPr lang="en-US" sz="1200" dirty="0">
              <a:solidFill>
                <a:schemeClr val="tx2"/>
              </a:solidFill>
            </a:endParaRPr>
          </a:p>
          <a:p>
            <a:pPr marL="171450" indent="-171450">
              <a:lnSpc>
                <a:spcPct val="200000"/>
              </a:lnSpc>
              <a:buFont typeface="Arial" panose="020B0604020202020204" pitchFamily="34" charset="0"/>
              <a:buChar char="•"/>
            </a:pPr>
            <a:r>
              <a:rPr lang="en-US" sz="1200" dirty="0">
                <a:solidFill>
                  <a:schemeClr val="tx2"/>
                </a:solidFill>
              </a:rPr>
              <a:t>STD Library: </a:t>
            </a:r>
            <a:r>
              <a:rPr lang="en-US" sz="1200" dirty="0">
                <a:solidFill>
                  <a:schemeClr val="tx2"/>
                </a:solidFill>
                <a:hlinkClick r:id="rId5"/>
              </a:rPr>
              <a:t>https://cdn.hpccsystems.com/releases/CE-Candidate-6.4.2/docs/ECLStandardLibraryReference-6.4.2-1.pdf</a:t>
            </a:r>
            <a:endParaRPr lang="en-US" sz="1200" dirty="0">
              <a:solidFill>
                <a:schemeClr val="tx2"/>
              </a:solidFill>
            </a:endParaRPr>
          </a:p>
          <a:p>
            <a:pPr>
              <a:lnSpc>
                <a:spcPct val="200000"/>
              </a:lnSpc>
            </a:pPr>
            <a:r>
              <a:rPr lang="en-US" sz="1200" b="1" dirty="0">
                <a:solidFill>
                  <a:srgbClr val="CC00CC"/>
                </a:solidFill>
              </a:rPr>
              <a:t>Extra Resources</a:t>
            </a:r>
          </a:p>
          <a:p>
            <a:pPr marL="171450" indent="-171450">
              <a:lnSpc>
                <a:spcPct val="200000"/>
              </a:lnSpc>
              <a:buFont typeface="Arial" panose="020B0604020202020204" pitchFamily="34" charset="0"/>
              <a:buChar char="•"/>
            </a:pPr>
            <a:r>
              <a:rPr lang="en-US" sz="1200" dirty="0">
                <a:solidFill>
                  <a:schemeClr val="tx2"/>
                </a:solidFill>
              </a:rPr>
              <a:t>Data Visualizing: </a:t>
            </a:r>
            <a:r>
              <a:rPr lang="en-US" sz="1200" dirty="0">
                <a:solidFill>
                  <a:schemeClr val="tx2"/>
                </a:solidFill>
                <a:hlinkClick r:id="rId6"/>
              </a:rPr>
              <a:t>https://d2wulyp08c6njk.cloudfront.net/releases/CE-Candidate-7.6.2/docs/EN_US/VisualizingECL_EN_US-7.6.2-1.pdf</a:t>
            </a:r>
            <a:endParaRPr lang="en-US" sz="1200" dirty="0">
              <a:solidFill>
                <a:schemeClr val="tx2"/>
              </a:solidFill>
            </a:endParaRPr>
          </a:p>
          <a:p>
            <a:pPr marL="171450" indent="-171450">
              <a:lnSpc>
                <a:spcPct val="200000"/>
              </a:lnSpc>
              <a:buFont typeface="Arial" panose="020B0604020202020204" pitchFamily="34" charset="0"/>
              <a:buChar char="•"/>
            </a:pPr>
            <a:r>
              <a:rPr lang="en-US" sz="1200" dirty="0">
                <a:solidFill>
                  <a:schemeClr val="tx2"/>
                </a:solidFill>
              </a:rPr>
              <a:t>Visualizer Library: </a:t>
            </a:r>
            <a:r>
              <a:rPr lang="en-US" sz="1200" dirty="0">
                <a:solidFill>
                  <a:schemeClr val="tx2"/>
                </a:solidFill>
                <a:hlinkClick r:id="rId7"/>
              </a:rPr>
              <a:t>https://github.com/hpcc-systems/Visualizer</a:t>
            </a:r>
            <a:endParaRPr lang="en-US" sz="1200" dirty="0">
              <a:solidFill>
                <a:schemeClr val="tx2"/>
              </a:solidFill>
            </a:endParaRPr>
          </a:p>
          <a:p>
            <a:pPr marL="171450" indent="-171450">
              <a:lnSpc>
                <a:spcPct val="200000"/>
              </a:lnSpc>
              <a:buFont typeface="Arial" panose="020B0604020202020204" pitchFamily="34" charset="0"/>
              <a:buChar char="•"/>
            </a:pPr>
            <a:r>
              <a:rPr lang="en-US" sz="1200" dirty="0">
                <a:solidFill>
                  <a:schemeClr val="tx2"/>
                </a:solidFill>
              </a:rPr>
              <a:t>HPCC Machine Learning Library: </a:t>
            </a:r>
            <a:r>
              <a:rPr lang="en-US" sz="1200" dirty="0">
                <a:hlinkClick r:id="rId8"/>
              </a:rPr>
              <a:t>https://hpccsystems.com/download/free-modules/machine-learning-library</a:t>
            </a:r>
            <a:endParaRPr lang="en-US" sz="1200" dirty="0"/>
          </a:p>
          <a:p>
            <a:pPr marL="171450" indent="-171450">
              <a:lnSpc>
                <a:spcPct val="200000"/>
              </a:lnSpc>
              <a:buFont typeface="Arial" panose="020B0604020202020204" pitchFamily="34" charset="0"/>
              <a:buChar char="•"/>
            </a:pPr>
            <a:r>
              <a:rPr lang="en-US" sz="1200" dirty="0">
                <a:solidFill>
                  <a:schemeClr val="tx2"/>
                </a:solidFill>
              </a:rPr>
              <a:t>Machine Learning Demystified Blog: </a:t>
            </a:r>
            <a:r>
              <a:rPr lang="en-US" sz="1200" dirty="0">
                <a:hlinkClick r:id="rId9"/>
              </a:rPr>
              <a:t>https://hpccsystems.com/blog/machine-learning-demystified</a:t>
            </a:r>
            <a:endParaRPr lang="en-US" sz="1200" dirty="0"/>
          </a:p>
          <a:p>
            <a:pPr marL="171450" indent="-171450">
              <a:lnSpc>
                <a:spcPct val="200000"/>
              </a:lnSpc>
              <a:buFont typeface="Arial" panose="020B0604020202020204" pitchFamily="34" charset="0"/>
              <a:buChar char="•"/>
            </a:pPr>
            <a:r>
              <a:rPr lang="en-US" sz="1200" dirty="0">
                <a:solidFill>
                  <a:schemeClr val="tx2"/>
                </a:solidFill>
              </a:rPr>
              <a:t>Using HPCC Systems ML: </a:t>
            </a:r>
            <a:r>
              <a:rPr lang="en-US" sz="1200" dirty="0">
                <a:hlinkClick r:id="rId10"/>
              </a:rPr>
              <a:t>https://hpccsystems.com/blog/HPCC-Sytems-Machine-Learning</a:t>
            </a:r>
            <a:endParaRPr lang="en-US" sz="1200" dirty="0"/>
          </a:p>
          <a:p>
            <a:pPr marL="171450" indent="-171450">
              <a:lnSpc>
                <a:spcPct val="200000"/>
              </a:lnSpc>
              <a:buFont typeface="Arial" panose="020B0604020202020204" pitchFamily="34" charset="0"/>
              <a:buChar char="•"/>
            </a:pPr>
            <a:r>
              <a:rPr lang="en-US" sz="1200" dirty="0">
                <a:solidFill>
                  <a:schemeClr val="tx2"/>
                </a:solidFill>
              </a:rPr>
              <a:t>Data Patterns: </a:t>
            </a:r>
            <a:r>
              <a:rPr lang="en-US" sz="1200" dirty="0">
                <a:hlinkClick r:id="rId11"/>
              </a:rPr>
              <a:t>https://github.com/hpcc-systems/DataPatterns.git</a:t>
            </a:r>
            <a:endParaRPr lang="en-US" sz="1200" dirty="0"/>
          </a:p>
          <a:p>
            <a:pPr marL="171450" indent="-171450">
              <a:lnSpc>
                <a:spcPct val="200000"/>
              </a:lnSpc>
              <a:buFont typeface="Arial" panose="020B0604020202020204" pitchFamily="34" charset="0"/>
              <a:buChar char="•"/>
            </a:pPr>
            <a:endParaRPr lang="en-US" sz="1200" dirty="0">
              <a:solidFill>
                <a:schemeClr val="tx2"/>
              </a:solidFill>
            </a:endParaRPr>
          </a:p>
          <a:p>
            <a:pPr marL="285750" indent="-285750">
              <a:lnSpc>
                <a:spcPct val="200000"/>
              </a:lnSpc>
              <a:buFont typeface="Arial" panose="020B0604020202020204" pitchFamily="34" charset="0"/>
              <a:buChar char="•"/>
            </a:pPr>
            <a:endParaRPr lang="en-US" sz="1200" dirty="0">
              <a:solidFill>
                <a:schemeClr val="tx2"/>
              </a:solidFill>
            </a:endParaRPr>
          </a:p>
          <a:p>
            <a:pPr>
              <a:lnSpc>
                <a:spcPct val="200000"/>
              </a:lnSpc>
            </a:pPr>
            <a:endParaRPr lang="en-US" sz="1200" dirty="0">
              <a:solidFill>
                <a:schemeClr val="tx2"/>
              </a:solidFill>
            </a:endParaRPr>
          </a:p>
          <a:p>
            <a:pPr marL="285750" indent="-285750">
              <a:lnSpc>
                <a:spcPct val="200000"/>
              </a:lnSpc>
              <a:buFont typeface="Arial" panose="020B0604020202020204" pitchFamily="34" charset="0"/>
              <a:buChar char="•"/>
            </a:pPr>
            <a:endParaRPr lang="en-US" sz="1200" dirty="0">
              <a:solidFill>
                <a:schemeClr val="tx2"/>
              </a:solidFill>
            </a:endParaRPr>
          </a:p>
          <a:p>
            <a:pPr marL="285750" indent="-285750">
              <a:lnSpc>
                <a:spcPct val="200000"/>
              </a:lnSpc>
              <a:buFont typeface="Arial" panose="020B0604020202020204" pitchFamily="34" charset="0"/>
              <a:buChar char="•"/>
            </a:pPr>
            <a:endParaRPr lang="en-US" sz="1200" dirty="0"/>
          </a:p>
        </p:txBody>
      </p:sp>
    </p:spTree>
    <p:extLst>
      <p:ext uri="{BB962C8B-B14F-4D97-AF65-F5344CB8AC3E}">
        <p14:creationId xmlns:p14="http://schemas.microsoft.com/office/powerpoint/2010/main" val="89451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50000"/>
                  </a:schemeClr>
                </a:solidFill>
              </a:rPr>
              <a:t>Cluster &amp; Job Options</a:t>
            </a:r>
          </a:p>
        </p:txBody>
      </p:sp>
      <p:sp>
        <p:nvSpPr>
          <p:cNvPr id="6" name="TextBox 5"/>
          <p:cNvSpPr txBox="1"/>
          <p:nvPr/>
        </p:nvSpPr>
        <p:spPr>
          <a:xfrm>
            <a:off x="1104900" y="1821207"/>
            <a:ext cx="3301866" cy="1477328"/>
          </a:xfrm>
          <a:prstGeom prst="rect">
            <a:avLst/>
          </a:prstGeom>
          <a:noFill/>
        </p:spPr>
        <p:txBody>
          <a:bodyPr wrap="none" rtlCol="0">
            <a:spAutoFit/>
          </a:bodyPr>
          <a:lstStyle/>
          <a:p>
            <a:r>
              <a:rPr lang="en-US" dirty="0">
                <a:solidFill>
                  <a:srgbClr val="00B0F0"/>
                </a:solidFill>
              </a:rPr>
              <a:t>Priority Options</a:t>
            </a:r>
          </a:p>
          <a:p>
            <a:r>
              <a:rPr lang="en-US" dirty="0">
                <a:solidFill>
                  <a:schemeClr val="tx2">
                    <a:lumMod val="50000"/>
                  </a:schemeClr>
                </a:solidFill>
              </a:rPr>
              <a:t>User can set priorities to jobs</a:t>
            </a:r>
          </a:p>
          <a:p>
            <a:pPr marL="285750" indent="-285750">
              <a:buFont typeface="Arial" panose="020B0604020202020204" pitchFamily="34" charset="0"/>
              <a:buChar char="•"/>
            </a:pPr>
            <a:r>
              <a:rPr lang="en-US" dirty="0">
                <a:solidFill>
                  <a:schemeClr val="tx2">
                    <a:lumMod val="50000"/>
                  </a:schemeClr>
                </a:solidFill>
              </a:rPr>
              <a:t>High</a:t>
            </a:r>
          </a:p>
          <a:p>
            <a:pPr marL="285750" indent="-285750">
              <a:buFont typeface="Arial" panose="020B0604020202020204" pitchFamily="34" charset="0"/>
              <a:buChar char="•"/>
            </a:pPr>
            <a:r>
              <a:rPr lang="en-US" dirty="0">
                <a:solidFill>
                  <a:schemeClr val="tx2">
                    <a:lumMod val="50000"/>
                  </a:schemeClr>
                </a:solidFill>
              </a:rPr>
              <a:t>Normal</a:t>
            </a:r>
          </a:p>
          <a:p>
            <a:pPr marL="285750" indent="-285750">
              <a:buFont typeface="Arial" panose="020B0604020202020204" pitchFamily="34" charset="0"/>
              <a:buChar char="•"/>
            </a:pPr>
            <a:r>
              <a:rPr lang="en-US" dirty="0">
                <a:solidFill>
                  <a:schemeClr val="tx2">
                    <a:lumMod val="50000"/>
                  </a:schemeClr>
                </a:solidFill>
              </a:rPr>
              <a:t>Low</a:t>
            </a:r>
          </a:p>
        </p:txBody>
      </p:sp>
      <p:sp>
        <p:nvSpPr>
          <p:cNvPr id="7" name="TextBox 6"/>
          <p:cNvSpPr txBox="1"/>
          <p:nvPr/>
        </p:nvSpPr>
        <p:spPr>
          <a:xfrm>
            <a:off x="1052763" y="4813799"/>
            <a:ext cx="6566926" cy="369332"/>
          </a:xfrm>
          <a:prstGeom prst="rect">
            <a:avLst/>
          </a:prstGeom>
          <a:noFill/>
        </p:spPr>
        <p:txBody>
          <a:bodyPr wrap="none" rtlCol="0">
            <a:spAutoFit/>
          </a:bodyPr>
          <a:lstStyle/>
          <a:p>
            <a:r>
              <a:rPr lang="en-US" dirty="0">
                <a:solidFill>
                  <a:srgbClr val="00B050"/>
                </a:solidFill>
              </a:rPr>
              <a:t>Note: User can use these options for ANY jobs, so be careful!</a:t>
            </a:r>
          </a:p>
        </p:txBody>
      </p:sp>
      <p:sp>
        <p:nvSpPr>
          <p:cNvPr id="9" name="TextBox 8"/>
          <p:cNvSpPr txBox="1"/>
          <p:nvPr/>
        </p:nvSpPr>
        <p:spPr>
          <a:xfrm>
            <a:off x="6257667" y="1821207"/>
            <a:ext cx="4585614" cy="1754326"/>
          </a:xfrm>
          <a:prstGeom prst="rect">
            <a:avLst/>
          </a:prstGeom>
          <a:noFill/>
        </p:spPr>
        <p:txBody>
          <a:bodyPr wrap="none" rtlCol="0">
            <a:spAutoFit/>
          </a:bodyPr>
          <a:lstStyle/>
          <a:p>
            <a:r>
              <a:rPr lang="en-US" dirty="0">
                <a:solidFill>
                  <a:srgbClr val="00B0F0"/>
                </a:solidFill>
              </a:rPr>
              <a:t>Queue Options</a:t>
            </a:r>
          </a:p>
          <a:p>
            <a:r>
              <a:rPr lang="en-US" dirty="0">
                <a:solidFill>
                  <a:schemeClr val="tx2"/>
                </a:solidFill>
              </a:rPr>
              <a:t>change the position of a job in the queue </a:t>
            </a:r>
          </a:p>
          <a:p>
            <a:pPr marL="285750" indent="-285750">
              <a:buFont typeface="Arial" panose="020B0604020202020204" pitchFamily="34" charset="0"/>
              <a:buChar char="•"/>
            </a:pPr>
            <a:r>
              <a:rPr lang="en-US" dirty="0">
                <a:solidFill>
                  <a:schemeClr val="tx2">
                    <a:lumMod val="50000"/>
                  </a:schemeClr>
                </a:solidFill>
              </a:rPr>
              <a:t>Top</a:t>
            </a:r>
          </a:p>
          <a:p>
            <a:pPr marL="285750" indent="-285750">
              <a:buFont typeface="Arial" panose="020B0604020202020204" pitchFamily="34" charset="0"/>
              <a:buChar char="•"/>
            </a:pPr>
            <a:r>
              <a:rPr lang="en-US" dirty="0">
                <a:solidFill>
                  <a:schemeClr val="tx2">
                    <a:lumMod val="50000"/>
                  </a:schemeClr>
                </a:solidFill>
              </a:rPr>
              <a:t>Down</a:t>
            </a:r>
          </a:p>
          <a:p>
            <a:pPr marL="285750" indent="-285750">
              <a:buFont typeface="Arial" panose="020B0604020202020204" pitchFamily="34" charset="0"/>
              <a:buChar char="•"/>
            </a:pPr>
            <a:r>
              <a:rPr lang="en-US" dirty="0">
                <a:solidFill>
                  <a:schemeClr val="tx2">
                    <a:lumMod val="50000"/>
                  </a:schemeClr>
                </a:solidFill>
              </a:rPr>
              <a:t>Up</a:t>
            </a:r>
          </a:p>
          <a:p>
            <a:pPr marL="285750" indent="-285750">
              <a:buFont typeface="Arial" panose="020B0604020202020204" pitchFamily="34" charset="0"/>
              <a:buChar char="•"/>
            </a:pPr>
            <a:r>
              <a:rPr lang="en-US" dirty="0">
                <a:solidFill>
                  <a:schemeClr val="tx2">
                    <a:lumMod val="50000"/>
                  </a:schemeClr>
                </a:solidFill>
              </a:rPr>
              <a:t>Bottom</a:t>
            </a:r>
          </a:p>
        </p:txBody>
      </p:sp>
    </p:spTree>
    <p:extLst>
      <p:ext uri="{BB962C8B-B14F-4D97-AF65-F5344CB8AC3E}">
        <p14:creationId xmlns:p14="http://schemas.microsoft.com/office/powerpoint/2010/main" val="234422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4475" y="4173759"/>
            <a:ext cx="11590075" cy="19412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918256" y="1751777"/>
            <a:ext cx="5120640" cy="2308324"/>
          </a:xfrm>
          <a:prstGeom prst="rect">
            <a:avLst/>
          </a:prstGeom>
        </p:spPr>
        <p:txBody>
          <a:bodyPr wrap="square">
            <a:spAutoFit/>
          </a:bodyPr>
          <a:lstStyle/>
          <a:p>
            <a:r>
              <a:rPr lang="en-US" dirty="0">
                <a:solidFill>
                  <a:schemeClr val="tx2"/>
                </a:solidFill>
              </a:rPr>
              <a:t>Workunits displays:</a:t>
            </a:r>
          </a:p>
          <a:p>
            <a:pPr marL="285750" indent="-285750">
              <a:buFont typeface="Arial" panose="020B0604020202020204" pitchFamily="34" charset="0"/>
              <a:buChar char="•"/>
            </a:pPr>
            <a:r>
              <a:rPr lang="en-US" dirty="0">
                <a:solidFill>
                  <a:schemeClr val="tx2"/>
                </a:solidFill>
              </a:rPr>
              <a:t>Workunit ID</a:t>
            </a:r>
          </a:p>
          <a:p>
            <a:pPr marL="285750" indent="-285750">
              <a:buFont typeface="Arial" panose="020B0604020202020204" pitchFamily="34" charset="0"/>
              <a:buChar char="•"/>
            </a:pPr>
            <a:r>
              <a:rPr lang="en-US" dirty="0">
                <a:solidFill>
                  <a:schemeClr val="tx2"/>
                </a:solidFill>
              </a:rPr>
              <a:t>Owner</a:t>
            </a:r>
          </a:p>
          <a:p>
            <a:pPr marL="285750" indent="-285750">
              <a:buFont typeface="Arial" panose="020B0604020202020204" pitchFamily="34" charset="0"/>
              <a:buChar char="•"/>
            </a:pPr>
            <a:r>
              <a:rPr lang="en-US" dirty="0">
                <a:solidFill>
                  <a:schemeClr val="tx2"/>
                </a:solidFill>
              </a:rPr>
              <a:t>Job Name</a:t>
            </a:r>
          </a:p>
          <a:p>
            <a:pPr marL="285750" indent="-285750">
              <a:buFont typeface="Arial" panose="020B0604020202020204" pitchFamily="34" charset="0"/>
              <a:buChar char="•"/>
            </a:pPr>
            <a:r>
              <a:rPr lang="en-US" dirty="0">
                <a:solidFill>
                  <a:schemeClr val="tx2"/>
                </a:solidFill>
              </a:rPr>
              <a:t>Cluster job ran on</a:t>
            </a:r>
          </a:p>
          <a:p>
            <a:pPr marL="285750" indent="-285750">
              <a:buFont typeface="Arial" panose="020B0604020202020204" pitchFamily="34" charset="0"/>
              <a:buChar char="•"/>
            </a:pPr>
            <a:r>
              <a:rPr lang="en-US" dirty="0">
                <a:solidFill>
                  <a:schemeClr val="tx2"/>
                </a:solidFill>
              </a:rPr>
              <a:t>Job state (Compile, execute, complete, fail)</a:t>
            </a:r>
          </a:p>
          <a:p>
            <a:pPr marL="285750" indent="-285750">
              <a:buFont typeface="Arial" panose="020B0604020202020204" pitchFamily="34" charset="0"/>
              <a:buChar char="•"/>
            </a:pPr>
            <a:r>
              <a:rPr lang="en-US" dirty="0">
                <a:solidFill>
                  <a:schemeClr val="tx2"/>
                </a:solidFill>
              </a:rPr>
              <a:t>Total run time</a:t>
            </a:r>
          </a:p>
          <a:p>
            <a:pPr marL="285750" indent="-285750">
              <a:buFont typeface="Arial" panose="020B0604020202020204" pitchFamily="34" charset="0"/>
              <a:buChar char="•"/>
            </a:pPr>
            <a:endParaRPr lang="en-US" dirty="0">
              <a:solidFill>
                <a:schemeClr val="tx2"/>
              </a:solidFill>
            </a:endParaRPr>
          </a:p>
        </p:txBody>
      </p:sp>
      <p:sp>
        <p:nvSpPr>
          <p:cNvPr id="5" name="Title 1">
            <a:extLst>
              <a:ext uri="{FF2B5EF4-FFF2-40B4-BE49-F238E27FC236}">
                <a16:creationId xmlns:a16="http://schemas.microsoft.com/office/drawing/2014/main" id="{1B056174-E4EF-554C-9C0A-8781E4D2A1B0}"/>
              </a:ext>
            </a:extLst>
          </p:cNvPr>
          <p:cNvSpPr>
            <a:spLocks noGrp="1"/>
          </p:cNvSpPr>
          <p:nvPr/>
        </p:nvSpPr>
        <p:spPr>
          <a:xfrm>
            <a:off x="1126195" y="662199"/>
            <a:ext cx="5116604"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Workunits (WUID / WU)</a:t>
            </a:r>
          </a:p>
        </p:txBody>
      </p:sp>
      <p:sp>
        <p:nvSpPr>
          <p:cNvPr id="6" name="Rectangle 5"/>
          <p:cNvSpPr/>
          <p:nvPr/>
        </p:nvSpPr>
        <p:spPr>
          <a:xfrm>
            <a:off x="6242799" y="1751777"/>
            <a:ext cx="5120640" cy="2308324"/>
          </a:xfrm>
          <a:prstGeom prst="rect">
            <a:avLst/>
          </a:prstGeom>
        </p:spPr>
        <p:txBody>
          <a:bodyPr wrap="square">
            <a:spAutoFit/>
          </a:bodyPr>
          <a:lstStyle/>
          <a:p>
            <a:r>
              <a:rPr lang="en-US" dirty="0">
                <a:solidFill>
                  <a:schemeClr val="tx2"/>
                </a:solidFill>
              </a:rPr>
              <a:t>Each workunit provides details such as:</a:t>
            </a:r>
          </a:p>
          <a:p>
            <a:pPr marL="285750" indent="-285750">
              <a:buFont typeface="Arial" panose="020B0604020202020204" pitchFamily="34" charset="0"/>
              <a:buChar char="•"/>
            </a:pPr>
            <a:r>
              <a:rPr lang="en-US" dirty="0">
                <a:solidFill>
                  <a:schemeClr val="tx2"/>
                </a:solidFill>
              </a:rPr>
              <a:t>Job information</a:t>
            </a:r>
          </a:p>
          <a:p>
            <a:pPr marL="285750" indent="-285750">
              <a:buFont typeface="Arial" panose="020B0604020202020204" pitchFamily="34" charset="0"/>
              <a:buChar char="•"/>
            </a:pPr>
            <a:r>
              <a:rPr lang="en-US" dirty="0">
                <a:solidFill>
                  <a:schemeClr val="tx2"/>
                </a:solidFill>
              </a:rPr>
              <a:t>ECL code</a:t>
            </a:r>
          </a:p>
          <a:p>
            <a:pPr marL="285750" indent="-285750">
              <a:buFont typeface="Arial" panose="020B0604020202020204" pitchFamily="34" charset="0"/>
              <a:buChar char="•"/>
            </a:pPr>
            <a:r>
              <a:rPr lang="en-US" dirty="0">
                <a:solidFill>
                  <a:schemeClr val="tx2"/>
                </a:solidFill>
              </a:rPr>
              <a:t>Outputs</a:t>
            </a:r>
          </a:p>
          <a:p>
            <a:pPr marL="285750" indent="-285750">
              <a:buFont typeface="Arial" panose="020B0604020202020204" pitchFamily="34" charset="0"/>
              <a:buChar char="•"/>
            </a:pPr>
            <a:r>
              <a:rPr lang="en-US" dirty="0">
                <a:solidFill>
                  <a:schemeClr val="tx2"/>
                </a:solidFill>
              </a:rPr>
              <a:t>Job workflow</a:t>
            </a:r>
          </a:p>
          <a:p>
            <a:pPr marL="285750" indent="-285750">
              <a:buFont typeface="Arial" panose="020B0604020202020204" pitchFamily="34" charset="0"/>
              <a:buChar char="•"/>
            </a:pPr>
            <a:r>
              <a:rPr lang="en-US" dirty="0">
                <a:solidFill>
                  <a:schemeClr val="tx2"/>
                </a:solidFill>
              </a:rPr>
              <a:t>Further action items</a:t>
            </a:r>
          </a:p>
          <a:p>
            <a:pPr marL="285750" indent="-285750">
              <a:buFont typeface="Arial" panose="020B0604020202020204" pitchFamily="34" charset="0"/>
              <a:buChar char="•"/>
            </a:pPr>
            <a:r>
              <a:rPr lang="en-US" dirty="0">
                <a:solidFill>
                  <a:schemeClr val="tx2"/>
                </a:solidFill>
              </a:rPr>
              <a:t>Publish the job</a:t>
            </a:r>
          </a:p>
          <a:p>
            <a:pPr marL="285750" indent="-285750">
              <a:buFont typeface="Arial" panose="020B0604020202020204" pitchFamily="34" charset="0"/>
              <a:buChar char="•"/>
            </a:pPr>
            <a:endParaRPr lang="en-US" dirty="0">
              <a:solidFill>
                <a:schemeClr val="tx2"/>
              </a:solidFill>
            </a:endParaRPr>
          </a:p>
        </p:txBody>
      </p:sp>
      <p:pic>
        <p:nvPicPr>
          <p:cNvPr id="8" name="Picture 7"/>
          <p:cNvPicPr>
            <a:picLocks noChangeAspect="1"/>
          </p:cNvPicPr>
          <p:nvPr/>
        </p:nvPicPr>
        <p:blipFill>
          <a:blip r:embed="rId3"/>
          <a:stretch>
            <a:fillRect/>
          </a:stretch>
        </p:blipFill>
        <p:spPr>
          <a:xfrm>
            <a:off x="9489989" y="3089601"/>
            <a:ext cx="2434561" cy="934666"/>
          </a:xfrm>
          <a:prstGeom prst="rect">
            <a:avLst/>
          </a:prstGeom>
          <a:ln w="38100" cap="sq">
            <a:solidFill>
              <a:srgbClr val="CC66FF"/>
            </a:solidFill>
            <a:prstDash val="solid"/>
            <a:miter lim="800000"/>
          </a:ln>
          <a:effectLst>
            <a:outerShdw blurRad="50800" dist="38100" dir="2700000" algn="tl" rotWithShape="0">
              <a:srgbClr val="000000">
                <a:alpha val="43000"/>
              </a:srgbClr>
            </a:outerShdw>
          </a:effectLst>
        </p:spPr>
      </p:pic>
      <p:sp>
        <p:nvSpPr>
          <p:cNvPr id="9" name="Oval 8"/>
          <p:cNvSpPr/>
          <p:nvPr/>
        </p:nvSpPr>
        <p:spPr>
          <a:xfrm>
            <a:off x="10222125" y="2406673"/>
            <a:ext cx="839467" cy="45858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WUID  </a:t>
            </a:r>
          </a:p>
        </p:txBody>
      </p:sp>
      <p:cxnSp>
        <p:nvCxnSpPr>
          <p:cNvPr id="10" name="Straight Arrow Connector 9"/>
          <p:cNvCxnSpPr>
            <a:stCxn id="11" idx="0"/>
            <a:endCxn id="9" idx="4"/>
          </p:cNvCxnSpPr>
          <p:nvPr/>
        </p:nvCxnSpPr>
        <p:spPr>
          <a:xfrm flipH="1" flipV="1">
            <a:off x="10641858" y="2865259"/>
            <a:ext cx="79350" cy="27619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0543461" y="3141450"/>
            <a:ext cx="355495" cy="22139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76983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Housekeeping </a:t>
            </a:r>
          </a:p>
        </p:txBody>
      </p:sp>
      <p:sp>
        <p:nvSpPr>
          <p:cNvPr id="3" name="Rectangle 2"/>
          <p:cNvSpPr/>
          <p:nvPr/>
        </p:nvSpPr>
        <p:spPr>
          <a:xfrm>
            <a:off x="1104900" y="1382550"/>
            <a:ext cx="7738654" cy="1477328"/>
          </a:xfrm>
          <a:prstGeom prst="rect">
            <a:avLst/>
          </a:prstGeom>
        </p:spPr>
        <p:txBody>
          <a:bodyPr wrap="square">
            <a:spAutoFit/>
          </a:bodyPr>
          <a:lstStyle/>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p:txBody>
      </p:sp>
      <p:sp>
        <p:nvSpPr>
          <p:cNvPr id="4" name="Rectangle 3">
            <a:extLst>
              <a:ext uri="{FF2B5EF4-FFF2-40B4-BE49-F238E27FC236}">
                <a16:creationId xmlns:a16="http://schemas.microsoft.com/office/drawing/2014/main" id="{45DD8E52-4261-40A2-BF11-FEB987159CE1}"/>
              </a:ext>
            </a:extLst>
          </p:cNvPr>
          <p:cNvSpPr/>
          <p:nvPr/>
        </p:nvSpPr>
        <p:spPr>
          <a:xfrm>
            <a:off x="1387532" y="1695396"/>
            <a:ext cx="9352355" cy="3970318"/>
          </a:xfrm>
          <a:prstGeom prst="rect">
            <a:avLst/>
          </a:prstGeom>
        </p:spPr>
        <p:txBody>
          <a:bodyPr wrap="square">
            <a:spAutoFit/>
          </a:bodyPr>
          <a:lstStyle/>
          <a:p>
            <a:pPr marL="285750" indent="-285750">
              <a:buFont typeface="Arial" panose="020B0604020202020204" pitchFamily="34" charset="0"/>
              <a:buChar char="•"/>
            </a:pPr>
            <a:r>
              <a:rPr lang="en-US" dirty="0">
                <a:solidFill>
                  <a:srgbClr val="0070C0"/>
                </a:solidFill>
              </a:rPr>
              <a:t>All materials are uploaded in GitHub: </a:t>
            </a:r>
            <a:endParaRPr lang="en-US" dirty="0"/>
          </a:p>
          <a:p>
            <a:r>
              <a:rPr lang="en-US" dirty="0">
                <a:hlinkClick r:id="rId2"/>
              </a:rPr>
              <a:t>https://github.com/hpccsystems-solutions-lab/BigData-Workshop</a:t>
            </a:r>
            <a:endParaRPr lang="en-US" dirty="0"/>
          </a:p>
          <a:p>
            <a:endParaRPr lang="en-US" dirty="0"/>
          </a:p>
          <a:p>
            <a:pPr marL="285750" indent="-285750">
              <a:buFont typeface="Arial" panose="020B0604020202020204" pitchFamily="34" charset="0"/>
              <a:buChar char="•"/>
            </a:pPr>
            <a:r>
              <a:rPr lang="en-US" dirty="0">
                <a:solidFill>
                  <a:srgbClr val="0070C0"/>
                </a:solidFill>
              </a:rPr>
              <a:t>Some slides include additional information and are for students to study on their own.</a:t>
            </a:r>
          </a:p>
          <a:p>
            <a:pPr marL="285750" indent="-285750">
              <a:buFont typeface="Arial" panose="020B0604020202020204" pitchFamily="34" charset="0"/>
              <a:buChar char="•"/>
            </a:pPr>
            <a:r>
              <a:rPr lang="en-US" dirty="0">
                <a:solidFill>
                  <a:srgbClr val="0070C0"/>
                </a:solidFill>
              </a:rPr>
              <a:t>The HPCC cluster used for this </a:t>
            </a:r>
            <a:r>
              <a:rPr lang="en-US" dirty="0" err="1">
                <a:solidFill>
                  <a:srgbClr val="0070C0"/>
                </a:solidFill>
              </a:rPr>
              <a:t>workshop,will</a:t>
            </a:r>
            <a:r>
              <a:rPr lang="en-US" dirty="0">
                <a:solidFill>
                  <a:srgbClr val="0070C0"/>
                </a:solidFill>
              </a:rPr>
              <a:t> be available for a week.</a:t>
            </a:r>
          </a:p>
          <a:p>
            <a:pPr marL="285750" indent="-285750">
              <a:buFont typeface="Arial" panose="020B0604020202020204" pitchFamily="34" charset="0"/>
              <a:buChar char="•"/>
            </a:pPr>
            <a:r>
              <a:rPr lang="en-US" dirty="0">
                <a:solidFill>
                  <a:srgbClr val="0070C0"/>
                </a:solidFill>
              </a:rPr>
              <a:t>Students can use Play cluster later: </a:t>
            </a:r>
            <a:r>
              <a:rPr lang="en-US" dirty="0">
                <a:solidFill>
                  <a:srgbClr val="0070C0"/>
                </a:solidFill>
                <a:hlinkClick r:id="rId3"/>
              </a:rPr>
              <a:t>http://play.hpccsystems.com:8010/</a:t>
            </a:r>
            <a:endParaRPr lang="en-US" dirty="0">
              <a:solidFill>
                <a:srgbClr val="0070C0"/>
              </a:solidFill>
            </a:endParaRPr>
          </a:p>
          <a:p>
            <a:pPr marL="285750" indent="-285750">
              <a:buFont typeface="Arial" panose="020B0604020202020204" pitchFamily="34" charset="0"/>
              <a:buChar char="•"/>
            </a:pPr>
            <a:r>
              <a:rPr lang="en-US" dirty="0">
                <a:solidFill>
                  <a:srgbClr val="0070C0"/>
                </a:solidFill>
              </a:rPr>
              <a:t>Contents in repo is subjected to minor changes during workshop, please always use the latest copy. </a:t>
            </a:r>
          </a:p>
          <a:p>
            <a:pPr marL="285750" indent="-285750">
              <a:buFont typeface="Arial" panose="020B0604020202020204" pitchFamily="34" charset="0"/>
              <a:buChar char="•"/>
            </a:pPr>
            <a:r>
              <a:rPr lang="en-US" dirty="0">
                <a:solidFill>
                  <a:srgbClr val="0070C0"/>
                </a:solidFill>
              </a:rPr>
              <a:t>Its strongly suggested to try and review/finish TODOs part after workshop. </a:t>
            </a:r>
          </a:p>
          <a:p>
            <a:pPr marL="285750" indent="-285750">
              <a:buFont typeface="Arial" panose="020B0604020202020204" pitchFamily="34" charset="0"/>
              <a:buChar char="•"/>
            </a:pPr>
            <a:endParaRPr lang="en-US" dirty="0">
              <a:solidFill>
                <a:srgbClr val="0070C0"/>
              </a:solidFill>
            </a:endParaRPr>
          </a:p>
          <a:p>
            <a:pPr marL="285750" indent="-285750">
              <a:buFont typeface="Arial" panose="020B0604020202020204" pitchFamily="34" charset="0"/>
              <a:buChar char="•"/>
            </a:pPr>
            <a:endParaRPr lang="en-US" dirty="0">
              <a:solidFill>
                <a:srgbClr val="0070C0"/>
              </a:solidFill>
            </a:endParaRP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06899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5" y="662199"/>
            <a:ext cx="5116604"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Workunits (WUID / WU)</a:t>
            </a:r>
          </a:p>
        </p:txBody>
      </p:sp>
      <p:pic>
        <p:nvPicPr>
          <p:cNvPr id="8" name="Picture 7"/>
          <p:cNvPicPr>
            <a:picLocks noChangeAspect="1"/>
          </p:cNvPicPr>
          <p:nvPr/>
        </p:nvPicPr>
        <p:blipFill>
          <a:blip r:embed="rId2"/>
          <a:stretch>
            <a:fillRect/>
          </a:stretch>
        </p:blipFill>
        <p:spPr>
          <a:xfrm>
            <a:off x="5302979" y="3868947"/>
            <a:ext cx="5528231" cy="20983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1126195" y="1580659"/>
            <a:ext cx="6096000" cy="2062103"/>
          </a:xfrm>
          <a:prstGeom prst="rect">
            <a:avLst/>
          </a:prstGeom>
        </p:spPr>
        <p:txBody>
          <a:bodyPr>
            <a:spAutoFit/>
          </a:bodyPr>
          <a:lstStyle/>
          <a:p>
            <a:pPr marL="285750" indent="-285750">
              <a:buFont typeface="Arial" panose="020B0604020202020204" pitchFamily="34" charset="0"/>
              <a:buChar char="•"/>
            </a:pPr>
            <a:r>
              <a:rPr lang="en-US" sz="1600" dirty="0">
                <a:solidFill>
                  <a:srgbClr val="00B050"/>
                </a:solidFill>
              </a:rPr>
              <a:t>Open</a:t>
            </a:r>
            <a:r>
              <a:rPr lang="en-US" sz="1600" dirty="0">
                <a:solidFill>
                  <a:schemeClr val="tx2"/>
                </a:solidFill>
              </a:rPr>
              <a:t>   to open the selected workunit(s)</a:t>
            </a:r>
          </a:p>
          <a:p>
            <a:pPr marL="285750" indent="-285750">
              <a:buFont typeface="Arial" panose="020B0604020202020204" pitchFamily="34" charset="0"/>
              <a:buChar char="•"/>
            </a:pPr>
            <a:r>
              <a:rPr lang="en-US" sz="1600" dirty="0">
                <a:solidFill>
                  <a:srgbClr val="00B050"/>
                </a:solidFill>
              </a:rPr>
              <a:t>Delete</a:t>
            </a:r>
            <a:r>
              <a:rPr lang="en-US" sz="1600" dirty="0">
                <a:solidFill>
                  <a:schemeClr val="tx2"/>
                </a:solidFill>
              </a:rPr>
              <a:t>  to delete selected workunit(s)</a:t>
            </a:r>
          </a:p>
          <a:p>
            <a:pPr marL="285750" indent="-285750">
              <a:buFont typeface="Arial" panose="020B0604020202020204" pitchFamily="34" charset="0"/>
              <a:buChar char="•"/>
            </a:pPr>
            <a:r>
              <a:rPr lang="en-US" sz="1600" dirty="0">
                <a:solidFill>
                  <a:srgbClr val="00B050"/>
                </a:solidFill>
              </a:rPr>
              <a:t>Set to Failed </a:t>
            </a:r>
            <a:r>
              <a:rPr lang="en-US" sz="1600" dirty="0">
                <a:solidFill>
                  <a:schemeClr val="tx2"/>
                </a:solidFill>
              </a:rPr>
              <a:t>to set the state of the selected workunit(s)</a:t>
            </a:r>
          </a:p>
          <a:p>
            <a:pPr marL="285750" indent="-285750">
              <a:buFont typeface="Arial" panose="020B0604020202020204" pitchFamily="34" charset="0"/>
              <a:buChar char="•"/>
            </a:pPr>
            <a:r>
              <a:rPr lang="en-US" sz="1600" dirty="0">
                <a:solidFill>
                  <a:srgbClr val="00B050"/>
                </a:solidFill>
              </a:rPr>
              <a:t>Abort</a:t>
            </a:r>
            <a:r>
              <a:rPr lang="en-US" sz="1600" dirty="0">
                <a:solidFill>
                  <a:schemeClr val="tx2"/>
                </a:solidFill>
              </a:rPr>
              <a:t> to stop a selected workunit that is running and abort the job </a:t>
            </a:r>
          </a:p>
          <a:p>
            <a:pPr marL="285750" indent="-285750">
              <a:buFont typeface="Arial" panose="020B0604020202020204" pitchFamily="34" charset="0"/>
              <a:buChar char="•"/>
            </a:pPr>
            <a:r>
              <a:rPr lang="en-US" sz="1600" dirty="0">
                <a:solidFill>
                  <a:srgbClr val="00B050"/>
                </a:solidFill>
              </a:rPr>
              <a:t>Protect</a:t>
            </a:r>
            <a:r>
              <a:rPr lang="en-US" sz="1600" dirty="0">
                <a:solidFill>
                  <a:schemeClr val="tx2"/>
                </a:solidFill>
              </a:rPr>
              <a:t>  to lock the selected workunit(s). This prevents it from archiving by the Sasha server </a:t>
            </a:r>
          </a:p>
          <a:p>
            <a:pPr marL="285750" indent="-285750">
              <a:buFont typeface="Arial" panose="020B0604020202020204" pitchFamily="34" charset="0"/>
              <a:buChar char="•"/>
            </a:pPr>
            <a:r>
              <a:rPr lang="en-US" sz="1600" dirty="0">
                <a:solidFill>
                  <a:srgbClr val="00B050"/>
                </a:solidFill>
              </a:rPr>
              <a:t>Unprotect</a:t>
            </a:r>
            <a:r>
              <a:rPr lang="en-US" sz="1600" dirty="0">
                <a:solidFill>
                  <a:schemeClr val="tx2"/>
                </a:solidFill>
              </a:rPr>
              <a:t>  to unlock the selected locked workunit(s) </a:t>
            </a:r>
          </a:p>
        </p:txBody>
      </p:sp>
    </p:spTree>
    <p:extLst>
      <p:ext uri="{BB962C8B-B14F-4D97-AF65-F5344CB8AC3E}">
        <p14:creationId xmlns:p14="http://schemas.microsoft.com/office/powerpoint/2010/main" val="262817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Workunits (WUID / WU) Details</a:t>
            </a:r>
          </a:p>
        </p:txBody>
      </p:sp>
      <p:sp>
        <p:nvSpPr>
          <p:cNvPr id="9" name="Rectangle 8"/>
          <p:cNvSpPr/>
          <p:nvPr/>
        </p:nvSpPr>
        <p:spPr>
          <a:xfrm>
            <a:off x="6198973" y="1793963"/>
            <a:ext cx="5492456" cy="1846659"/>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B050"/>
                </a:solidFill>
              </a:rPr>
              <a:t>Queries</a:t>
            </a:r>
            <a:r>
              <a:rPr lang="en-US" sz="1600" dirty="0"/>
              <a:t> </a:t>
            </a:r>
            <a:r>
              <a:rPr lang="en-US" sz="1600" u="sng" dirty="0"/>
              <a:t>Only</a:t>
            </a:r>
            <a:r>
              <a:rPr lang="en-US" sz="1600" dirty="0"/>
              <a:t> appear in the workunit details if the work unit is a published query.</a:t>
            </a:r>
          </a:p>
          <a:p>
            <a:pPr marL="285750" indent="-285750">
              <a:buFont typeface="Arial" panose="020B0604020202020204" pitchFamily="34" charset="0"/>
              <a:buChar char="•"/>
            </a:pPr>
            <a:r>
              <a:rPr lang="en-US" sz="1600" dirty="0">
                <a:solidFill>
                  <a:srgbClr val="00B050"/>
                </a:solidFill>
              </a:rPr>
              <a:t>Resources</a:t>
            </a:r>
            <a:endParaRPr lang="en-US" sz="1600" dirty="0">
              <a:solidFill>
                <a:srgbClr val="C00000"/>
              </a:solidFill>
            </a:endParaRPr>
          </a:p>
          <a:p>
            <a:pPr marL="285750" indent="-285750">
              <a:buFont typeface="Arial" panose="020B0604020202020204" pitchFamily="34" charset="0"/>
              <a:buChar char="•"/>
            </a:pPr>
            <a:r>
              <a:rPr lang="en-US" sz="1600" dirty="0">
                <a:solidFill>
                  <a:srgbClr val="00B050"/>
                </a:solidFill>
              </a:rPr>
              <a:t>Helpers </a:t>
            </a:r>
            <a:r>
              <a:rPr lang="en-US" sz="1600" dirty="0"/>
              <a:t>Displays several helpful elements of a WU.</a:t>
            </a:r>
          </a:p>
          <a:p>
            <a:pPr marL="742950" lvl="1" indent="-285750">
              <a:buFont typeface="Arial" panose="020B0604020202020204" pitchFamily="34" charset="0"/>
              <a:buChar char="•"/>
            </a:pPr>
            <a:r>
              <a:rPr lang="en-US" sz="1600" dirty="0"/>
              <a:t>XML, Logs, C++, etc.</a:t>
            </a:r>
          </a:p>
          <a:p>
            <a:pPr marL="285750" indent="-285750">
              <a:buFont typeface="Arial" panose="020B0604020202020204" pitchFamily="34" charset="0"/>
              <a:buChar char="•"/>
            </a:pPr>
            <a:r>
              <a:rPr lang="en-US" sz="1600" dirty="0">
                <a:solidFill>
                  <a:srgbClr val="00B050"/>
                </a:solidFill>
              </a:rPr>
              <a:t>ECL</a:t>
            </a:r>
            <a:r>
              <a:rPr lang="en-US" sz="1600" dirty="0"/>
              <a:t> Displays code.</a:t>
            </a:r>
          </a:p>
          <a:p>
            <a:pPr marL="285750" indent="-285750">
              <a:buFont typeface="Arial" panose="020B0604020202020204" pitchFamily="34" charset="0"/>
              <a:buChar char="•"/>
            </a:pPr>
            <a:r>
              <a:rPr lang="en-US" sz="1600" dirty="0">
                <a:solidFill>
                  <a:srgbClr val="00B050"/>
                </a:solidFill>
              </a:rPr>
              <a:t>XML </a:t>
            </a:r>
            <a:r>
              <a:rPr lang="en-US" sz="1600" dirty="0"/>
              <a:t>Workunits XML record as stored in Dali.. </a:t>
            </a:r>
          </a:p>
        </p:txBody>
      </p:sp>
      <p:pic>
        <p:nvPicPr>
          <p:cNvPr id="2" name="Picture 1"/>
          <p:cNvPicPr>
            <a:picLocks noChangeAspect="1"/>
          </p:cNvPicPr>
          <p:nvPr/>
        </p:nvPicPr>
        <p:blipFill>
          <a:blip r:embed="rId2"/>
          <a:stretch>
            <a:fillRect/>
          </a:stretch>
        </p:blipFill>
        <p:spPr>
          <a:xfrm>
            <a:off x="605889" y="4418039"/>
            <a:ext cx="10774279" cy="1276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906014" y="1721007"/>
            <a:ext cx="5492456" cy="2308324"/>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B050"/>
                </a:solidFill>
              </a:rPr>
              <a:t>ID</a:t>
            </a:r>
            <a:r>
              <a:rPr lang="en-US" sz="1600" dirty="0"/>
              <a:t> Display job information. </a:t>
            </a:r>
          </a:p>
          <a:p>
            <a:pPr marL="285750" indent="-285750">
              <a:buFont typeface="Arial" panose="020B0604020202020204" pitchFamily="34" charset="0"/>
              <a:buChar char="•"/>
            </a:pPr>
            <a:r>
              <a:rPr lang="en-US" sz="1600" dirty="0">
                <a:solidFill>
                  <a:srgbClr val="00B050"/>
                </a:solidFill>
              </a:rPr>
              <a:t>Variables</a:t>
            </a:r>
            <a:r>
              <a:rPr lang="en-US" sz="1600" dirty="0"/>
              <a:t> Saves any changes to the workunit. </a:t>
            </a:r>
          </a:p>
          <a:p>
            <a:pPr marL="285750" indent="-285750">
              <a:buFont typeface="Arial" panose="020B0604020202020204" pitchFamily="34" charset="0"/>
              <a:buChar char="•"/>
            </a:pPr>
            <a:r>
              <a:rPr lang="en-US" sz="1600" dirty="0">
                <a:solidFill>
                  <a:srgbClr val="00B050"/>
                </a:solidFill>
              </a:rPr>
              <a:t>Outputs</a:t>
            </a:r>
            <a:r>
              <a:rPr lang="en-US" sz="1600" dirty="0"/>
              <a:t> Display job result(s). </a:t>
            </a:r>
          </a:p>
          <a:p>
            <a:pPr marL="285750" indent="-285750">
              <a:buFont typeface="Arial" panose="020B0604020202020204" pitchFamily="34" charset="0"/>
              <a:buChar char="•"/>
            </a:pPr>
            <a:r>
              <a:rPr lang="en-US" sz="1600" dirty="0">
                <a:solidFill>
                  <a:srgbClr val="00B050"/>
                </a:solidFill>
              </a:rPr>
              <a:t>Inputs</a:t>
            </a:r>
            <a:r>
              <a:rPr lang="en-US" sz="1600" dirty="0"/>
              <a:t> Display source files.</a:t>
            </a:r>
          </a:p>
          <a:p>
            <a:pPr marL="285750" indent="-285750">
              <a:buFont typeface="Arial" panose="020B0604020202020204" pitchFamily="34" charset="0"/>
              <a:buChar char="•"/>
            </a:pPr>
            <a:r>
              <a:rPr lang="en-US" sz="1600" dirty="0">
                <a:solidFill>
                  <a:srgbClr val="00B050"/>
                </a:solidFill>
              </a:rPr>
              <a:t>Timers</a:t>
            </a:r>
            <a:r>
              <a:rPr lang="en-US" sz="1600" dirty="0"/>
              <a:t> Display WU timings.</a:t>
            </a:r>
          </a:p>
          <a:p>
            <a:pPr marL="285750" indent="-285750">
              <a:buFont typeface="Arial" panose="020B0604020202020204" pitchFamily="34" charset="0"/>
              <a:buChar char="•"/>
            </a:pPr>
            <a:r>
              <a:rPr lang="en-US" sz="1600" dirty="0">
                <a:solidFill>
                  <a:srgbClr val="00B050"/>
                </a:solidFill>
              </a:rPr>
              <a:t>Graphs</a:t>
            </a:r>
            <a:r>
              <a:rPr lang="en-US" sz="1600" dirty="0"/>
              <a:t> Graph generated by job. </a:t>
            </a:r>
          </a:p>
          <a:p>
            <a:pPr marL="285750" indent="-285750">
              <a:buFont typeface="Arial" panose="020B0604020202020204" pitchFamily="34" charset="0"/>
              <a:buChar char="•"/>
            </a:pPr>
            <a:r>
              <a:rPr lang="en-US" sz="1600" dirty="0">
                <a:solidFill>
                  <a:srgbClr val="00B050"/>
                </a:solidFill>
              </a:rPr>
              <a:t>Workflow </a:t>
            </a:r>
            <a:r>
              <a:rPr lang="en-US" sz="1600" u="sng" dirty="0"/>
              <a:t>Only</a:t>
            </a:r>
            <a:r>
              <a:rPr lang="en-US" sz="1600" dirty="0"/>
              <a:t> exists if you have an attribute scheduled. There are multiple workflows when your code contains more than one WHEN statement. </a:t>
            </a:r>
          </a:p>
        </p:txBody>
      </p:sp>
    </p:spTree>
    <p:extLst>
      <p:ext uri="{BB962C8B-B14F-4D97-AF65-F5344CB8AC3E}">
        <p14:creationId xmlns:p14="http://schemas.microsoft.com/office/powerpoint/2010/main" val="340723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Workunits (WUID / WU) Details</a:t>
            </a:r>
          </a:p>
        </p:txBody>
      </p:sp>
      <p:sp>
        <p:nvSpPr>
          <p:cNvPr id="9" name="Rectangle 8"/>
          <p:cNvSpPr/>
          <p:nvPr/>
        </p:nvSpPr>
        <p:spPr>
          <a:xfrm>
            <a:off x="6160420" y="1301867"/>
            <a:ext cx="5492456" cy="3293209"/>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B050"/>
                </a:solidFill>
              </a:rPr>
              <a:t>Recover</a:t>
            </a:r>
            <a:r>
              <a:rPr lang="en-US" sz="1600" dirty="0"/>
              <a:t> Resubmits the workunit without resetting the workflow. This resumes processing from the same point in the process where it ended previously. </a:t>
            </a:r>
            <a:endParaRPr lang="en-US" sz="1600" dirty="0">
              <a:solidFill>
                <a:srgbClr val="00B050"/>
              </a:solidFill>
            </a:endParaRPr>
          </a:p>
          <a:p>
            <a:pPr marL="285750" indent="-285750">
              <a:buFont typeface="Arial" panose="020B0604020202020204" pitchFamily="34" charset="0"/>
              <a:buChar char="•"/>
            </a:pPr>
            <a:r>
              <a:rPr lang="en-US" sz="1600" dirty="0">
                <a:solidFill>
                  <a:srgbClr val="00B050"/>
                </a:solidFill>
              </a:rPr>
              <a:t>Resubmit</a:t>
            </a:r>
            <a:r>
              <a:rPr lang="en-US" sz="1600" dirty="0"/>
              <a:t> This resets the workflow and starts it over from the beginning. </a:t>
            </a:r>
          </a:p>
          <a:p>
            <a:pPr marL="285750" indent="-285750">
              <a:buFont typeface="Arial" panose="020B0604020202020204" pitchFamily="34" charset="0"/>
              <a:buChar char="•"/>
            </a:pPr>
            <a:r>
              <a:rPr lang="en-US" sz="1600" dirty="0">
                <a:solidFill>
                  <a:srgbClr val="00B050"/>
                </a:solidFill>
              </a:rPr>
              <a:t>Publish </a:t>
            </a:r>
            <a:r>
              <a:rPr lang="en-US" sz="1600" dirty="0"/>
              <a:t>To publish a query.</a:t>
            </a:r>
            <a:endParaRPr lang="en-US" sz="1600" dirty="0">
              <a:solidFill>
                <a:srgbClr val="00B050"/>
              </a:solidFill>
            </a:endParaRPr>
          </a:p>
          <a:p>
            <a:pPr marL="285750" indent="-285750">
              <a:buFont typeface="Arial" panose="020B0604020202020204" pitchFamily="34" charset="0"/>
              <a:buChar char="•"/>
            </a:pPr>
            <a:r>
              <a:rPr lang="en-US" sz="1600" dirty="0">
                <a:solidFill>
                  <a:srgbClr val="00B050"/>
                </a:solidFill>
              </a:rPr>
              <a:t>Clone</a:t>
            </a:r>
            <a:r>
              <a:rPr lang="en-US" sz="1600" dirty="0"/>
              <a:t> Creates a new copy of the workunit. The new workunit is now owned by the user who cloned it. </a:t>
            </a:r>
          </a:p>
          <a:p>
            <a:pPr marL="285750" indent="-285750">
              <a:buFont typeface="Arial" panose="020B0604020202020204" pitchFamily="34" charset="0"/>
              <a:buChar char="•"/>
            </a:pPr>
            <a:r>
              <a:rPr lang="en-US" sz="1600" dirty="0">
                <a:solidFill>
                  <a:srgbClr val="00B050"/>
                </a:solidFill>
              </a:rPr>
              <a:t>Publish</a:t>
            </a:r>
            <a:r>
              <a:rPr lang="en-US" sz="1600" dirty="0"/>
              <a:t> Publishes the workunit as a published query. </a:t>
            </a:r>
          </a:p>
          <a:p>
            <a:pPr marL="285750" indent="-285750">
              <a:buFont typeface="Arial" panose="020B0604020202020204" pitchFamily="34" charset="0"/>
              <a:buChar char="•"/>
            </a:pPr>
            <a:r>
              <a:rPr lang="en-US" sz="1600" dirty="0">
                <a:solidFill>
                  <a:srgbClr val="00B050"/>
                </a:solidFill>
              </a:rPr>
              <a:t>Z.A.P. </a:t>
            </a:r>
            <a:r>
              <a:rPr lang="en-US" sz="1600" dirty="0"/>
              <a:t>Packages up workunit and system information into a Zip file that can be shared. </a:t>
            </a:r>
          </a:p>
          <a:p>
            <a:pPr marL="285750" indent="-285750">
              <a:buFont typeface="Arial" panose="020B0604020202020204" pitchFamily="34" charset="0"/>
              <a:buChar char="•"/>
            </a:pPr>
            <a:r>
              <a:rPr lang="en-US" sz="1600" dirty="0">
                <a:solidFill>
                  <a:srgbClr val="00B050"/>
                </a:solidFill>
              </a:rPr>
              <a:t>Slave Logs </a:t>
            </a:r>
            <a:r>
              <a:rPr lang="en-US" sz="1600" dirty="0"/>
              <a:t>Download the logs for the specified Thor cluster. </a:t>
            </a:r>
            <a:endParaRPr lang="en-US" sz="1600" dirty="0">
              <a:solidFill>
                <a:schemeClr val="tx2"/>
              </a:solidFill>
            </a:endParaRPr>
          </a:p>
        </p:txBody>
      </p:sp>
      <p:pic>
        <p:nvPicPr>
          <p:cNvPr id="2" name="Picture 1"/>
          <p:cNvPicPr>
            <a:picLocks noChangeAspect="1"/>
          </p:cNvPicPr>
          <p:nvPr/>
        </p:nvPicPr>
        <p:blipFill>
          <a:blip r:embed="rId2"/>
          <a:stretch>
            <a:fillRect/>
          </a:stretch>
        </p:blipFill>
        <p:spPr>
          <a:xfrm>
            <a:off x="773280" y="5165024"/>
            <a:ext cx="10774279" cy="1276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500573" y="1424978"/>
            <a:ext cx="5492456" cy="2800767"/>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B050"/>
                </a:solidFill>
              </a:rPr>
              <a:t>Refresh</a:t>
            </a:r>
            <a:r>
              <a:rPr lang="en-US" sz="1600" dirty="0"/>
              <a:t> Redisplays the workunit details. </a:t>
            </a:r>
          </a:p>
          <a:p>
            <a:pPr marL="285750" indent="-285750">
              <a:buFont typeface="Arial" panose="020B0604020202020204" pitchFamily="34" charset="0"/>
              <a:buChar char="•"/>
            </a:pPr>
            <a:r>
              <a:rPr lang="en-US" sz="1600" dirty="0">
                <a:solidFill>
                  <a:srgbClr val="00B050"/>
                </a:solidFill>
              </a:rPr>
              <a:t>Save</a:t>
            </a:r>
            <a:r>
              <a:rPr lang="en-US" sz="1600" dirty="0"/>
              <a:t> Saves any changes to the workunit. </a:t>
            </a:r>
          </a:p>
          <a:p>
            <a:pPr marL="285750" indent="-285750">
              <a:buFont typeface="Arial" panose="020B0604020202020204" pitchFamily="34" charset="0"/>
              <a:buChar char="•"/>
            </a:pPr>
            <a:r>
              <a:rPr lang="en-US" sz="1600" dirty="0">
                <a:solidFill>
                  <a:srgbClr val="00B050"/>
                </a:solidFill>
              </a:rPr>
              <a:t>Delete</a:t>
            </a:r>
            <a:r>
              <a:rPr lang="en-US" sz="1600" dirty="0"/>
              <a:t> Deletes the workunit. </a:t>
            </a:r>
          </a:p>
          <a:p>
            <a:pPr marL="285750" indent="-285750">
              <a:buFont typeface="Arial" panose="020B0604020202020204" pitchFamily="34" charset="0"/>
              <a:buChar char="•"/>
            </a:pPr>
            <a:r>
              <a:rPr lang="en-US" sz="1600" dirty="0">
                <a:solidFill>
                  <a:srgbClr val="00B050"/>
                </a:solidFill>
              </a:rPr>
              <a:t>Restore</a:t>
            </a:r>
            <a:r>
              <a:rPr lang="en-US" sz="1600" dirty="0"/>
              <a:t> Restores an archived workunit. (Workunits are archived by Sasha). </a:t>
            </a:r>
          </a:p>
          <a:p>
            <a:pPr marL="285750" indent="-285750">
              <a:buFont typeface="Arial" panose="020B0604020202020204" pitchFamily="34" charset="0"/>
              <a:buChar char="•"/>
            </a:pPr>
            <a:r>
              <a:rPr lang="en-US" sz="1600" dirty="0">
                <a:solidFill>
                  <a:srgbClr val="00B050"/>
                </a:solidFill>
              </a:rPr>
              <a:t>Reschedule</a:t>
            </a:r>
            <a:r>
              <a:rPr lang="en-US" sz="1600" dirty="0"/>
              <a:t> Reschedules a workunit which has been descheduled.  </a:t>
            </a:r>
          </a:p>
          <a:p>
            <a:pPr marL="285750" indent="-285750">
              <a:buFont typeface="Arial" panose="020B0604020202020204" pitchFamily="34" charset="0"/>
              <a:buChar char="•"/>
            </a:pPr>
            <a:r>
              <a:rPr lang="en-US" sz="1600" dirty="0">
                <a:solidFill>
                  <a:srgbClr val="00B050"/>
                </a:solidFill>
              </a:rPr>
              <a:t>Deschedule</a:t>
            </a:r>
            <a:r>
              <a:rPr lang="en-US" sz="1600" dirty="0"/>
              <a:t> Stops the scheduled workunit from running. </a:t>
            </a:r>
          </a:p>
          <a:p>
            <a:pPr marL="285750" indent="-285750">
              <a:buFont typeface="Arial" panose="020B0604020202020204" pitchFamily="34" charset="0"/>
              <a:buChar char="•"/>
            </a:pPr>
            <a:r>
              <a:rPr lang="en-US" sz="1600" dirty="0">
                <a:solidFill>
                  <a:srgbClr val="00B050"/>
                </a:solidFill>
              </a:rPr>
              <a:t>Set To Failed </a:t>
            </a:r>
            <a:r>
              <a:rPr lang="en-US" sz="1600" dirty="0"/>
              <a:t>Changes the workunit state to failed. </a:t>
            </a:r>
          </a:p>
          <a:p>
            <a:pPr marL="285750" indent="-285750">
              <a:buFont typeface="Arial" panose="020B0604020202020204" pitchFamily="34" charset="0"/>
              <a:buChar char="•"/>
            </a:pPr>
            <a:r>
              <a:rPr lang="en-US" sz="1600" dirty="0">
                <a:solidFill>
                  <a:srgbClr val="00B050"/>
                </a:solidFill>
              </a:rPr>
              <a:t>Abort</a:t>
            </a:r>
            <a:r>
              <a:rPr lang="en-US" sz="1600" dirty="0"/>
              <a:t> Stops a running workunit and aborts the job. </a:t>
            </a:r>
          </a:p>
        </p:txBody>
      </p:sp>
      <p:sp>
        <p:nvSpPr>
          <p:cNvPr id="3" name="Rectangle 2"/>
          <p:cNvSpPr/>
          <p:nvPr/>
        </p:nvSpPr>
        <p:spPr>
          <a:xfrm>
            <a:off x="3858864" y="4723266"/>
            <a:ext cx="3275256" cy="307777"/>
          </a:xfrm>
          <a:prstGeom prst="rect">
            <a:avLst/>
          </a:prstGeom>
        </p:spPr>
        <p:txBody>
          <a:bodyPr wrap="none">
            <a:spAutoFit/>
          </a:bodyPr>
          <a:lstStyle/>
          <a:p>
            <a:r>
              <a:rPr lang="en-US" sz="1400" dirty="0">
                <a:solidFill>
                  <a:srgbClr val="00B0F0"/>
                </a:solidFill>
              </a:rPr>
              <a:t>For troubleshooting and bug reporting. </a:t>
            </a:r>
          </a:p>
        </p:txBody>
      </p:sp>
      <p:sp>
        <p:nvSpPr>
          <p:cNvPr id="4" name="TextBox 3"/>
          <p:cNvSpPr txBox="1"/>
          <p:nvPr/>
        </p:nvSpPr>
        <p:spPr>
          <a:xfrm>
            <a:off x="714303" y="4729056"/>
            <a:ext cx="3307252" cy="307777"/>
          </a:xfrm>
          <a:prstGeom prst="rect">
            <a:avLst/>
          </a:prstGeom>
          <a:noFill/>
        </p:spPr>
        <p:txBody>
          <a:bodyPr wrap="none" rtlCol="0">
            <a:spAutoFit/>
          </a:bodyPr>
          <a:lstStyle/>
          <a:p>
            <a:r>
              <a:rPr lang="en-US" sz="1400" dirty="0"/>
              <a:t>What is ZAP and Save Logs useful for?</a:t>
            </a:r>
          </a:p>
        </p:txBody>
      </p:sp>
    </p:spTree>
    <p:extLst>
      <p:ext uri="{BB962C8B-B14F-4D97-AF65-F5344CB8AC3E}">
        <p14:creationId xmlns:p14="http://schemas.microsoft.com/office/powerpoint/2010/main" val="378983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0"/>
                                        <p:tgtEl>
                                          <p:spTgt spid="3"/>
                                        </p:tgtEl>
                                      </p:cBhvr>
                                    </p:animEffect>
                                    <p:anim calcmode="lin" valueType="num">
                                      <p:cBhvr>
                                        <p:cTn id="8" dur="2500" fill="hold"/>
                                        <p:tgtEl>
                                          <p:spTgt spid="3"/>
                                        </p:tgtEl>
                                        <p:attrNameLst>
                                          <p:attrName>ppt_x</p:attrName>
                                        </p:attrNameLst>
                                      </p:cBhvr>
                                      <p:tavLst>
                                        <p:tav tm="0">
                                          <p:val>
                                            <p:strVal val="#ppt_x"/>
                                          </p:val>
                                        </p:tav>
                                        <p:tav tm="100000">
                                          <p:val>
                                            <p:strVal val="#ppt_x"/>
                                          </p:val>
                                        </p:tav>
                                      </p:tavLst>
                                    </p:anim>
                                    <p:anim calcmode="lin" valueType="num">
                                      <p:cBhvr>
                                        <p:cTn id="9" dur="2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Playground</a:t>
            </a:r>
          </a:p>
        </p:txBody>
      </p:sp>
      <p:sp>
        <p:nvSpPr>
          <p:cNvPr id="6" name="Rectangle 5"/>
          <p:cNvSpPr/>
          <p:nvPr/>
        </p:nvSpPr>
        <p:spPr>
          <a:xfrm>
            <a:off x="1351004" y="2644178"/>
            <a:ext cx="4361937" cy="1569660"/>
          </a:xfrm>
          <a:prstGeom prst="rect">
            <a:avLst/>
          </a:prstGeom>
        </p:spPr>
        <p:txBody>
          <a:bodyPr wrap="square">
            <a:spAutoFit/>
          </a:bodyPr>
          <a:lstStyle/>
          <a:p>
            <a:r>
              <a:rPr lang="en-US" sz="1600" dirty="0">
                <a:solidFill>
                  <a:schemeClr val="tx2"/>
                </a:solidFill>
              </a:rPr>
              <a:t>Playground is equipped with preloaded sample code for practicing and testing purposes.</a:t>
            </a:r>
          </a:p>
          <a:p>
            <a:endParaRPr lang="en-US" sz="1600" dirty="0">
              <a:solidFill>
                <a:schemeClr val="tx2"/>
              </a:solidFill>
            </a:endParaRPr>
          </a:p>
          <a:p>
            <a:pPr marL="285750" indent="-285750">
              <a:buFont typeface="Arial" panose="020B0604020202020204" pitchFamily="34" charset="0"/>
              <a:buChar char="•"/>
            </a:pPr>
            <a:r>
              <a:rPr lang="en-US" sz="1600" dirty="0">
                <a:solidFill>
                  <a:schemeClr val="tx2"/>
                </a:solidFill>
              </a:rPr>
              <a:t>User can create a new code</a:t>
            </a:r>
          </a:p>
          <a:p>
            <a:pPr marL="285750" indent="-285750">
              <a:buFont typeface="Arial" panose="020B0604020202020204" pitchFamily="34" charset="0"/>
              <a:buChar char="•"/>
            </a:pPr>
            <a:r>
              <a:rPr lang="en-US" sz="1600" dirty="0">
                <a:solidFill>
                  <a:schemeClr val="tx2"/>
                </a:solidFill>
              </a:rPr>
              <a:t>Modify current code</a:t>
            </a:r>
          </a:p>
        </p:txBody>
      </p:sp>
      <p:pic>
        <p:nvPicPr>
          <p:cNvPr id="7" name="Picture 6"/>
          <p:cNvPicPr>
            <a:picLocks noChangeAspect="1"/>
          </p:cNvPicPr>
          <p:nvPr/>
        </p:nvPicPr>
        <p:blipFill>
          <a:blip r:embed="rId2"/>
          <a:stretch>
            <a:fillRect/>
          </a:stretch>
        </p:blipFill>
        <p:spPr>
          <a:xfrm>
            <a:off x="6263616" y="1660809"/>
            <a:ext cx="5134692" cy="3915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82342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9283084" y="1513896"/>
            <a:ext cx="2077259" cy="18112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Rectangle 5">
            <a:extLst>
              <a:ext uri="{FF2B5EF4-FFF2-40B4-BE49-F238E27FC236}">
                <a16:creationId xmlns:a16="http://schemas.microsoft.com/office/drawing/2014/main" id="{B0771E67-5411-4927-A6B4-173ADD0C6B49}"/>
              </a:ext>
            </a:extLst>
          </p:cNvPr>
          <p:cNvSpPr/>
          <p:nvPr/>
        </p:nvSpPr>
        <p:spPr>
          <a:xfrm>
            <a:off x="943417" y="1666929"/>
            <a:ext cx="9734827" cy="2112566"/>
          </a:xfrm>
          <a:prstGeom prst="rect">
            <a:avLst/>
          </a:prstGeom>
        </p:spPr>
        <p:txBody>
          <a:bodyPr wrap="square">
            <a:spAutoFit/>
          </a:bodyPr>
          <a:lstStyle/>
          <a:p>
            <a:r>
              <a:rPr lang="en-US" dirty="0">
                <a:solidFill>
                  <a:schemeClr val="tx2"/>
                </a:solidFill>
              </a:rPr>
              <a:t>//Lets view the result of </a:t>
            </a:r>
            <a:r>
              <a:rPr lang="en-US" dirty="0" err="1">
                <a:solidFill>
                  <a:schemeClr val="tx2"/>
                </a:solidFill>
              </a:rPr>
              <a:t>TestConnection</a:t>
            </a:r>
            <a:r>
              <a:rPr lang="en-US" dirty="0">
                <a:solidFill>
                  <a:schemeClr val="tx2"/>
                </a:solidFill>
              </a:rPr>
              <a:t> in </a:t>
            </a:r>
            <a:r>
              <a:rPr lang="en-US" dirty="0" err="1">
                <a:solidFill>
                  <a:schemeClr val="tx2"/>
                </a:solidFill>
              </a:rPr>
              <a:t>WatchPage</a:t>
            </a:r>
            <a:endParaRPr lang="en-US" dirty="0">
              <a:solidFill>
                <a:schemeClr val="tx2"/>
              </a:solidFill>
            </a:endParaRPr>
          </a:p>
          <a:p>
            <a:r>
              <a:rPr lang="en-US" dirty="0">
                <a:solidFill>
                  <a:schemeClr val="tx2"/>
                </a:solidFill>
              </a:rPr>
              <a:t>//Open the link below explore first, then look for your WUID</a:t>
            </a:r>
          </a:p>
          <a:p>
            <a:endParaRPr lang="en-US" dirty="0">
              <a:solidFill>
                <a:schemeClr val="tx2"/>
              </a:solidFill>
            </a:endParaRPr>
          </a:p>
          <a:p>
            <a:pPr>
              <a:lnSpc>
                <a:spcPct val="150000"/>
              </a:lnSpc>
            </a:pPr>
            <a:endParaRPr lang="en-US" dirty="0">
              <a:solidFill>
                <a:schemeClr val="tx2"/>
              </a:solidFill>
            </a:endParaRPr>
          </a:p>
          <a:p>
            <a:pPr>
              <a:lnSpc>
                <a:spcPct val="150000"/>
              </a:lnSpc>
            </a:pPr>
            <a:endParaRPr lang="en-US" dirty="0">
              <a:solidFill>
                <a:schemeClr val="tx2"/>
              </a:solidFill>
            </a:endParaRPr>
          </a:p>
          <a:p>
            <a:pPr>
              <a:lnSpc>
                <a:spcPct val="150000"/>
              </a:lnSpc>
            </a:pPr>
            <a:endParaRPr lang="en-US" dirty="0">
              <a:solidFill>
                <a:schemeClr val="tx2"/>
              </a:solidFill>
            </a:endParaRPr>
          </a:p>
        </p:txBody>
      </p:sp>
      <p:pic>
        <p:nvPicPr>
          <p:cNvPr id="7" name="Picture 6">
            <a:extLst>
              <a:ext uri="{FF2B5EF4-FFF2-40B4-BE49-F238E27FC236}">
                <a16:creationId xmlns:a16="http://schemas.microsoft.com/office/drawing/2014/main" id="{BB065C6C-CACF-46B2-BEFE-203E3AE15FFD}"/>
              </a:ext>
            </a:extLst>
          </p:cNvPr>
          <p:cNvPicPr>
            <a:picLocks noChangeAspect="1"/>
          </p:cNvPicPr>
          <p:nvPr/>
        </p:nvPicPr>
        <p:blipFill>
          <a:blip r:embed="rId3"/>
          <a:stretch>
            <a:fillRect/>
          </a:stretch>
        </p:blipFill>
        <p:spPr>
          <a:xfrm>
            <a:off x="5631557" y="3532834"/>
            <a:ext cx="4224019" cy="27478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34D7F58F-4C5E-4D16-86C8-F2E5CE6C5E9B}"/>
              </a:ext>
            </a:extLst>
          </p:cNvPr>
          <p:cNvSpPr/>
          <p:nvPr/>
        </p:nvSpPr>
        <p:spPr>
          <a:xfrm>
            <a:off x="1625516" y="3009616"/>
            <a:ext cx="3406702" cy="523220"/>
          </a:xfrm>
          <a:prstGeom prst="rect">
            <a:avLst/>
          </a:prstGeom>
        </p:spPr>
        <p:txBody>
          <a:bodyPr wrap="none">
            <a:spAutoFit/>
          </a:bodyPr>
          <a:lstStyle/>
          <a:p>
            <a:r>
              <a:rPr lang="en-US" sz="1400" b="1" dirty="0">
                <a:solidFill>
                  <a:srgbClr val="00B0F0"/>
                </a:solidFill>
                <a:hlinkClick r:id="rId4"/>
              </a:rPr>
              <a:t>http://40.76.26.67:8010/#/stub/Main</a:t>
            </a:r>
            <a:endParaRPr lang="en-US" sz="1400" b="1" dirty="0">
              <a:solidFill>
                <a:srgbClr val="00B0F0"/>
              </a:solidFill>
            </a:endParaRPr>
          </a:p>
          <a:p>
            <a:endParaRPr lang="en-US" sz="1400" b="1" dirty="0">
              <a:solidFill>
                <a:srgbClr val="00B0F0"/>
              </a:solidFill>
            </a:endParaRPr>
          </a:p>
        </p:txBody>
      </p:sp>
      <p:pic>
        <p:nvPicPr>
          <p:cNvPr id="2" name="Picture 1">
            <a:extLst>
              <a:ext uri="{FF2B5EF4-FFF2-40B4-BE49-F238E27FC236}">
                <a16:creationId xmlns:a16="http://schemas.microsoft.com/office/drawing/2014/main" id="{2390F6CB-8AC2-4446-B886-30F98722364C}"/>
              </a:ext>
            </a:extLst>
          </p:cNvPr>
          <p:cNvPicPr>
            <a:picLocks noChangeAspect="1"/>
          </p:cNvPicPr>
          <p:nvPr/>
        </p:nvPicPr>
        <p:blipFill>
          <a:blip r:embed="rId5"/>
          <a:stretch>
            <a:fillRect/>
          </a:stretch>
        </p:blipFill>
        <p:spPr>
          <a:xfrm>
            <a:off x="1199732" y="3854117"/>
            <a:ext cx="4258269" cy="21053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5138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056174-E4EF-554C-9C0A-8781E4D2A1B0}"/>
              </a:ext>
            </a:extLst>
          </p:cNvPr>
          <p:cNvSpPr>
            <a:spLocks noGrp="1"/>
          </p:cNvSpPr>
          <p:nvPr/>
        </p:nvSpPr>
        <p:spPr>
          <a:xfrm>
            <a:off x="1196793" y="611124"/>
            <a:ext cx="5116604"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Files</a:t>
            </a:r>
          </a:p>
        </p:txBody>
      </p:sp>
      <p:grpSp>
        <p:nvGrpSpPr>
          <p:cNvPr id="3" name="Group 2">
            <a:extLst>
              <a:ext uri="{FF2B5EF4-FFF2-40B4-BE49-F238E27FC236}">
                <a16:creationId xmlns:a16="http://schemas.microsoft.com/office/drawing/2014/main" id="{17BA6374-E21E-466C-BDB9-E1C597BDF8B8}"/>
              </a:ext>
            </a:extLst>
          </p:cNvPr>
          <p:cNvGrpSpPr/>
          <p:nvPr/>
        </p:nvGrpSpPr>
        <p:grpSpPr>
          <a:xfrm>
            <a:off x="6071287" y="1817641"/>
            <a:ext cx="3102873" cy="2047967"/>
            <a:chOff x="6071287" y="1817641"/>
            <a:chExt cx="3102873" cy="2047967"/>
          </a:xfrm>
        </p:grpSpPr>
        <p:pic>
          <p:nvPicPr>
            <p:cNvPr id="2" name="Picture 1"/>
            <p:cNvPicPr>
              <a:picLocks noChangeAspect="1"/>
            </p:cNvPicPr>
            <p:nvPr/>
          </p:nvPicPr>
          <p:blipFill>
            <a:blip r:embed="rId2"/>
            <a:stretch>
              <a:fillRect/>
            </a:stretch>
          </p:blipFill>
          <p:spPr>
            <a:xfrm>
              <a:off x="6071287" y="2683162"/>
              <a:ext cx="3102873" cy="1182446"/>
            </a:xfrm>
            <a:prstGeom prst="rect">
              <a:avLst/>
            </a:prstGeom>
            <a:ln w="38100" cap="sq">
              <a:solidFill>
                <a:srgbClr val="00B0F0"/>
              </a:solidFill>
              <a:prstDash val="solid"/>
              <a:miter lim="800000"/>
            </a:ln>
            <a:effectLst>
              <a:outerShdw blurRad="50800" dist="38100" dir="2700000" algn="tl" rotWithShape="0">
                <a:srgbClr val="000000">
                  <a:alpha val="43000"/>
                </a:srgbClr>
              </a:outerShdw>
            </a:effectLst>
          </p:spPr>
        </p:pic>
        <p:sp>
          <p:nvSpPr>
            <p:cNvPr id="9" name="Oval 8"/>
            <p:cNvSpPr/>
            <p:nvPr/>
          </p:nvSpPr>
          <p:spPr>
            <a:xfrm>
              <a:off x="7366974" y="1817641"/>
              <a:ext cx="1069909" cy="580157"/>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File  </a:t>
              </a:r>
            </a:p>
          </p:txBody>
        </p:sp>
        <p:cxnSp>
          <p:nvCxnSpPr>
            <p:cNvPr id="10" name="Straight Arrow Connector 9"/>
            <p:cNvCxnSpPr>
              <a:stCxn id="11" idx="0"/>
              <a:endCxn id="9" idx="4"/>
            </p:cNvCxnSpPr>
            <p:nvPr/>
          </p:nvCxnSpPr>
          <p:spPr>
            <a:xfrm flipH="1" flipV="1">
              <a:off x="7901929" y="2397798"/>
              <a:ext cx="101132" cy="34941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7776520" y="2747208"/>
              <a:ext cx="453082" cy="280087"/>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grpSp>
      <p:sp>
        <p:nvSpPr>
          <p:cNvPr id="13" name="Rectangle 12"/>
          <p:cNvSpPr/>
          <p:nvPr/>
        </p:nvSpPr>
        <p:spPr>
          <a:xfrm>
            <a:off x="1992940" y="2572503"/>
            <a:ext cx="5120640" cy="1477328"/>
          </a:xfrm>
          <a:prstGeom prst="rect">
            <a:avLst/>
          </a:prstGeom>
        </p:spPr>
        <p:txBody>
          <a:bodyPr wrap="square">
            <a:spAutoFit/>
          </a:bodyPr>
          <a:lstStyle/>
          <a:p>
            <a:r>
              <a:rPr lang="en-US" dirty="0">
                <a:solidFill>
                  <a:schemeClr val="tx2"/>
                </a:solidFill>
              </a:rPr>
              <a:t>File contains followings:</a:t>
            </a:r>
          </a:p>
          <a:p>
            <a:pPr marL="285750" indent="-285750">
              <a:buFont typeface="Arial" panose="020B0604020202020204" pitchFamily="34" charset="0"/>
              <a:buChar char="•"/>
            </a:pPr>
            <a:r>
              <a:rPr lang="en-US" dirty="0">
                <a:solidFill>
                  <a:schemeClr val="tx2"/>
                </a:solidFill>
              </a:rPr>
              <a:t>Logical Files</a:t>
            </a:r>
          </a:p>
          <a:p>
            <a:pPr marL="285750" indent="-285750">
              <a:buFont typeface="Arial" panose="020B0604020202020204" pitchFamily="34" charset="0"/>
              <a:buChar char="•"/>
            </a:pPr>
            <a:r>
              <a:rPr lang="en-US" dirty="0">
                <a:solidFill>
                  <a:schemeClr val="tx2"/>
                </a:solidFill>
              </a:rPr>
              <a:t>Landing Zone</a:t>
            </a:r>
          </a:p>
          <a:p>
            <a:pPr marL="285750" indent="-285750">
              <a:buFont typeface="Arial" panose="020B0604020202020204" pitchFamily="34" charset="0"/>
              <a:buChar char="•"/>
            </a:pPr>
            <a:r>
              <a:rPr lang="en-US" dirty="0">
                <a:solidFill>
                  <a:schemeClr val="tx2"/>
                </a:solidFill>
              </a:rPr>
              <a:t>Workunits</a:t>
            </a:r>
          </a:p>
          <a:p>
            <a:pPr marL="285750" indent="-285750">
              <a:buFont typeface="Arial" panose="020B0604020202020204" pitchFamily="34" charset="0"/>
              <a:buChar char="•"/>
            </a:pPr>
            <a:r>
              <a:rPr lang="en-US" dirty="0" err="1">
                <a:solidFill>
                  <a:schemeClr val="tx2"/>
                </a:solidFill>
              </a:rPr>
              <a:t>Xref</a:t>
            </a:r>
            <a:endParaRPr lang="en-US" dirty="0">
              <a:solidFill>
                <a:schemeClr val="tx2"/>
              </a:solidFill>
            </a:endParaRPr>
          </a:p>
        </p:txBody>
      </p:sp>
    </p:spTree>
    <p:extLst>
      <p:ext uri="{BB962C8B-B14F-4D97-AF65-F5344CB8AC3E}">
        <p14:creationId xmlns:p14="http://schemas.microsoft.com/office/powerpoint/2010/main" val="289300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2512" y="1860733"/>
            <a:ext cx="4562514" cy="1323439"/>
          </a:xfrm>
          <a:prstGeom prst="rect">
            <a:avLst/>
          </a:prstGeom>
        </p:spPr>
        <p:txBody>
          <a:bodyPr wrap="square">
            <a:spAutoFit/>
          </a:bodyPr>
          <a:lstStyle/>
          <a:p>
            <a:r>
              <a:rPr lang="en-US" sz="1600" dirty="0">
                <a:solidFill>
                  <a:srgbClr val="FF0000"/>
                </a:solidFill>
              </a:rPr>
              <a:t>Logical Files</a:t>
            </a:r>
          </a:p>
          <a:p>
            <a:pPr marL="285750" indent="-285750">
              <a:buFont typeface="Arial" panose="020B0604020202020204" pitchFamily="34" charset="0"/>
              <a:buChar char="•"/>
            </a:pPr>
            <a:r>
              <a:rPr lang="en-US" sz="1600" dirty="0">
                <a:solidFill>
                  <a:schemeClr val="tx2"/>
                </a:solidFill>
              </a:rPr>
              <a:t>Access to all logical files on the cluster</a:t>
            </a:r>
          </a:p>
          <a:p>
            <a:pPr marL="285750" indent="-285750">
              <a:buFont typeface="Arial" panose="020B0604020202020204" pitchFamily="34" charset="0"/>
              <a:buChar char="•"/>
            </a:pPr>
            <a:endParaRPr lang="en-US" sz="1600" dirty="0">
              <a:solidFill>
                <a:schemeClr val="tx2"/>
              </a:solidFill>
            </a:endParaRPr>
          </a:p>
          <a:p>
            <a:pPr marL="285750" indent="-285750">
              <a:buFont typeface="Arial" panose="020B0604020202020204" pitchFamily="34" charset="0"/>
              <a:buChar char="•"/>
            </a:pPr>
            <a:r>
              <a:rPr lang="en-US" sz="1600" dirty="0">
                <a:solidFill>
                  <a:schemeClr val="tx2"/>
                </a:solidFill>
              </a:rPr>
              <a:t>Selecting a logical file will give user detailed information and action options to take</a:t>
            </a:r>
          </a:p>
        </p:txBody>
      </p:sp>
      <p:sp>
        <p:nvSpPr>
          <p:cNvPr id="4" name="Title 1">
            <a:extLst>
              <a:ext uri="{FF2B5EF4-FFF2-40B4-BE49-F238E27FC236}">
                <a16:creationId xmlns:a16="http://schemas.microsoft.com/office/drawing/2014/main" id="{1B056174-E4EF-554C-9C0A-8781E4D2A1B0}"/>
              </a:ext>
            </a:extLst>
          </p:cNvPr>
          <p:cNvSpPr>
            <a:spLocks noGrp="1"/>
          </p:cNvSpPr>
          <p:nvPr/>
        </p:nvSpPr>
        <p:spPr>
          <a:xfrm>
            <a:off x="1196793" y="611124"/>
            <a:ext cx="5116604"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Files</a:t>
            </a:r>
          </a:p>
        </p:txBody>
      </p:sp>
      <p:pic>
        <p:nvPicPr>
          <p:cNvPr id="14" name="Picture 13"/>
          <p:cNvPicPr>
            <a:picLocks noChangeAspect="1"/>
          </p:cNvPicPr>
          <p:nvPr/>
        </p:nvPicPr>
        <p:blipFill rotWithShape="1">
          <a:blip r:embed="rId2"/>
          <a:srcRect r="22349"/>
          <a:stretch/>
        </p:blipFill>
        <p:spPr>
          <a:xfrm>
            <a:off x="6590582" y="1712773"/>
            <a:ext cx="4215444" cy="1842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3"/>
          <a:srcRect r="36193"/>
          <a:stretch/>
        </p:blipFill>
        <p:spPr>
          <a:xfrm>
            <a:off x="2595931" y="4073539"/>
            <a:ext cx="6487684" cy="19641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9639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96793" y="1910893"/>
            <a:ext cx="5120640" cy="1477328"/>
          </a:xfrm>
          <a:prstGeom prst="rect">
            <a:avLst/>
          </a:prstGeom>
        </p:spPr>
        <p:txBody>
          <a:bodyPr wrap="square">
            <a:spAutoFit/>
          </a:bodyPr>
          <a:lstStyle/>
          <a:p>
            <a:r>
              <a:rPr lang="en-US" dirty="0">
                <a:solidFill>
                  <a:srgbClr val="FF0000"/>
                </a:solidFill>
              </a:rPr>
              <a:t>Landing Zones</a:t>
            </a:r>
          </a:p>
          <a:p>
            <a:pPr marL="285750" indent="-285750">
              <a:buFont typeface="Arial" panose="020B0604020202020204" pitchFamily="34" charset="0"/>
              <a:buChar char="•"/>
            </a:pPr>
            <a:r>
              <a:rPr lang="en-US" dirty="0">
                <a:solidFill>
                  <a:schemeClr val="tx2"/>
                </a:solidFill>
              </a:rPr>
              <a:t>Upload, download files</a:t>
            </a:r>
          </a:p>
          <a:p>
            <a:pPr marL="285750" indent="-285750">
              <a:buFont typeface="Arial" panose="020B0604020202020204" pitchFamily="34" charset="0"/>
              <a:buChar char="•"/>
            </a:pPr>
            <a:r>
              <a:rPr lang="en-US" dirty="0">
                <a:solidFill>
                  <a:schemeClr val="tx2"/>
                </a:solidFill>
              </a:rPr>
              <a:t>Spray, de-spray files</a:t>
            </a:r>
          </a:p>
          <a:p>
            <a:pPr marL="285750" indent="-285750">
              <a:buFont typeface="Arial" panose="020B0604020202020204" pitchFamily="34" charset="0"/>
              <a:buChar char="•"/>
            </a:pPr>
            <a:r>
              <a:rPr lang="en-US" dirty="0">
                <a:solidFill>
                  <a:schemeClr val="tx2"/>
                </a:solidFill>
              </a:rPr>
              <a:t>View/modify file information</a:t>
            </a:r>
          </a:p>
          <a:p>
            <a:pPr marL="285750" indent="-285750">
              <a:buFont typeface="Arial" panose="020B0604020202020204" pitchFamily="34" charset="0"/>
              <a:buChar char="•"/>
            </a:pPr>
            <a:endParaRPr lang="en-US" dirty="0">
              <a:solidFill>
                <a:schemeClr val="tx2"/>
              </a:solidFill>
            </a:endParaRPr>
          </a:p>
        </p:txBody>
      </p:sp>
      <p:pic>
        <p:nvPicPr>
          <p:cNvPr id="2" name="Picture 1"/>
          <p:cNvPicPr>
            <a:picLocks noChangeAspect="1"/>
          </p:cNvPicPr>
          <p:nvPr/>
        </p:nvPicPr>
        <p:blipFill>
          <a:blip r:embed="rId2"/>
          <a:stretch>
            <a:fillRect/>
          </a:stretch>
        </p:blipFill>
        <p:spPr>
          <a:xfrm>
            <a:off x="1515761" y="3972652"/>
            <a:ext cx="9072537" cy="26094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5599917" y="1910893"/>
            <a:ext cx="5120640" cy="2031325"/>
          </a:xfrm>
          <a:prstGeom prst="rect">
            <a:avLst/>
          </a:prstGeom>
        </p:spPr>
        <p:txBody>
          <a:bodyPr wrap="square">
            <a:spAutoFit/>
          </a:bodyPr>
          <a:lstStyle/>
          <a:p>
            <a:r>
              <a:rPr lang="en-US" dirty="0">
                <a:solidFill>
                  <a:schemeClr val="tx2"/>
                </a:solidFill>
              </a:rPr>
              <a:t>Supported File Types</a:t>
            </a:r>
          </a:p>
          <a:p>
            <a:pPr marL="285750" indent="-285750">
              <a:buFont typeface="Arial" panose="020B0604020202020204" pitchFamily="34" charset="0"/>
              <a:buChar char="•"/>
            </a:pPr>
            <a:r>
              <a:rPr lang="en-US" dirty="0">
                <a:solidFill>
                  <a:schemeClr val="tx2"/>
                </a:solidFill>
              </a:rPr>
              <a:t>Fixed, flat files</a:t>
            </a:r>
          </a:p>
          <a:p>
            <a:pPr marL="285750" indent="-285750">
              <a:buFont typeface="Arial" panose="020B0604020202020204" pitchFamily="34" charset="0"/>
              <a:buChar char="•"/>
            </a:pPr>
            <a:r>
              <a:rPr lang="en-US" dirty="0">
                <a:solidFill>
                  <a:schemeClr val="tx2"/>
                </a:solidFill>
              </a:rPr>
              <a:t>Delimited, CSV files</a:t>
            </a:r>
          </a:p>
          <a:p>
            <a:pPr marL="285750" indent="-285750">
              <a:buFont typeface="Arial" panose="020B0604020202020204" pitchFamily="34" charset="0"/>
              <a:buChar char="•"/>
            </a:pPr>
            <a:r>
              <a:rPr lang="en-US" dirty="0">
                <a:solidFill>
                  <a:schemeClr val="tx2"/>
                </a:solidFill>
              </a:rPr>
              <a:t>JSON</a:t>
            </a:r>
          </a:p>
          <a:p>
            <a:pPr marL="285750" indent="-285750">
              <a:buFont typeface="Arial" panose="020B0604020202020204" pitchFamily="34" charset="0"/>
              <a:buChar char="•"/>
            </a:pPr>
            <a:r>
              <a:rPr lang="en-US" dirty="0">
                <a:solidFill>
                  <a:schemeClr val="tx2"/>
                </a:solidFill>
              </a:rPr>
              <a:t>Variable</a:t>
            </a:r>
          </a:p>
          <a:p>
            <a:pPr marL="285750" indent="-285750">
              <a:buFont typeface="Arial" panose="020B0604020202020204" pitchFamily="34" charset="0"/>
              <a:buChar char="•"/>
            </a:pPr>
            <a:r>
              <a:rPr lang="en-US" dirty="0">
                <a:solidFill>
                  <a:schemeClr val="tx2"/>
                </a:solidFill>
              </a:rPr>
              <a:t>BLOB</a:t>
            </a:r>
          </a:p>
          <a:p>
            <a:pPr marL="285750" indent="-285750">
              <a:buFont typeface="Arial" panose="020B0604020202020204" pitchFamily="34" charset="0"/>
              <a:buChar char="•"/>
            </a:pPr>
            <a:endParaRPr lang="en-US" dirty="0">
              <a:solidFill>
                <a:schemeClr val="tx2"/>
              </a:solidFill>
            </a:endParaRPr>
          </a:p>
        </p:txBody>
      </p:sp>
      <p:sp>
        <p:nvSpPr>
          <p:cNvPr id="6" name="Title 1">
            <a:extLst>
              <a:ext uri="{FF2B5EF4-FFF2-40B4-BE49-F238E27FC236}">
                <a16:creationId xmlns:a16="http://schemas.microsoft.com/office/drawing/2014/main" id="{D3513293-1216-4A82-B05B-D38D880884A8}"/>
              </a:ext>
            </a:extLst>
          </p:cNvPr>
          <p:cNvSpPr>
            <a:spLocks noGrp="1"/>
          </p:cNvSpPr>
          <p:nvPr/>
        </p:nvSpPr>
        <p:spPr>
          <a:xfrm>
            <a:off x="1196793" y="611124"/>
            <a:ext cx="5116604"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Files</a:t>
            </a:r>
          </a:p>
        </p:txBody>
      </p:sp>
    </p:spTree>
    <p:extLst>
      <p:ext uri="{BB962C8B-B14F-4D97-AF65-F5344CB8AC3E}">
        <p14:creationId xmlns:p14="http://schemas.microsoft.com/office/powerpoint/2010/main" val="183050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9180795" y="3043762"/>
            <a:ext cx="2077259" cy="18112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Rectangle 5">
            <a:extLst>
              <a:ext uri="{FF2B5EF4-FFF2-40B4-BE49-F238E27FC236}">
                <a16:creationId xmlns:a16="http://schemas.microsoft.com/office/drawing/2014/main" id="{B0771E67-5411-4927-A6B4-173ADD0C6B49}"/>
              </a:ext>
            </a:extLst>
          </p:cNvPr>
          <p:cNvSpPr/>
          <p:nvPr/>
        </p:nvSpPr>
        <p:spPr>
          <a:xfrm>
            <a:off x="933946" y="1573958"/>
            <a:ext cx="9734827" cy="3082062"/>
          </a:xfrm>
          <a:prstGeom prst="rect">
            <a:avLst/>
          </a:prstGeom>
        </p:spPr>
        <p:txBody>
          <a:bodyPr wrap="square">
            <a:spAutoFit/>
          </a:bodyPr>
          <a:lstStyle/>
          <a:p>
            <a:r>
              <a:rPr lang="en-US" dirty="0">
                <a:solidFill>
                  <a:schemeClr val="tx2"/>
                </a:solidFill>
              </a:rPr>
              <a:t>//Let’s work with USA_Cars.csv file</a:t>
            </a:r>
          </a:p>
          <a:p>
            <a:endParaRPr lang="en-US" dirty="0">
              <a:solidFill>
                <a:schemeClr val="tx2"/>
              </a:solidFill>
            </a:endParaRPr>
          </a:p>
          <a:p>
            <a:r>
              <a:rPr lang="en-US" dirty="0">
                <a:solidFill>
                  <a:schemeClr val="tx2"/>
                </a:solidFill>
              </a:rPr>
              <a:t>//Download the file from:</a:t>
            </a:r>
          </a:p>
          <a:p>
            <a:r>
              <a:rPr lang="en-US" dirty="0">
                <a:solidFill>
                  <a:schemeClr val="tx2"/>
                </a:solidFill>
                <a:hlinkClick r:id="rId3"/>
              </a:rPr>
              <a:t>https://github.com/hpccsystems-solutions-lab/BigData-Workshop/tree/main/Files</a:t>
            </a:r>
            <a:endParaRPr lang="en-US" dirty="0">
              <a:solidFill>
                <a:schemeClr val="tx2"/>
              </a:solidFill>
            </a:endParaRPr>
          </a:p>
          <a:p>
            <a:endParaRPr lang="en-US" dirty="0">
              <a:solidFill>
                <a:schemeClr val="tx2"/>
              </a:solidFill>
            </a:endParaRPr>
          </a:p>
          <a:p>
            <a:pPr>
              <a:lnSpc>
                <a:spcPct val="150000"/>
              </a:lnSpc>
            </a:pPr>
            <a:r>
              <a:rPr lang="en-US" dirty="0">
                <a:solidFill>
                  <a:schemeClr val="tx2"/>
                </a:solidFill>
              </a:rPr>
              <a:t>//Add your initial to file name: YourInitial_USA_Cars.csv</a:t>
            </a:r>
          </a:p>
          <a:p>
            <a:pPr>
              <a:lnSpc>
                <a:spcPct val="150000"/>
              </a:lnSpc>
            </a:pPr>
            <a:r>
              <a:rPr lang="en-US" dirty="0">
                <a:solidFill>
                  <a:schemeClr val="tx2"/>
                </a:solidFill>
              </a:rPr>
              <a:t>//Upload and Spray the file</a:t>
            </a:r>
          </a:p>
          <a:p>
            <a:pPr>
              <a:lnSpc>
                <a:spcPct val="150000"/>
              </a:lnSpc>
            </a:pPr>
            <a:endParaRPr lang="en-US" dirty="0">
              <a:solidFill>
                <a:schemeClr val="tx2"/>
              </a:solidFill>
            </a:endParaRPr>
          </a:p>
          <a:p>
            <a:pPr>
              <a:lnSpc>
                <a:spcPct val="150000"/>
              </a:lnSpc>
            </a:pPr>
            <a:endParaRPr lang="en-US" dirty="0">
              <a:solidFill>
                <a:schemeClr val="tx2"/>
              </a:solidFill>
            </a:endParaRPr>
          </a:p>
        </p:txBody>
      </p:sp>
      <p:pic>
        <p:nvPicPr>
          <p:cNvPr id="2" name="Picture 1">
            <a:extLst>
              <a:ext uri="{FF2B5EF4-FFF2-40B4-BE49-F238E27FC236}">
                <a16:creationId xmlns:a16="http://schemas.microsoft.com/office/drawing/2014/main" id="{2FF856FF-67C0-4166-A037-2BB3CFE6120D}"/>
              </a:ext>
            </a:extLst>
          </p:cNvPr>
          <p:cNvPicPr>
            <a:picLocks noChangeAspect="1"/>
          </p:cNvPicPr>
          <p:nvPr/>
        </p:nvPicPr>
        <p:blipFill>
          <a:blip r:embed="rId4"/>
          <a:stretch>
            <a:fillRect/>
          </a:stretch>
        </p:blipFill>
        <p:spPr>
          <a:xfrm>
            <a:off x="1230284" y="4255458"/>
            <a:ext cx="2523774" cy="17305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0EC6E66D-E917-49E0-8C50-0ECA0E4F5988}"/>
              </a:ext>
            </a:extLst>
          </p:cNvPr>
          <p:cNvPicPr>
            <a:picLocks noChangeAspect="1"/>
          </p:cNvPicPr>
          <p:nvPr/>
        </p:nvPicPr>
        <p:blipFill>
          <a:blip r:embed="rId5"/>
          <a:stretch>
            <a:fillRect/>
          </a:stretch>
        </p:blipFill>
        <p:spPr>
          <a:xfrm>
            <a:off x="4761930" y="4044277"/>
            <a:ext cx="3829584" cy="2152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Rounded Corners 6">
            <a:extLst>
              <a:ext uri="{FF2B5EF4-FFF2-40B4-BE49-F238E27FC236}">
                <a16:creationId xmlns:a16="http://schemas.microsoft.com/office/drawing/2014/main" id="{D943064E-DD02-431A-868A-868E04D54A7A}"/>
              </a:ext>
            </a:extLst>
          </p:cNvPr>
          <p:cNvSpPr/>
          <p:nvPr/>
        </p:nvSpPr>
        <p:spPr>
          <a:xfrm>
            <a:off x="6096000" y="5353396"/>
            <a:ext cx="878378" cy="307571"/>
          </a:xfrm>
          <a:prstGeom prst="roundRect">
            <a:avLst/>
          </a:prstGeom>
          <a:solidFill>
            <a:schemeClr val="bg2">
              <a:lumMod val="75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2DBD79EA-67CB-435D-ADCD-8E1A96CD7549}"/>
              </a:ext>
            </a:extLst>
          </p:cNvPr>
          <p:cNvCxnSpPr>
            <a:endCxn id="7" idx="3"/>
          </p:cNvCxnSpPr>
          <p:nvPr/>
        </p:nvCxnSpPr>
        <p:spPr>
          <a:xfrm flipH="1" flipV="1">
            <a:off x="6974378" y="5507182"/>
            <a:ext cx="769189" cy="92161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7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056174-E4EF-554C-9C0A-8781E4D2A1B0}"/>
              </a:ext>
            </a:extLst>
          </p:cNvPr>
          <p:cNvSpPr>
            <a:spLocks noGrp="1"/>
          </p:cNvSpPr>
          <p:nvPr/>
        </p:nvSpPr>
        <p:spPr>
          <a:xfrm>
            <a:off x="1196793" y="611124"/>
            <a:ext cx="5116604"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Published Queries</a:t>
            </a:r>
          </a:p>
        </p:txBody>
      </p:sp>
      <p:sp>
        <p:nvSpPr>
          <p:cNvPr id="7" name="Rectangle 6"/>
          <p:cNvSpPr/>
          <p:nvPr/>
        </p:nvSpPr>
        <p:spPr>
          <a:xfrm>
            <a:off x="1009868" y="1669944"/>
            <a:ext cx="7173754"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tx2"/>
                </a:solidFill>
              </a:rPr>
              <a:t>The Queries page lists published queries for each target cluster. </a:t>
            </a:r>
          </a:p>
          <a:p>
            <a:pPr marL="285750" indent="-285750">
              <a:buFont typeface="Arial" panose="020B0604020202020204" pitchFamily="34" charset="0"/>
              <a:buChar char="•"/>
            </a:pPr>
            <a:r>
              <a:rPr lang="en-US" dirty="0">
                <a:solidFill>
                  <a:schemeClr val="tx2"/>
                </a:solidFill>
              </a:rPr>
              <a:t>Can see the published queries </a:t>
            </a:r>
          </a:p>
          <a:p>
            <a:pPr marL="285750" indent="-285750">
              <a:buFont typeface="Arial" panose="020B0604020202020204" pitchFamily="34" charset="0"/>
              <a:buChar char="•"/>
            </a:pPr>
            <a:r>
              <a:rPr lang="en-US" dirty="0">
                <a:solidFill>
                  <a:schemeClr val="tx2"/>
                </a:solidFill>
              </a:rPr>
              <a:t>You can also perform some actions on the selected queries. </a:t>
            </a:r>
          </a:p>
        </p:txBody>
      </p:sp>
      <p:grpSp>
        <p:nvGrpSpPr>
          <p:cNvPr id="2" name="Group 1">
            <a:extLst>
              <a:ext uri="{FF2B5EF4-FFF2-40B4-BE49-F238E27FC236}">
                <a16:creationId xmlns:a16="http://schemas.microsoft.com/office/drawing/2014/main" id="{88ACDFCD-AD20-4B4B-8C5A-9A955D86DCA7}"/>
              </a:ext>
            </a:extLst>
          </p:cNvPr>
          <p:cNvGrpSpPr/>
          <p:nvPr/>
        </p:nvGrpSpPr>
        <p:grpSpPr>
          <a:xfrm>
            <a:off x="7944928" y="1372795"/>
            <a:ext cx="3102873" cy="2056205"/>
            <a:chOff x="7471719" y="1416463"/>
            <a:chExt cx="3102873" cy="2056205"/>
          </a:xfrm>
        </p:grpSpPr>
        <p:pic>
          <p:nvPicPr>
            <p:cNvPr id="10" name="Picture 9"/>
            <p:cNvPicPr>
              <a:picLocks noChangeAspect="1"/>
            </p:cNvPicPr>
            <p:nvPr/>
          </p:nvPicPr>
          <p:blipFill>
            <a:blip r:embed="rId2"/>
            <a:stretch>
              <a:fillRect/>
            </a:stretch>
          </p:blipFill>
          <p:spPr>
            <a:xfrm>
              <a:off x="7471719" y="2290222"/>
              <a:ext cx="3102873" cy="11824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Oval 10"/>
            <p:cNvSpPr/>
            <p:nvPr/>
          </p:nvSpPr>
          <p:spPr>
            <a:xfrm>
              <a:off x="9138108" y="1416463"/>
              <a:ext cx="1069909" cy="580157"/>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Published Queries  </a:t>
              </a:r>
            </a:p>
          </p:txBody>
        </p:sp>
        <p:cxnSp>
          <p:nvCxnSpPr>
            <p:cNvPr id="12" name="Straight Arrow Connector 11"/>
            <p:cNvCxnSpPr>
              <a:stCxn id="13" idx="0"/>
              <a:endCxn id="11" idx="4"/>
            </p:cNvCxnSpPr>
            <p:nvPr/>
          </p:nvCxnSpPr>
          <p:spPr>
            <a:xfrm flipH="1" flipV="1">
              <a:off x="9673063" y="1996620"/>
              <a:ext cx="101132" cy="34941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9547654" y="2346030"/>
              <a:ext cx="453082" cy="280087"/>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grpSp>
      <p:pic>
        <p:nvPicPr>
          <p:cNvPr id="5" name="Picture 4"/>
          <p:cNvPicPr>
            <a:picLocks noChangeAspect="1"/>
          </p:cNvPicPr>
          <p:nvPr/>
        </p:nvPicPr>
        <p:blipFill>
          <a:blip r:embed="rId3"/>
          <a:stretch>
            <a:fillRect/>
          </a:stretch>
        </p:blipFill>
        <p:spPr>
          <a:xfrm>
            <a:off x="1009868" y="3942097"/>
            <a:ext cx="6487430" cy="20957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ectangle 13"/>
          <p:cNvSpPr/>
          <p:nvPr/>
        </p:nvSpPr>
        <p:spPr>
          <a:xfrm>
            <a:off x="7647697" y="4005610"/>
            <a:ext cx="5120640" cy="2308324"/>
          </a:xfrm>
          <a:prstGeom prst="rect">
            <a:avLst/>
          </a:prstGeom>
        </p:spPr>
        <p:txBody>
          <a:bodyPr wrap="square">
            <a:spAutoFit/>
          </a:bodyPr>
          <a:lstStyle/>
          <a:p>
            <a:pPr marL="285750" indent="-285750">
              <a:buFont typeface="Arial" panose="020B0604020202020204" pitchFamily="34" charset="0"/>
              <a:buChar char="•"/>
            </a:pPr>
            <a:r>
              <a:rPr lang="en-US" dirty="0">
                <a:solidFill>
                  <a:schemeClr val="tx2"/>
                </a:solidFill>
              </a:rPr>
              <a:t>View query</a:t>
            </a:r>
          </a:p>
          <a:p>
            <a:pPr marL="742950" lvl="1" indent="-285750">
              <a:buFont typeface="Arial" panose="020B0604020202020204" pitchFamily="34" charset="0"/>
              <a:buChar char="•"/>
            </a:pPr>
            <a:r>
              <a:rPr lang="en-US" dirty="0">
                <a:solidFill>
                  <a:schemeClr val="tx2"/>
                </a:solidFill>
              </a:rPr>
              <a:t>Query details</a:t>
            </a:r>
          </a:p>
          <a:p>
            <a:pPr marL="742950" lvl="1" indent="-285750">
              <a:buFont typeface="Arial" panose="020B0604020202020204" pitchFamily="34" charset="0"/>
              <a:buChar char="•"/>
            </a:pPr>
            <a:r>
              <a:rPr lang="en-US" dirty="0">
                <a:solidFill>
                  <a:schemeClr val="tx2"/>
                </a:solidFill>
              </a:rPr>
              <a:t>Graphs</a:t>
            </a:r>
          </a:p>
          <a:p>
            <a:pPr marL="742950" lvl="1" indent="-285750">
              <a:buFont typeface="Arial" panose="020B0604020202020204" pitchFamily="34" charset="0"/>
              <a:buChar char="•"/>
            </a:pPr>
            <a:r>
              <a:rPr lang="en-US" dirty="0">
                <a:solidFill>
                  <a:schemeClr val="tx2"/>
                </a:solidFill>
              </a:rPr>
              <a:t>Status</a:t>
            </a:r>
          </a:p>
          <a:p>
            <a:pPr marL="742950" lvl="1" indent="-285750">
              <a:buFont typeface="Arial" panose="020B0604020202020204" pitchFamily="34" charset="0"/>
              <a:buChar char="•"/>
            </a:pPr>
            <a:r>
              <a:rPr lang="en-US" dirty="0">
                <a:solidFill>
                  <a:schemeClr val="tx2"/>
                </a:solidFill>
              </a:rPr>
              <a:t>Logical files</a:t>
            </a:r>
          </a:p>
          <a:p>
            <a:pPr marL="742950" lvl="1" indent="-285750">
              <a:buFont typeface="Arial" panose="020B0604020202020204" pitchFamily="34" charset="0"/>
              <a:buChar char="•"/>
            </a:pPr>
            <a:r>
              <a:rPr lang="en-US" dirty="0">
                <a:solidFill>
                  <a:schemeClr val="tx2"/>
                </a:solidFill>
              </a:rPr>
              <a:t>Workunit information</a:t>
            </a:r>
          </a:p>
          <a:p>
            <a:pPr marL="285750" indent="-285750">
              <a:buFont typeface="Arial" panose="020B0604020202020204" pitchFamily="34" charset="0"/>
              <a:buChar char="•"/>
            </a:pPr>
            <a:r>
              <a:rPr lang="en-US" dirty="0">
                <a:solidFill>
                  <a:schemeClr val="tx2"/>
                </a:solidFill>
              </a:rPr>
              <a:t>Change status of a query</a:t>
            </a:r>
          </a:p>
          <a:p>
            <a:pPr marL="285750" indent="-285750">
              <a:buFont typeface="Arial" panose="020B0604020202020204" pitchFamily="34" charset="0"/>
              <a:buChar char="•"/>
            </a:pPr>
            <a:endParaRPr lang="en-US" dirty="0">
              <a:solidFill>
                <a:schemeClr val="tx2"/>
              </a:solidFill>
            </a:endParaRPr>
          </a:p>
        </p:txBody>
      </p:sp>
    </p:spTree>
    <p:extLst>
      <p:ext uri="{BB962C8B-B14F-4D97-AF65-F5344CB8AC3E}">
        <p14:creationId xmlns:p14="http://schemas.microsoft.com/office/powerpoint/2010/main" val="193572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Objective</a:t>
            </a:r>
          </a:p>
        </p:txBody>
      </p:sp>
      <p:sp>
        <p:nvSpPr>
          <p:cNvPr id="3" name="Rectangle 2"/>
          <p:cNvSpPr/>
          <p:nvPr/>
        </p:nvSpPr>
        <p:spPr>
          <a:xfrm>
            <a:off x="1104900" y="1382550"/>
            <a:ext cx="7738654" cy="1477328"/>
          </a:xfrm>
          <a:prstGeom prst="rect">
            <a:avLst/>
          </a:prstGeom>
        </p:spPr>
        <p:txBody>
          <a:bodyPr wrap="square">
            <a:spAutoFit/>
          </a:bodyPr>
          <a:lstStyle/>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p:txBody>
      </p:sp>
      <p:sp>
        <p:nvSpPr>
          <p:cNvPr id="4" name="Rectangle 3">
            <a:extLst>
              <a:ext uri="{FF2B5EF4-FFF2-40B4-BE49-F238E27FC236}">
                <a16:creationId xmlns:a16="http://schemas.microsoft.com/office/drawing/2014/main" id="{45DD8E52-4261-40A2-BF11-FEB987159CE1}"/>
              </a:ext>
            </a:extLst>
          </p:cNvPr>
          <p:cNvSpPr/>
          <p:nvPr/>
        </p:nvSpPr>
        <p:spPr>
          <a:xfrm>
            <a:off x="1387532" y="1695396"/>
            <a:ext cx="2558136" cy="646331"/>
          </a:xfrm>
          <a:prstGeom prst="rect">
            <a:avLst/>
          </a:prstGeom>
        </p:spPr>
        <p:txBody>
          <a:bodyPr wrap="none">
            <a:spAutoFit/>
          </a:bodyPr>
          <a:lstStyle/>
          <a:p>
            <a:pPr marL="285750" indent="-285750">
              <a:buFont typeface="Arial" panose="020B0604020202020204" pitchFamily="34" charset="0"/>
              <a:buChar char="•"/>
            </a:pPr>
            <a:r>
              <a:rPr lang="en-US" dirty="0">
                <a:solidFill>
                  <a:schemeClr val="tx2"/>
                </a:solidFill>
              </a:rPr>
              <a:t>Setting up CloudIDE</a:t>
            </a:r>
          </a:p>
          <a:p>
            <a:pPr marL="285750" indent="-285750">
              <a:buFont typeface="Arial" panose="020B0604020202020204" pitchFamily="34" charset="0"/>
              <a:buChar char="•"/>
            </a:pPr>
            <a:r>
              <a:rPr lang="en-US" dirty="0">
                <a:solidFill>
                  <a:schemeClr val="tx2"/>
                </a:solidFill>
              </a:rPr>
              <a:t>Setting up </a:t>
            </a:r>
            <a:r>
              <a:rPr lang="en-US" dirty="0" err="1">
                <a:solidFill>
                  <a:schemeClr val="tx2"/>
                </a:solidFill>
              </a:rPr>
              <a:t>VsCode</a:t>
            </a:r>
            <a:endParaRPr lang="en-US" dirty="0"/>
          </a:p>
        </p:txBody>
      </p:sp>
    </p:spTree>
    <p:extLst>
      <p:ext uri="{BB962C8B-B14F-4D97-AF65-F5344CB8AC3E}">
        <p14:creationId xmlns:p14="http://schemas.microsoft.com/office/powerpoint/2010/main" val="334920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42272" y="728101"/>
            <a:ext cx="3199070" cy="474623"/>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lumMod val="50000"/>
                  </a:schemeClr>
                </a:solidFill>
                <a:latin typeface="+mj-lt"/>
              </a:rPr>
              <a:t>Roxie Interface</a:t>
            </a:r>
          </a:p>
        </p:txBody>
      </p:sp>
      <p:pic>
        <p:nvPicPr>
          <p:cNvPr id="2" name="Picture 1"/>
          <p:cNvPicPr>
            <a:picLocks noChangeAspect="1"/>
          </p:cNvPicPr>
          <p:nvPr/>
        </p:nvPicPr>
        <p:blipFill>
          <a:blip r:embed="rId2"/>
          <a:stretch>
            <a:fillRect/>
          </a:stretch>
        </p:blipFill>
        <p:spPr>
          <a:xfrm>
            <a:off x="1967783" y="1724759"/>
            <a:ext cx="7811590" cy="42487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4962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056174-E4EF-554C-9C0A-8781E4D2A1B0}"/>
              </a:ext>
            </a:extLst>
          </p:cNvPr>
          <p:cNvSpPr>
            <a:spLocks noGrp="1"/>
          </p:cNvSpPr>
          <p:nvPr/>
        </p:nvSpPr>
        <p:spPr>
          <a:xfrm>
            <a:off x="1196793" y="611124"/>
            <a:ext cx="5116604"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Operations</a:t>
            </a:r>
          </a:p>
        </p:txBody>
      </p:sp>
      <p:sp>
        <p:nvSpPr>
          <p:cNvPr id="7" name="Rectangle 6"/>
          <p:cNvSpPr/>
          <p:nvPr/>
        </p:nvSpPr>
        <p:spPr>
          <a:xfrm>
            <a:off x="1196793" y="2068997"/>
            <a:ext cx="5116604" cy="1200329"/>
          </a:xfrm>
          <a:prstGeom prst="rect">
            <a:avLst/>
          </a:prstGeom>
        </p:spPr>
        <p:txBody>
          <a:bodyPr wrap="square">
            <a:spAutoFit/>
          </a:bodyPr>
          <a:lstStyle/>
          <a:p>
            <a:r>
              <a:rPr lang="en-US" dirty="0">
                <a:solidFill>
                  <a:schemeClr val="tx2"/>
                </a:solidFill>
              </a:rPr>
              <a:t>The Operations link provides access to several components useful for the day-to-day operation of your system, and some system administration access as well. </a:t>
            </a:r>
          </a:p>
        </p:txBody>
      </p:sp>
      <p:pic>
        <p:nvPicPr>
          <p:cNvPr id="10" name="Picture 9"/>
          <p:cNvPicPr>
            <a:picLocks noChangeAspect="1"/>
          </p:cNvPicPr>
          <p:nvPr/>
        </p:nvPicPr>
        <p:blipFill>
          <a:blip r:embed="rId2"/>
          <a:stretch>
            <a:fillRect/>
          </a:stretch>
        </p:blipFill>
        <p:spPr>
          <a:xfrm>
            <a:off x="7449989" y="2669162"/>
            <a:ext cx="3102873" cy="11824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Oval 10"/>
          <p:cNvSpPr/>
          <p:nvPr/>
        </p:nvSpPr>
        <p:spPr>
          <a:xfrm>
            <a:off x="9482953" y="1807885"/>
            <a:ext cx="1179793" cy="580157"/>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rPr>
              <a:t>Operations</a:t>
            </a:r>
          </a:p>
        </p:txBody>
      </p:sp>
      <p:cxnSp>
        <p:nvCxnSpPr>
          <p:cNvPr id="12" name="Straight Arrow Connector 11"/>
          <p:cNvCxnSpPr>
            <a:stCxn id="13" idx="0"/>
          </p:cNvCxnSpPr>
          <p:nvPr/>
        </p:nvCxnSpPr>
        <p:spPr>
          <a:xfrm flipH="1" flipV="1">
            <a:off x="10040780" y="2386762"/>
            <a:ext cx="78260" cy="35069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9892499" y="2737452"/>
            <a:ext cx="453082" cy="280087"/>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417305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056174-E4EF-554C-9C0A-8781E4D2A1B0}"/>
              </a:ext>
            </a:extLst>
          </p:cNvPr>
          <p:cNvSpPr>
            <a:spLocks noGrp="1"/>
          </p:cNvSpPr>
          <p:nvPr/>
        </p:nvSpPr>
        <p:spPr>
          <a:xfrm>
            <a:off x="1196793" y="611124"/>
            <a:ext cx="5116604"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Operations</a:t>
            </a:r>
          </a:p>
        </p:txBody>
      </p:sp>
      <p:sp>
        <p:nvSpPr>
          <p:cNvPr id="7" name="Rectangle 6"/>
          <p:cNvSpPr/>
          <p:nvPr/>
        </p:nvSpPr>
        <p:spPr>
          <a:xfrm>
            <a:off x="827206" y="1385293"/>
            <a:ext cx="9956124" cy="3046988"/>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FF0000"/>
                </a:solidFill>
              </a:rPr>
              <a:t>Topology</a:t>
            </a:r>
            <a:r>
              <a:rPr lang="en-US" sz="1600" dirty="0">
                <a:solidFill>
                  <a:schemeClr val="tx2"/>
                </a:solidFill>
              </a:rPr>
              <a:t> provides a visual tree display with information about your clusters, services, and nodes.</a:t>
            </a:r>
          </a:p>
          <a:p>
            <a:pPr marL="285750" indent="-285750">
              <a:buFont typeface="Arial" panose="020B0604020202020204" pitchFamily="34" charset="0"/>
              <a:buChar char="•"/>
            </a:pPr>
            <a:r>
              <a:rPr lang="en-US" sz="1600" dirty="0">
                <a:solidFill>
                  <a:srgbClr val="FF0000"/>
                </a:solidFill>
              </a:rPr>
              <a:t>Disk Usage </a:t>
            </a:r>
            <a:r>
              <a:rPr lang="en-US" sz="1600" dirty="0">
                <a:solidFill>
                  <a:schemeClr val="tx2"/>
                </a:solidFill>
              </a:rPr>
              <a:t>provides information about the available space on your system, and what is using that space. </a:t>
            </a:r>
          </a:p>
          <a:p>
            <a:pPr marL="285750" indent="-285750">
              <a:buFont typeface="Arial" panose="020B0604020202020204" pitchFamily="34" charset="0"/>
              <a:buChar char="•"/>
            </a:pPr>
            <a:r>
              <a:rPr lang="en-US" sz="1600" dirty="0">
                <a:solidFill>
                  <a:srgbClr val="FF0000"/>
                </a:solidFill>
              </a:rPr>
              <a:t>Target Clusters </a:t>
            </a:r>
            <a:r>
              <a:rPr lang="en-US" sz="1600" dirty="0">
                <a:solidFill>
                  <a:schemeClr val="tx2"/>
                </a:solidFill>
              </a:rPr>
              <a:t>provides machine information on the clusters you have set up on your machine.</a:t>
            </a:r>
          </a:p>
          <a:p>
            <a:pPr marL="285750" indent="-285750">
              <a:buFont typeface="Arial" panose="020B0604020202020204" pitchFamily="34" charset="0"/>
              <a:buChar char="•"/>
            </a:pPr>
            <a:r>
              <a:rPr lang="en-US" sz="1600" dirty="0">
                <a:solidFill>
                  <a:srgbClr val="FF0000"/>
                </a:solidFill>
              </a:rPr>
              <a:t>Cluster Processes/System Servers/Security </a:t>
            </a:r>
            <a:r>
              <a:rPr lang="en-US" sz="1600" dirty="0">
                <a:solidFill>
                  <a:schemeClr val="tx2"/>
                </a:solidFill>
              </a:rPr>
              <a:t>These tabs provides more information about the specific topology for the selected clusters. They are helpful in certifying that your system is up and running properly. </a:t>
            </a:r>
          </a:p>
          <a:p>
            <a:pPr marL="285750" indent="-285750">
              <a:buFont typeface="Arial" panose="020B0604020202020204" pitchFamily="34" charset="0"/>
              <a:buChar char="•"/>
            </a:pPr>
            <a:r>
              <a:rPr lang="en-US" sz="1600" dirty="0">
                <a:solidFill>
                  <a:srgbClr val="FF0000"/>
                </a:solidFill>
              </a:rPr>
              <a:t>Monitoring </a:t>
            </a:r>
            <a:r>
              <a:rPr lang="en-US" sz="1600" dirty="0">
                <a:solidFill>
                  <a:schemeClr val="tx2"/>
                </a:solidFill>
              </a:rPr>
              <a:t>configurable monitoring system for clusters to send out alerts and notifications. </a:t>
            </a:r>
            <a:endParaRPr lang="en-US" sz="1600" dirty="0">
              <a:solidFill>
                <a:srgbClr val="FF0000"/>
              </a:solidFill>
            </a:endParaRPr>
          </a:p>
          <a:p>
            <a:pPr marL="285750" indent="-285750">
              <a:buFont typeface="Arial" panose="020B0604020202020204" pitchFamily="34" charset="0"/>
              <a:buChar char="•"/>
            </a:pPr>
            <a:r>
              <a:rPr lang="en-US" sz="1600" dirty="0">
                <a:solidFill>
                  <a:srgbClr val="FF0000"/>
                </a:solidFill>
              </a:rPr>
              <a:t>Dynamic ESDL </a:t>
            </a:r>
            <a:r>
              <a:rPr lang="en-US" sz="1600" dirty="0">
                <a:solidFill>
                  <a:schemeClr val="tx2"/>
                </a:solidFill>
              </a:rPr>
              <a:t>displays the available ESP Services. You can explore the DESDL services and ESDL bindings, also known as service configurations. </a:t>
            </a:r>
          </a:p>
          <a:p>
            <a:pPr marL="285750" indent="-285750">
              <a:buFont typeface="Arial" panose="020B0604020202020204" pitchFamily="34" charset="0"/>
              <a:buChar char="•"/>
            </a:pPr>
            <a:r>
              <a:rPr lang="en-US" sz="1600" dirty="0">
                <a:solidFill>
                  <a:srgbClr val="FF0000"/>
                </a:solidFill>
              </a:rPr>
              <a:t>Log Visualization </a:t>
            </a:r>
            <a:r>
              <a:rPr lang="en-US" sz="1600" dirty="0">
                <a:solidFill>
                  <a:schemeClr val="tx2"/>
                </a:solidFill>
              </a:rPr>
              <a:t>integration with ECL Watch using ELK (</a:t>
            </a:r>
            <a:r>
              <a:rPr lang="en-US" sz="1600" dirty="0" err="1">
                <a:solidFill>
                  <a:schemeClr val="tx2"/>
                </a:solidFill>
              </a:rPr>
              <a:t>ElasticSearch</a:t>
            </a:r>
            <a:r>
              <a:rPr lang="en-US" sz="1600" dirty="0">
                <a:solidFill>
                  <a:schemeClr val="tx2"/>
                </a:solidFill>
              </a:rPr>
              <a:t>, </a:t>
            </a:r>
            <a:r>
              <a:rPr lang="en-US" sz="1600" dirty="0" err="1">
                <a:solidFill>
                  <a:schemeClr val="tx2"/>
                </a:solidFill>
              </a:rPr>
              <a:t>Logstash</a:t>
            </a:r>
            <a:r>
              <a:rPr lang="en-US" sz="1600" dirty="0">
                <a:solidFill>
                  <a:schemeClr val="tx2"/>
                </a:solidFill>
              </a:rPr>
              <a:t> and </a:t>
            </a:r>
            <a:r>
              <a:rPr lang="en-US" sz="1600" dirty="0" err="1">
                <a:solidFill>
                  <a:schemeClr val="tx2"/>
                </a:solidFill>
              </a:rPr>
              <a:t>Kibana</a:t>
            </a:r>
            <a:r>
              <a:rPr lang="en-US" sz="1600" dirty="0">
                <a:solidFill>
                  <a:schemeClr val="tx2"/>
                </a:solidFill>
              </a:rPr>
              <a:t>) help identify, track and predict important events and trends on HPCC Systems clusters, by spotting interesting patterns and giving you visual clues which are easier to interpret than reading through the log file itself.</a:t>
            </a:r>
          </a:p>
        </p:txBody>
      </p:sp>
      <p:pic>
        <p:nvPicPr>
          <p:cNvPr id="3" name="Picture 2"/>
          <p:cNvPicPr>
            <a:picLocks noChangeAspect="1"/>
          </p:cNvPicPr>
          <p:nvPr/>
        </p:nvPicPr>
        <p:blipFill>
          <a:blip r:embed="rId2"/>
          <a:stretch>
            <a:fillRect/>
          </a:stretch>
        </p:blipFill>
        <p:spPr>
          <a:xfrm>
            <a:off x="2674125" y="4759423"/>
            <a:ext cx="5934413" cy="1884478"/>
          </a:xfrm>
          <a:prstGeom prst="rect">
            <a:avLst/>
          </a:prstGeom>
          <a:ln>
            <a:noFill/>
          </a:ln>
          <a:effectLst>
            <a:softEdge rad="112500"/>
          </a:effectLst>
        </p:spPr>
      </p:pic>
    </p:spTree>
    <p:extLst>
      <p:ext uri="{BB962C8B-B14F-4D97-AF65-F5344CB8AC3E}">
        <p14:creationId xmlns:p14="http://schemas.microsoft.com/office/powerpoint/2010/main" val="142756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0423-297B-434E-80C6-DD9046D36BD1}"/>
              </a:ext>
            </a:extLst>
          </p:cNvPr>
          <p:cNvSpPr>
            <a:spLocks noGrp="1"/>
          </p:cNvSpPr>
          <p:nvPr>
            <p:ph type="title"/>
          </p:nvPr>
        </p:nvSpPr>
        <p:spPr/>
        <p:txBody>
          <a:bodyPr/>
          <a:lstStyle/>
          <a:p>
            <a:pPr algn="ctr"/>
            <a:r>
              <a:rPr lang="en-US" dirty="0"/>
              <a:t>ECL Basics</a:t>
            </a:r>
          </a:p>
        </p:txBody>
      </p:sp>
    </p:spTree>
    <p:extLst>
      <p:ext uri="{BB962C8B-B14F-4D97-AF65-F5344CB8AC3E}">
        <p14:creationId xmlns:p14="http://schemas.microsoft.com/office/powerpoint/2010/main" val="159218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Objective</a:t>
            </a:r>
          </a:p>
        </p:txBody>
      </p:sp>
      <p:sp>
        <p:nvSpPr>
          <p:cNvPr id="3" name="Rectangle 2"/>
          <p:cNvSpPr/>
          <p:nvPr/>
        </p:nvSpPr>
        <p:spPr>
          <a:xfrm>
            <a:off x="1413238" y="1727726"/>
            <a:ext cx="6096000" cy="2308324"/>
          </a:xfrm>
          <a:prstGeom prst="rect">
            <a:avLst/>
          </a:prstGeom>
        </p:spPr>
        <p:txBody>
          <a:bodyPr>
            <a:spAutoFit/>
          </a:bodyPr>
          <a:lstStyle/>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ECL vs SQL</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House keeping</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Data Types</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Output</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Hands-on </a:t>
            </a: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280046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32819" y="647176"/>
            <a:ext cx="11049000" cy="100155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3200" b="0" i="0" kern="1200" spc="0" dirty="0">
                <a:solidFill>
                  <a:schemeClr val="tx1">
                    <a:lumMod val="65000"/>
                    <a:lumOff val="35000"/>
                  </a:schemeClr>
                </a:solidFill>
                <a:latin typeface="Source Sans Pro Semibold" panose="020B0503030403020204" pitchFamily="34" charset="77"/>
                <a:ea typeface="+mn-ea"/>
                <a:cs typeface="Arial" pitchFamily="34" charset="0"/>
              </a:defRPr>
            </a:lvl1pPr>
          </a:lstStyle>
          <a:p>
            <a:r>
              <a:rPr lang="en-US" dirty="0">
                <a:solidFill>
                  <a:schemeClr val="tx2"/>
                </a:solidFill>
              </a:rPr>
              <a:t>SQL vs. ECL (table and dataset)</a:t>
            </a:r>
          </a:p>
        </p:txBody>
      </p:sp>
      <p:sp>
        <p:nvSpPr>
          <p:cNvPr id="3" name="Rectangle 2"/>
          <p:cNvSpPr/>
          <p:nvPr/>
        </p:nvSpPr>
        <p:spPr>
          <a:xfrm>
            <a:off x="5789654" y="1917941"/>
            <a:ext cx="108857" cy="3766458"/>
          </a:xfrm>
          <a:prstGeom prst="rect">
            <a:avLst/>
          </a:prstGeom>
          <a:solidFill>
            <a:schemeClr val="accent2">
              <a:lumMod val="20000"/>
              <a:lumOff val="80000"/>
            </a:schemeClr>
          </a:solidFill>
          <a:ln w="1905"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p:cNvSpPr txBox="1"/>
          <p:nvPr/>
        </p:nvSpPr>
        <p:spPr>
          <a:xfrm>
            <a:off x="2578646" y="1464069"/>
            <a:ext cx="659155" cy="369332"/>
          </a:xfrm>
          <a:prstGeom prst="rect">
            <a:avLst/>
          </a:prstGeom>
          <a:noFill/>
        </p:spPr>
        <p:txBody>
          <a:bodyPr wrap="none" rtlCol="0">
            <a:spAutoFit/>
          </a:bodyPr>
          <a:lstStyle/>
          <a:p>
            <a:r>
              <a:rPr lang="en-US" b="1" dirty="0">
                <a:solidFill>
                  <a:schemeClr val="tx2"/>
                </a:solidFill>
              </a:rPr>
              <a:t>SQL</a:t>
            </a:r>
          </a:p>
        </p:txBody>
      </p:sp>
      <p:sp>
        <p:nvSpPr>
          <p:cNvPr id="5" name="TextBox 4"/>
          <p:cNvSpPr txBox="1"/>
          <p:nvPr/>
        </p:nvSpPr>
        <p:spPr>
          <a:xfrm>
            <a:off x="8683026" y="1464069"/>
            <a:ext cx="646331" cy="369332"/>
          </a:xfrm>
          <a:prstGeom prst="rect">
            <a:avLst/>
          </a:prstGeom>
          <a:noFill/>
        </p:spPr>
        <p:txBody>
          <a:bodyPr wrap="none" rtlCol="0">
            <a:spAutoFit/>
          </a:bodyPr>
          <a:lstStyle/>
          <a:p>
            <a:r>
              <a:rPr lang="en-US" b="1" dirty="0">
                <a:solidFill>
                  <a:schemeClr val="tx2"/>
                </a:solidFill>
              </a:rPr>
              <a:t>ECL</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2759" y="2116604"/>
            <a:ext cx="5567741" cy="3307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239" y="2116604"/>
            <a:ext cx="4844562" cy="3307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272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000" y="578372"/>
            <a:ext cx="11049000" cy="100155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3200" b="0" i="0" kern="1200" spc="0" dirty="0">
                <a:solidFill>
                  <a:schemeClr val="tx1">
                    <a:lumMod val="65000"/>
                    <a:lumOff val="35000"/>
                  </a:schemeClr>
                </a:solidFill>
                <a:latin typeface="Source Sans Pro Semibold" panose="020B0503030403020204" pitchFamily="34" charset="77"/>
                <a:ea typeface="+mn-ea"/>
                <a:cs typeface="Arial" pitchFamily="34" charset="0"/>
              </a:defRPr>
            </a:lvl1pPr>
          </a:lstStyle>
          <a:p>
            <a:r>
              <a:rPr lang="en-US" dirty="0">
                <a:solidFill>
                  <a:schemeClr val="tx2"/>
                </a:solidFill>
              </a:rPr>
              <a:t>SQL vs. ECL (sort, count, group)</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331" y="1877218"/>
            <a:ext cx="2870186" cy="584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402967" y="1713932"/>
            <a:ext cx="108857" cy="3766458"/>
          </a:xfrm>
          <a:prstGeom prst="rect">
            <a:avLst/>
          </a:prstGeom>
          <a:solidFill>
            <a:schemeClr val="tx2">
              <a:lumMod val="20000"/>
              <a:lumOff val="80000"/>
            </a:schemeClr>
          </a:solidFill>
          <a:ln w="1905"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19" y="1902027"/>
            <a:ext cx="3737556" cy="323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6092" y="3054015"/>
            <a:ext cx="371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6331" y="3125175"/>
            <a:ext cx="3253887" cy="586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6331" y="4355653"/>
            <a:ext cx="2705611" cy="528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6092" y="4246302"/>
            <a:ext cx="31623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823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582" y="157215"/>
            <a:ext cx="11049000" cy="1001559"/>
          </a:xfrm>
        </p:spPr>
        <p:txBody>
          <a:bodyPr/>
          <a:lstStyle/>
          <a:p>
            <a:r>
              <a:rPr lang="en-US" b="1" dirty="0">
                <a:solidFill>
                  <a:schemeClr val="tx2"/>
                </a:solidFill>
              </a:rPr>
              <a:t>ECL </a:t>
            </a:r>
          </a:p>
        </p:txBody>
      </p:sp>
      <p:sp>
        <p:nvSpPr>
          <p:cNvPr id="3" name="Content Placeholder 2"/>
          <p:cNvSpPr>
            <a:spLocks noGrp="1"/>
          </p:cNvSpPr>
          <p:nvPr>
            <p:ph idx="1"/>
          </p:nvPr>
        </p:nvSpPr>
        <p:spPr>
          <a:xfrm>
            <a:off x="1387700" y="1482810"/>
            <a:ext cx="6402868" cy="4842363"/>
          </a:xfrm>
        </p:spPr>
        <p:txBody>
          <a:bodyPr>
            <a:normAutofit/>
          </a:bodyPr>
          <a:lstStyle/>
          <a:p>
            <a:pPr marL="0" indent="0">
              <a:buNone/>
            </a:pPr>
            <a:r>
              <a:rPr lang="en-US" sz="1600" dirty="0">
                <a:solidFill>
                  <a:schemeClr val="tx2"/>
                </a:solidFill>
              </a:rPr>
              <a:t>ECL is a language design to query/manipulate massive data and is used for ETL (Extract, Transform, Load) and data visualization.</a:t>
            </a:r>
          </a:p>
          <a:p>
            <a:pPr marL="0" indent="0">
              <a:buNone/>
            </a:pPr>
            <a:r>
              <a:rPr lang="en-US" sz="1600" b="1" dirty="0">
                <a:solidFill>
                  <a:srgbClr val="FF0000"/>
                </a:solidFill>
              </a:rPr>
              <a:t>Extract</a:t>
            </a:r>
          </a:p>
          <a:p>
            <a:pPr marL="0" indent="0">
              <a:buNone/>
            </a:pPr>
            <a:r>
              <a:rPr lang="en-US" sz="1600" dirty="0">
                <a:solidFill>
                  <a:schemeClr val="tx2"/>
                </a:solidFill>
              </a:rPr>
              <a:t>Reading data from different type of datasets</a:t>
            </a:r>
          </a:p>
          <a:p>
            <a:pPr marL="0" indent="0">
              <a:buNone/>
            </a:pPr>
            <a:endParaRPr lang="en-US" sz="1600" dirty="0">
              <a:solidFill>
                <a:schemeClr val="tx2"/>
              </a:solidFill>
            </a:endParaRPr>
          </a:p>
          <a:p>
            <a:pPr marL="0" indent="0">
              <a:buNone/>
            </a:pPr>
            <a:r>
              <a:rPr lang="en-US" sz="1600" b="1" dirty="0">
                <a:solidFill>
                  <a:srgbClr val="FF0000"/>
                </a:solidFill>
              </a:rPr>
              <a:t>Transform</a:t>
            </a:r>
          </a:p>
          <a:p>
            <a:pPr marL="0" indent="0">
              <a:buNone/>
            </a:pPr>
            <a:r>
              <a:rPr lang="en-US" sz="1600" dirty="0">
                <a:solidFill>
                  <a:schemeClr val="tx2"/>
                </a:solidFill>
              </a:rPr>
              <a:t>Formatting/converting data to needed shape, so it can be used</a:t>
            </a:r>
          </a:p>
          <a:p>
            <a:pPr marL="0" indent="0">
              <a:buNone/>
            </a:pPr>
            <a:endParaRPr lang="en-US" sz="1600" dirty="0">
              <a:solidFill>
                <a:schemeClr val="tx2"/>
              </a:solidFill>
            </a:endParaRPr>
          </a:p>
          <a:p>
            <a:pPr marL="0" indent="0">
              <a:buNone/>
            </a:pPr>
            <a:r>
              <a:rPr lang="en-US" sz="1600" b="1" dirty="0">
                <a:solidFill>
                  <a:srgbClr val="FF0000"/>
                </a:solidFill>
              </a:rPr>
              <a:t>Load</a:t>
            </a:r>
          </a:p>
          <a:p>
            <a:pPr marL="0" indent="0">
              <a:buNone/>
            </a:pPr>
            <a:r>
              <a:rPr lang="en-US" sz="1600" dirty="0">
                <a:solidFill>
                  <a:schemeClr val="tx2"/>
                </a:solidFill>
              </a:rPr>
              <a:t>Writing dataset to it’s target location</a:t>
            </a:r>
          </a:p>
        </p:txBody>
      </p:sp>
      <p:grpSp>
        <p:nvGrpSpPr>
          <p:cNvPr id="31" name="Group 30"/>
          <p:cNvGrpSpPr/>
          <p:nvPr/>
        </p:nvGrpSpPr>
        <p:grpSpPr>
          <a:xfrm>
            <a:off x="8056837" y="1482810"/>
            <a:ext cx="2949713" cy="4909751"/>
            <a:chOff x="8410832" y="574946"/>
            <a:chExt cx="3139184" cy="6122416"/>
          </a:xfrm>
        </p:grpSpPr>
        <p:grpSp>
          <p:nvGrpSpPr>
            <p:cNvPr id="13" name="Group 12"/>
            <p:cNvGrpSpPr/>
            <p:nvPr/>
          </p:nvGrpSpPr>
          <p:grpSpPr>
            <a:xfrm>
              <a:off x="8410832" y="574946"/>
              <a:ext cx="2948954" cy="986744"/>
              <a:chOff x="8262715" y="1604565"/>
              <a:chExt cx="3484605" cy="1351005"/>
            </a:xfrm>
          </p:grpSpPr>
          <p:sp>
            <p:nvSpPr>
              <p:cNvPr id="8" name="Rectangle 7"/>
              <p:cNvSpPr/>
              <p:nvPr/>
            </p:nvSpPr>
            <p:spPr>
              <a:xfrm>
                <a:off x="8262715" y="1604565"/>
                <a:ext cx="3484605" cy="1351005"/>
              </a:xfrm>
              <a:prstGeom prst="rect">
                <a:avLst/>
              </a:prstGeom>
              <a:solidFill>
                <a:schemeClr val="accent2">
                  <a:lumMod val="40000"/>
                  <a:lumOff val="60000"/>
                </a:schemeClr>
              </a:solidFill>
              <a:ln>
                <a:solidFill>
                  <a:schemeClr val="accent1">
                    <a:shade val="50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Flowchart: Magnetic Disk 4"/>
              <p:cNvSpPr/>
              <p:nvPr/>
            </p:nvSpPr>
            <p:spPr>
              <a:xfrm>
                <a:off x="8578164" y="2240653"/>
                <a:ext cx="914400" cy="612648"/>
              </a:xfrm>
              <a:prstGeom prst="flowChartMagneticDisk">
                <a:avLst/>
              </a:prstGeom>
              <a:solidFill>
                <a:schemeClr val="accent5">
                  <a:lumMod val="60000"/>
                  <a:lumOff val="4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Magnetic Disk 5"/>
              <p:cNvSpPr/>
              <p:nvPr/>
            </p:nvSpPr>
            <p:spPr>
              <a:xfrm>
                <a:off x="9593091" y="2240653"/>
                <a:ext cx="914400" cy="612648"/>
              </a:xfrm>
              <a:prstGeom prst="flowChartMagneticDisk">
                <a:avLst/>
              </a:prstGeom>
              <a:solidFill>
                <a:schemeClr val="accent5">
                  <a:lumMod val="60000"/>
                  <a:lumOff val="4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p:cNvSpPr/>
              <p:nvPr/>
            </p:nvSpPr>
            <p:spPr>
              <a:xfrm>
                <a:off x="10645603" y="2240653"/>
                <a:ext cx="914400" cy="612648"/>
              </a:xfrm>
              <a:prstGeom prst="flowChartMagneticDisk">
                <a:avLst/>
              </a:prstGeom>
              <a:solidFill>
                <a:schemeClr val="accent5">
                  <a:lumMod val="60000"/>
                  <a:lumOff val="4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486712" y="1612545"/>
                <a:ext cx="1151450" cy="630569"/>
              </a:xfrm>
              <a:prstGeom prst="rect">
                <a:avLst/>
              </a:prstGeom>
              <a:noFill/>
              <a:scene3d>
                <a:camera prst="orthographicFront"/>
                <a:lightRig rig="threePt" dir="t"/>
              </a:scene3d>
              <a:sp3d>
                <a:bevelT w="152400" h="50800" prst="softRound"/>
              </a:sp3d>
            </p:spPr>
            <p:txBody>
              <a:bodyPr wrap="none" rtlCol="0">
                <a:spAutoFit/>
              </a:bodyPr>
              <a:lstStyle/>
              <a:p>
                <a:r>
                  <a:rPr lang="en-US" dirty="0">
                    <a:solidFill>
                      <a:srgbClr val="00B0F0"/>
                    </a:solidFill>
                  </a:rPr>
                  <a:t>Source</a:t>
                </a:r>
              </a:p>
            </p:txBody>
          </p:sp>
        </p:grpSp>
        <p:sp>
          <p:nvSpPr>
            <p:cNvPr id="14" name="Down Arrow 13"/>
            <p:cNvSpPr/>
            <p:nvPr/>
          </p:nvSpPr>
          <p:spPr>
            <a:xfrm>
              <a:off x="9595933" y="1782270"/>
              <a:ext cx="617140" cy="593865"/>
            </a:xfrm>
            <a:prstGeom prst="downArrow">
              <a:avLst/>
            </a:prstGeom>
            <a:solidFill>
              <a:srgbClr val="F50963"/>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9595933" y="3348082"/>
              <a:ext cx="617140" cy="593865"/>
            </a:xfrm>
            <a:prstGeom prst="downArrow">
              <a:avLst/>
            </a:prstGeom>
            <a:solidFill>
              <a:srgbClr val="F50963"/>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9595933" y="4913894"/>
              <a:ext cx="617140" cy="593865"/>
            </a:xfrm>
            <a:prstGeom prst="downArrow">
              <a:avLst/>
            </a:prstGeom>
            <a:solidFill>
              <a:srgbClr val="F50963"/>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9467463" y="2472004"/>
              <a:ext cx="871315" cy="766386"/>
            </a:xfrm>
            <a:prstGeom prst="flowChartMagneticDisk">
              <a:avLst/>
            </a:prstGeom>
            <a:solidFill>
              <a:srgbClr val="FF99CC"/>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9467463" y="4037816"/>
              <a:ext cx="871315" cy="766386"/>
            </a:xfrm>
            <a:prstGeom prst="flowChartMagneticDisk">
              <a:avLst/>
            </a:prstGeom>
            <a:solidFill>
              <a:srgbClr val="FF99CC"/>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98415" y="1851527"/>
              <a:ext cx="992668" cy="460554"/>
            </a:xfrm>
            <a:prstGeom prst="rect">
              <a:avLst/>
            </a:prstGeom>
            <a:solidFill>
              <a:srgbClr val="F5096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solidFill>
                </a:rPr>
                <a:t>Extract</a:t>
              </a:r>
            </a:p>
          </p:txBody>
        </p:sp>
        <p:sp>
          <p:nvSpPr>
            <p:cNvPr id="23" name="TextBox 22"/>
            <p:cNvSpPr txBox="1"/>
            <p:nvPr/>
          </p:nvSpPr>
          <p:spPr>
            <a:xfrm>
              <a:off x="10310542" y="3400908"/>
              <a:ext cx="1239474" cy="460554"/>
            </a:xfrm>
            <a:prstGeom prst="rect">
              <a:avLst/>
            </a:prstGeom>
            <a:solidFill>
              <a:srgbClr val="F5096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solidFill>
                </a:rPr>
                <a:t>Transfer</a:t>
              </a:r>
            </a:p>
          </p:txBody>
        </p:sp>
        <p:sp>
          <p:nvSpPr>
            <p:cNvPr id="24" name="TextBox 23"/>
            <p:cNvSpPr txBox="1"/>
            <p:nvPr/>
          </p:nvSpPr>
          <p:spPr>
            <a:xfrm>
              <a:off x="10449160" y="4846784"/>
              <a:ext cx="910626" cy="460554"/>
            </a:xfrm>
            <a:prstGeom prst="rect">
              <a:avLst/>
            </a:prstGeom>
            <a:solidFill>
              <a:srgbClr val="F5096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solidFill>
                </a:rPr>
                <a:t>Load</a:t>
              </a:r>
            </a:p>
          </p:txBody>
        </p:sp>
        <p:grpSp>
          <p:nvGrpSpPr>
            <p:cNvPr id="25" name="Group 24"/>
            <p:cNvGrpSpPr/>
            <p:nvPr/>
          </p:nvGrpSpPr>
          <p:grpSpPr>
            <a:xfrm>
              <a:off x="8491841" y="5603628"/>
              <a:ext cx="3058175" cy="1093734"/>
              <a:chOff x="8275036" y="1602785"/>
              <a:chExt cx="3484605" cy="1351005"/>
            </a:xfrm>
          </p:grpSpPr>
          <p:sp>
            <p:nvSpPr>
              <p:cNvPr id="26" name="Rectangle 25"/>
              <p:cNvSpPr/>
              <p:nvPr/>
            </p:nvSpPr>
            <p:spPr>
              <a:xfrm>
                <a:off x="8275036" y="1602785"/>
                <a:ext cx="3484605" cy="1351005"/>
              </a:xfrm>
              <a:prstGeom prst="rect">
                <a:avLst/>
              </a:prstGeom>
              <a:solidFill>
                <a:schemeClr val="accent6">
                  <a:lumMod val="20000"/>
                  <a:lumOff val="80000"/>
                </a:schemeClr>
              </a:solidFill>
              <a:ln>
                <a:solidFill>
                  <a:schemeClr val="accent1">
                    <a:shade val="50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Flowchart: Magnetic Disk 26"/>
              <p:cNvSpPr/>
              <p:nvPr/>
            </p:nvSpPr>
            <p:spPr>
              <a:xfrm>
                <a:off x="8578164" y="2240653"/>
                <a:ext cx="914400" cy="612648"/>
              </a:xfrm>
              <a:prstGeom prst="flowChartMagneticDisk">
                <a:avLst/>
              </a:prstGeom>
              <a:solidFill>
                <a:srgbClr val="FF9966"/>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Magnetic Disk 27"/>
              <p:cNvSpPr/>
              <p:nvPr/>
            </p:nvSpPr>
            <p:spPr>
              <a:xfrm>
                <a:off x="9593091" y="2240653"/>
                <a:ext cx="914400" cy="612648"/>
              </a:xfrm>
              <a:prstGeom prst="flowChartMagneticDisk">
                <a:avLst/>
              </a:prstGeom>
              <a:solidFill>
                <a:srgbClr val="FF9966"/>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p:cNvSpPr/>
              <p:nvPr/>
            </p:nvSpPr>
            <p:spPr>
              <a:xfrm>
                <a:off x="10645603" y="2240653"/>
                <a:ext cx="914400" cy="612648"/>
              </a:xfrm>
              <a:prstGeom prst="flowChartMagneticDisk">
                <a:avLst/>
              </a:prstGeom>
              <a:solidFill>
                <a:srgbClr val="FF9966"/>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363014" y="1741082"/>
                <a:ext cx="1374551" cy="399083"/>
              </a:xfrm>
              <a:prstGeom prst="rect">
                <a:avLst/>
              </a:prstGeom>
              <a:noFill/>
              <a:scene3d>
                <a:camera prst="orthographicFront"/>
                <a:lightRig rig="threePt" dir="t"/>
              </a:scene3d>
              <a:sp3d>
                <a:bevelT w="152400" h="50800" prst="softRound"/>
              </a:sp3d>
            </p:spPr>
            <p:txBody>
              <a:bodyPr wrap="none" rtlCol="0">
                <a:spAutoFit/>
              </a:bodyPr>
              <a:lstStyle/>
              <a:p>
                <a:r>
                  <a:rPr lang="en-US" dirty="0">
                    <a:solidFill>
                      <a:schemeClr val="bg1"/>
                    </a:solidFill>
                  </a:rPr>
                  <a:t>Destination</a:t>
                </a:r>
              </a:p>
            </p:txBody>
          </p:sp>
        </p:grpSp>
      </p:grpSp>
    </p:spTree>
    <p:extLst>
      <p:ext uri="{BB962C8B-B14F-4D97-AF65-F5344CB8AC3E}">
        <p14:creationId xmlns:p14="http://schemas.microsoft.com/office/powerpoint/2010/main" val="254286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7DB3-2D49-4CE5-8AC1-E74EF79781C5}"/>
              </a:ext>
            </a:extLst>
          </p:cNvPr>
          <p:cNvSpPr>
            <a:spLocks noGrp="1"/>
          </p:cNvSpPr>
          <p:nvPr>
            <p:ph type="title"/>
          </p:nvPr>
        </p:nvSpPr>
        <p:spPr/>
        <p:txBody>
          <a:bodyPr/>
          <a:lstStyle/>
          <a:p>
            <a:r>
              <a:rPr lang="en-US" dirty="0"/>
              <a:t>Statement Types</a:t>
            </a:r>
          </a:p>
        </p:txBody>
      </p:sp>
      <p:sp>
        <p:nvSpPr>
          <p:cNvPr id="3" name="Content Placeholder 2">
            <a:extLst>
              <a:ext uri="{FF2B5EF4-FFF2-40B4-BE49-F238E27FC236}">
                <a16:creationId xmlns:a16="http://schemas.microsoft.com/office/drawing/2014/main" id="{A80E7B72-9437-402A-AAA6-057914C48984}"/>
              </a:ext>
            </a:extLst>
          </p:cNvPr>
          <p:cNvSpPr>
            <a:spLocks noGrp="1"/>
          </p:cNvSpPr>
          <p:nvPr>
            <p:ph idx="1"/>
          </p:nvPr>
        </p:nvSpPr>
        <p:spPr/>
        <p:txBody>
          <a:bodyPr/>
          <a:lstStyle/>
          <a:p>
            <a:pPr>
              <a:buFont typeface="Arial" panose="020B0604020202020204" pitchFamily="34" charset="0"/>
              <a:buChar char="•"/>
            </a:pPr>
            <a:r>
              <a:rPr lang="en-US" dirty="0"/>
              <a:t>Two Statement Types</a:t>
            </a:r>
          </a:p>
          <a:p>
            <a:pPr lvl="1">
              <a:buFont typeface="Arial" panose="020B0604020202020204" pitchFamily="34" charset="0"/>
              <a:buChar char="•"/>
            </a:pPr>
            <a:r>
              <a:rPr lang="en-US" dirty="0">
                <a:solidFill>
                  <a:srgbClr val="00B0F0"/>
                </a:solidFill>
              </a:rPr>
              <a:t>Definition</a:t>
            </a:r>
          </a:p>
          <a:p>
            <a:pPr lvl="2">
              <a:buFont typeface="Arial" panose="020B0604020202020204" pitchFamily="34" charset="0"/>
              <a:buChar char="•"/>
            </a:pPr>
            <a:r>
              <a:rPr lang="en-US" dirty="0"/>
              <a:t>Assign an expression to an attribute</a:t>
            </a:r>
          </a:p>
          <a:p>
            <a:pPr lvl="1">
              <a:buFont typeface="Arial" panose="020B0604020202020204" pitchFamily="34" charset="0"/>
              <a:buChar char="•"/>
            </a:pPr>
            <a:r>
              <a:rPr lang="en-US" dirty="0">
                <a:solidFill>
                  <a:srgbClr val="00B0F0"/>
                </a:solidFill>
              </a:rPr>
              <a:t>Action</a:t>
            </a:r>
          </a:p>
          <a:p>
            <a:pPr lvl="2">
              <a:buFont typeface="Arial" panose="020B0604020202020204" pitchFamily="34" charset="0"/>
              <a:buChar char="•"/>
            </a:pPr>
            <a:r>
              <a:rPr lang="en-US" dirty="0"/>
              <a:t>Does something that affects the outside world, such as OUTPUT</a:t>
            </a:r>
          </a:p>
          <a:p>
            <a:pPr>
              <a:buFont typeface="Arial" panose="020B0604020202020204" pitchFamily="34" charset="0"/>
              <a:buChar char="•"/>
            </a:pPr>
            <a:r>
              <a:rPr lang="en-US" dirty="0"/>
              <a:t>Plot Twist</a:t>
            </a:r>
          </a:p>
          <a:p>
            <a:pPr lvl="1">
              <a:buFont typeface="Arial" panose="020B0604020202020204" pitchFamily="34" charset="0"/>
              <a:buChar char="•"/>
            </a:pPr>
            <a:r>
              <a:rPr lang="en-US" dirty="0"/>
              <a:t>You can define an attribute as an action</a:t>
            </a:r>
          </a:p>
        </p:txBody>
      </p:sp>
    </p:spTree>
    <p:extLst>
      <p:ext uri="{BB962C8B-B14F-4D97-AF65-F5344CB8AC3E}">
        <p14:creationId xmlns:p14="http://schemas.microsoft.com/office/powerpoint/2010/main" val="231615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197" y="634313"/>
            <a:ext cx="3539181" cy="503994"/>
          </a:xfrm>
        </p:spPr>
        <p:txBody>
          <a:bodyPr/>
          <a:lstStyle/>
          <a:p>
            <a:r>
              <a:rPr lang="en-US" b="1" dirty="0">
                <a:solidFill>
                  <a:schemeClr val="tx2"/>
                </a:solidFill>
              </a:rPr>
              <a:t>House Keeping </a:t>
            </a:r>
          </a:p>
        </p:txBody>
      </p:sp>
      <p:sp>
        <p:nvSpPr>
          <p:cNvPr id="3" name="Content Placeholder 2"/>
          <p:cNvSpPr>
            <a:spLocks noGrp="1"/>
          </p:cNvSpPr>
          <p:nvPr>
            <p:ph idx="1"/>
          </p:nvPr>
        </p:nvSpPr>
        <p:spPr>
          <a:xfrm>
            <a:off x="668425" y="1451720"/>
            <a:ext cx="10778827" cy="4519888"/>
          </a:xfrm>
        </p:spPr>
        <p:txBody>
          <a:bodyPr>
            <a:normAutofit/>
          </a:bodyPr>
          <a:lstStyle/>
          <a:p>
            <a:pPr lvl="1">
              <a:buClr>
                <a:schemeClr val="tx2"/>
              </a:buClr>
              <a:buFont typeface="Arial" panose="020B0604020202020204" pitchFamily="34" charset="0"/>
              <a:buChar char="•"/>
            </a:pPr>
            <a:r>
              <a:rPr lang="en-US" sz="1800" dirty="0"/>
              <a:t>Declarative Lang</a:t>
            </a:r>
          </a:p>
          <a:p>
            <a:pPr lvl="1">
              <a:buClr>
                <a:schemeClr val="tx2"/>
              </a:buClr>
              <a:buFont typeface="Arial" panose="020B0604020202020204" pitchFamily="34" charset="0"/>
              <a:buChar char="•"/>
            </a:pPr>
            <a:r>
              <a:rPr lang="en-US" sz="1800" dirty="0"/>
              <a:t>Not case-sensitive</a:t>
            </a:r>
          </a:p>
          <a:p>
            <a:pPr lvl="1">
              <a:buClr>
                <a:schemeClr val="tx2"/>
              </a:buClr>
              <a:buFont typeface="Arial" panose="020B0604020202020204" pitchFamily="34" charset="0"/>
              <a:buChar char="•"/>
            </a:pPr>
            <a:r>
              <a:rPr lang="en-US" sz="1800" dirty="0"/>
              <a:t>White space is ignored</a:t>
            </a:r>
          </a:p>
          <a:p>
            <a:pPr lvl="1">
              <a:buClr>
                <a:schemeClr val="tx2"/>
              </a:buClr>
              <a:buFont typeface="Arial" panose="020B0604020202020204" pitchFamily="34" charset="0"/>
              <a:buChar char="•"/>
            </a:pPr>
            <a:r>
              <a:rPr lang="en-US" sz="1800" dirty="0"/>
              <a:t>Formatting is recommended</a:t>
            </a:r>
          </a:p>
          <a:p>
            <a:pPr lvl="1">
              <a:buClr>
                <a:schemeClr val="tx2"/>
              </a:buClr>
              <a:buFont typeface="Arial" panose="020B0604020202020204" pitchFamily="34" charset="0"/>
              <a:buChar char="•"/>
            </a:pPr>
            <a:r>
              <a:rPr lang="en-US" sz="1800" dirty="0"/>
              <a:t> </a:t>
            </a:r>
            <a:r>
              <a:rPr lang="en-US" sz="1800" dirty="0">
                <a:solidFill>
                  <a:srgbClr val="00B050"/>
                </a:solidFill>
              </a:rPr>
              <a:t>// This is a single line comment</a:t>
            </a:r>
          </a:p>
          <a:p>
            <a:pPr lvl="1">
              <a:buClr>
                <a:schemeClr val="tx2"/>
              </a:buClr>
              <a:buFont typeface="Arial" panose="020B0604020202020204" pitchFamily="34" charset="0"/>
              <a:buChar char="•"/>
            </a:pPr>
            <a:r>
              <a:rPr lang="en-US" sz="1800" dirty="0">
                <a:solidFill>
                  <a:srgbClr val="00B050"/>
                </a:solidFill>
              </a:rPr>
              <a:t>/* A  block comment */</a:t>
            </a:r>
          </a:p>
          <a:p>
            <a:pPr lvl="1">
              <a:buClr>
                <a:schemeClr val="tx2"/>
              </a:buClr>
              <a:buFont typeface="Arial" panose="020B0604020202020204" pitchFamily="34" charset="0"/>
              <a:buChar char="•"/>
            </a:pPr>
            <a:r>
              <a:rPr lang="en-US" sz="1800" dirty="0" err="1"/>
              <a:t>Object.Property</a:t>
            </a:r>
            <a:r>
              <a:rPr lang="en-US" sz="1800" dirty="0"/>
              <a:t> syntax  is used to qualify definition scope and disambiguate field references within datasets:</a:t>
            </a:r>
          </a:p>
          <a:p>
            <a:pPr lvl="2">
              <a:buClr>
                <a:schemeClr val="tx2"/>
              </a:buClr>
              <a:buFont typeface="Courier New" panose="02070309020205020404" pitchFamily="49" charset="0"/>
              <a:buChar char="o"/>
            </a:pPr>
            <a:r>
              <a:rPr lang="en-US" sz="1800" dirty="0" err="1"/>
              <a:t>ModuleName.Definition</a:t>
            </a:r>
            <a:r>
              <a:rPr lang="en-US" sz="1800" dirty="0"/>
              <a:t>  </a:t>
            </a:r>
            <a:r>
              <a:rPr lang="en-US" sz="1800" dirty="0">
                <a:solidFill>
                  <a:srgbClr val="00B050"/>
                </a:solidFill>
              </a:rPr>
              <a:t>//reference a definition from another module/folder</a:t>
            </a:r>
          </a:p>
          <a:p>
            <a:pPr lvl="2">
              <a:buClr>
                <a:schemeClr val="tx2"/>
              </a:buClr>
              <a:buFont typeface="Courier New" panose="02070309020205020404" pitchFamily="49" charset="0"/>
              <a:buChar char="o"/>
            </a:pPr>
            <a:r>
              <a:rPr lang="en-US" sz="1800" dirty="0" err="1"/>
              <a:t>Dataset.Field</a:t>
            </a:r>
            <a:r>
              <a:rPr lang="en-US" sz="1800" dirty="0"/>
              <a:t>           </a:t>
            </a:r>
            <a:r>
              <a:rPr lang="en-US" sz="1800" dirty="0">
                <a:solidFill>
                  <a:srgbClr val="00B050"/>
                </a:solidFill>
              </a:rPr>
              <a:t>//reference a field in a dataset or record set</a:t>
            </a:r>
          </a:p>
        </p:txBody>
      </p:sp>
    </p:spTree>
    <p:extLst>
      <p:ext uri="{BB962C8B-B14F-4D97-AF65-F5344CB8AC3E}">
        <p14:creationId xmlns:p14="http://schemas.microsoft.com/office/powerpoint/2010/main" val="2345407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CloudIDE</a:t>
            </a:r>
          </a:p>
        </p:txBody>
      </p:sp>
      <p:sp>
        <p:nvSpPr>
          <p:cNvPr id="3" name="Rectangle 2"/>
          <p:cNvSpPr/>
          <p:nvPr/>
        </p:nvSpPr>
        <p:spPr>
          <a:xfrm>
            <a:off x="1104900" y="1382550"/>
            <a:ext cx="7738654" cy="1477328"/>
          </a:xfrm>
          <a:prstGeom prst="rect">
            <a:avLst/>
          </a:prstGeom>
        </p:spPr>
        <p:txBody>
          <a:bodyPr wrap="square">
            <a:spAutoFit/>
          </a:bodyPr>
          <a:lstStyle/>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p:txBody>
      </p:sp>
      <p:sp>
        <p:nvSpPr>
          <p:cNvPr id="4" name="Rectangle 3">
            <a:extLst>
              <a:ext uri="{FF2B5EF4-FFF2-40B4-BE49-F238E27FC236}">
                <a16:creationId xmlns:a16="http://schemas.microsoft.com/office/drawing/2014/main" id="{45DD8E52-4261-40A2-BF11-FEB987159CE1}"/>
              </a:ext>
            </a:extLst>
          </p:cNvPr>
          <p:cNvSpPr/>
          <p:nvPr/>
        </p:nvSpPr>
        <p:spPr>
          <a:xfrm>
            <a:off x="1104900" y="1537454"/>
            <a:ext cx="9081076" cy="2585323"/>
          </a:xfrm>
          <a:prstGeom prst="rect">
            <a:avLst/>
          </a:prstGeom>
        </p:spPr>
        <p:txBody>
          <a:bodyPr wrap="none">
            <a:spAutoFit/>
          </a:bodyPr>
          <a:lstStyle/>
          <a:p>
            <a:r>
              <a:rPr lang="en-US" dirty="0">
                <a:solidFill>
                  <a:schemeClr val="tx2"/>
                </a:solidFill>
              </a:rPr>
              <a:t>CloudIDE is our cloud-based IDE which developers can simply login and start coding.</a:t>
            </a:r>
          </a:p>
          <a:p>
            <a:r>
              <a:rPr lang="en-US" dirty="0">
                <a:hlinkClick r:id="rId2"/>
              </a:rPr>
              <a:t>ECL Cloud IDE (hpccsystems.com)</a:t>
            </a:r>
            <a:endParaRPr lang="en-US" dirty="0">
              <a:solidFill>
                <a:schemeClr val="tx2"/>
              </a:solidFill>
            </a:endParaRPr>
          </a:p>
          <a:p>
            <a:endParaRPr lang="en-US" dirty="0">
              <a:solidFill>
                <a:schemeClr val="tx2"/>
              </a:solidFill>
              <a:highlight>
                <a:srgbClr val="FFFF00"/>
              </a:highlight>
            </a:endParaRPr>
          </a:p>
          <a:p>
            <a:pPr marL="285750" indent="-285750">
              <a:buFont typeface="Arial" panose="020B0604020202020204" pitchFamily="34" charset="0"/>
              <a:buChar char="•"/>
            </a:pPr>
            <a:r>
              <a:rPr lang="en-US" dirty="0">
                <a:solidFill>
                  <a:schemeClr val="tx2"/>
                </a:solidFill>
              </a:rPr>
              <a:t>Select Register</a:t>
            </a:r>
          </a:p>
          <a:p>
            <a:pPr marL="285750" indent="-285750">
              <a:buFont typeface="Arial" panose="020B0604020202020204" pitchFamily="34" charset="0"/>
              <a:buChar char="•"/>
            </a:pPr>
            <a:r>
              <a:rPr lang="en-US" dirty="0">
                <a:solidFill>
                  <a:schemeClr val="tx2"/>
                </a:solidFill>
              </a:rPr>
              <a:t>Enter required information</a:t>
            </a:r>
          </a:p>
          <a:p>
            <a:pPr marL="742950" lvl="1" indent="-285750">
              <a:buFont typeface="Courier New" panose="02070309020205020404" pitchFamily="49" charset="0"/>
              <a:buChar char="o"/>
            </a:pPr>
            <a:r>
              <a:rPr lang="en-US" dirty="0">
                <a:solidFill>
                  <a:schemeClr val="tx2"/>
                </a:solidFill>
              </a:rPr>
              <a:t>Username: </a:t>
            </a:r>
            <a:r>
              <a:rPr lang="en-US" dirty="0" err="1">
                <a:solidFill>
                  <a:schemeClr val="tx2"/>
                </a:solidFill>
                <a:highlight>
                  <a:srgbClr val="00FFFF"/>
                </a:highlight>
              </a:rPr>
              <a:t>FirstName_LastNameInitial</a:t>
            </a:r>
            <a:endParaRPr lang="en-US" dirty="0">
              <a:solidFill>
                <a:schemeClr val="tx2"/>
              </a:solidFill>
              <a:highlight>
                <a:srgbClr val="00FFFF"/>
              </a:highlight>
            </a:endParaRPr>
          </a:p>
          <a:p>
            <a:pPr marL="285750" indent="-285750">
              <a:buFont typeface="Arial" panose="020B0604020202020204" pitchFamily="34" charset="0"/>
              <a:buChar char="•"/>
            </a:pPr>
            <a:r>
              <a:rPr lang="en-US" dirty="0">
                <a:solidFill>
                  <a:schemeClr val="tx2"/>
                </a:solidFill>
              </a:rPr>
              <a:t>Select Create Account </a:t>
            </a:r>
          </a:p>
          <a:p>
            <a:pPr marL="285750" indent="-285750">
              <a:buFont typeface="Arial" panose="020B0604020202020204" pitchFamily="34" charset="0"/>
              <a:buChar char="•"/>
            </a:pPr>
            <a:r>
              <a:rPr lang="en-US" dirty="0">
                <a:solidFill>
                  <a:schemeClr val="tx2"/>
                </a:solidFill>
              </a:rPr>
              <a:t>A confirmation email is sent</a:t>
            </a:r>
          </a:p>
          <a:p>
            <a:pPr marL="285750" indent="-285750">
              <a:buFont typeface="Arial" panose="020B0604020202020204" pitchFamily="34" charset="0"/>
              <a:buChar char="•"/>
            </a:pPr>
            <a:r>
              <a:rPr lang="en-US" dirty="0">
                <a:solidFill>
                  <a:schemeClr val="tx2"/>
                </a:solidFill>
              </a:rPr>
              <a:t>Confirm the account</a:t>
            </a:r>
          </a:p>
        </p:txBody>
      </p:sp>
      <p:pic>
        <p:nvPicPr>
          <p:cNvPr id="5" name="Picture 4">
            <a:extLst>
              <a:ext uri="{FF2B5EF4-FFF2-40B4-BE49-F238E27FC236}">
                <a16:creationId xmlns:a16="http://schemas.microsoft.com/office/drawing/2014/main" id="{A09E64F8-8A44-42C8-A01A-51F9EE759B31}"/>
              </a:ext>
            </a:extLst>
          </p:cNvPr>
          <p:cNvPicPr>
            <a:picLocks noChangeAspect="1"/>
          </p:cNvPicPr>
          <p:nvPr/>
        </p:nvPicPr>
        <p:blipFill>
          <a:blip r:embed="rId3"/>
          <a:stretch>
            <a:fillRect/>
          </a:stretch>
        </p:blipFill>
        <p:spPr>
          <a:xfrm>
            <a:off x="6589514" y="2614671"/>
            <a:ext cx="3596462" cy="25308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7873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625" y="461318"/>
            <a:ext cx="3745127" cy="660513"/>
          </a:xfrm>
        </p:spPr>
        <p:txBody>
          <a:bodyPr/>
          <a:lstStyle/>
          <a:p>
            <a:r>
              <a:rPr lang="en-US" b="1" dirty="0">
                <a:solidFill>
                  <a:schemeClr val="tx2"/>
                </a:solidFill>
              </a:rPr>
              <a:t>House Keeping </a:t>
            </a:r>
            <a:r>
              <a:rPr lang="en-US" b="1" dirty="0" err="1">
                <a:solidFill>
                  <a:schemeClr val="tx2"/>
                </a:solidFill>
              </a:rPr>
              <a:t>Cont</a:t>
            </a:r>
            <a:r>
              <a:rPr lang="en-US" b="1" dirty="0">
                <a:solidFill>
                  <a:schemeClr val="tx2"/>
                </a:solidFill>
              </a:rPr>
              <a:t> </a:t>
            </a:r>
          </a:p>
        </p:txBody>
      </p:sp>
      <p:sp>
        <p:nvSpPr>
          <p:cNvPr id="3" name="Content Placeholder 2"/>
          <p:cNvSpPr>
            <a:spLocks noGrp="1"/>
          </p:cNvSpPr>
          <p:nvPr>
            <p:ph idx="1"/>
          </p:nvPr>
        </p:nvSpPr>
        <p:spPr>
          <a:xfrm>
            <a:off x="997783" y="1632564"/>
            <a:ext cx="11797048" cy="4519888"/>
          </a:xfrm>
        </p:spPr>
        <p:txBody>
          <a:bodyPr>
            <a:normAutofit/>
          </a:bodyPr>
          <a:lstStyle/>
          <a:p>
            <a:pPr lvl="1">
              <a:lnSpc>
                <a:spcPct val="150000"/>
              </a:lnSpc>
              <a:buFont typeface="Arial" panose="020B0604020202020204" pitchFamily="34" charset="0"/>
              <a:buChar char="•"/>
            </a:pPr>
            <a:r>
              <a:rPr lang="en-US" sz="1800" dirty="0"/>
              <a:t>Definition assignment is :=</a:t>
            </a:r>
          </a:p>
          <a:p>
            <a:pPr lvl="1">
              <a:lnSpc>
                <a:spcPct val="150000"/>
              </a:lnSpc>
              <a:buFont typeface="Arial" panose="020B0604020202020204" pitchFamily="34" charset="0"/>
              <a:buChar char="•"/>
            </a:pPr>
            <a:r>
              <a:rPr lang="en-US" sz="1800" dirty="0"/>
              <a:t>Semicolon terminator:  </a:t>
            </a:r>
            <a:r>
              <a:rPr lang="en-US" sz="1800" dirty="0" err="1">
                <a:solidFill>
                  <a:srgbClr val="00B050"/>
                </a:solidFill>
              </a:rPr>
              <a:t>num</a:t>
            </a:r>
            <a:r>
              <a:rPr lang="en-US" sz="1800" dirty="0">
                <a:solidFill>
                  <a:srgbClr val="00B050"/>
                </a:solidFill>
              </a:rPr>
              <a:t> := 12;</a:t>
            </a:r>
          </a:p>
          <a:p>
            <a:pPr lvl="1">
              <a:lnSpc>
                <a:spcPct val="150000"/>
              </a:lnSpc>
              <a:buFont typeface="Arial" panose="020B0604020202020204" pitchFamily="34" charset="0"/>
              <a:buChar char="•"/>
            </a:pPr>
            <a:r>
              <a:rPr lang="en-US" sz="1800" dirty="0"/>
              <a:t>Equality test is =    </a:t>
            </a:r>
            <a:r>
              <a:rPr lang="en-US" sz="1800" dirty="0" err="1">
                <a:solidFill>
                  <a:srgbClr val="00B050"/>
                </a:solidFill>
              </a:rPr>
              <a:t>valOne</a:t>
            </a:r>
            <a:r>
              <a:rPr lang="en-US" sz="1800" dirty="0">
                <a:solidFill>
                  <a:srgbClr val="00B050"/>
                </a:solidFill>
              </a:rPr>
              <a:t> = </a:t>
            </a:r>
            <a:r>
              <a:rPr lang="en-US" sz="1800" dirty="0" err="1">
                <a:solidFill>
                  <a:srgbClr val="00B050"/>
                </a:solidFill>
              </a:rPr>
              <a:t>valTwo</a:t>
            </a:r>
            <a:endParaRPr lang="en-US" sz="1800" dirty="0">
              <a:solidFill>
                <a:srgbClr val="00B050"/>
              </a:solidFill>
            </a:endParaRPr>
          </a:p>
          <a:p>
            <a:pPr lvl="1">
              <a:lnSpc>
                <a:spcPct val="150000"/>
              </a:lnSpc>
              <a:buFont typeface="Arial" panose="020B0604020202020204" pitchFamily="34" charset="0"/>
              <a:buChar char="•"/>
            </a:pPr>
            <a:r>
              <a:rPr lang="en-US" sz="1800" dirty="0"/>
              <a:t>Attributes can be defined only once</a:t>
            </a:r>
          </a:p>
          <a:p>
            <a:pPr lvl="1">
              <a:lnSpc>
                <a:spcPct val="150000"/>
              </a:lnSpc>
              <a:buFont typeface="Arial" panose="020B0604020202020204" pitchFamily="34" charset="0"/>
              <a:buChar char="•"/>
            </a:pPr>
            <a:r>
              <a:rPr lang="en-US" sz="1800" dirty="0"/>
              <a:t>Only those definitions that </a:t>
            </a:r>
            <a:r>
              <a:rPr lang="en-US" sz="1800" u="sng" dirty="0"/>
              <a:t>contribute to a result </a:t>
            </a:r>
            <a:r>
              <a:rPr lang="en-US" sz="1800" dirty="0"/>
              <a:t>are compiled and used</a:t>
            </a:r>
          </a:p>
          <a:p>
            <a:pPr lvl="1">
              <a:lnSpc>
                <a:spcPct val="150000"/>
              </a:lnSpc>
              <a:buFont typeface="Arial" panose="020B0604020202020204" pitchFamily="34" charset="0"/>
              <a:buChar char="•"/>
            </a:pPr>
            <a:r>
              <a:rPr lang="en-US" sz="1800" dirty="0"/>
              <a:t>There are </a:t>
            </a:r>
            <a:r>
              <a:rPr lang="en-US" sz="1800" dirty="0">
                <a:solidFill>
                  <a:srgbClr val="00B050"/>
                </a:solidFill>
              </a:rPr>
              <a:t>no loops</a:t>
            </a:r>
            <a:r>
              <a:rPr lang="en-US" sz="1800" dirty="0"/>
              <a:t>. TRANSFORM and PROJECT is used instead</a:t>
            </a:r>
          </a:p>
          <a:p>
            <a:pPr lvl="1">
              <a:lnSpc>
                <a:spcPct val="150000"/>
              </a:lnSpc>
              <a:buFont typeface="Arial" panose="020B0604020202020204" pitchFamily="34" charset="0"/>
              <a:buChar char="•"/>
            </a:pPr>
            <a:r>
              <a:rPr lang="en-US" sz="1800" dirty="0"/>
              <a:t>Everything is 1-based index, except Thor slave numbers that start with 0</a:t>
            </a:r>
          </a:p>
          <a:p>
            <a:pPr lvl="1">
              <a:lnSpc>
                <a:spcPct val="150000"/>
              </a:lnSpc>
            </a:pPr>
            <a:endParaRPr lang="en-US" sz="1800" dirty="0"/>
          </a:p>
          <a:p>
            <a:pPr marL="457200" lvl="1" indent="0">
              <a:lnSpc>
                <a:spcPct val="150000"/>
              </a:lnSpc>
              <a:buNone/>
            </a:pPr>
            <a:endParaRPr lang="en-US" sz="1800" dirty="0"/>
          </a:p>
        </p:txBody>
      </p:sp>
    </p:spTree>
    <p:extLst>
      <p:ext uri="{BB962C8B-B14F-4D97-AF65-F5344CB8AC3E}">
        <p14:creationId xmlns:p14="http://schemas.microsoft.com/office/powerpoint/2010/main" val="24102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008" y="560173"/>
            <a:ext cx="4124068" cy="553421"/>
          </a:xfrm>
        </p:spPr>
        <p:txBody>
          <a:bodyPr/>
          <a:lstStyle/>
          <a:p>
            <a:r>
              <a:rPr lang="en-US" b="1" dirty="0">
                <a:solidFill>
                  <a:schemeClr val="tx2"/>
                </a:solidFill>
              </a:rPr>
              <a:t>Common Data Types</a:t>
            </a:r>
          </a:p>
        </p:txBody>
      </p:sp>
      <p:sp>
        <p:nvSpPr>
          <p:cNvPr id="3" name="Content Placeholder 2"/>
          <p:cNvSpPr>
            <a:spLocks noGrp="1"/>
          </p:cNvSpPr>
          <p:nvPr>
            <p:ph idx="1"/>
          </p:nvPr>
        </p:nvSpPr>
        <p:spPr>
          <a:xfrm>
            <a:off x="6777340" y="1866134"/>
            <a:ext cx="4702319" cy="1940557"/>
          </a:xfrm>
        </p:spPr>
        <p:txBody>
          <a:bodyPr>
            <a:normAutofit/>
          </a:bodyPr>
          <a:lstStyle/>
          <a:p>
            <a:pPr marL="457200" lvl="1" indent="0">
              <a:buNone/>
            </a:pPr>
            <a:r>
              <a:rPr lang="en-US" sz="2800" b="1" dirty="0">
                <a:solidFill>
                  <a:schemeClr val="tx2"/>
                </a:solidFill>
              </a:rPr>
              <a:t>Other</a:t>
            </a:r>
          </a:p>
          <a:p>
            <a:pPr lvl="2"/>
            <a:r>
              <a:rPr lang="en-US" b="1" dirty="0">
                <a:solidFill>
                  <a:srgbClr val="00B050"/>
                </a:solidFill>
              </a:rPr>
              <a:t>BOOLEAN</a:t>
            </a:r>
          </a:p>
          <a:p>
            <a:pPr lvl="2"/>
            <a:r>
              <a:rPr lang="en-US" b="1" dirty="0">
                <a:solidFill>
                  <a:srgbClr val="00B050"/>
                </a:solidFill>
              </a:rPr>
              <a:t>SET OF &lt;type&gt;</a:t>
            </a:r>
          </a:p>
          <a:p>
            <a:pPr lvl="2"/>
            <a:r>
              <a:rPr lang="en-US" b="1" dirty="0">
                <a:solidFill>
                  <a:srgbClr val="00B050"/>
                </a:solidFill>
              </a:rPr>
              <a:t>RECORD</a:t>
            </a:r>
          </a:p>
          <a:p>
            <a:pPr lvl="2"/>
            <a:r>
              <a:rPr lang="en-US" b="1" dirty="0">
                <a:solidFill>
                  <a:srgbClr val="00B050"/>
                </a:solidFill>
              </a:rPr>
              <a:t>DATASET</a:t>
            </a:r>
          </a:p>
          <a:p>
            <a:pPr marL="1371600" lvl="3" indent="0">
              <a:buNone/>
            </a:pPr>
            <a:endParaRPr lang="en-US" b="1" dirty="0">
              <a:solidFill>
                <a:srgbClr val="00B050"/>
              </a:solidFill>
            </a:endParaRPr>
          </a:p>
          <a:p>
            <a:pPr marL="1371600" lvl="3" indent="0">
              <a:buNone/>
            </a:pPr>
            <a:endParaRPr lang="en-US" b="1" dirty="0">
              <a:solidFill>
                <a:srgbClr val="00B050"/>
              </a:solidFill>
            </a:endParaRPr>
          </a:p>
        </p:txBody>
      </p:sp>
      <p:sp>
        <p:nvSpPr>
          <p:cNvPr id="5" name="Content Placeholder 2"/>
          <p:cNvSpPr txBox="1">
            <a:spLocks/>
          </p:cNvSpPr>
          <p:nvPr/>
        </p:nvSpPr>
        <p:spPr>
          <a:xfrm>
            <a:off x="425044" y="4122627"/>
            <a:ext cx="11325677" cy="22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800" b="1" dirty="0">
                <a:solidFill>
                  <a:schemeClr val="tx2"/>
                </a:solidFill>
              </a:rPr>
              <a:t>Numeric</a:t>
            </a:r>
          </a:p>
          <a:p>
            <a:pPr lvl="2"/>
            <a:r>
              <a:rPr lang="en-US" b="1" dirty="0">
                <a:solidFill>
                  <a:srgbClr val="00B050"/>
                </a:solidFill>
              </a:rPr>
              <a:t>INTEGER[n]: </a:t>
            </a:r>
            <a:r>
              <a:rPr lang="en-US" b="1" dirty="0">
                <a:solidFill>
                  <a:schemeClr val="tx2"/>
                </a:solidFill>
              </a:rPr>
              <a:t>An </a:t>
            </a:r>
            <a:r>
              <a:rPr lang="en-US" i="1" dirty="0">
                <a:solidFill>
                  <a:schemeClr val="tx2"/>
                </a:solidFill>
              </a:rPr>
              <a:t>n</a:t>
            </a:r>
            <a:r>
              <a:rPr lang="en-US" dirty="0">
                <a:solidFill>
                  <a:schemeClr val="tx2"/>
                </a:solidFill>
              </a:rPr>
              <a:t>-byte integer value. Valid values for </a:t>
            </a:r>
            <a:r>
              <a:rPr lang="en-US" i="1" dirty="0">
                <a:solidFill>
                  <a:schemeClr val="tx2"/>
                </a:solidFill>
              </a:rPr>
              <a:t>n</a:t>
            </a:r>
            <a:r>
              <a:rPr lang="en-US" dirty="0">
                <a:solidFill>
                  <a:schemeClr val="tx2"/>
                </a:solidFill>
              </a:rPr>
              <a:t> are: </a:t>
            </a:r>
            <a:r>
              <a:rPr lang="en-US" dirty="0">
                <a:solidFill>
                  <a:schemeClr val="tx2"/>
                </a:solidFill>
                <a:latin typeface="Calibri" panose="020F0502020204030204" pitchFamily="34" charset="0"/>
                <a:cs typeface="Calibri" panose="020F0502020204030204" pitchFamily="34" charset="0"/>
              </a:rPr>
              <a:t>1, 2, 3, 4, 5, 6, 7,or 8</a:t>
            </a:r>
            <a:endParaRPr lang="en-US" b="1" dirty="0">
              <a:solidFill>
                <a:schemeClr val="tx2"/>
              </a:solidFill>
              <a:latin typeface="Calibri" panose="020F0502020204030204" pitchFamily="34" charset="0"/>
              <a:cs typeface="Calibri" panose="020F0502020204030204" pitchFamily="34" charset="0"/>
            </a:endParaRPr>
          </a:p>
          <a:p>
            <a:pPr lvl="2"/>
            <a:r>
              <a:rPr lang="en-US" b="1" dirty="0">
                <a:solidFill>
                  <a:srgbClr val="00B050"/>
                </a:solidFill>
              </a:rPr>
              <a:t>UNSIGNED[n]:</a:t>
            </a:r>
            <a:endParaRPr lang="en-US" b="1" dirty="0">
              <a:solidFill>
                <a:srgbClr val="00B050"/>
              </a:solidFill>
              <a:latin typeface="Calibri" panose="020F0502020204030204" pitchFamily="34" charset="0"/>
              <a:cs typeface="Calibri" panose="020F0502020204030204" pitchFamily="34" charset="0"/>
            </a:endParaRPr>
          </a:p>
          <a:p>
            <a:pPr lvl="2"/>
            <a:r>
              <a:rPr lang="en-US" b="1" dirty="0">
                <a:solidFill>
                  <a:srgbClr val="00B050"/>
                </a:solidFill>
              </a:rPr>
              <a:t>REAL[n]: </a:t>
            </a:r>
            <a:r>
              <a:rPr lang="en-US" dirty="0">
                <a:solidFill>
                  <a:schemeClr val="tx2"/>
                </a:solidFill>
              </a:rPr>
              <a:t>An </a:t>
            </a:r>
            <a:r>
              <a:rPr lang="en-US" i="1" dirty="0">
                <a:solidFill>
                  <a:schemeClr val="tx2"/>
                </a:solidFill>
              </a:rPr>
              <a:t>n</a:t>
            </a:r>
            <a:r>
              <a:rPr lang="en-US" dirty="0">
                <a:solidFill>
                  <a:schemeClr val="tx2"/>
                </a:solidFill>
              </a:rPr>
              <a:t>-byte standard IEEE floating point value. </a:t>
            </a:r>
            <a:endParaRPr lang="en-US" b="1" dirty="0">
              <a:solidFill>
                <a:schemeClr val="tx2"/>
              </a:solidFill>
            </a:endParaRPr>
          </a:p>
          <a:p>
            <a:pPr lvl="2"/>
            <a:r>
              <a:rPr lang="en-US" b="1" dirty="0">
                <a:solidFill>
                  <a:srgbClr val="00B050"/>
                </a:solidFill>
              </a:rPr>
              <a:t>DECIMAL&lt;n&gt;[_y]: </a:t>
            </a:r>
            <a:r>
              <a:rPr lang="en-US" dirty="0">
                <a:solidFill>
                  <a:schemeClr val="tx2"/>
                </a:solidFill>
              </a:rPr>
              <a:t>A packed decimal value of </a:t>
            </a:r>
            <a:r>
              <a:rPr lang="en-US" i="1" dirty="0">
                <a:solidFill>
                  <a:schemeClr val="tx2"/>
                </a:solidFill>
              </a:rPr>
              <a:t>n</a:t>
            </a:r>
            <a:r>
              <a:rPr lang="en-US" dirty="0">
                <a:solidFill>
                  <a:schemeClr val="tx2"/>
                </a:solidFill>
              </a:rPr>
              <a:t> total digits. DECIMAL</a:t>
            </a:r>
            <a:r>
              <a:rPr lang="en-US" dirty="0">
                <a:solidFill>
                  <a:schemeClr val="tx2"/>
                </a:solidFill>
                <a:latin typeface="Calibri" panose="020F0502020204030204" pitchFamily="34" charset="0"/>
                <a:cs typeface="Calibri" panose="020F0502020204030204" pitchFamily="34" charset="0"/>
              </a:rPr>
              <a:t>6_3</a:t>
            </a:r>
            <a:endParaRPr lang="en-US" sz="2400" b="1" dirty="0">
              <a:solidFill>
                <a:schemeClr val="tx2"/>
              </a:solidFill>
            </a:endParaRPr>
          </a:p>
          <a:p>
            <a:pPr lvl="1"/>
            <a:endParaRPr lang="en-US" b="1" dirty="0">
              <a:solidFill>
                <a:srgbClr val="00B050"/>
              </a:solidFill>
            </a:endParaRPr>
          </a:p>
          <a:p>
            <a:pPr marL="1371600" lvl="3" indent="0">
              <a:buFont typeface="Arial" panose="020B0604020202020204" pitchFamily="34" charset="0"/>
              <a:buNone/>
            </a:pPr>
            <a:endParaRPr lang="en-US" b="1" dirty="0">
              <a:solidFill>
                <a:srgbClr val="00B050"/>
              </a:solidFill>
            </a:endParaRPr>
          </a:p>
          <a:p>
            <a:pPr marL="1371600" lvl="3" indent="0">
              <a:buFont typeface="Arial" panose="020B0604020202020204" pitchFamily="34" charset="0"/>
              <a:buNone/>
            </a:pPr>
            <a:endParaRPr lang="en-US" b="1" dirty="0">
              <a:solidFill>
                <a:srgbClr val="00B050"/>
              </a:solidFill>
            </a:endParaRPr>
          </a:p>
        </p:txBody>
      </p:sp>
      <p:sp>
        <p:nvSpPr>
          <p:cNvPr id="6" name="Content Placeholder 2"/>
          <p:cNvSpPr txBox="1">
            <a:spLocks/>
          </p:cNvSpPr>
          <p:nvPr/>
        </p:nvSpPr>
        <p:spPr>
          <a:xfrm>
            <a:off x="384220" y="1941871"/>
            <a:ext cx="5893750" cy="194055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800" b="1" dirty="0">
                <a:solidFill>
                  <a:schemeClr val="tx2"/>
                </a:solidFill>
              </a:rPr>
              <a:t>Character</a:t>
            </a:r>
          </a:p>
          <a:p>
            <a:pPr lvl="2"/>
            <a:r>
              <a:rPr lang="en-US" b="1" dirty="0">
                <a:solidFill>
                  <a:srgbClr val="00B050"/>
                </a:solidFill>
              </a:rPr>
              <a:t>STRING[n]</a:t>
            </a:r>
          </a:p>
          <a:p>
            <a:pPr lvl="2"/>
            <a:r>
              <a:rPr lang="en-US" b="1" dirty="0">
                <a:solidFill>
                  <a:srgbClr val="00B050"/>
                </a:solidFill>
              </a:rPr>
              <a:t>UTF8: </a:t>
            </a:r>
            <a:r>
              <a:rPr lang="en-US" dirty="0" err="1">
                <a:solidFill>
                  <a:schemeClr val="tx2"/>
                </a:solidFill>
              </a:rPr>
              <a:t>unicode</a:t>
            </a:r>
            <a:r>
              <a:rPr lang="en-US" dirty="0">
                <a:solidFill>
                  <a:schemeClr val="tx2"/>
                </a:solidFill>
              </a:rPr>
              <a:t> character string </a:t>
            </a:r>
            <a:endParaRPr lang="en-US" b="1" dirty="0">
              <a:solidFill>
                <a:schemeClr val="tx2"/>
              </a:solidFill>
            </a:endParaRPr>
          </a:p>
          <a:p>
            <a:pPr lvl="2"/>
            <a:r>
              <a:rPr lang="en-US" b="1" dirty="0">
                <a:solidFill>
                  <a:srgbClr val="00B050"/>
                </a:solidFill>
              </a:rPr>
              <a:t>UNICODE[_locale][n]: </a:t>
            </a:r>
            <a:r>
              <a:rPr lang="en-US" dirty="0">
                <a:solidFill>
                  <a:schemeClr val="tx2"/>
                </a:solidFill>
              </a:rPr>
              <a:t>A UTF-16 encoded </a:t>
            </a:r>
            <a:r>
              <a:rPr lang="en-US" dirty="0" err="1">
                <a:solidFill>
                  <a:schemeClr val="tx2"/>
                </a:solidFill>
              </a:rPr>
              <a:t>unicode</a:t>
            </a:r>
            <a:r>
              <a:rPr lang="en-US" dirty="0">
                <a:solidFill>
                  <a:schemeClr val="tx2"/>
                </a:solidFill>
              </a:rPr>
              <a:t> character string of </a:t>
            </a:r>
            <a:r>
              <a:rPr lang="en-US" i="1" dirty="0">
                <a:solidFill>
                  <a:schemeClr val="tx2"/>
                </a:solidFill>
              </a:rPr>
              <a:t>n</a:t>
            </a:r>
            <a:r>
              <a:rPr lang="en-US" dirty="0">
                <a:solidFill>
                  <a:schemeClr val="tx2"/>
                </a:solidFill>
              </a:rPr>
              <a:t> characters</a:t>
            </a:r>
            <a:endParaRPr lang="en-US" b="1" dirty="0">
              <a:solidFill>
                <a:schemeClr val="tx2"/>
              </a:solidFill>
            </a:endParaRPr>
          </a:p>
          <a:p>
            <a:pPr marL="1371600" lvl="3" indent="0">
              <a:buFont typeface="Arial" panose="020B0604020202020204" pitchFamily="34" charset="0"/>
              <a:buNone/>
            </a:pPr>
            <a:endParaRPr lang="en-US" b="1" dirty="0">
              <a:solidFill>
                <a:srgbClr val="00B050"/>
              </a:solidFill>
            </a:endParaRPr>
          </a:p>
          <a:p>
            <a:pPr marL="1371600" lvl="3" indent="0">
              <a:buFont typeface="Arial" panose="020B0604020202020204" pitchFamily="34" charset="0"/>
              <a:buNone/>
            </a:pPr>
            <a:endParaRPr lang="en-US" b="1" dirty="0">
              <a:solidFill>
                <a:srgbClr val="00B050"/>
              </a:solidFill>
            </a:endParaRPr>
          </a:p>
        </p:txBody>
      </p:sp>
    </p:spTree>
    <p:extLst>
      <p:ext uri="{BB962C8B-B14F-4D97-AF65-F5344CB8AC3E}">
        <p14:creationId xmlns:p14="http://schemas.microsoft.com/office/powerpoint/2010/main" val="35110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008" y="560173"/>
            <a:ext cx="4124068" cy="553421"/>
          </a:xfrm>
        </p:spPr>
        <p:txBody>
          <a:bodyPr/>
          <a:lstStyle/>
          <a:p>
            <a:r>
              <a:rPr lang="en-US" b="1" dirty="0">
                <a:solidFill>
                  <a:schemeClr val="tx2"/>
                </a:solidFill>
              </a:rPr>
              <a:t>STRING</a:t>
            </a:r>
          </a:p>
        </p:txBody>
      </p:sp>
      <p:sp>
        <p:nvSpPr>
          <p:cNvPr id="6" name="Content Placeholder 2"/>
          <p:cNvSpPr txBox="1">
            <a:spLocks/>
          </p:cNvSpPr>
          <p:nvPr/>
        </p:nvSpPr>
        <p:spPr>
          <a:xfrm>
            <a:off x="763781" y="1624719"/>
            <a:ext cx="6807413" cy="17711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600" dirty="0">
                <a:solidFill>
                  <a:schemeClr val="tx2"/>
                </a:solidFill>
              </a:rPr>
              <a:t>A character string of </a:t>
            </a:r>
            <a:r>
              <a:rPr lang="en-US" sz="1600" i="1" dirty="0">
                <a:solidFill>
                  <a:schemeClr val="tx2"/>
                </a:solidFill>
              </a:rPr>
              <a:t>n</a:t>
            </a:r>
            <a:r>
              <a:rPr lang="en-US" sz="1600" dirty="0">
                <a:solidFill>
                  <a:schemeClr val="tx2"/>
                </a:solidFill>
              </a:rPr>
              <a:t> bytes, space padded (not null-terminated)</a:t>
            </a:r>
          </a:p>
          <a:p>
            <a:pPr marL="457200" lvl="1" indent="0">
              <a:buNone/>
            </a:pPr>
            <a:r>
              <a:rPr lang="en-US" sz="1600" dirty="0">
                <a:solidFill>
                  <a:schemeClr val="tx2"/>
                </a:solidFill>
              </a:rPr>
              <a:t>The upper size limit for any STRING value is 4GB.</a:t>
            </a:r>
          </a:p>
          <a:p>
            <a:pPr lvl="1">
              <a:buFontTx/>
              <a:buChar char="-"/>
            </a:pPr>
            <a:endParaRPr lang="en-US" sz="1600" b="1" dirty="0">
              <a:solidFill>
                <a:schemeClr val="tx2"/>
              </a:solidFill>
            </a:endParaRPr>
          </a:p>
          <a:p>
            <a:pPr lvl="1">
              <a:buClr>
                <a:srgbClr val="CC99FF"/>
              </a:buClr>
            </a:pPr>
            <a:r>
              <a:rPr lang="en-US" sz="1600" dirty="0" err="1">
                <a:solidFill>
                  <a:srgbClr val="CC99FF"/>
                </a:solidFill>
              </a:rPr>
              <a:t>attribName</a:t>
            </a:r>
            <a:r>
              <a:rPr lang="en-US" sz="1600" dirty="0">
                <a:solidFill>
                  <a:schemeClr val="tx2"/>
                </a:solidFill>
              </a:rPr>
              <a:t> The name by which the variable will be invoked</a:t>
            </a:r>
          </a:p>
          <a:p>
            <a:pPr lvl="1">
              <a:buClr>
                <a:srgbClr val="CC99FF"/>
              </a:buClr>
            </a:pPr>
            <a:r>
              <a:rPr lang="en-US" sz="1600" dirty="0">
                <a:solidFill>
                  <a:srgbClr val="CC99FF"/>
                </a:solidFill>
              </a:rPr>
              <a:t>[n] </a:t>
            </a:r>
            <a:r>
              <a:rPr lang="en-US" sz="1600" dirty="0">
                <a:solidFill>
                  <a:schemeClr val="tx2"/>
                </a:solidFill>
              </a:rPr>
              <a:t>Optional, if omitted, the string is variable length to the size needed to contain the result of the cast or passed parameter.</a:t>
            </a:r>
          </a:p>
          <a:p>
            <a:pPr marL="457200" lvl="1" indent="0">
              <a:buNone/>
            </a:pPr>
            <a:endParaRPr lang="en-US" sz="1600" b="1" dirty="0">
              <a:solidFill>
                <a:schemeClr val="tx2"/>
              </a:solidFill>
            </a:endParaRPr>
          </a:p>
        </p:txBody>
      </p:sp>
      <p:sp>
        <p:nvSpPr>
          <p:cNvPr id="11" name="TextBox 10"/>
          <p:cNvSpPr txBox="1"/>
          <p:nvPr/>
        </p:nvSpPr>
        <p:spPr>
          <a:xfrm>
            <a:off x="7051589" y="3619729"/>
            <a:ext cx="3634328" cy="369332"/>
          </a:xfrm>
          <a:prstGeom prst="rect">
            <a:avLst/>
          </a:prstGeom>
          <a:noFill/>
        </p:spPr>
        <p:txBody>
          <a:bodyPr wrap="none" rtlCol="0">
            <a:spAutoFit/>
          </a:bodyPr>
          <a:lstStyle/>
          <a:p>
            <a:r>
              <a:rPr lang="en-US" dirty="0">
                <a:solidFill>
                  <a:srgbClr val="110B89"/>
                </a:solidFill>
              </a:rPr>
              <a:t>What happens if define following?</a:t>
            </a:r>
          </a:p>
        </p:txBody>
      </p:sp>
      <p:pic>
        <p:nvPicPr>
          <p:cNvPr id="3" name="Picture 2"/>
          <p:cNvPicPr>
            <a:picLocks noChangeAspect="1"/>
          </p:cNvPicPr>
          <p:nvPr/>
        </p:nvPicPr>
        <p:blipFill>
          <a:blip r:embed="rId2"/>
          <a:stretch>
            <a:fillRect/>
          </a:stretch>
        </p:blipFill>
        <p:spPr>
          <a:xfrm>
            <a:off x="2070149" y="4010540"/>
            <a:ext cx="3524742" cy="14098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7740978" y="4064175"/>
            <a:ext cx="2048161" cy="400106"/>
          </a:xfrm>
          <a:prstGeom prst="rect">
            <a:avLst/>
          </a:prstGeom>
        </p:spPr>
      </p:pic>
      <p:sp>
        <p:nvSpPr>
          <p:cNvPr id="8" name="Arrow: Down 7">
            <a:extLst>
              <a:ext uri="{FF2B5EF4-FFF2-40B4-BE49-F238E27FC236}">
                <a16:creationId xmlns:a16="http://schemas.microsoft.com/office/drawing/2014/main" id="{B1663DB8-A114-4F2D-9083-D66CD014D999}"/>
              </a:ext>
            </a:extLst>
          </p:cNvPr>
          <p:cNvSpPr/>
          <p:nvPr/>
        </p:nvSpPr>
        <p:spPr>
          <a:xfrm>
            <a:off x="8678174" y="4606506"/>
            <a:ext cx="362309" cy="547408"/>
          </a:xfrm>
          <a:prstGeom prst="downArrow">
            <a:avLst/>
          </a:prstGeom>
          <a:solidFill>
            <a:srgbClr val="00B050"/>
          </a:solidFill>
          <a:ln>
            <a:solidFill>
              <a:srgbClr val="256F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6A6D9E9-2101-492E-943C-FBC22D8BF72A}"/>
              </a:ext>
            </a:extLst>
          </p:cNvPr>
          <p:cNvPicPr>
            <a:picLocks noChangeAspect="1"/>
          </p:cNvPicPr>
          <p:nvPr/>
        </p:nvPicPr>
        <p:blipFill>
          <a:blip r:embed="rId4"/>
          <a:stretch>
            <a:fillRect/>
          </a:stretch>
        </p:blipFill>
        <p:spPr>
          <a:xfrm>
            <a:off x="8297274" y="5229812"/>
            <a:ext cx="1124107" cy="362001"/>
          </a:xfrm>
          <a:prstGeom prst="rect">
            <a:avLst/>
          </a:prstGeom>
        </p:spPr>
      </p:pic>
      <p:pic>
        <p:nvPicPr>
          <p:cNvPr id="10" name="Picture 9">
            <a:extLst>
              <a:ext uri="{FF2B5EF4-FFF2-40B4-BE49-F238E27FC236}">
                <a16:creationId xmlns:a16="http://schemas.microsoft.com/office/drawing/2014/main" id="{3E17ECEB-C319-409D-A6C2-47482054EF53}"/>
              </a:ext>
            </a:extLst>
          </p:cNvPr>
          <p:cNvPicPr>
            <a:picLocks noChangeAspect="1"/>
          </p:cNvPicPr>
          <p:nvPr/>
        </p:nvPicPr>
        <p:blipFill>
          <a:blip r:embed="rId5"/>
          <a:stretch>
            <a:fillRect/>
          </a:stretch>
        </p:blipFill>
        <p:spPr>
          <a:xfrm>
            <a:off x="7863505" y="1953138"/>
            <a:ext cx="2353956" cy="557149"/>
          </a:xfrm>
          <a:prstGeom prst="rect">
            <a:avLst/>
          </a:prstGeom>
          <a:ln w="38100" cap="sq">
            <a:solidFill>
              <a:srgbClr val="CC99FF"/>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577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008" y="560173"/>
            <a:ext cx="4124068" cy="553421"/>
          </a:xfrm>
        </p:spPr>
        <p:txBody>
          <a:bodyPr/>
          <a:lstStyle/>
          <a:p>
            <a:r>
              <a:rPr lang="en-US" b="1" dirty="0">
                <a:solidFill>
                  <a:schemeClr val="tx2"/>
                </a:solidFill>
              </a:rPr>
              <a:t>STRING Concatenation</a:t>
            </a:r>
          </a:p>
        </p:txBody>
      </p:sp>
      <p:sp>
        <p:nvSpPr>
          <p:cNvPr id="6" name="Content Placeholder 2"/>
          <p:cNvSpPr txBox="1">
            <a:spLocks/>
          </p:cNvSpPr>
          <p:nvPr/>
        </p:nvSpPr>
        <p:spPr>
          <a:xfrm>
            <a:off x="862014" y="1874108"/>
            <a:ext cx="6832748" cy="17711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600" dirty="0">
                <a:solidFill>
                  <a:schemeClr val="tx2"/>
                </a:solidFill>
              </a:rPr>
              <a:t>Concatenation can happen using +</a:t>
            </a:r>
          </a:p>
          <a:p>
            <a:pPr marL="457200" lvl="1" indent="0">
              <a:buNone/>
            </a:pPr>
            <a:r>
              <a:rPr lang="en-US" sz="1600" dirty="0">
                <a:solidFill>
                  <a:schemeClr val="tx2"/>
                </a:solidFill>
              </a:rPr>
              <a:t>It doesn’t change the format of strings being added</a:t>
            </a:r>
          </a:p>
          <a:p>
            <a:pPr marL="457200" lvl="1" indent="0">
              <a:buNone/>
            </a:pPr>
            <a:endParaRPr lang="en-US" sz="1600" dirty="0">
              <a:solidFill>
                <a:schemeClr val="tx2"/>
              </a:solidFill>
            </a:endParaRPr>
          </a:p>
          <a:p>
            <a:pPr lvl="1">
              <a:buClr>
                <a:srgbClr val="CC99FF"/>
              </a:buClr>
            </a:pPr>
            <a:r>
              <a:rPr lang="en-US" sz="1600" dirty="0" err="1">
                <a:solidFill>
                  <a:srgbClr val="CC99FF"/>
                </a:solidFill>
              </a:rPr>
              <a:t>attribName</a:t>
            </a:r>
            <a:r>
              <a:rPr lang="en-US" sz="1600" dirty="0">
                <a:solidFill>
                  <a:srgbClr val="0070C0"/>
                </a:solidFill>
              </a:rPr>
              <a:t>  </a:t>
            </a:r>
            <a:r>
              <a:rPr lang="en-US" sz="1600" dirty="0">
                <a:solidFill>
                  <a:schemeClr val="tx2"/>
                </a:solidFill>
              </a:rPr>
              <a:t> The name by which the variable will be invoked</a:t>
            </a:r>
          </a:p>
          <a:p>
            <a:pPr lvl="1">
              <a:buClr>
                <a:srgbClr val="CC99FF"/>
              </a:buClr>
            </a:pPr>
            <a:r>
              <a:rPr lang="en-US" sz="1600" dirty="0">
                <a:solidFill>
                  <a:srgbClr val="CC99FF"/>
                </a:solidFill>
              </a:rPr>
              <a:t>str1 … </a:t>
            </a:r>
            <a:r>
              <a:rPr lang="en-US" sz="1600" dirty="0" err="1">
                <a:solidFill>
                  <a:srgbClr val="CC99FF"/>
                </a:solidFill>
              </a:rPr>
              <a:t>str_n</a:t>
            </a:r>
            <a:r>
              <a:rPr lang="en-US" sz="1600" dirty="0">
                <a:solidFill>
                  <a:srgbClr val="CC99FF"/>
                </a:solidFill>
              </a:rPr>
              <a:t>  </a:t>
            </a:r>
            <a:r>
              <a:rPr lang="en-US" sz="1600" dirty="0">
                <a:solidFill>
                  <a:schemeClr val="tx2"/>
                </a:solidFill>
              </a:rPr>
              <a:t>Values to be added in sequence </a:t>
            </a:r>
          </a:p>
        </p:txBody>
      </p:sp>
      <p:pic>
        <p:nvPicPr>
          <p:cNvPr id="3" name="Picture 2"/>
          <p:cNvPicPr>
            <a:picLocks noChangeAspect="1"/>
          </p:cNvPicPr>
          <p:nvPr/>
        </p:nvPicPr>
        <p:blipFill>
          <a:blip r:embed="rId2"/>
          <a:stretch>
            <a:fillRect/>
          </a:stretch>
        </p:blipFill>
        <p:spPr>
          <a:xfrm>
            <a:off x="1202382" y="3949028"/>
            <a:ext cx="5953956" cy="16290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7817708" y="4592055"/>
            <a:ext cx="3362794" cy="1714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0E29F4F6-9C1A-4CAC-92CD-33C965DA641F}"/>
              </a:ext>
            </a:extLst>
          </p:cNvPr>
          <p:cNvPicPr>
            <a:picLocks noChangeAspect="1"/>
          </p:cNvPicPr>
          <p:nvPr/>
        </p:nvPicPr>
        <p:blipFill>
          <a:blip r:embed="rId4"/>
          <a:stretch>
            <a:fillRect/>
          </a:stretch>
        </p:blipFill>
        <p:spPr>
          <a:xfrm>
            <a:off x="7931171" y="2306737"/>
            <a:ext cx="2695951" cy="400106"/>
          </a:xfrm>
          <a:prstGeom prst="rect">
            <a:avLst/>
          </a:prstGeom>
          <a:ln w="38100" cap="sq">
            <a:solidFill>
              <a:srgbClr val="FF99FF"/>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0691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09600"/>
            <a:ext cx="1934862" cy="563562"/>
          </a:xfrm>
        </p:spPr>
        <p:txBody>
          <a:bodyPr/>
          <a:lstStyle/>
          <a:p>
            <a:r>
              <a:rPr lang="en-US" dirty="0">
                <a:solidFill>
                  <a:schemeClr val="tx2"/>
                </a:solidFill>
              </a:rPr>
              <a:t>INTEGER</a:t>
            </a:r>
          </a:p>
        </p:txBody>
      </p:sp>
      <p:sp>
        <p:nvSpPr>
          <p:cNvPr id="3" name="Rectangle 2"/>
          <p:cNvSpPr/>
          <p:nvPr/>
        </p:nvSpPr>
        <p:spPr>
          <a:xfrm>
            <a:off x="957706" y="1460650"/>
            <a:ext cx="9273221" cy="1815882"/>
          </a:xfrm>
          <a:prstGeom prst="rect">
            <a:avLst/>
          </a:prstGeom>
        </p:spPr>
        <p:txBody>
          <a:bodyPr wrap="square">
            <a:spAutoFit/>
          </a:bodyPr>
          <a:lstStyle/>
          <a:p>
            <a:pPr>
              <a:buClr>
                <a:schemeClr val="tx2"/>
              </a:buClr>
            </a:pPr>
            <a:r>
              <a:rPr lang="en-US" sz="1600" i="1" dirty="0">
                <a:solidFill>
                  <a:schemeClr val="tx2"/>
                </a:solidFill>
              </a:rPr>
              <a:t>n </a:t>
            </a:r>
            <a:r>
              <a:rPr lang="en-US" sz="1600" dirty="0">
                <a:solidFill>
                  <a:schemeClr val="tx2"/>
                </a:solidFill>
              </a:rPr>
              <a:t> byte integer value. </a:t>
            </a:r>
          </a:p>
          <a:p>
            <a:pPr>
              <a:buClr>
                <a:schemeClr val="tx2"/>
              </a:buClr>
            </a:pPr>
            <a:r>
              <a:rPr lang="en-US" sz="1600" dirty="0">
                <a:solidFill>
                  <a:schemeClr val="tx2"/>
                </a:solidFill>
              </a:rPr>
              <a:t>Valid values for </a:t>
            </a:r>
            <a:r>
              <a:rPr lang="en-US" sz="1600" i="1" dirty="0">
                <a:solidFill>
                  <a:schemeClr val="tx2"/>
                </a:solidFill>
              </a:rPr>
              <a:t>n</a:t>
            </a:r>
            <a:r>
              <a:rPr lang="en-US" sz="1600" dirty="0">
                <a:solidFill>
                  <a:schemeClr val="tx2"/>
                </a:solidFill>
              </a:rPr>
              <a:t> are: 1, 2, 3, 4, 5, 6, 7,or 8. If </a:t>
            </a:r>
            <a:r>
              <a:rPr lang="en-US" sz="1600" i="1" dirty="0">
                <a:solidFill>
                  <a:schemeClr val="tx2"/>
                </a:solidFill>
              </a:rPr>
              <a:t>n</a:t>
            </a:r>
            <a:r>
              <a:rPr lang="en-US" sz="1600" dirty="0">
                <a:solidFill>
                  <a:schemeClr val="tx2"/>
                </a:solidFill>
              </a:rPr>
              <a:t> is not specified for the INTEGER</a:t>
            </a:r>
          </a:p>
          <a:p>
            <a:pPr>
              <a:buClr>
                <a:schemeClr val="tx2"/>
              </a:buClr>
            </a:pPr>
            <a:r>
              <a:rPr lang="en-US" sz="1600" dirty="0">
                <a:solidFill>
                  <a:schemeClr val="tx2"/>
                </a:solidFill>
              </a:rPr>
              <a:t>Default is 8-bytes.</a:t>
            </a:r>
          </a:p>
          <a:p>
            <a:pPr marL="285750" indent="-285750">
              <a:buClr>
                <a:schemeClr val="tx2"/>
              </a:buClr>
              <a:buFont typeface="Arial" panose="020B0604020202020204" pitchFamily="34" charset="0"/>
              <a:buChar char="•"/>
            </a:pPr>
            <a:endParaRPr lang="en-US" sz="1600" dirty="0">
              <a:solidFill>
                <a:schemeClr val="tx2"/>
              </a:solidFill>
            </a:endParaRPr>
          </a:p>
          <a:p>
            <a:pPr marL="285750" indent="-285750">
              <a:buClr>
                <a:srgbClr val="0070C0"/>
              </a:buClr>
              <a:buFont typeface="Arial" panose="020B0604020202020204" pitchFamily="34" charset="0"/>
              <a:buChar char="•"/>
            </a:pPr>
            <a:r>
              <a:rPr lang="en-US" sz="1600" dirty="0">
                <a:solidFill>
                  <a:srgbClr val="0070C0"/>
                </a:solidFill>
              </a:rPr>
              <a:t>[UNSIGNED] </a:t>
            </a:r>
            <a:r>
              <a:rPr lang="en-US" sz="1600" dirty="0">
                <a:solidFill>
                  <a:schemeClr val="tx2"/>
                </a:solidFill>
              </a:rPr>
              <a:t>Optional, if omitted the integer is signed.</a:t>
            </a:r>
          </a:p>
          <a:p>
            <a:pPr marL="285750" indent="-285750">
              <a:buClr>
                <a:srgbClr val="0070C0"/>
              </a:buClr>
              <a:buFont typeface="Arial" panose="020B0604020202020204" pitchFamily="34" charset="0"/>
              <a:buChar char="•"/>
            </a:pPr>
            <a:r>
              <a:rPr lang="en-US" sz="1600" dirty="0" err="1">
                <a:solidFill>
                  <a:srgbClr val="0070C0"/>
                </a:solidFill>
              </a:rPr>
              <a:t>attribName</a:t>
            </a:r>
            <a:r>
              <a:rPr lang="en-US" sz="1600" dirty="0">
                <a:solidFill>
                  <a:srgbClr val="0070C0"/>
                </a:solidFill>
              </a:rPr>
              <a:t>  </a:t>
            </a:r>
            <a:r>
              <a:rPr lang="en-US" sz="1600" dirty="0">
                <a:solidFill>
                  <a:schemeClr val="tx2"/>
                </a:solidFill>
              </a:rPr>
              <a:t>The name by which the variable will be invoked</a:t>
            </a:r>
          </a:p>
          <a:p>
            <a:pPr marL="285750" indent="-285750">
              <a:buClr>
                <a:schemeClr val="tx2"/>
              </a:buClr>
              <a:buFont typeface="Arial" panose="020B0604020202020204" pitchFamily="34" charset="0"/>
              <a:buChar char="•"/>
            </a:pPr>
            <a:endParaRPr lang="en-US" sz="1600" dirty="0">
              <a:solidFill>
                <a:schemeClr val="tx2"/>
              </a:solidFill>
            </a:endParaRPr>
          </a:p>
        </p:txBody>
      </p:sp>
      <p:pic>
        <p:nvPicPr>
          <p:cNvPr id="6" name="Picture 5"/>
          <p:cNvPicPr>
            <a:picLocks noChangeAspect="1"/>
          </p:cNvPicPr>
          <p:nvPr/>
        </p:nvPicPr>
        <p:blipFill>
          <a:blip r:embed="rId2"/>
          <a:stretch>
            <a:fillRect/>
          </a:stretch>
        </p:blipFill>
        <p:spPr>
          <a:xfrm>
            <a:off x="5923006" y="3581468"/>
            <a:ext cx="5890533" cy="2929172"/>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1287780" y="3814077"/>
            <a:ext cx="3032228" cy="24343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22183C58-872F-43A9-A08F-478F50215784}"/>
              </a:ext>
            </a:extLst>
          </p:cNvPr>
          <p:cNvPicPr>
            <a:picLocks noChangeAspect="1"/>
          </p:cNvPicPr>
          <p:nvPr/>
        </p:nvPicPr>
        <p:blipFill>
          <a:blip r:embed="rId4"/>
          <a:stretch>
            <a:fillRect/>
          </a:stretch>
        </p:blipFill>
        <p:spPr>
          <a:xfrm>
            <a:off x="7798486" y="2548728"/>
            <a:ext cx="2684596" cy="515817"/>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14702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09600"/>
            <a:ext cx="1934862" cy="563562"/>
          </a:xfrm>
        </p:spPr>
        <p:txBody>
          <a:bodyPr/>
          <a:lstStyle/>
          <a:p>
            <a:r>
              <a:rPr lang="en-US" dirty="0">
                <a:solidFill>
                  <a:schemeClr val="tx2"/>
                </a:solidFill>
              </a:rPr>
              <a:t>REAL</a:t>
            </a:r>
          </a:p>
        </p:txBody>
      </p:sp>
      <p:sp>
        <p:nvSpPr>
          <p:cNvPr id="3" name="Rectangle 2"/>
          <p:cNvSpPr/>
          <p:nvPr/>
        </p:nvSpPr>
        <p:spPr>
          <a:xfrm>
            <a:off x="828855" y="1804146"/>
            <a:ext cx="8686081" cy="1569660"/>
          </a:xfrm>
          <a:prstGeom prst="rect">
            <a:avLst/>
          </a:prstGeom>
        </p:spPr>
        <p:txBody>
          <a:bodyPr wrap="square">
            <a:spAutoFit/>
          </a:bodyPr>
          <a:lstStyle/>
          <a:p>
            <a:pPr>
              <a:buClr>
                <a:schemeClr val="tx2"/>
              </a:buClr>
            </a:pPr>
            <a:r>
              <a:rPr lang="en-US" sz="1600" dirty="0">
                <a:solidFill>
                  <a:schemeClr val="tx2"/>
                </a:solidFill>
              </a:rPr>
              <a:t>An </a:t>
            </a:r>
            <a:r>
              <a:rPr lang="en-US" sz="1600" i="1" dirty="0">
                <a:solidFill>
                  <a:schemeClr val="tx2"/>
                </a:solidFill>
              </a:rPr>
              <a:t>n </a:t>
            </a:r>
            <a:r>
              <a:rPr lang="en-US" sz="1600" dirty="0">
                <a:solidFill>
                  <a:schemeClr val="tx2"/>
                </a:solidFill>
              </a:rPr>
              <a:t>byte standard IEEE </a:t>
            </a:r>
            <a:r>
              <a:rPr lang="en-US" sz="1600" u="sng" dirty="0">
                <a:solidFill>
                  <a:schemeClr val="tx2"/>
                </a:solidFill>
              </a:rPr>
              <a:t>floating</a:t>
            </a:r>
            <a:r>
              <a:rPr lang="en-US" sz="1600" dirty="0">
                <a:solidFill>
                  <a:schemeClr val="tx2"/>
                </a:solidFill>
              </a:rPr>
              <a:t> point value. </a:t>
            </a:r>
          </a:p>
          <a:p>
            <a:pPr>
              <a:buClr>
                <a:schemeClr val="tx2"/>
              </a:buClr>
            </a:pPr>
            <a:r>
              <a:rPr lang="en-US" sz="1600" dirty="0">
                <a:solidFill>
                  <a:schemeClr val="tx2"/>
                </a:solidFill>
              </a:rPr>
              <a:t>Valid values are 4 or 8.</a:t>
            </a:r>
          </a:p>
          <a:p>
            <a:pPr marL="285750" indent="-285750">
              <a:buClr>
                <a:schemeClr val="tx2"/>
              </a:buClr>
              <a:buFont typeface="Arial" panose="020B0604020202020204" pitchFamily="34" charset="0"/>
              <a:buChar char="•"/>
            </a:pPr>
            <a:endParaRPr lang="en-US" sz="1600" dirty="0">
              <a:solidFill>
                <a:schemeClr val="tx2"/>
              </a:solidFill>
            </a:endParaRPr>
          </a:p>
          <a:p>
            <a:pPr marL="285750" indent="-285750">
              <a:buClr>
                <a:srgbClr val="0070C0"/>
              </a:buClr>
              <a:buFont typeface="Arial" panose="020B0604020202020204" pitchFamily="34" charset="0"/>
              <a:buChar char="•"/>
            </a:pPr>
            <a:r>
              <a:rPr lang="en-US" sz="1600" dirty="0">
                <a:solidFill>
                  <a:srgbClr val="0070C0"/>
                </a:solidFill>
              </a:rPr>
              <a:t>[n]: </a:t>
            </a:r>
            <a:r>
              <a:rPr lang="en-US" sz="1600" dirty="0">
                <a:solidFill>
                  <a:schemeClr val="tx2"/>
                </a:solidFill>
              </a:rPr>
              <a:t>Optional, if omitted, REAL is a double-precision floating-point value (8-bytes).</a:t>
            </a:r>
          </a:p>
          <a:p>
            <a:pPr marL="285750" indent="-285750">
              <a:buClr>
                <a:srgbClr val="0070C0"/>
              </a:buClr>
              <a:buFont typeface="Arial" panose="020B0604020202020204" pitchFamily="34" charset="0"/>
              <a:buChar char="•"/>
            </a:pPr>
            <a:r>
              <a:rPr lang="en-US" sz="1600" dirty="0" err="1">
                <a:solidFill>
                  <a:srgbClr val="0070C0"/>
                </a:solidFill>
              </a:rPr>
              <a:t>attribName</a:t>
            </a:r>
            <a:r>
              <a:rPr lang="en-US" sz="1600" dirty="0">
                <a:solidFill>
                  <a:schemeClr val="tx2"/>
                </a:solidFill>
              </a:rPr>
              <a:t>: The name by which the variable will be invoked</a:t>
            </a:r>
          </a:p>
          <a:p>
            <a:pPr marL="285750" indent="-285750">
              <a:buFontTx/>
              <a:buChar char="-"/>
            </a:pPr>
            <a:endParaRPr lang="en-US" sz="1600" dirty="0">
              <a:solidFill>
                <a:schemeClr val="tx2"/>
              </a:solidFill>
            </a:endParaRPr>
          </a:p>
        </p:txBody>
      </p:sp>
      <p:pic>
        <p:nvPicPr>
          <p:cNvPr id="5" name="Picture 4"/>
          <p:cNvPicPr>
            <a:picLocks noChangeAspect="1"/>
          </p:cNvPicPr>
          <p:nvPr/>
        </p:nvPicPr>
        <p:blipFill>
          <a:blip r:embed="rId2"/>
          <a:stretch>
            <a:fillRect/>
          </a:stretch>
        </p:blipFill>
        <p:spPr>
          <a:xfrm>
            <a:off x="6084411" y="3570203"/>
            <a:ext cx="5591955" cy="1810003"/>
          </a:xfrm>
          <a:prstGeom prst="rect">
            <a:avLst/>
          </a:prstGeom>
          <a:ln w="38100" cap="sq">
            <a:solidFill>
              <a:srgbClr val="00B0F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1156942" y="3735977"/>
            <a:ext cx="3302243" cy="12965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6"/>
          <p:cNvSpPr/>
          <p:nvPr/>
        </p:nvSpPr>
        <p:spPr>
          <a:xfrm>
            <a:off x="927222" y="5678110"/>
            <a:ext cx="9803027" cy="553998"/>
          </a:xfrm>
          <a:prstGeom prst="rect">
            <a:avLst/>
          </a:prstGeom>
        </p:spPr>
        <p:txBody>
          <a:bodyPr wrap="square">
            <a:spAutoFit/>
          </a:bodyPr>
          <a:lstStyle/>
          <a:p>
            <a:r>
              <a:rPr lang="en-US" sz="1000" dirty="0">
                <a:solidFill>
                  <a:srgbClr val="002060"/>
                </a:solidFill>
              </a:rPr>
              <a:t>456.3485107421875 has to do with how computers represent floating points:</a:t>
            </a:r>
          </a:p>
          <a:p>
            <a:r>
              <a:rPr lang="en-US" sz="1000" dirty="0">
                <a:solidFill>
                  <a:srgbClr val="002060"/>
                </a:solidFill>
              </a:rPr>
              <a:t>https://www.microsoft.com/en-us/microsoft-365/blog/2008/04/10/understanding-floating-point-precision-aka-why-does-excel-give-me-seemingly-wrong-answers/</a:t>
            </a:r>
          </a:p>
        </p:txBody>
      </p:sp>
      <p:pic>
        <p:nvPicPr>
          <p:cNvPr id="8" name="Picture 7">
            <a:extLst>
              <a:ext uri="{FF2B5EF4-FFF2-40B4-BE49-F238E27FC236}">
                <a16:creationId xmlns:a16="http://schemas.microsoft.com/office/drawing/2014/main" id="{2648F056-A226-47C0-A8B4-D97993666E4C}"/>
              </a:ext>
            </a:extLst>
          </p:cNvPr>
          <p:cNvPicPr>
            <a:picLocks noChangeAspect="1"/>
          </p:cNvPicPr>
          <p:nvPr/>
        </p:nvPicPr>
        <p:blipFill>
          <a:blip r:embed="rId4"/>
          <a:stretch>
            <a:fillRect/>
          </a:stretch>
        </p:blipFill>
        <p:spPr>
          <a:xfrm>
            <a:off x="8275382" y="1641076"/>
            <a:ext cx="2170195" cy="485438"/>
          </a:xfrm>
          <a:prstGeom prst="rect">
            <a:avLst/>
          </a:prstGeom>
          <a:ln w="38100" cap="sq">
            <a:solidFill>
              <a:srgbClr val="0070C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7131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09600"/>
            <a:ext cx="1934862" cy="563562"/>
          </a:xfrm>
        </p:spPr>
        <p:txBody>
          <a:bodyPr/>
          <a:lstStyle/>
          <a:p>
            <a:r>
              <a:rPr lang="en-US" dirty="0">
                <a:solidFill>
                  <a:schemeClr val="tx2"/>
                </a:solidFill>
              </a:rPr>
              <a:t>DECIMAL</a:t>
            </a:r>
          </a:p>
        </p:txBody>
      </p:sp>
      <p:sp>
        <p:nvSpPr>
          <p:cNvPr id="3" name="Rectangle 2"/>
          <p:cNvSpPr/>
          <p:nvPr/>
        </p:nvSpPr>
        <p:spPr>
          <a:xfrm>
            <a:off x="1104900" y="1728053"/>
            <a:ext cx="7417998" cy="2308324"/>
          </a:xfrm>
          <a:prstGeom prst="rect">
            <a:avLst/>
          </a:prstGeom>
        </p:spPr>
        <p:txBody>
          <a:bodyPr wrap="square">
            <a:spAutoFit/>
          </a:bodyPr>
          <a:lstStyle/>
          <a:p>
            <a:pPr>
              <a:buClr>
                <a:schemeClr val="tx2"/>
              </a:buClr>
            </a:pPr>
            <a:r>
              <a:rPr lang="en-US" sz="1600" dirty="0">
                <a:solidFill>
                  <a:schemeClr val="tx2"/>
                </a:solidFill>
              </a:rPr>
              <a:t>A packed decimal value of </a:t>
            </a:r>
            <a:r>
              <a:rPr lang="en-US" sz="1600" i="1" dirty="0">
                <a:solidFill>
                  <a:schemeClr val="tx2"/>
                </a:solidFill>
              </a:rPr>
              <a:t>n</a:t>
            </a:r>
            <a:r>
              <a:rPr lang="en-US" sz="1600" dirty="0">
                <a:solidFill>
                  <a:schemeClr val="tx2"/>
                </a:solidFill>
              </a:rPr>
              <a:t> total digits. </a:t>
            </a:r>
          </a:p>
          <a:p>
            <a:pPr>
              <a:buClr>
                <a:schemeClr val="tx2"/>
              </a:buClr>
            </a:pPr>
            <a:r>
              <a:rPr lang="en-US" sz="1600" dirty="0">
                <a:solidFill>
                  <a:schemeClr val="tx2"/>
                </a:solidFill>
              </a:rPr>
              <a:t>If you have a fixed precision, use decimal instead of real.</a:t>
            </a:r>
          </a:p>
          <a:p>
            <a:pPr marL="285750" indent="-285750">
              <a:buClr>
                <a:schemeClr val="tx2"/>
              </a:buClr>
              <a:buFont typeface="Arial" panose="020B0604020202020204" pitchFamily="34" charset="0"/>
              <a:buChar char="•"/>
            </a:pPr>
            <a:endParaRPr lang="en-US" sz="1600" dirty="0">
              <a:solidFill>
                <a:schemeClr val="tx2"/>
              </a:solidFill>
            </a:endParaRPr>
          </a:p>
          <a:p>
            <a:pPr marL="285750" indent="-285750">
              <a:buClr>
                <a:srgbClr val="FF0000"/>
              </a:buClr>
              <a:buFont typeface="Arial" panose="020B0604020202020204" pitchFamily="34" charset="0"/>
              <a:buChar char="•"/>
            </a:pPr>
            <a:r>
              <a:rPr lang="en-US" sz="1600" dirty="0">
                <a:solidFill>
                  <a:srgbClr val="FF0000"/>
                </a:solidFill>
              </a:rPr>
              <a:t>N  </a:t>
            </a:r>
            <a:r>
              <a:rPr lang="en-US" sz="1600" dirty="0">
                <a:solidFill>
                  <a:schemeClr val="tx2"/>
                </a:solidFill>
              </a:rPr>
              <a:t> Total digits. Max is 32 leading total.</a:t>
            </a:r>
          </a:p>
          <a:p>
            <a:pPr marL="285750" indent="-285750">
              <a:buClr>
                <a:srgbClr val="FF0000"/>
              </a:buClr>
              <a:buFont typeface="Arial" panose="020B0604020202020204" pitchFamily="34" charset="0"/>
              <a:buChar char="•"/>
            </a:pPr>
            <a:r>
              <a:rPr lang="en-US" sz="1600" dirty="0">
                <a:solidFill>
                  <a:srgbClr val="FF0000"/>
                </a:solidFill>
              </a:rPr>
              <a:t>[_y] </a:t>
            </a:r>
            <a:r>
              <a:rPr lang="en-US" sz="1600" dirty="0">
                <a:solidFill>
                  <a:schemeClr val="tx2"/>
                </a:solidFill>
              </a:rPr>
              <a:t>Optional, defines the number of decimal places in the value </a:t>
            </a:r>
          </a:p>
          <a:p>
            <a:pPr marL="285750" indent="-285750">
              <a:buClr>
                <a:srgbClr val="FF0000"/>
              </a:buClr>
              <a:buFont typeface="Arial" panose="020B0604020202020204" pitchFamily="34" charset="0"/>
              <a:buChar char="•"/>
            </a:pPr>
            <a:r>
              <a:rPr lang="en-US" sz="1600" dirty="0">
                <a:solidFill>
                  <a:srgbClr val="FF0000"/>
                </a:solidFill>
              </a:rPr>
              <a:t>y &lt;= n</a:t>
            </a:r>
          </a:p>
          <a:p>
            <a:pPr marL="285750" indent="-285750">
              <a:buClr>
                <a:srgbClr val="FF0000"/>
              </a:buClr>
              <a:buFont typeface="Arial" panose="020B0604020202020204" pitchFamily="34" charset="0"/>
              <a:buChar char="•"/>
            </a:pPr>
            <a:r>
              <a:rPr lang="en-US" sz="1600" dirty="0">
                <a:solidFill>
                  <a:srgbClr val="FF0000"/>
                </a:solidFill>
              </a:rPr>
              <a:t>[UNSIGNED] </a:t>
            </a:r>
            <a:r>
              <a:rPr lang="en-US" sz="1600" dirty="0">
                <a:solidFill>
                  <a:schemeClr val="tx2"/>
                </a:solidFill>
              </a:rPr>
              <a:t>Optional, if omitted the rightmost nibble holds the sign </a:t>
            </a:r>
          </a:p>
          <a:p>
            <a:pPr marL="285750" indent="-285750">
              <a:buClr>
                <a:srgbClr val="FF0000"/>
              </a:buClr>
              <a:buFont typeface="Arial" panose="020B0604020202020204" pitchFamily="34" charset="0"/>
              <a:buChar char="•"/>
            </a:pPr>
            <a:r>
              <a:rPr lang="en-US" sz="1600" dirty="0" err="1">
                <a:solidFill>
                  <a:srgbClr val="FF0000"/>
                </a:solidFill>
              </a:rPr>
              <a:t>attribName</a:t>
            </a:r>
            <a:r>
              <a:rPr lang="en-US" sz="1600" dirty="0">
                <a:solidFill>
                  <a:schemeClr val="tx2"/>
                </a:solidFill>
              </a:rPr>
              <a:t>  The name by which the variable will be invoked</a:t>
            </a:r>
          </a:p>
          <a:p>
            <a:endParaRPr lang="en-US" sz="1600" dirty="0">
              <a:solidFill>
                <a:schemeClr val="tx2"/>
              </a:solidFill>
            </a:endParaRPr>
          </a:p>
        </p:txBody>
      </p:sp>
      <p:pic>
        <p:nvPicPr>
          <p:cNvPr id="6" name="Picture 5"/>
          <p:cNvPicPr>
            <a:picLocks noChangeAspect="1"/>
          </p:cNvPicPr>
          <p:nvPr/>
        </p:nvPicPr>
        <p:blipFill>
          <a:blip r:embed="rId2"/>
          <a:stretch>
            <a:fillRect/>
          </a:stretch>
        </p:blipFill>
        <p:spPr>
          <a:xfrm>
            <a:off x="1537654" y="4723919"/>
            <a:ext cx="3963096" cy="13172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3"/>
          <a:stretch>
            <a:fillRect/>
          </a:stretch>
        </p:blipFill>
        <p:spPr>
          <a:xfrm>
            <a:off x="7763695" y="4322858"/>
            <a:ext cx="2991267" cy="362001"/>
          </a:xfrm>
          <a:prstGeom prst="rect">
            <a:avLst/>
          </a:prstGeom>
        </p:spPr>
      </p:pic>
      <p:sp>
        <p:nvSpPr>
          <p:cNvPr id="8" name="Rectangle 7"/>
          <p:cNvSpPr/>
          <p:nvPr/>
        </p:nvSpPr>
        <p:spPr>
          <a:xfrm>
            <a:off x="8625842" y="3749424"/>
            <a:ext cx="1277914" cy="338554"/>
          </a:xfrm>
          <a:prstGeom prst="rect">
            <a:avLst/>
          </a:prstGeom>
        </p:spPr>
        <p:txBody>
          <a:bodyPr wrap="none">
            <a:spAutoFit/>
          </a:bodyPr>
          <a:lstStyle/>
          <a:p>
            <a:r>
              <a:rPr lang="en-US" sz="1600" dirty="0">
                <a:solidFill>
                  <a:schemeClr val="tx2"/>
                </a:solidFill>
              </a:rPr>
              <a:t>How about?</a:t>
            </a:r>
            <a:endParaRPr lang="en-US" sz="1600" dirty="0"/>
          </a:p>
        </p:txBody>
      </p:sp>
      <p:pic>
        <p:nvPicPr>
          <p:cNvPr id="9" name="Picture 8"/>
          <p:cNvPicPr>
            <a:picLocks noChangeAspect="1"/>
          </p:cNvPicPr>
          <p:nvPr/>
        </p:nvPicPr>
        <p:blipFill>
          <a:blip r:embed="rId4"/>
          <a:stretch>
            <a:fillRect/>
          </a:stretch>
        </p:blipFill>
        <p:spPr>
          <a:xfrm>
            <a:off x="8350964" y="5049104"/>
            <a:ext cx="1552792" cy="333422"/>
          </a:xfrm>
          <a:prstGeom prst="rect">
            <a:avLst/>
          </a:prstGeom>
        </p:spPr>
      </p:pic>
      <p:sp>
        <p:nvSpPr>
          <p:cNvPr id="10" name="Rectangle 9"/>
          <p:cNvSpPr/>
          <p:nvPr/>
        </p:nvSpPr>
        <p:spPr>
          <a:xfrm>
            <a:off x="7883607" y="5725127"/>
            <a:ext cx="2899720" cy="461665"/>
          </a:xfrm>
          <a:prstGeom prst="rect">
            <a:avLst/>
          </a:prstGeom>
        </p:spPr>
        <p:txBody>
          <a:bodyPr wrap="square">
            <a:spAutoFit/>
          </a:bodyPr>
          <a:lstStyle/>
          <a:p>
            <a:pPr algn="ctr"/>
            <a:r>
              <a:rPr lang="en-US" sz="1200" dirty="0">
                <a:solidFill>
                  <a:srgbClr val="00B050"/>
                </a:solidFill>
                <a:latin typeface="Segoe UI" panose="020B0502040204020203" pitchFamily="34" charset="0"/>
              </a:rPr>
              <a:t>MOD operation with coercion applied. So: 123.45 % 99.9 = (DECIMAL3_1)23.5. </a:t>
            </a:r>
            <a:endParaRPr lang="en-US" sz="1200" b="0" i="0" dirty="0">
              <a:solidFill>
                <a:srgbClr val="00B050"/>
              </a:solidFill>
              <a:effectLst/>
              <a:latin typeface="Segoe UI" panose="020B0502040204020203" pitchFamily="34" charset="0"/>
            </a:endParaRPr>
          </a:p>
        </p:txBody>
      </p:sp>
      <p:pic>
        <p:nvPicPr>
          <p:cNvPr id="11" name="Picture 10">
            <a:extLst>
              <a:ext uri="{FF2B5EF4-FFF2-40B4-BE49-F238E27FC236}">
                <a16:creationId xmlns:a16="http://schemas.microsoft.com/office/drawing/2014/main" id="{A28B7A89-3231-4E07-B5BD-03DDE51FF519}"/>
              </a:ext>
            </a:extLst>
          </p:cNvPr>
          <p:cNvPicPr>
            <a:picLocks noChangeAspect="1"/>
          </p:cNvPicPr>
          <p:nvPr/>
        </p:nvPicPr>
        <p:blipFill>
          <a:blip r:embed="rId5"/>
          <a:stretch>
            <a:fillRect/>
          </a:stretch>
        </p:blipFill>
        <p:spPr>
          <a:xfrm>
            <a:off x="7804569" y="1867798"/>
            <a:ext cx="2909518" cy="519557"/>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0705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20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3000"/>
                                        <p:tgtEl>
                                          <p:spTgt spid="10"/>
                                        </p:tgtEl>
                                      </p:cBhvr>
                                    </p:animEffect>
                                    <p:anim calcmode="lin" valueType="num">
                                      <p:cBhvr>
                                        <p:cTn id="11" dur="3000" fill="hold"/>
                                        <p:tgtEl>
                                          <p:spTgt spid="10"/>
                                        </p:tgtEl>
                                        <p:attrNameLst>
                                          <p:attrName>ppt_x</p:attrName>
                                        </p:attrNameLst>
                                      </p:cBhvr>
                                      <p:tavLst>
                                        <p:tav tm="0">
                                          <p:val>
                                            <p:strVal val="#ppt_x"/>
                                          </p:val>
                                        </p:tav>
                                        <p:tav tm="100000">
                                          <p:val>
                                            <p:strVal val="#ppt_x"/>
                                          </p:val>
                                        </p:tav>
                                      </p:tavLst>
                                    </p:anim>
                                    <p:anim calcmode="lin" valueType="num">
                                      <p:cBhvr>
                                        <p:cTn id="12" dur="3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Math on Variables</a:t>
            </a:r>
          </a:p>
        </p:txBody>
      </p:sp>
      <p:sp>
        <p:nvSpPr>
          <p:cNvPr id="3" name="Rectangle 2"/>
          <p:cNvSpPr/>
          <p:nvPr/>
        </p:nvSpPr>
        <p:spPr>
          <a:xfrm>
            <a:off x="1104900" y="1436277"/>
            <a:ext cx="6096000" cy="1815882"/>
          </a:xfrm>
          <a:prstGeom prst="rect">
            <a:avLst/>
          </a:prstGeom>
        </p:spPr>
        <p:txBody>
          <a:bodyPr>
            <a:spAutoFit/>
          </a:bodyPr>
          <a:lstStyle/>
          <a:p>
            <a:r>
              <a:rPr lang="en-US" sz="1600" dirty="0">
                <a:solidFill>
                  <a:schemeClr val="tx2"/>
                </a:solidFill>
              </a:rPr>
              <a:t>Simple Math Operations </a:t>
            </a:r>
          </a:p>
          <a:p>
            <a:r>
              <a:rPr lang="en-US" sz="1600" dirty="0">
                <a:solidFill>
                  <a:schemeClr val="tx2"/>
                </a:solidFill>
              </a:rPr>
              <a:t>+</a:t>
            </a:r>
          </a:p>
          <a:p>
            <a:r>
              <a:rPr lang="en-US" sz="1600" dirty="0">
                <a:solidFill>
                  <a:schemeClr val="tx2"/>
                </a:solidFill>
              </a:rPr>
              <a:t>-</a:t>
            </a:r>
          </a:p>
          <a:p>
            <a:r>
              <a:rPr lang="en-US" sz="1600" dirty="0">
                <a:solidFill>
                  <a:schemeClr val="tx2"/>
                </a:solidFill>
              </a:rPr>
              <a:t>/</a:t>
            </a:r>
          </a:p>
          <a:p>
            <a:r>
              <a:rPr lang="en-US" sz="1600" dirty="0">
                <a:solidFill>
                  <a:schemeClr val="tx2"/>
                </a:solidFill>
              </a:rPr>
              <a:t>*</a:t>
            </a:r>
          </a:p>
          <a:p>
            <a:r>
              <a:rPr lang="en-US" sz="1600" dirty="0">
                <a:solidFill>
                  <a:schemeClr val="tx2"/>
                </a:solidFill>
              </a:rPr>
              <a:t>Order of Operation matters</a:t>
            </a:r>
          </a:p>
          <a:p>
            <a:endParaRPr lang="en-US" sz="1600" dirty="0">
              <a:solidFill>
                <a:schemeClr val="tx2"/>
              </a:solidFill>
            </a:endParaRPr>
          </a:p>
        </p:txBody>
      </p:sp>
      <p:pic>
        <p:nvPicPr>
          <p:cNvPr id="5" name="Picture 4"/>
          <p:cNvPicPr>
            <a:picLocks noChangeAspect="1"/>
          </p:cNvPicPr>
          <p:nvPr/>
        </p:nvPicPr>
        <p:blipFill>
          <a:blip r:embed="rId2"/>
          <a:stretch>
            <a:fillRect/>
          </a:stretch>
        </p:blipFill>
        <p:spPr>
          <a:xfrm>
            <a:off x="7092778" y="1863366"/>
            <a:ext cx="3318773" cy="29430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descr="Different PEMDAS">
            <a:extLst>
              <a:ext uri="{FF2B5EF4-FFF2-40B4-BE49-F238E27FC236}">
                <a16:creationId xmlns:a16="http://schemas.microsoft.com/office/drawing/2014/main" id="{BBCF7394-5934-4C97-BD0E-61B5C4759E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5381" y="3057800"/>
            <a:ext cx="3104522" cy="29430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56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167954" y="1530717"/>
            <a:ext cx="3842537" cy="1780894"/>
          </a:xfrm>
        </p:spPr>
        <p:txBody>
          <a:bodyPr>
            <a:normAutofit/>
          </a:bodyPr>
          <a:lstStyle/>
          <a:p>
            <a:pPr marL="0" indent="0">
              <a:buNone/>
            </a:pPr>
            <a:r>
              <a:rPr lang="en-US" sz="1600" dirty="0">
                <a:solidFill>
                  <a:schemeClr val="tx2"/>
                </a:solidFill>
                <a:latin typeface="Calibri" panose="020F0502020204030204" pitchFamily="34" charset="0"/>
                <a:cs typeface="Calibri" panose="020F0502020204030204" pitchFamily="34" charset="0"/>
              </a:rPr>
              <a:t>Used to display result. </a:t>
            </a:r>
          </a:p>
          <a:p>
            <a:pPr>
              <a:buFont typeface="Arial" panose="020B0604020202020204" pitchFamily="34" charset="0"/>
              <a:buChar char="•"/>
            </a:pPr>
            <a:r>
              <a:rPr lang="en-US" sz="1600" dirty="0">
                <a:solidFill>
                  <a:srgbClr val="CC99FF"/>
                </a:solidFill>
                <a:latin typeface="Calibri" panose="020F0502020204030204" pitchFamily="34" charset="0"/>
                <a:cs typeface="Calibri" panose="020F0502020204030204" pitchFamily="34" charset="0"/>
              </a:rPr>
              <a:t>OUTPUT</a:t>
            </a:r>
            <a:r>
              <a:rPr lang="en-US" sz="1600" dirty="0">
                <a:solidFill>
                  <a:schemeClr val="tx2"/>
                </a:solidFill>
                <a:latin typeface="Calibri" panose="020F0502020204030204" pitchFamily="34" charset="0"/>
                <a:cs typeface="Calibri" panose="020F0502020204030204" pitchFamily="34" charset="0"/>
              </a:rPr>
              <a:t> Optional, recommended.</a:t>
            </a:r>
          </a:p>
          <a:p>
            <a:pPr>
              <a:buFont typeface="Arial" panose="020B0604020202020204" pitchFamily="34" charset="0"/>
              <a:buChar char="•"/>
            </a:pPr>
            <a:r>
              <a:rPr lang="en-US" sz="1600" dirty="0">
                <a:solidFill>
                  <a:srgbClr val="CC99FF"/>
                </a:solidFill>
                <a:latin typeface="Calibri" panose="020F0502020204030204" pitchFamily="34" charset="0"/>
                <a:cs typeface="Calibri" panose="020F0502020204030204" pitchFamily="34" charset="0"/>
              </a:rPr>
              <a:t>NAMED </a:t>
            </a:r>
            <a:r>
              <a:rPr lang="en-US" sz="1600" dirty="0">
                <a:solidFill>
                  <a:schemeClr val="tx2"/>
                </a:solidFill>
                <a:latin typeface="Calibri" panose="020F0502020204030204" pitchFamily="34" charset="0"/>
                <a:cs typeface="Calibri" panose="020F0502020204030204" pitchFamily="34" charset="0"/>
              </a:rPr>
              <a:t> Optional, </a:t>
            </a:r>
            <a:r>
              <a:rPr lang="en-US" sz="1600" u="sng" dirty="0">
                <a:solidFill>
                  <a:schemeClr val="tx2"/>
                </a:solidFill>
                <a:latin typeface="Calibri" panose="020F0502020204030204" pitchFamily="34" charset="0"/>
                <a:cs typeface="Calibri" panose="020F0502020204030204" pitchFamily="34" charset="0"/>
              </a:rPr>
              <a:t>recommended</a:t>
            </a:r>
            <a:r>
              <a:rPr lang="en-US" sz="1600" dirty="0">
                <a:solidFill>
                  <a:schemeClr val="tx2"/>
                </a:solidFill>
                <a:latin typeface="Calibri" panose="020F0502020204030204" pitchFamily="34" charset="0"/>
                <a:cs typeface="Calibri" panose="020F0502020204030204" pitchFamily="34" charset="0"/>
              </a:rPr>
              <a:t>.</a:t>
            </a:r>
          </a:p>
          <a:p>
            <a:pPr marL="0" indent="0">
              <a:buNone/>
            </a:pPr>
            <a:endParaRPr lang="en-US" sz="1600" dirty="0">
              <a:solidFill>
                <a:schemeClr val="tx2"/>
              </a:solidFill>
              <a:latin typeface="Calibri" panose="020F0502020204030204" pitchFamily="34" charset="0"/>
              <a:cs typeface="Calibri" panose="020F0502020204030204" pitchFamily="34" charset="0"/>
            </a:endParaRPr>
          </a:p>
          <a:p>
            <a:pPr marL="0" indent="0">
              <a:buNone/>
            </a:pPr>
            <a:endParaRPr lang="en-US" sz="1600" dirty="0">
              <a:solidFill>
                <a:schemeClr val="tx1"/>
              </a:solidFill>
              <a:latin typeface="Calibri" panose="020F0502020204030204" pitchFamily="34" charset="0"/>
              <a:cs typeface="Calibri" panose="020F0502020204030204" pitchFamily="34" charset="0"/>
            </a:endParaRPr>
          </a:p>
        </p:txBody>
      </p:sp>
      <p:sp>
        <p:nvSpPr>
          <p:cNvPr id="11" name="Title 1"/>
          <p:cNvSpPr>
            <a:spLocks noGrp="1"/>
          </p:cNvSpPr>
          <p:nvPr>
            <p:ph type="title"/>
          </p:nvPr>
        </p:nvSpPr>
        <p:spPr>
          <a:xfrm>
            <a:off x="1104899" y="568410"/>
            <a:ext cx="4806503" cy="604751"/>
          </a:xfrm>
        </p:spPr>
        <p:txBody>
          <a:bodyPr>
            <a:normAutofit/>
          </a:bodyPr>
          <a:lstStyle/>
          <a:p>
            <a:r>
              <a:rPr lang="en-US" dirty="0">
                <a:solidFill>
                  <a:schemeClr val="tx2"/>
                </a:solidFill>
              </a:rPr>
              <a:t>Simple OUTPUT</a:t>
            </a:r>
          </a:p>
        </p:txBody>
      </p:sp>
      <p:pic>
        <p:nvPicPr>
          <p:cNvPr id="2" name="Picture 1"/>
          <p:cNvPicPr>
            <a:picLocks noChangeAspect="1"/>
          </p:cNvPicPr>
          <p:nvPr/>
        </p:nvPicPr>
        <p:blipFill>
          <a:blip r:embed="rId2"/>
          <a:stretch>
            <a:fillRect/>
          </a:stretch>
        </p:blipFill>
        <p:spPr>
          <a:xfrm>
            <a:off x="6301945" y="3863291"/>
            <a:ext cx="5258534" cy="1800476"/>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827940" y="2964901"/>
            <a:ext cx="5268060" cy="33246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a:extLst>
              <a:ext uri="{FF2B5EF4-FFF2-40B4-BE49-F238E27FC236}">
                <a16:creationId xmlns:a16="http://schemas.microsoft.com/office/drawing/2014/main" id="{BA83AA5A-67CD-4905-9855-87772D59DEC9}"/>
              </a:ext>
            </a:extLst>
          </p:cNvPr>
          <p:cNvPicPr>
            <a:picLocks noChangeAspect="1"/>
          </p:cNvPicPr>
          <p:nvPr/>
        </p:nvPicPr>
        <p:blipFill>
          <a:blip r:embed="rId4"/>
          <a:stretch>
            <a:fillRect/>
          </a:stretch>
        </p:blipFill>
        <p:spPr>
          <a:xfrm>
            <a:off x="7181511" y="1592936"/>
            <a:ext cx="3616801" cy="1202023"/>
          </a:xfrm>
          <a:prstGeom prst="rect">
            <a:avLst/>
          </a:prstGeom>
          <a:ln w="38100" cap="sq">
            <a:solidFill>
              <a:srgbClr val="FF9933"/>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0778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Type Casting</a:t>
            </a:r>
          </a:p>
        </p:txBody>
      </p:sp>
      <p:pic>
        <p:nvPicPr>
          <p:cNvPr id="6" name="Picture 5">
            <a:extLst>
              <a:ext uri="{FF2B5EF4-FFF2-40B4-BE49-F238E27FC236}">
                <a16:creationId xmlns:a16="http://schemas.microsoft.com/office/drawing/2014/main" id="{1C11D15D-0CA0-4AC0-A707-7DD3E17EB484}"/>
              </a:ext>
            </a:extLst>
          </p:cNvPr>
          <p:cNvPicPr>
            <a:picLocks noChangeAspect="1"/>
          </p:cNvPicPr>
          <p:nvPr/>
        </p:nvPicPr>
        <p:blipFill>
          <a:blip r:embed="rId2"/>
          <a:stretch>
            <a:fillRect/>
          </a:stretch>
        </p:blipFill>
        <p:spPr>
          <a:xfrm>
            <a:off x="7505908" y="4256802"/>
            <a:ext cx="3003585" cy="10969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6B4F853C-E33C-4B4C-9987-BCEB1FDF9B99}"/>
              </a:ext>
            </a:extLst>
          </p:cNvPr>
          <p:cNvPicPr>
            <a:picLocks noChangeAspect="1"/>
          </p:cNvPicPr>
          <p:nvPr/>
        </p:nvPicPr>
        <p:blipFill>
          <a:blip r:embed="rId3"/>
          <a:stretch>
            <a:fillRect/>
          </a:stretch>
        </p:blipFill>
        <p:spPr>
          <a:xfrm>
            <a:off x="1215165" y="2037931"/>
            <a:ext cx="5222318" cy="35137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C24D6B50-4EF1-43E1-B2C8-2A3EC4C304B6}"/>
              </a:ext>
            </a:extLst>
          </p:cNvPr>
          <p:cNvPicPr>
            <a:picLocks noChangeAspect="1"/>
          </p:cNvPicPr>
          <p:nvPr/>
        </p:nvPicPr>
        <p:blipFill>
          <a:blip r:embed="rId4"/>
          <a:stretch>
            <a:fillRect/>
          </a:stretch>
        </p:blipFill>
        <p:spPr>
          <a:xfrm>
            <a:off x="7854014" y="1946616"/>
            <a:ext cx="2401805" cy="538336"/>
          </a:xfrm>
          <a:prstGeom prst="rect">
            <a:avLst/>
          </a:prstGeom>
          <a:ln w="38100" cap="sq">
            <a:solidFill>
              <a:srgbClr val="FFC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04973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ECL CloudIDE</a:t>
            </a:r>
          </a:p>
        </p:txBody>
      </p:sp>
      <p:sp>
        <p:nvSpPr>
          <p:cNvPr id="3" name="Rectangle 2"/>
          <p:cNvSpPr/>
          <p:nvPr/>
        </p:nvSpPr>
        <p:spPr>
          <a:xfrm>
            <a:off x="1104900" y="1382551"/>
            <a:ext cx="10825432" cy="2031325"/>
          </a:xfrm>
          <a:prstGeom prst="rect">
            <a:avLst/>
          </a:prstGeom>
        </p:spPr>
        <p:txBody>
          <a:bodyPr wrap="square">
            <a:spAutoFit/>
          </a:bodyPr>
          <a:lstStyle/>
          <a:p>
            <a:r>
              <a:rPr lang="en-US" sz="1400" dirty="0">
                <a:solidFill>
                  <a:schemeClr val="tx2"/>
                </a:solidFill>
              </a:rPr>
              <a:t>Once logged in please click on the following:</a:t>
            </a:r>
            <a:endParaRPr lang="en-US" sz="1400" dirty="0">
              <a:solidFill>
                <a:schemeClr val="tx2"/>
              </a:solidFill>
              <a:highlight>
                <a:srgbClr val="FFFF00"/>
              </a:highlight>
            </a:endParaRPr>
          </a:p>
          <a:p>
            <a:r>
              <a:rPr lang="en-US" sz="1400" dirty="0">
                <a:solidFill>
                  <a:schemeClr val="tx2"/>
                </a:solidFill>
                <a:hlinkClick r:id="rId2"/>
              </a:rPr>
              <a:t>https://ide.hpccsystems.com/workspaces/share/c7b858bc-244e-467d-b229-2e2c48cc5762</a:t>
            </a:r>
            <a:endParaRPr lang="en-US" sz="1400" dirty="0">
              <a:solidFill>
                <a:schemeClr val="tx2"/>
              </a:solidFill>
            </a:endParaRPr>
          </a:p>
          <a:p>
            <a:endParaRPr lang="en-US" sz="1400" dirty="0">
              <a:solidFill>
                <a:schemeClr val="tx2"/>
              </a:solidFill>
            </a:endParaRPr>
          </a:p>
          <a:p>
            <a:endParaRPr lang="en-US" sz="1400" dirty="0">
              <a:solidFill>
                <a:schemeClr val="tx2"/>
              </a:solidFill>
            </a:endParaRPr>
          </a:p>
          <a:p>
            <a:endParaRPr lang="en-US" sz="1400" dirty="0">
              <a:solidFill>
                <a:schemeClr val="tx2"/>
              </a:solidFill>
              <a:highlight>
                <a:srgbClr val="FFFF00"/>
              </a:highlight>
            </a:endParaRPr>
          </a:p>
          <a:p>
            <a:pPr marL="285750" indent="-285750">
              <a:buFont typeface="Arial" panose="020B0604020202020204" pitchFamily="34" charset="0"/>
              <a:buChar char="•"/>
            </a:pPr>
            <a:endParaRPr lang="en-US" sz="1400" dirty="0">
              <a:solidFill>
                <a:schemeClr val="tx2"/>
              </a:solidFill>
            </a:endParaRPr>
          </a:p>
          <a:p>
            <a:pPr marL="285750" indent="-285750">
              <a:buFont typeface="Arial" panose="020B0604020202020204" pitchFamily="34" charset="0"/>
              <a:buChar char="•"/>
              <a:defRPr/>
            </a:pPr>
            <a:endParaRPr lang="en-US" sz="1400"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sz="1400"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sz="1400" dirty="0">
              <a:solidFill>
                <a:schemeClr val="tx2"/>
              </a:solidFill>
              <a:effectLst>
                <a:outerShdw blurRad="38100" dist="38100" dir="2700000" algn="tl">
                  <a:srgbClr val="FFFFFF"/>
                </a:outerShdw>
              </a:effectLst>
            </a:endParaRPr>
          </a:p>
        </p:txBody>
      </p:sp>
      <p:grpSp>
        <p:nvGrpSpPr>
          <p:cNvPr id="14" name="Group 13">
            <a:extLst>
              <a:ext uri="{FF2B5EF4-FFF2-40B4-BE49-F238E27FC236}">
                <a16:creationId xmlns:a16="http://schemas.microsoft.com/office/drawing/2014/main" id="{37872B00-ABEA-4BAB-AB1E-737A9AE9551F}"/>
              </a:ext>
            </a:extLst>
          </p:cNvPr>
          <p:cNvGrpSpPr/>
          <p:nvPr/>
        </p:nvGrpSpPr>
        <p:grpSpPr>
          <a:xfrm>
            <a:off x="2502132" y="2068126"/>
            <a:ext cx="5158123" cy="4501119"/>
            <a:chOff x="2502132" y="2068126"/>
            <a:chExt cx="5158123" cy="4501119"/>
          </a:xfrm>
        </p:grpSpPr>
        <p:pic>
          <p:nvPicPr>
            <p:cNvPr id="12" name="Picture 11">
              <a:extLst>
                <a:ext uri="{FF2B5EF4-FFF2-40B4-BE49-F238E27FC236}">
                  <a16:creationId xmlns:a16="http://schemas.microsoft.com/office/drawing/2014/main" id="{6FB3F87C-9519-46C8-A3DF-7D09BD0512F8}"/>
                </a:ext>
              </a:extLst>
            </p:cNvPr>
            <p:cNvPicPr>
              <a:picLocks noChangeAspect="1"/>
            </p:cNvPicPr>
            <p:nvPr/>
          </p:nvPicPr>
          <p:blipFill>
            <a:blip r:embed="rId3"/>
            <a:stretch>
              <a:fillRect/>
            </a:stretch>
          </p:blipFill>
          <p:spPr>
            <a:xfrm>
              <a:off x="3247682" y="2068126"/>
              <a:ext cx="4412573" cy="45011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6" name="Straight Arrow Connector 5">
              <a:extLst>
                <a:ext uri="{FF2B5EF4-FFF2-40B4-BE49-F238E27FC236}">
                  <a16:creationId xmlns:a16="http://schemas.microsoft.com/office/drawing/2014/main" id="{D32FBE3E-FEC7-42CA-AC74-955FCA187ABB}"/>
                </a:ext>
              </a:extLst>
            </p:cNvPr>
            <p:cNvCxnSpPr/>
            <p:nvPr/>
          </p:nvCxnSpPr>
          <p:spPr>
            <a:xfrm flipV="1">
              <a:off x="2502132" y="2341366"/>
              <a:ext cx="1155469" cy="598516"/>
            </a:xfrm>
            <a:prstGeom prst="straightConnector1">
              <a:avLst/>
            </a:prstGeom>
            <a:ln w="57150">
              <a:solidFill>
                <a:srgbClr val="FF99FF"/>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C16978C-635A-4E43-BC19-5EC6864E3CF7}"/>
                </a:ext>
              </a:extLst>
            </p:cNvPr>
            <p:cNvSpPr/>
            <p:nvPr/>
          </p:nvSpPr>
          <p:spPr>
            <a:xfrm>
              <a:off x="4801150" y="4238536"/>
              <a:ext cx="2212439" cy="242552"/>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0903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dirty="0">
                <a:solidFill>
                  <a:schemeClr val="tx2"/>
                </a:solidFill>
              </a:rPr>
              <a:t>Let’s Get Real</a:t>
            </a:r>
          </a:p>
        </p:txBody>
      </p:sp>
      <p:pic>
        <p:nvPicPr>
          <p:cNvPr id="4" name="Picture 3"/>
          <p:cNvPicPr>
            <a:picLocks noChangeAspect="1"/>
          </p:cNvPicPr>
          <p:nvPr/>
        </p:nvPicPr>
        <p:blipFill>
          <a:blip r:embed="rId2"/>
          <a:stretch>
            <a:fillRect/>
          </a:stretch>
        </p:blipFill>
        <p:spPr>
          <a:xfrm>
            <a:off x="8201657" y="1587195"/>
            <a:ext cx="2189954" cy="19095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Rectangle 1"/>
          <p:cNvSpPr/>
          <p:nvPr/>
        </p:nvSpPr>
        <p:spPr>
          <a:xfrm>
            <a:off x="1800389" y="1902175"/>
            <a:ext cx="6055119" cy="830997"/>
          </a:xfrm>
          <a:prstGeom prst="rect">
            <a:avLst/>
          </a:prstGeom>
        </p:spPr>
        <p:txBody>
          <a:bodyPr wrap="square">
            <a:spAutoFit/>
          </a:bodyPr>
          <a:lstStyle/>
          <a:p>
            <a:r>
              <a:rPr lang="en-US" sz="1600" dirty="0">
                <a:solidFill>
                  <a:schemeClr val="tx2"/>
                </a:solidFill>
              </a:rPr>
              <a:t>// Open </a:t>
            </a:r>
            <a:r>
              <a:rPr lang="en-US" sz="1600" dirty="0" err="1">
                <a:solidFill>
                  <a:schemeClr val="tx2"/>
                </a:solidFill>
              </a:rPr>
              <a:t>Types_Output.ecl</a:t>
            </a:r>
            <a:endParaRPr lang="en-US" sz="1600" dirty="0">
              <a:solidFill>
                <a:schemeClr val="tx2"/>
              </a:solidFill>
            </a:endParaRPr>
          </a:p>
          <a:p>
            <a:endParaRPr lang="en-US" sz="1600" dirty="0">
              <a:solidFill>
                <a:schemeClr val="tx2"/>
              </a:solidFill>
            </a:endParaRPr>
          </a:p>
          <a:p>
            <a:r>
              <a:rPr lang="en-US" sz="1600" dirty="0">
                <a:solidFill>
                  <a:schemeClr val="tx2"/>
                </a:solidFill>
              </a:rPr>
              <a:t>// Let’s work on TODOs </a:t>
            </a:r>
          </a:p>
        </p:txBody>
      </p:sp>
      <p:pic>
        <p:nvPicPr>
          <p:cNvPr id="3" name="Picture 2"/>
          <p:cNvPicPr>
            <a:picLocks noChangeAspect="1"/>
          </p:cNvPicPr>
          <p:nvPr/>
        </p:nvPicPr>
        <p:blipFill>
          <a:blip r:embed="rId3"/>
          <a:stretch>
            <a:fillRect/>
          </a:stretch>
        </p:blipFill>
        <p:spPr>
          <a:xfrm>
            <a:off x="8609162" y="4797946"/>
            <a:ext cx="1782449" cy="307761"/>
          </a:xfrm>
          <a:prstGeom prst="rect">
            <a:avLst/>
          </a:prstGeom>
          <a:scene3d>
            <a:camera prst="orthographicFront"/>
            <a:lightRig rig="threePt" dir="t"/>
          </a:scene3d>
          <a:sp3d>
            <a:bevelT/>
          </a:sp3d>
        </p:spPr>
      </p:pic>
      <p:sp>
        <p:nvSpPr>
          <p:cNvPr id="6" name="TextBox 5"/>
          <p:cNvSpPr txBox="1"/>
          <p:nvPr/>
        </p:nvSpPr>
        <p:spPr>
          <a:xfrm>
            <a:off x="9032488" y="4376685"/>
            <a:ext cx="795411" cy="246221"/>
          </a:xfrm>
          <a:prstGeom prst="rect">
            <a:avLst/>
          </a:prstGeom>
          <a:noFill/>
        </p:spPr>
        <p:txBody>
          <a:bodyPr wrap="none" rtlCol="0">
            <a:spAutoFit/>
          </a:bodyPr>
          <a:lstStyle/>
          <a:p>
            <a:r>
              <a:rPr lang="en-US" sz="1000" b="1" dirty="0">
                <a:solidFill>
                  <a:srgbClr val="00B0F0"/>
                </a:solidFill>
              </a:rPr>
              <a:t>WU Name</a:t>
            </a:r>
          </a:p>
        </p:txBody>
      </p:sp>
    </p:spTree>
    <p:extLst>
      <p:ext uri="{BB962C8B-B14F-4D97-AF65-F5344CB8AC3E}">
        <p14:creationId xmlns:p14="http://schemas.microsoft.com/office/powerpoint/2010/main" val="101387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805ED-063B-410A-BD9A-BC267A98A529}"/>
              </a:ext>
            </a:extLst>
          </p:cNvPr>
          <p:cNvSpPr>
            <a:spLocks noGrp="1"/>
          </p:cNvSpPr>
          <p:nvPr>
            <p:ph type="title"/>
          </p:nvPr>
        </p:nvSpPr>
        <p:spPr/>
        <p:txBody>
          <a:bodyPr/>
          <a:lstStyle/>
          <a:p>
            <a:pPr algn="ctr"/>
            <a:r>
              <a:rPr lang="en-US" dirty="0"/>
              <a:t>Data Structure &amp; validation</a:t>
            </a:r>
          </a:p>
        </p:txBody>
      </p:sp>
    </p:spTree>
    <p:extLst>
      <p:ext uri="{BB962C8B-B14F-4D97-AF65-F5344CB8AC3E}">
        <p14:creationId xmlns:p14="http://schemas.microsoft.com/office/powerpoint/2010/main" val="34806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Objective</a:t>
            </a:r>
          </a:p>
        </p:txBody>
      </p:sp>
      <p:sp>
        <p:nvSpPr>
          <p:cNvPr id="3" name="Rectangle 2"/>
          <p:cNvSpPr/>
          <p:nvPr/>
        </p:nvSpPr>
        <p:spPr>
          <a:xfrm>
            <a:off x="1222045" y="1428468"/>
            <a:ext cx="6096000" cy="3970318"/>
          </a:xfrm>
          <a:prstGeom prst="rect">
            <a:avLst/>
          </a:prstGeom>
        </p:spPr>
        <p:txBody>
          <a:bodyPr>
            <a:spAutoFit/>
          </a:bodyPr>
          <a:lstStyle/>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Data Structure</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ECL:</a:t>
            </a:r>
          </a:p>
          <a:p>
            <a:pPr marL="742950" lvl="1" indent="-285750">
              <a:buFont typeface="Courier New" panose="02070309020205020404" pitchFamily="49" charset="0"/>
              <a:buChar char="o"/>
              <a:defRPr/>
            </a:pPr>
            <a:r>
              <a:rPr lang="en-US" dirty="0">
                <a:solidFill>
                  <a:srgbClr val="000000"/>
                </a:solidFill>
                <a:effectLst>
                  <a:outerShdw blurRad="38100" dist="38100" dir="2700000" algn="tl">
                    <a:srgbClr val="FFFFFF"/>
                  </a:outerShdw>
                </a:effectLst>
              </a:rPr>
              <a:t>Record layout</a:t>
            </a:r>
          </a:p>
          <a:p>
            <a:pPr marL="742950" lvl="1" indent="-285750">
              <a:buFont typeface="Courier New" panose="02070309020205020404" pitchFamily="49" charset="0"/>
              <a:buChar char="o"/>
              <a:defRPr/>
            </a:pPr>
            <a:r>
              <a:rPr lang="en-US" dirty="0">
                <a:solidFill>
                  <a:srgbClr val="000000"/>
                </a:solidFill>
                <a:effectLst>
                  <a:outerShdw blurRad="38100" dist="38100" dir="2700000" algn="tl">
                    <a:srgbClr val="FFFFFF"/>
                  </a:outerShdw>
                </a:effectLst>
              </a:rPr>
              <a:t>Dataset</a:t>
            </a:r>
          </a:p>
          <a:p>
            <a:pPr marL="742950" lvl="1" indent="-285750">
              <a:buFont typeface="Courier New" panose="02070309020205020404" pitchFamily="49" charset="0"/>
              <a:buChar char="o"/>
              <a:defRPr/>
            </a:pPr>
            <a:r>
              <a:rPr lang="en-US" dirty="0">
                <a:solidFill>
                  <a:srgbClr val="000000"/>
                </a:solidFill>
                <a:effectLst>
                  <a:outerShdw blurRad="38100" dist="38100" dir="2700000" algn="tl">
                    <a:srgbClr val="FFFFFF"/>
                  </a:outerShdw>
                </a:effectLst>
              </a:rPr>
              <a:t>CHOOSEN</a:t>
            </a:r>
          </a:p>
          <a:p>
            <a:pPr marL="742950" lvl="1" indent="-285750">
              <a:buFont typeface="Courier New" panose="02070309020205020404" pitchFamily="49" charset="0"/>
              <a:buChar char="o"/>
              <a:defRPr/>
            </a:pPr>
            <a:r>
              <a:rPr lang="en-US" dirty="0">
                <a:solidFill>
                  <a:srgbClr val="000000"/>
                </a:solidFill>
                <a:effectLst>
                  <a:outerShdw blurRad="38100" dist="38100" dir="2700000" algn="tl">
                    <a:srgbClr val="FFFFFF"/>
                  </a:outerShdw>
                </a:effectLst>
              </a:rPr>
              <a:t>SORT</a:t>
            </a:r>
          </a:p>
          <a:p>
            <a:pPr marL="742950" lvl="1" indent="-285750">
              <a:buFont typeface="Courier New" panose="02070309020205020404" pitchFamily="49" charset="0"/>
              <a:buChar char="o"/>
              <a:defRPr/>
            </a:pPr>
            <a:r>
              <a:rPr lang="en-US" dirty="0">
                <a:solidFill>
                  <a:srgbClr val="000000"/>
                </a:solidFill>
                <a:effectLst>
                  <a:outerShdw blurRad="38100" dist="38100" dir="2700000" algn="tl">
                    <a:srgbClr val="FFFFFF"/>
                  </a:outerShdw>
                </a:effectLst>
              </a:rPr>
              <a:t>Filter</a:t>
            </a:r>
          </a:p>
          <a:p>
            <a:pPr marL="742950" lvl="1" indent="-285750">
              <a:buFont typeface="Courier New" panose="02070309020205020404" pitchFamily="49" charset="0"/>
              <a:buChar char="o"/>
              <a:defRPr/>
            </a:pPr>
            <a:r>
              <a:rPr lang="en-US" dirty="0">
                <a:solidFill>
                  <a:srgbClr val="000000"/>
                </a:solidFill>
                <a:effectLst>
                  <a:outerShdw blurRad="38100" dist="38100" dir="2700000" algn="tl">
                    <a:srgbClr val="FFFFFF"/>
                  </a:outerShdw>
                </a:effectLst>
              </a:rPr>
              <a:t>DEDUP</a:t>
            </a:r>
          </a:p>
          <a:p>
            <a:pPr marL="742950" lvl="1" indent="-285750">
              <a:buFont typeface="Courier New" panose="02070309020205020404" pitchFamily="49" charset="0"/>
              <a:buChar char="o"/>
              <a:defRPr/>
            </a:pPr>
            <a:r>
              <a:rPr lang="en-US" dirty="0">
                <a:solidFill>
                  <a:srgbClr val="000000"/>
                </a:solidFill>
                <a:effectLst>
                  <a:outerShdw blurRad="38100" dist="38100" dir="2700000" algn="tl">
                    <a:srgbClr val="FFFFFF"/>
                  </a:outerShdw>
                </a:effectLst>
              </a:rPr>
              <a:t>SET</a:t>
            </a:r>
          </a:p>
          <a:p>
            <a:pPr marL="742950" lvl="1" indent="-285750">
              <a:buFont typeface="Courier New" panose="02070309020205020404" pitchFamily="49" charset="0"/>
              <a:buChar char="o"/>
              <a:defRPr/>
            </a:pPr>
            <a:r>
              <a:rPr lang="en-US" dirty="0">
                <a:solidFill>
                  <a:srgbClr val="000000"/>
                </a:solidFill>
                <a:effectLst>
                  <a:outerShdw blurRad="38100" dist="38100" dir="2700000" algn="tl">
                    <a:srgbClr val="FFFFFF"/>
                  </a:outerShdw>
                </a:effectLst>
              </a:rPr>
              <a:t>Math functions</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Hands-on</a:t>
            </a: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253805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Data Structure</a:t>
            </a:r>
          </a:p>
        </p:txBody>
      </p:sp>
      <p:sp>
        <p:nvSpPr>
          <p:cNvPr id="3" name="Rectangle 2"/>
          <p:cNvSpPr/>
          <p:nvPr/>
        </p:nvSpPr>
        <p:spPr>
          <a:xfrm>
            <a:off x="1294351" y="1642246"/>
            <a:ext cx="9341708" cy="2862322"/>
          </a:xfrm>
          <a:prstGeom prst="rect">
            <a:avLst/>
          </a:prstGeom>
        </p:spPr>
        <p:txBody>
          <a:bodyPr wrap="square">
            <a:spAutoFit/>
          </a:bodyPr>
          <a:lstStyle/>
          <a:p>
            <a:pPr>
              <a:defRPr/>
            </a:pPr>
            <a:r>
              <a:rPr lang="en-US" dirty="0">
                <a:solidFill>
                  <a:srgbClr val="000000"/>
                </a:solidFill>
                <a:effectLst>
                  <a:outerShdw blurRad="38100" dist="38100" dir="2700000" algn="tl">
                    <a:srgbClr val="FFFFFF"/>
                  </a:outerShdw>
                </a:effectLst>
              </a:rPr>
              <a:t>Data structure is about data management, storage format, retrieving and processing it. </a:t>
            </a:r>
          </a:p>
          <a:p>
            <a:pPr>
              <a:defRPr/>
            </a:pPr>
            <a:endParaRPr lang="en-US" dirty="0">
              <a:solidFill>
                <a:srgbClr val="000000"/>
              </a:solidFill>
              <a:effectLst>
                <a:outerShdw blurRad="38100" dist="38100" dir="2700000" algn="tl">
                  <a:srgbClr val="FFFFFF"/>
                </a:outerShdw>
              </a:effectLst>
            </a:endParaRP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A collection of data types which are stored and organized for further usage.</a:t>
            </a:r>
          </a:p>
          <a:p>
            <a:pPr marL="285750" indent="-285750">
              <a:buFontTx/>
              <a:buChar char="-"/>
              <a:defRPr/>
            </a:pPr>
            <a:endParaRPr lang="en-US" dirty="0">
              <a:solidFill>
                <a:srgbClr val="000000"/>
              </a:solidFill>
              <a:effectLst>
                <a:outerShdw blurRad="38100" dist="38100" dir="2700000" algn="tl">
                  <a:srgbClr val="FFFFFF"/>
                </a:outerShdw>
              </a:effectLst>
            </a:endParaRPr>
          </a:p>
          <a:p>
            <a:pPr>
              <a:defRPr/>
            </a:pPr>
            <a:r>
              <a:rPr lang="en-US" dirty="0">
                <a:solidFill>
                  <a:srgbClr val="000000"/>
                </a:solidFill>
                <a:effectLst>
                  <a:outerShdw blurRad="38100" dist="38100" dir="2700000" algn="tl">
                    <a:srgbClr val="FFFFFF"/>
                  </a:outerShdw>
                </a:effectLst>
              </a:rPr>
              <a:t>Benefits</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Increased efficiency </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Easy modification</a:t>
            </a:r>
          </a:p>
          <a:p>
            <a:pPr marL="285750" indent="-285750">
              <a:buFont typeface="Arial" panose="020B0604020202020204" pitchFamily="34" charset="0"/>
              <a:buChar char="•"/>
              <a:defRPr/>
            </a:pPr>
            <a:r>
              <a:rPr lang="en-US" dirty="0">
                <a:solidFill>
                  <a:srgbClr val="000000"/>
                </a:solidFill>
                <a:effectLst>
                  <a:outerShdw blurRad="38100" dist="38100" dir="2700000" algn="tl">
                    <a:srgbClr val="FFFFFF"/>
                  </a:outerShdw>
                </a:effectLst>
              </a:rPr>
              <a:t>Easy access to data </a:t>
            </a:r>
          </a:p>
          <a:p>
            <a:pPr>
              <a:defRPr/>
            </a:pPr>
            <a:endParaRPr lang="en-US" dirty="0">
              <a:solidFill>
                <a:srgbClr val="000000"/>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359344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RECORD</a:t>
            </a:r>
            <a:endParaRPr lang="en-US" dirty="0">
              <a:solidFill>
                <a:schemeClr val="tx2"/>
              </a:solidFill>
            </a:endParaRPr>
          </a:p>
        </p:txBody>
      </p:sp>
      <p:sp>
        <p:nvSpPr>
          <p:cNvPr id="3" name="Rectangle 2"/>
          <p:cNvSpPr/>
          <p:nvPr/>
        </p:nvSpPr>
        <p:spPr>
          <a:xfrm>
            <a:off x="996778" y="2325009"/>
            <a:ext cx="6096000" cy="3365024"/>
          </a:xfrm>
          <a:prstGeom prst="rect">
            <a:avLst/>
          </a:prstGeom>
        </p:spPr>
        <p:txBody>
          <a:bodyPr>
            <a:spAutoFit/>
          </a:bodyPr>
          <a:lstStyle/>
          <a:p>
            <a:pPr marL="285750" indent="-285750">
              <a:lnSpc>
                <a:spcPct val="150000"/>
              </a:lnSpc>
              <a:buFont typeface="Arial" panose="020B0604020202020204" pitchFamily="34" charset="0"/>
              <a:buChar char="•"/>
              <a:defRPr/>
            </a:pPr>
            <a:r>
              <a:rPr lang="en-US" dirty="0">
                <a:solidFill>
                  <a:schemeClr val="tx2"/>
                </a:solidFill>
                <a:effectLst>
                  <a:outerShdw blurRad="38100" dist="38100" dir="2700000" algn="tl">
                    <a:srgbClr val="FFFFFF"/>
                  </a:outerShdw>
                </a:effectLst>
              </a:rPr>
              <a:t>Linear representation of file’s record structure. </a:t>
            </a:r>
          </a:p>
          <a:p>
            <a:pPr marL="285750" indent="-285750">
              <a:lnSpc>
                <a:spcPct val="150000"/>
              </a:lnSpc>
              <a:buFont typeface="Arial" panose="020B0604020202020204" pitchFamily="34" charset="0"/>
              <a:buChar char="•"/>
              <a:defRPr/>
            </a:pPr>
            <a:r>
              <a:rPr lang="en-US" dirty="0">
                <a:solidFill>
                  <a:schemeClr val="tx2"/>
                </a:solidFill>
                <a:effectLst>
                  <a:outerShdw blurRad="38100" dist="38100" dir="2700000" algn="tl">
                    <a:srgbClr val="FFFFFF"/>
                  </a:outerShdw>
                </a:effectLst>
              </a:rPr>
              <a:t>Defines the layout of fields. </a:t>
            </a:r>
          </a:p>
          <a:p>
            <a:pPr marL="285750" indent="-285750">
              <a:lnSpc>
                <a:spcPct val="150000"/>
              </a:lnSpc>
              <a:buFont typeface="Arial" panose="020B0604020202020204" pitchFamily="34" charset="0"/>
              <a:buChar char="•"/>
              <a:defRPr/>
            </a:pPr>
            <a:r>
              <a:rPr lang="en-US" dirty="0">
                <a:solidFill>
                  <a:schemeClr val="tx2"/>
                </a:solidFill>
                <a:effectLst>
                  <a:outerShdw blurRad="38100" dist="38100" dir="2700000" algn="tl">
                    <a:srgbClr val="FFFFFF"/>
                  </a:outerShdw>
                </a:effectLst>
              </a:rPr>
              <a:t>Defines fields types </a:t>
            </a:r>
          </a:p>
          <a:p>
            <a:pPr marL="285750" indent="-285750">
              <a:lnSpc>
                <a:spcPct val="150000"/>
              </a:lnSpc>
              <a:buFont typeface="Arial" panose="020B0604020202020204" pitchFamily="34" charset="0"/>
              <a:buChar char="•"/>
              <a:defRPr/>
            </a:pPr>
            <a:r>
              <a:rPr lang="en-US" dirty="0">
                <a:solidFill>
                  <a:schemeClr val="tx2"/>
                </a:solidFill>
                <a:effectLst>
                  <a:outerShdw blurRad="38100" dist="38100" dir="2700000" algn="tl">
                    <a:srgbClr val="FFFFFF"/>
                  </a:outerShdw>
                </a:effectLst>
              </a:rPr>
              <a:t>Defines the </a:t>
            </a:r>
            <a:r>
              <a:rPr lang="en-US" u="sng" dirty="0">
                <a:solidFill>
                  <a:schemeClr val="tx2"/>
                </a:solidFill>
                <a:effectLst>
                  <a:outerShdw blurRad="38100" dist="38100" dir="2700000" algn="tl">
                    <a:srgbClr val="FFFFFF"/>
                  </a:outerShdw>
                </a:effectLst>
              </a:rPr>
              <a:t>order</a:t>
            </a:r>
            <a:r>
              <a:rPr lang="en-US" dirty="0">
                <a:solidFill>
                  <a:schemeClr val="tx2"/>
                </a:solidFill>
                <a:effectLst>
                  <a:outerShdw blurRad="38100" dist="38100" dir="2700000" algn="tl">
                    <a:srgbClr val="FFFFFF"/>
                  </a:outerShdw>
                </a:effectLst>
              </a:rPr>
              <a:t> of fields</a:t>
            </a:r>
          </a:p>
          <a:p>
            <a:pPr marL="285750" indent="-285750">
              <a:lnSpc>
                <a:spcPct val="150000"/>
              </a:lnSpc>
              <a:buFont typeface="Arial" panose="020B0604020202020204" pitchFamily="34" charset="0"/>
              <a:buChar char="•"/>
              <a:defRPr/>
            </a:pPr>
            <a:r>
              <a:rPr lang="en-US" dirty="0">
                <a:solidFill>
                  <a:schemeClr val="tx2"/>
                </a:solidFill>
                <a:effectLst>
                  <a:outerShdw blurRad="38100" dist="38100" dir="2700000" algn="tl">
                    <a:srgbClr val="FFFFFF"/>
                  </a:outerShdw>
                </a:effectLst>
              </a:rPr>
              <a:t>It can include child record.</a:t>
            </a:r>
          </a:p>
          <a:p>
            <a:pPr marL="742950" lvl="1" indent="-285750">
              <a:lnSpc>
                <a:spcPct val="150000"/>
              </a:lnSpc>
              <a:buFont typeface="Arial" panose="020B0604020202020204" pitchFamily="34" charset="0"/>
              <a:buChar char="•"/>
              <a:defRPr/>
            </a:pPr>
            <a:r>
              <a:rPr lang="en-US" dirty="0">
                <a:solidFill>
                  <a:schemeClr val="tx2"/>
                </a:solidFill>
                <a:effectLst>
                  <a:outerShdw blurRad="38100" dist="38100" dir="2700000" algn="tl">
                    <a:srgbClr val="FFFFFF"/>
                  </a:outerShdw>
                </a:effectLst>
              </a:rPr>
              <a:t>A dataset within dataset </a:t>
            </a:r>
          </a:p>
          <a:p>
            <a:pPr marL="285750" indent="-285750">
              <a:lnSpc>
                <a:spcPct val="150000"/>
              </a:lnSpc>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lnSpc>
                <a:spcPct val="150000"/>
              </a:lnSpc>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p:txBody>
      </p:sp>
      <p:pic>
        <p:nvPicPr>
          <p:cNvPr id="1032" name="Picture 8" descr="3d Man Writing Images, Stock Photos &amp; Vectors | Shutterstock">
            <a:extLst>
              <a:ext uri="{FF2B5EF4-FFF2-40B4-BE49-F238E27FC236}">
                <a16:creationId xmlns:a16="http://schemas.microsoft.com/office/drawing/2014/main" id="{83812660-8DE5-4B4E-B36B-D6A809691F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2" t="-609" r="-492" b="7084"/>
          <a:stretch/>
        </p:blipFill>
        <p:spPr bwMode="auto">
          <a:xfrm>
            <a:off x="7290262" y="2325009"/>
            <a:ext cx="3570836" cy="269839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82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RECORD Structure</a:t>
            </a:r>
            <a:endParaRPr lang="en-US" dirty="0">
              <a:solidFill>
                <a:schemeClr val="tx2"/>
              </a:solidFill>
            </a:endParaRPr>
          </a:p>
        </p:txBody>
      </p:sp>
      <p:sp>
        <p:nvSpPr>
          <p:cNvPr id="3" name="Rectangle 2"/>
          <p:cNvSpPr/>
          <p:nvPr/>
        </p:nvSpPr>
        <p:spPr>
          <a:xfrm>
            <a:off x="994598" y="1647326"/>
            <a:ext cx="6829560" cy="3539430"/>
          </a:xfrm>
          <a:prstGeom prst="rect">
            <a:avLst/>
          </a:prstGeom>
        </p:spPr>
        <p:txBody>
          <a:bodyPr wrap="square">
            <a:spAutoFit/>
          </a:bodyPr>
          <a:lstStyle/>
          <a:p>
            <a:pPr marL="285750" indent="-285750">
              <a:spcBef>
                <a:spcPts val="1200"/>
              </a:spcBef>
              <a:buFont typeface="Arial" panose="020B0604020202020204" pitchFamily="34" charset="0"/>
              <a:buChar char="•"/>
              <a:defRPr/>
            </a:pPr>
            <a:r>
              <a:rPr lang="en-US" sz="1600" dirty="0" err="1">
                <a:solidFill>
                  <a:srgbClr val="CC99FF"/>
                </a:solidFill>
                <a:latin typeface="Consolas" panose="020B0609020204030204" pitchFamily="49" charset="0"/>
              </a:rPr>
              <a:t>attrLayout</a:t>
            </a:r>
            <a:r>
              <a:rPr lang="en-US" sz="1600" dirty="0">
                <a:solidFill>
                  <a:schemeClr val="tx2"/>
                </a:solidFill>
                <a:latin typeface="Consolas" panose="020B0609020204030204" pitchFamily="49" charset="0"/>
              </a:rPr>
              <a:t> </a:t>
            </a:r>
            <a:r>
              <a:rPr lang="en-US" sz="1600" dirty="0">
                <a:solidFill>
                  <a:schemeClr val="tx2"/>
                </a:solidFill>
              </a:rPr>
              <a:t>The name by which the record will be invoked</a:t>
            </a:r>
          </a:p>
          <a:p>
            <a:pPr marL="285750" indent="-285750">
              <a:spcBef>
                <a:spcPts val="1200"/>
              </a:spcBef>
              <a:buFont typeface="Arial" panose="020B0604020202020204" pitchFamily="34" charset="0"/>
              <a:buChar char="•"/>
              <a:defRPr/>
            </a:pPr>
            <a:r>
              <a:rPr lang="en-US" sz="1600" dirty="0">
                <a:solidFill>
                  <a:srgbClr val="CC99FF"/>
                </a:solidFill>
              </a:rPr>
              <a:t>RECORD</a:t>
            </a:r>
            <a:r>
              <a:rPr lang="en-US" sz="1600" dirty="0">
                <a:solidFill>
                  <a:schemeClr val="tx2"/>
                </a:solidFill>
              </a:rPr>
              <a:t>     Required</a:t>
            </a:r>
          </a:p>
          <a:p>
            <a:pPr marL="285750" indent="-285750">
              <a:spcBef>
                <a:spcPts val="1200"/>
              </a:spcBef>
              <a:buFont typeface="Arial" panose="020B0604020202020204" pitchFamily="34" charset="0"/>
              <a:buChar char="•"/>
              <a:defRPr/>
            </a:pPr>
            <a:r>
              <a:rPr lang="en-US" sz="1600" dirty="0" err="1">
                <a:solidFill>
                  <a:srgbClr val="CC99FF"/>
                </a:solidFill>
              </a:rPr>
              <a:t>data_type</a:t>
            </a:r>
            <a:r>
              <a:rPr lang="en-US" sz="1600" dirty="0">
                <a:solidFill>
                  <a:srgbClr val="CC99FF"/>
                </a:solidFill>
              </a:rPr>
              <a:t>    </a:t>
            </a:r>
            <a:r>
              <a:rPr lang="en-US" sz="1600" dirty="0">
                <a:solidFill>
                  <a:schemeClr val="tx2"/>
                </a:solidFill>
              </a:rPr>
              <a:t>Data type of the field (string, integer, Boolean, …)</a:t>
            </a:r>
          </a:p>
          <a:p>
            <a:pPr marL="285750" indent="-285750">
              <a:spcBef>
                <a:spcPts val="1200"/>
              </a:spcBef>
              <a:buFont typeface="Arial" panose="020B0604020202020204" pitchFamily="34" charset="0"/>
              <a:buChar char="•"/>
              <a:defRPr/>
            </a:pPr>
            <a:r>
              <a:rPr lang="en-US" sz="1600" dirty="0">
                <a:solidFill>
                  <a:srgbClr val="CC99FF"/>
                </a:solidFill>
              </a:rPr>
              <a:t>Fieldname</a:t>
            </a:r>
            <a:r>
              <a:rPr lang="en-US" sz="1600" dirty="0">
                <a:solidFill>
                  <a:schemeClr val="tx2"/>
                </a:solidFill>
              </a:rPr>
              <a:t>   The name by which the field will be invoked</a:t>
            </a:r>
          </a:p>
          <a:p>
            <a:pPr marL="285750" indent="-285750">
              <a:spcBef>
                <a:spcPts val="1200"/>
              </a:spcBef>
              <a:buFont typeface="Arial" panose="020B0604020202020204" pitchFamily="34" charset="0"/>
              <a:buChar char="•"/>
              <a:defRPr/>
            </a:pPr>
            <a:r>
              <a:rPr lang="en-US" sz="1600" dirty="0">
                <a:solidFill>
                  <a:srgbClr val="CC99FF"/>
                </a:solidFill>
              </a:rPr>
              <a:t>END</a:t>
            </a:r>
            <a:r>
              <a:rPr lang="en-US" sz="1600" dirty="0">
                <a:solidFill>
                  <a:schemeClr val="tx2"/>
                </a:solidFill>
              </a:rPr>
              <a:t>         Indicates the end of record layout</a:t>
            </a:r>
          </a:p>
          <a:p>
            <a:pPr marL="285750" indent="-285750">
              <a:spcBef>
                <a:spcPts val="1200"/>
              </a:spcBef>
              <a:buFontTx/>
              <a:buChar char="-"/>
              <a:defRPr/>
            </a:pPr>
            <a:endParaRPr lang="en-US" sz="1600" dirty="0">
              <a:solidFill>
                <a:schemeClr val="tx2"/>
              </a:solidFill>
            </a:endParaRPr>
          </a:p>
          <a:p>
            <a:pPr>
              <a:spcBef>
                <a:spcPts val="1200"/>
              </a:spcBef>
              <a:defRPr/>
            </a:pPr>
            <a:endParaRPr lang="en-US" sz="1600" dirty="0">
              <a:solidFill>
                <a:schemeClr val="tx2"/>
              </a:solidFill>
              <a:effectLst>
                <a:outerShdw blurRad="38100" dist="38100" dir="2700000" algn="tl">
                  <a:srgbClr val="FFFFFF"/>
                </a:outerShdw>
              </a:effectLst>
            </a:endParaRPr>
          </a:p>
          <a:p>
            <a:pPr>
              <a:spcBef>
                <a:spcPts val="1200"/>
              </a:spcBef>
              <a:defRPr/>
            </a:pPr>
            <a:endParaRPr lang="en-US" sz="1600" dirty="0">
              <a:solidFill>
                <a:schemeClr val="tx2"/>
              </a:solidFill>
              <a:effectLst>
                <a:outerShdw blurRad="38100" dist="38100" dir="2700000" algn="tl">
                  <a:srgbClr val="FFFFFF"/>
                </a:outerShdw>
              </a:effectLst>
            </a:endParaRPr>
          </a:p>
          <a:p>
            <a:pPr marL="285750" indent="-285750">
              <a:spcBef>
                <a:spcPts val="1200"/>
              </a:spcBef>
              <a:buFont typeface="Arial" panose="020B0604020202020204" pitchFamily="34" charset="0"/>
              <a:buChar char="•"/>
              <a:defRPr/>
            </a:pPr>
            <a:endParaRPr lang="en-US" sz="1600" dirty="0">
              <a:solidFill>
                <a:schemeClr val="tx2"/>
              </a:solidFill>
              <a:effectLst>
                <a:outerShdw blurRad="38100" dist="38100" dir="2700000" algn="tl">
                  <a:srgbClr val="FFFFFF"/>
                </a:outerShdw>
              </a:effectLst>
            </a:endParaRPr>
          </a:p>
        </p:txBody>
      </p:sp>
      <p:pic>
        <p:nvPicPr>
          <p:cNvPr id="4" name="Picture 3"/>
          <p:cNvPicPr>
            <a:picLocks noChangeAspect="1"/>
          </p:cNvPicPr>
          <p:nvPr/>
        </p:nvPicPr>
        <p:blipFill>
          <a:blip r:embed="rId2"/>
          <a:stretch>
            <a:fillRect/>
          </a:stretch>
        </p:blipFill>
        <p:spPr>
          <a:xfrm>
            <a:off x="1992702" y="3895311"/>
            <a:ext cx="3036421" cy="24248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3"/>
          <a:stretch>
            <a:fillRect/>
          </a:stretch>
        </p:blipFill>
        <p:spPr>
          <a:xfrm>
            <a:off x="7889460" y="2294965"/>
            <a:ext cx="3019370" cy="1704114"/>
          </a:xfrm>
          <a:prstGeom prst="rect">
            <a:avLst/>
          </a:prstGeom>
          <a:ln w="38100" cap="sq">
            <a:solidFill>
              <a:srgbClr val="FF3399"/>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06026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DATASET - Inline</a:t>
            </a:r>
            <a:endParaRPr lang="en-US" dirty="0">
              <a:solidFill>
                <a:schemeClr val="tx2"/>
              </a:solidFill>
            </a:endParaRPr>
          </a:p>
        </p:txBody>
      </p:sp>
      <p:sp>
        <p:nvSpPr>
          <p:cNvPr id="3" name="Rectangle 2"/>
          <p:cNvSpPr/>
          <p:nvPr/>
        </p:nvSpPr>
        <p:spPr>
          <a:xfrm>
            <a:off x="1075667" y="1552281"/>
            <a:ext cx="7869925" cy="4770537"/>
          </a:xfrm>
          <a:prstGeom prst="rect">
            <a:avLst/>
          </a:prstGeom>
        </p:spPr>
        <p:txBody>
          <a:bodyPr wrap="square">
            <a:spAutoFit/>
          </a:bodyPr>
          <a:lstStyle/>
          <a:p>
            <a:pPr>
              <a:spcBef>
                <a:spcPts val="200"/>
              </a:spcBef>
              <a:spcAft>
                <a:spcPts val="600"/>
              </a:spcAft>
            </a:pPr>
            <a:r>
              <a:rPr lang="en-US" sz="1600" dirty="0">
                <a:solidFill>
                  <a:schemeClr val="tx2"/>
                </a:solidFill>
              </a:rPr>
              <a:t>Creates a temporary dataset in memory.</a:t>
            </a:r>
          </a:p>
          <a:p>
            <a:pPr>
              <a:spcBef>
                <a:spcPts val="200"/>
              </a:spcBef>
              <a:spcAft>
                <a:spcPts val="600"/>
              </a:spcAft>
            </a:pPr>
            <a:r>
              <a:rPr lang="en-US" sz="1600" dirty="0">
                <a:solidFill>
                  <a:schemeClr val="tx2"/>
                </a:solidFill>
              </a:rPr>
              <a:t>Dataset is only available at run time, unless it’s saved in a file. </a:t>
            </a:r>
          </a:p>
          <a:p>
            <a:pPr>
              <a:spcBef>
                <a:spcPts val="200"/>
              </a:spcBef>
              <a:spcAft>
                <a:spcPts val="600"/>
              </a:spcAft>
            </a:pPr>
            <a:r>
              <a:rPr lang="en-US" sz="1600" dirty="0">
                <a:solidFill>
                  <a:schemeClr val="tx2"/>
                </a:solidFill>
              </a:rPr>
              <a:t>Data is created manually. </a:t>
            </a:r>
          </a:p>
          <a:p>
            <a:pPr>
              <a:spcBef>
                <a:spcPts val="200"/>
              </a:spcBef>
              <a:spcAft>
                <a:spcPts val="600"/>
              </a:spcAft>
            </a:pPr>
            <a:r>
              <a:rPr lang="en-US" sz="1600" dirty="0">
                <a:solidFill>
                  <a:schemeClr val="tx2"/>
                </a:solidFill>
              </a:rPr>
              <a:t>Will result in a logical/Thor file.</a:t>
            </a:r>
          </a:p>
          <a:p>
            <a:pPr marL="285750" indent="-285750">
              <a:spcBef>
                <a:spcPts val="200"/>
              </a:spcBef>
              <a:spcAft>
                <a:spcPts val="600"/>
              </a:spcAft>
              <a:buFontTx/>
              <a:buChar char="-"/>
            </a:pPr>
            <a:endParaRPr lang="en-US" sz="1600" dirty="0">
              <a:solidFill>
                <a:schemeClr val="tx2"/>
              </a:solidFill>
            </a:endParaRPr>
          </a:p>
          <a:p>
            <a:pPr marL="285750" indent="-285750">
              <a:spcBef>
                <a:spcPts val="200"/>
              </a:spcBef>
              <a:spcAft>
                <a:spcPts val="600"/>
              </a:spcAft>
              <a:buFont typeface="Arial" panose="020B0604020202020204" pitchFamily="34" charset="0"/>
              <a:buChar char="•"/>
            </a:pPr>
            <a:r>
              <a:rPr lang="en-US" sz="1600" dirty="0" err="1">
                <a:solidFill>
                  <a:srgbClr val="00B050"/>
                </a:solidFill>
              </a:rPr>
              <a:t>attr_name</a:t>
            </a:r>
            <a:r>
              <a:rPr lang="en-US" sz="1600" dirty="0">
                <a:solidFill>
                  <a:srgbClr val="00B050"/>
                </a:solidFill>
              </a:rPr>
              <a:t>  </a:t>
            </a:r>
            <a:r>
              <a:rPr lang="en-US" sz="1600" dirty="0">
                <a:solidFill>
                  <a:schemeClr val="tx2"/>
                </a:solidFill>
              </a:rPr>
              <a:t>Dataset name</a:t>
            </a:r>
          </a:p>
          <a:p>
            <a:pPr marL="285750" indent="-285750">
              <a:spcBef>
                <a:spcPts val="200"/>
              </a:spcBef>
              <a:spcAft>
                <a:spcPts val="600"/>
              </a:spcAft>
              <a:buFont typeface="Arial" panose="020B0604020202020204" pitchFamily="34" charset="0"/>
              <a:buChar char="•"/>
            </a:pPr>
            <a:r>
              <a:rPr lang="en-US" sz="1600" dirty="0">
                <a:solidFill>
                  <a:srgbClr val="00B050"/>
                </a:solidFill>
              </a:rPr>
              <a:t>DATASET</a:t>
            </a:r>
            <a:r>
              <a:rPr lang="en-US" sz="1600" dirty="0">
                <a:solidFill>
                  <a:schemeClr val="tx2"/>
                </a:solidFill>
              </a:rPr>
              <a:t>   Required</a:t>
            </a:r>
          </a:p>
          <a:p>
            <a:pPr marL="285750" indent="-285750">
              <a:spcBef>
                <a:spcPts val="200"/>
              </a:spcBef>
              <a:spcAft>
                <a:spcPts val="600"/>
              </a:spcAft>
              <a:buFont typeface="Arial" panose="020B0604020202020204" pitchFamily="34" charset="0"/>
              <a:buChar char="•"/>
            </a:pPr>
            <a:r>
              <a:rPr lang="en-US" sz="1600" dirty="0" err="1">
                <a:solidFill>
                  <a:srgbClr val="00B050"/>
                </a:solidFill>
              </a:rPr>
              <a:t>attr_layout</a:t>
            </a:r>
            <a:r>
              <a:rPr lang="en-US" sz="1600" dirty="0">
                <a:solidFill>
                  <a:srgbClr val="00B050"/>
                </a:solidFill>
              </a:rPr>
              <a:t> </a:t>
            </a:r>
            <a:r>
              <a:rPr lang="en-US" sz="1600" dirty="0">
                <a:solidFill>
                  <a:schemeClr val="tx2"/>
                </a:solidFill>
              </a:rPr>
              <a:t>Record structure the dataset is using</a:t>
            </a:r>
          </a:p>
          <a:p>
            <a:pPr>
              <a:spcBef>
                <a:spcPts val="200"/>
              </a:spcBef>
              <a:spcAft>
                <a:spcPts val="600"/>
              </a:spcAft>
            </a:pPr>
            <a:br>
              <a:rPr lang="en-US" sz="1600" dirty="0">
                <a:solidFill>
                  <a:schemeClr val="tx2"/>
                </a:solidFill>
              </a:rPr>
            </a:br>
            <a:endParaRPr lang="en-US" sz="1600" dirty="0">
              <a:solidFill>
                <a:schemeClr val="tx2"/>
              </a:solidFill>
            </a:endParaRPr>
          </a:p>
          <a:p>
            <a:pPr marL="285750" indent="-285750">
              <a:spcBef>
                <a:spcPts val="200"/>
              </a:spcBef>
              <a:spcAft>
                <a:spcPts val="600"/>
              </a:spcAft>
              <a:buFontTx/>
              <a:buChar char="-"/>
              <a:defRPr/>
            </a:pPr>
            <a:endParaRPr lang="en-US" sz="1600" dirty="0">
              <a:solidFill>
                <a:schemeClr val="tx2"/>
              </a:solidFill>
            </a:endParaRPr>
          </a:p>
          <a:p>
            <a:pPr>
              <a:spcBef>
                <a:spcPts val="200"/>
              </a:spcBef>
              <a:spcAft>
                <a:spcPts val="600"/>
              </a:spcAft>
              <a:defRPr/>
            </a:pPr>
            <a:endParaRPr lang="en-US" sz="1600" dirty="0">
              <a:solidFill>
                <a:schemeClr val="tx2"/>
              </a:solidFill>
              <a:effectLst>
                <a:outerShdw blurRad="38100" dist="38100" dir="2700000" algn="tl">
                  <a:srgbClr val="FFFFFF"/>
                </a:outerShdw>
              </a:effectLst>
            </a:endParaRPr>
          </a:p>
          <a:p>
            <a:pPr>
              <a:spcBef>
                <a:spcPts val="200"/>
              </a:spcBef>
              <a:spcAft>
                <a:spcPts val="600"/>
              </a:spcAft>
              <a:defRPr/>
            </a:pPr>
            <a:endParaRPr lang="en-US" sz="1600" dirty="0">
              <a:solidFill>
                <a:schemeClr val="tx2"/>
              </a:solidFill>
              <a:effectLst>
                <a:outerShdw blurRad="38100" dist="38100" dir="2700000" algn="tl">
                  <a:srgbClr val="FFFFFF"/>
                </a:outerShdw>
              </a:effectLst>
            </a:endParaRPr>
          </a:p>
          <a:p>
            <a:pPr marL="285750" indent="-285750">
              <a:spcBef>
                <a:spcPts val="200"/>
              </a:spcBef>
              <a:spcAft>
                <a:spcPts val="600"/>
              </a:spcAft>
              <a:buFont typeface="Arial" panose="020B0604020202020204" pitchFamily="34" charset="0"/>
              <a:buChar char="•"/>
              <a:defRPr/>
            </a:pPr>
            <a:endParaRPr lang="en-US" sz="1600" dirty="0">
              <a:solidFill>
                <a:schemeClr val="tx2"/>
              </a:solidFill>
              <a:effectLst>
                <a:outerShdw blurRad="38100" dist="38100" dir="2700000" algn="tl">
                  <a:srgbClr val="FFFFFF"/>
                </a:outerShdw>
              </a:effectLst>
            </a:endParaRPr>
          </a:p>
        </p:txBody>
      </p:sp>
      <p:pic>
        <p:nvPicPr>
          <p:cNvPr id="6" name="Picture 5"/>
          <p:cNvPicPr>
            <a:picLocks noChangeAspect="1"/>
          </p:cNvPicPr>
          <p:nvPr/>
        </p:nvPicPr>
        <p:blipFill>
          <a:blip r:embed="rId2"/>
          <a:stretch>
            <a:fillRect/>
          </a:stretch>
        </p:blipFill>
        <p:spPr>
          <a:xfrm>
            <a:off x="6743599" y="2658029"/>
            <a:ext cx="4559174" cy="3412716"/>
          </a:xfrm>
          <a:prstGeom prst="rect">
            <a:avLst/>
          </a:prstGeom>
          <a:ln w="38100" cap="sq">
            <a:solidFill>
              <a:srgbClr val="6699FF"/>
            </a:solidFill>
            <a:prstDash val="solid"/>
            <a:miter lim="800000"/>
          </a:ln>
          <a:effectLst>
            <a:outerShdw blurRad="50800" dist="38100" dir="2700000" algn="tl" rotWithShape="0">
              <a:srgbClr val="000000">
                <a:alpha val="43000"/>
              </a:srgbClr>
            </a:outerShdw>
          </a:effectLst>
        </p:spPr>
      </p:pic>
      <p:sp>
        <p:nvSpPr>
          <p:cNvPr id="5" name="Rectangle 4">
            <a:extLst>
              <a:ext uri="{FF2B5EF4-FFF2-40B4-BE49-F238E27FC236}">
                <a16:creationId xmlns:a16="http://schemas.microsoft.com/office/drawing/2014/main" id="{B42FFA28-EE5C-4891-A4FE-480FC50249B8}"/>
              </a:ext>
            </a:extLst>
          </p:cNvPr>
          <p:cNvSpPr/>
          <p:nvPr/>
        </p:nvSpPr>
        <p:spPr>
          <a:xfrm>
            <a:off x="1225084" y="5302721"/>
            <a:ext cx="1996187" cy="307777"/>
          </a:xfrm>
          <a:prstGeom prst="rect">
            <a:avLst/>
          </a:prstGeom>
        </p:spPr>
        <p:txBody>
          <a:bodyPr wrap="none">
            <a:spAutoFit/>
          </a:bodyPr>
          <a:lstStyle/>
          <a:p>
            <a:r>
              <a:rPr lang="en-US" sz="1400" dirty="0">
                <a:solidFill>
                  <a:schemeClr val="tx2"/>
                </a:solidFill>
                <a:effectLst>
                  <a:outerShdw blurRad="38100" dist="38100" dir="2700000" algn="tl">
                    <a:srgbClr val="FFFFFF"/>
                  </a:outerShdw>
                </a:effectLst>
              </a:rPr>
              <a:t>Where can it be used?</a:t>
            </a:r>
            <a:endParaRPr lang="en-US" sz="1400" dirty="0"/>
          </a:p>
        </p:txBody>
      </p:sp>
      <p:sp>
        <p:nvSpPr>
          <p:cNvPr id="7" name="Rectangle 6">
            <a:extLst>
              <a:ext uri="{FF2B5EF4-FFF2-40B4-BE49-F238E27FC236}">
                <a16:creationId xmlns:a16="http://schemas.microsoft.com/office/drawing/2014/main" id="{DFC0BE09-EC4C-4C20-B911-00AB2DCAED10}"/>
              </a:ext>
            </a:extLst>
          </p:cNvPr>
          <p:cNvSpPr/>
          <p:nvPr/>
        </p:nvSpPr>
        <p:spPr>
          <a:xfrm>
            <a:off x="3563155" y="5116638"/>
            <a:ext cx="2850333" cy="954107"/>
          </a:xfrm>
          <a:prstGeom prst="rect">
            <a:avLst/>
          </a:prstGeom>
        </p:spPr>
        <p:txBody>
          <a:bodyPr wrap="square">
            <a:spAutoFit/>
          </a:bodyPr>
          <a:lstStyle/>
          <a:p>
            <a:pPr marL="285750" indent="-285750">
              <a:buFontTx/>
              <a:buChar char="-"/>
            </a:pPr>
            <a:r>
              <a:rPr lang="en-US" sz="1400" dirty="0">
                <a:solidFill>
                  <a:srgbClr val="002060"/>
                </a:solidFill>
                <a:effectLst>
                  <a:outerShdw blurRad="38100" dist="38100" dir="2700000" algn="tl">
                    <a:srgbClr val="FFFFFF"/>
                  </a:outerShdw>
                </a:effectLst>
              </a:rPr>
              <a:t>Smaller datasets</a:t>
            </a:r>
          </a:p>
          <a:p>
            <a:pPr marL="285750" indent="-285750">
              <a:buFontTx/>
              <a:buChar char="-"/>
            </a:pPr>
            <a:r>
              <a:rPr lang="en-US" sz="1400" dirty="0">
                <a:solidFill>
                  <a:srgbClr val="002060"/>
                </a:solidFill>
                <a:effectLst>
                  <a:outerShdw blurRad="38100" dist="38100" dir="2700000" algn="tl">
                    <a:srgbClr val="FFFFFF"/>
                  </a:outerShdw>
                </a:effectLst>
              </a:rPr>
              <a:t>Defining an dataset within another functionality</a:t>
            </a:r>
          </a:p>
          <a:p>
            <a:r>
              <a:rPr lang="en-US" sz="1400" dirty="0">
                <a:solidFill>
                  <a:srgbClr val="002060"/>
                </a:solidFill>
              </a:rPr>
              <a:t>-   At the end it’s users choice!</a:t>
            </a:r>
          </a:p>
        </p:txBody>
      </p:sp>
    </p:spTree>
    <p:extLst>
      <p:ext uri="{BB962C8B-B14F-4D97-AF65-F5344CB8AC3E}">
        <p14:creationId xmlns:p14="http://schemas.microsoft.com/office/powerpoint/2010/main" val="149100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ppt_x</p:attrName>
                                        </p:attrNameLst>
                                      </p:cBhvr>
                                      <p:tavLst>
                                        <p:tav tm="0">
                                          <p:val>
                                            <p:strVal val="#ppt_x"/>
                                          </p:val>
                                        </p:tav>
                                        <p:tav tm="100000">
                                          <p:val>
                                            <p:strVal val="#ppt_x"/>
                                          </p:val>
                                        </p:tav>
                                      </p:tavLst>
                                    </p:anim>
                                    <p:anim calcmode="lin" valueType="num">
                                      <p:cBhvr>
                                        <p:cTn id="9" dur="3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DATASET - Files</a:t>
            </a:r>
            <a:endParaRPr lang="en-US" dirty="0">
              <a:solidFill>
                <a:schemeClr val="tx2"/>
              </a:solidFill>
            </a:endParaRPr>
          </a:p>
        </p:txBody>
      </p:sp>
      <p:sp>
        <p:nvSpPr>
          <p:cNvPr id="3" name="Rectangle 2"/>
          <p:cNvSpPr/>
          <p:nvPr/>
        </p:nvSpPr>
        <p:spPr>
          <a:xfrm>
            <a:off x="1182309" y="1862832"/>
            <a:ext cx="6521080" cy="4770537"/>
          </a:xfrm>
          <a:prstGeom prst="rect">
            <a:avLst/>
          </a:prstGeom>
        </p:spPr>
        <p:txBody>
          <a:bodyPr wrap="square">
            <a:spAutoFit/>
          </a:bodyPr>
          <a:lstStyle/>
          <a:p>
            <a:pPr>
              <a:spcBef>
                <a:spcPts val="200"/>
              </a:spcBef>
              <a:spcAft>
                <a:spcPts val="600"/>
              </a:spcAft>
            </a:pPr>
            <a:endParaRPr lang="en-US" sz="1600" dirty="0">
              <a:solidFill>
                <a:schemeClr val="tx2"/>
              </a:solidFill>
            </a:endParaRPr>
          </a:p>
          <a:p>
            <a:pPr marL="285750" indent="-285750">
              <a:spcBef>
                <a:spcPts val="200"/>
              </a:spcBef>
              <a:spcAft>
                <a:spcPts val="600"/>
              </a:spcAft>
              <a:buFont typeface="Arial" panose="020B0604020202020204" pitchFamily="34" charset="0"/>
              <a:buChar char="•"/>
            </a:pPr>
            <a:r>
              <a:rPr lang="en-US" sz="1600" dirty="0" err="1">
                <a:solidFill>
                  <a:srgbClr val="00B050"/>
                </a:solidFill>
              </a:rPr>
              <a:t>attr_name</a:t>
            </a:r>
            <a:r>
              <a:rPr lang="en-US" sz="1600" dirty="0">
                <a:solidFill>
                  <a:srgbClr val="00B050"/>
                </a:solidFill>
              </a:rPr>
              <a:t>  </a:t>
            </a:r>
            <a:r>
              <a:rPr lang="en-US" sz="1600" dirty="0">
                <a:solidFill>
                  <a:schemeClr val="tx2"/>
                </a:solidFill>
              </a:rPr>
              <a:t>Dataset name</a:t>
            </a:r>
          </a:p>
          <a:p>
            <a:pPr marL="285750" indent="-285750">
              <a:spcBef>
                <a:spcPts val="200"/>
              </a:spcBef>
              <a:spcAft>
                <a:spcPts val="600"/>
              </a:spcAft>
              <a:buFont typeface="Arial" panose="020B0604020202020204" pitchFamily="34" charset="0"/>
              <a:buChar char="•"/>
            </a:pPr>
            <a:r>
              <a:rPr lang="en-US" sz="1600" dirty="0">
                <a:solidFill>
                  <a:srgbClr val="00B050"/>
                </a:solidFill>
              </a:rPr>
              <a:t>DATASET</a:t>
            </a:r>
            <a:r>
              <a:rPr lang="en-US" sz="1600" dirty="0">
                <a:solidFill>
                  <a:schemeClr val="tx2"/>
                </a:solidFill>
              </a:rPr>
              <a:t>   Required</a:t>
            </a:r>
          </a:p>
          <a:p>
            <a:pPr marL="285750" indent="-285750">
              <a:spcBef>
                <a:spcPts val="200"/>
              </a:spcBef>
              <a:spcAft>
                <a:spcPts val="600"/>
              </a:spcAft>
              <a:buFont typeface="Arial" panose="020B0604020202020204" pitchFamily="34" charset="0"/>
              <a:buChar char="•"/>
            </a:pPr>
            <a:r>
              <a:rPr lang="en-US" sz="1600" dirty="0">
                <a:solidFill>
                  <a:srgbClr val="00B050"/>
                </a:solidFill>
              </a:rPr>
              <a:t>path</a:t>
            </a:r>
          </a:p>
          <a:p>
            <a:pPr marL="742950" lvl="1" indent="-285750">
              <a:spcBef>
                <a:spcPts val="200"/>
              </a:spcBef>
              <a:spcAft>
                <a:spcPts val="600"/>
              </a:spcAft>
              <a:buClr>
                <a:srgbClr val="00B050"/>
              </a:buClr>
              <a:buFont typeface="Courier New" panose="02070309020205020404" pitchFamily="49" charset="0"/>
              <a:buChar char="o"/>
            </a:pPr>
            <a:r>
              <a:rPr lang="en-US" sz="1600" dirty="0">
                <a:solidFill>
                  <a:schemeClr val="tx2"/>
                </a:solidFill>
              </a:rPr>
              <a:t>Physical address of file, where file is stored on disk.</a:t>
            </a:r>
          </a:p>
          <a:p>
            <a:pPr marL="742950" lvl="1" indent="-285750">
              <a:spcBef>
                <a:spcPts val="200"/>
              </a:spcBef>
              <a:spcAft>
                <a:spcPts val="600"/>
              </a:spcAft>
              <a:buFont typeface="Courier New" panose="02070309020205020404" pitchFamily="49" charset="0"/>
              <a:buChar char="o"/>
            </a:pPr>
            <a:r>
              <a:rPr lang="en-US" sz="1600" dirty="0">
                <a:solidFill>
                  <a:srgbClr val="00B050"/>
                </a:solidFill>
              </a:rPr>
              <a:t>~</a:t>
            </a:r>
            <a:r>
              <a:rPr lang="en-US" sz="1600" dirty="0">
                <a:solidFill>
                  <a:schemeClr val="tx2"/>
                </a:solidFill>
              </a:rPr>
              <a:t> Not including the cluster the file is on</a:t>
            </a:r>
          </a:p>
          <a:p>
            <a:pPr marL="285750" indent="-285750">
              <a:spcBef>
                <a:spcPts val="200"/>
              </a:spcBef>
              <a:spcAft>
                <a:spcPts val="600"/>
              </a:spcAft>
              <a:buFont typeface="Arial" panose="020B0604020202020204" pitchFamily="34" charset="0"/>
              <a:buChar char="•"/>
            </a:pPr>
            <a:r>
              <a:rPr lang="en-US" sz="1600" dirty="0" err="1">
                <a:solidFill>
                  <a:srgbClr val="00B050"/>
                </a:solidFill>
              </a:rPr>
              <a:t>attr_layout</a:t>
            </a:r>
            <a:r>
              <a:rPr lang="en-US" sz="1600" dirty="0">
                <a:solidFill>
                  <a:srgbClr val="00B050"/>
                </a:solidFill>
              </a:rPr>
              <a:t>  </a:t>
            </a:r>
            <a:r>
              <a:rPr lang="en-US" sz="1600" dirty="0">
                <a:solidFill>
                  <a:schemeClr val="tx2"/>
                </a:solidFill>
              </a:rPr>
              <a:t>Record structure the dataset is using</a:t>
            </a:r>
          </a:p>
          <a:p>
            <a:pPr marL="285750" indent="-285750">
              <a:spcBef>
                <a:spcPts val="200"/>
              </a:spcBef>
              <a:spcAft>
                <a:spcPts val="600"/>
              </a:spcAft>
              <a:buFont typeface="Arial" panose="020B0604020202020204" pitchFamily="34" charset="0"/>
              <a:buChar char="•"/>
            </a:pPr>
            <a:r>
              <a:rPr lang="en-US" sz="1600" dirty="0" err="1">
                <a:solidFill>
                  <a:srgbClr val="00B050"/>
                </a:solidFill>
              </a:rPr>
              <a:t>file_type</a:t>
            </a:r>
            <a:r>
              <a:rPr lang="en-US" sz="1600" dirty="0">
                <a:solidFill>
                  <a:srgbClr val="00B050"/>
                </a:solidFill>
              </a:rPr>
              <a:t>    </a:t>
            </a:r>
            <a:r>
              <a:rPr lang="en-US" sz="1600" dirty="0">
                <a:solidFill>
                  <a:schemeClr val="tx2"/>
                </a:solidFill>
              </a:rPr>
              <a:t>Type of file (XML, CSV, logical,…) </a:t>
            </a:r>
          </a:p>
          <a:p>
            <a:pPr>
              <a:spcBef>
                <a:spcPts val="200"/>
              </a:spcBef>
              <a:spcAft>
                <a:spcPts val="600"/>
              </a:spcAft>
            </a:pPr>
            <a:br>
              <a:rPr lang="en-US" sz="1600" dirty="0">
                <a:solidFill>
                  <a:schemeClr val="tx2"/>
                </a:solidFill>
              </a:rPr>
            </a:br>
            <a:endParaRPr lang="en-US" sz="1600" dirty="0">
              <a:solidFill>
                <a:schemeClr val="tx2"/>
              </a:solidFill>
            </a:endParaRPr>
          </a:p>
          <a:p>
            <a:pPr marL="285750" indent="-285750">
              <a:spcBef>
                <a:spcPts val="200"/>
              </a:spcBef>
              <a:spcAft>
                <a:spcPts val="600"/>
              </a:spcAft>
              <a:buFontTx/>
              <a:buChar char="-"/>
              <a:defRPr/>
            </a:pPr>
            <a:endParaRPr lang="en-US" sz="1600" dirty="0">
              <a:solidFill>
                <a:schemeClr val="tx2"/>
              </a:solidFill>
            </a:endParaRPr>
          </a:p>
          <a:p>
            <a:pPr>
              <a:spcBef>
                <a:spcPts val="200"/>
              </a:spcBef>
              <a:spcAft>
                <a:spcPts val="600"/>
              </a:spcAft>
              <a:defRPr/>
            </a:pPr>
            <a:endParaRPr lang="en-US" sz="1600" dirty="0">
              <a:solidFill>
                <a:schemeClr val="tx2"/>
              </a:solidFill>
              <a:effectLst>
                <a:outerShdw blurRad="38100" dist="38100" dir="2700000" algn="tl">
                  <a:srgbClr val="FFFFFF"/>
                </a:outerShdw>
              </a:effectLst>
            </a:endParaRPr>
          </a:p>
          <a:p>
            <a:pPr>
              <a:spcBef>
                <a:spcPts val="200"/>
              </a:spcBef>
              <a:spcAft>
                <a:spcPts val="600"/>
              </a:spcAft>
              <a:defRPr/>
            </a:pPr>
            <a:endParaRPr lang="en-US" sz="1600" dirty="0">
              <a:solidFill>
                <a:schemeClr val="tx2"/>
              </a:solidFill>
              <a:effectLst>
                <a:outerShdw blurRad="38100" dist="38100" dir="2700000" algn="tl">
                  <a:srgbClr val="FFFFFF"/>
                </a:outerShdw>
              </a:effectLst>
            </a:endParaRPr>
          </a:p>
          <a:p>
            <a:pPr marL="285750" indent="-285750">
              <a:spcBef>
                <a:spcPts val="200"/>
              </a:spcBef>
              <a:spcAft>
                <a:spcPts val="600"/>
              </a:spcAft>
              <a:buFont typeface="Arial" panose="020B0604020202020204" pitchFamily="34" charset="0"/>
              <a:buChar char="•"/>
              <a:defRPr/>
            </a:pPr>
            <a:endParaRPr lang="en-US" sz="1600" dirty="0">
              <a:solidFill>
                <a:schemeClr val="tx2"/>
              </a:solidFill>
              <a:effectLst>
                <a:outerShdw blurRad="38100" dist="38100" dir="2700000" algn="tl">
                  <a:srgbClr val="FFFFFF"/>
                </a:outerShdw>
              </a:effectLst>
            </a:endParaRPr>
          </a:p>
        </p:txBody>
      </p:sp>
      <p:pic>
        <p:nvPicPr>
          <p:cNvPr id="4" name="Picture 3"/>
          <p:cNvPicPr>
            <a:picLocks noChangeAspect="1"/>
          </p:cNvPicPr>
          <p:nvPr/>
        </p:nvPicPr>
        <p:blipFill>
          <a:blip r:embed="rId2"/>
          <a:stretch>
            <a:fillRect/>
          </a:stretch>
        </p:blipFill>
        <p:spPr>
          <a:xfrm>
            <a:off x="7703389" y="1981516"/>
            <a:ext cx="3450689" cy="3243648"/>
          </a:xfrm>
          <a:prstGeom prst="rect">
            <a:avLst/>
          </a:prstGeom>
          <a:ln w="38100" cap="sq">
            <a:solidFill>
              <a:srgbClr val="FF0066"/>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437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Dataset File Types</a:t>
            </a:r>
            <a:endParaRPr lang="en-US" dirty="0">
              <a:solidFill>
                <a:schemeClr val="tx2"/>
              </a:solidFill>
            </a:endParaRPr>
          </a:p>
        </p:txBody>
      </p:sp>
      <p:sp>
        <p:nvSpPr>
          <p:cNvPr id="6" name="Rectangle 5"/>
          <p:cNvSpPr/>
          <p:nvPr/>
        </p:nvSpPr>
        <p:spPr>
          <a:xfrm>
            <a:off x="1287027" y="1968823"/>
            <a:ext cx="7709648" cy="2118529"/>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solidFill>
                  <a:srgbClr val="0070C0"/>
                </a:solidFill>
                <a:latin typeface="-apple-system"/>
              </a:rPr>
              <a:t>FLAT</a:t>
            </a:r>
            <a:r>
              <a:rPr lang="en-US" dirty="0">
                <a:solidFill>
                  <a:srgbClr val="293232"/>
                </a:solidFill>
                <a:latin typeface="-apple-system"/>
              </a:rPr>
              <a:t>  Native file type for Thor; also used for fixed-length raw records</a:t>
            </a:r>
          </a:p>
          <a:p>
            <a:pPr marL="285750" indent="-285750">
              <a:lnSpc>
                <a:spcPct val="150000"/>
              </a:lnSpc>
              <a:buFont typeface="Arial" panose="020B0604020202020204" pitchFamily="34" charset="0"/>
              <a:buChar char="•"/>
            </a:pPr>
            <a:r>
              <a:rPr lang="en-US" b="1" dirty="0">
                <a:solidFill>
                  <a:srgbClr val="0070C0"/>
                </a:solidFill>
                <a:latin typeface="-apple-system"/>
              </a:rPr>
              <a:t>CSV</a:t>
            </a:r>
            <a:r>
              <a:rPr lang="en-US" dirty="0">
                <a:solidFill>
                  <a:srgbClr val="293232"/>
                </a:solidFill>
                <a:latin typeface="-apple-system"/>
              </a:rPr>
              <a:t>    Any kind of delimited data, including CSV-encoded data</a:t>
            </a:r>
          </a:p>
          <a:p>
            <a:pPr marL="285750" indent="-285750">
              <a:lnSpc>
                <a:spcPct val="150000"/>
              </a:lnSpc>
              <a:buFont typeface="Arial" panose="020B0604020202020204" pitchFamily="34" charset="0"/>
              <a:buChar char="•"/>
            </a:pPr>
            <a:r>
              <a:rPr lang="en-US" b="1" dirty="0">
                <a:solidFill>
                  <a:srgbClr val="0070C0"/>
                </a:solidFill>
                <a:latin typeface="-apple-system"/>
              </a:rPr>
              <a:t>JSON</a:t>
            </a:r>
            <a:r>
              <a:rPr lang="en-US" dirty="0">
                <a:solidFill>
                  <a:srgbClr val="293232"/>
                </a:solidFill>
                <a:latin typeface="-apple-system"/>
              </a:rPr>
              <a:t>  Data stored as a series of JSON objects</a:t>
            </a:r>
          </a:p>
          <a:p>
            <a:pPr marL="285750" indent="-285750">
              <a:lnSpc>
                <a:spcPct val="150000"/>
              </a:lnSpc>
              <a:buFont typeface="Arial" panose="020B0604020202020204" pitchFamily="34" charset="0"/>
              <a:buChar char="•"/>
            </a:pPr>
            <a:r>
              <a:rPr lang="en-US" b="1" dirty="0">
                <a:solidFill>
                  <a:srgbClr val="0070C0"/>
                </a:solidFill>
                <a:latin typeface="-apple-system"/>
              </a:rPr>
              <a:t>XML</a:t>
            </a:r>
            <a:r>
              <a:rPr lang="en-US" dirty="0">
                <a:solidFill>
                  <a:srgbClr val="293232"/>
                </a:solidFill>
                <a:latin typeface="-apple-system"/>
              </a:rPr>
              <a:t>   Data stored as a series of XML documents</a:t>
            </a:r>
          </a:p>
          <a:p>
            <a:pPr marL="285750" indent="-285750">
              <a:lnSpc>
                <a:spcPct val="150000"/>
              </a:lnSpc>
              <a:buFont typeface="Arial" panose="020B0604020202020204" pitchFamily="34" charset="0"/>
              <a:buChar char="•"/>
            </a:pPr>
            <a:r>
              <a:rPr lang="en-US" b="1" dirty="0">
                <a:solidFill>
                  <a:srgbClr val="0070C0"/>
                </a:solidFill>
                <a:latin typeface="-apple-system"/>
              </a:rPr>
              <a:t>PIPE  </a:t>
            </a:r>
            <a:r>
              <a:rPr lang="en-US" dirty="0">
                <a:solidFill>
                  <a:srgbClr val="293232"/>
                </a:solidFill>
                <a:latin typeface="-apple-system"/>
              </a:rPr>
              <a:t> Data obtained dynamically via process calls</a:t>
            </a:r>
            <a:endParaRPr lang="en-US" b="0" i="0" dirty="0">
              <a:solidFill>
                <a:srgbClr val="293232"/>
              </a:solidFill>
              <a:effectLst/>
              <a:latin typeface="-apple-system"/>
            </a:endParaRPr>
          </a:p>
        </p:txBody>
      </p:sp>
    </p:spTree>
    <p:extLst>
      <p:ext uri="{BB962C8B-B14F-4D97-AF65-F5344CB8AC3E}">
        <p14:creationId xmlns:p14="http://schemas.microsoft.com/office/powerpoint/2010/main" val="385337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Dataset File Types – Flat Files</a:t>
            </a:r>
            <a:endParaRPr lang="en-US" dirty="0">
              <a:solidFill>
                <a:schemeClr val="tx2"/>
              </a:solidFill>
            </a:endParaRPr>
          </a:p>
        </p:txBody>
      </p:sp>
      <p:sp>
        <p:nvSpPr>
          <p:cNvPr id="6" name="Rectangle 5"/>
          <p:cNvSpPr/>
          <p:nvPr/>
        </p:nvSpPr>
        <p:spPr>
          <a:xfrm>
            <a:off x="1000786" y="1473511"/>
            <a:ext cx="9306995" cy="1888146"/>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b="0" i="0" dirty="0">
                <a:solidFill>
                  <a:srgbClr val="293232"/>
                </a:solidFill>
                <a:effectLst/>
              </a:rPr>
              <a:t>Thor/Flat/ logical files</a:t>
            </a:r>
          </a:p>
          <a:p>
            <a:pPr marL="285750" indent="-285750">
              <a:lnSpc>
                <a:spcPct val="150000"/>
              </a:lnSpc>
              <a:buFont typeface="Arial" panose="020B0604020202020204" pitchFamily="34" charset="0"/>
              <a:buChar char="•"/>
            </a:pPr>
            <a:r>
              <a:rPr lang="en-US" sz="1600" dirty="0">
                <a:solidFill>
                  <a:srgbClr val="293232"/>
                </a:solidFill>
              </a:rPr>
              <a:t>Fixed length file</a:t>
            </a:r>
          </a:p>
          <a:p>
            <a:pPr marL="285750" indent="-285750">
              <a:lnSpc>
                <a:spcPct val="150000"/>
              </a:lnSpc>
              <a:buFont typeface="Arial" panose="020B0604020202020204" pitchFamily="34" charset="0"/>
              <a:buChar char="•"/>
            </a:pPr>
            <a:endParaRPr lang="en-US" sz="1600" dirty="0">
              <a:solidFill>
                <a:srgbClr val="293232"/>
              </a:solidFill>
            </a:endParaRPr>
          </a:p>
          <a:p>
            <a:pPr>
              <a:lnSpc>
                <a:spcPct val="150000"/>
              </a:lnSpc>
            </a:pPr>
            <a:r>
              <a:rPr lang="en-US" sz="1600" b="1" i="0" dirty="0">
                <a:solidFill>
                  <a:srgbClr val="0070C0"/>
                </a:solidFill>
                <a:effectLst/>
              </a:rPr>
              <a:t>A few </a:t>
            </a:r>
            <a:r>
              <a:rPr lang="en-US" sz="1600" b="1" dirty="0">
                <a:solidFill>
                  <a:srgbClr val="0070C0"/>
                </a:solidFill>
              </a:rPr>
              <a:t>Options</a:t>
            </a:r>
          </a:p>
          <a:p>
            <a:pPr>
              <a:lnSpc>
                <a:spcPct val="150000"/>
              </a:lnSpc>
            </a:pPr>
            <a:endParaRPr lang="en-US" sz="1600" b="0" i="0" dirty="0">
              <a:solidFill>
                <a:srgbClr val="0070C0"/>
              </a:solidFill>
              <a:effectLst/>
            </a:endParaRPr>
          </a:p>
        </p:txBody>
      </p:sp>
      <p:pic>
        <p:nvPicPr>
          <p:cNvPr id="4" name="Picture 3">
            <a:extLst>
              <a:ext uri="{FF2B5EF4-FFF2-40B4-BE49-F238E27FC236}">
                <a16:creationId xmlns:a16="http://schemas.microsoft.com/office/drawing/2014/main" id="{B528B86F-4903-44E1-A3F3-345B67FB33FF}"/>
              </a:ext>
            </a:extLst>
          </p:cNvPr>
          <p:cNvPicPr>
            <a:picLocks noChangeAspect="1"/>
          </p:cNvPicPr>
          <p:nvPr/>
        </p:nvPicPr>
        <p:blipFill>
          <a:blip r:embed="rId2"/>
          <a:stretch>
            <a:fillRect/>
          </a:stretch>
        </p:blipFill>
        <p:spPr>
          <a:xfrm>
            <a:off x="7323971" y="1649830"/>
            <a:ext cx="3753374" cy="1047896"/>
          </a:xfrm>
          <a:prstGeom prst="rect">
            <a:avLst/>
          </a:prstGeom>
          <a:ln w="38100" cap="sq">
            <a:solidFill>
              <a:srgbClr val="6699FF"/>
            </a:solidFill>
            <a:prstDash val="solid"/>
            <a:miter lim="800000"/>
          </a:ln>
          <a:effectLst>
            <a:outerShdw blurRad="50800" dist="38100" dir="2700000" algn="tl" rotWithShape="0">
              <a:srgbClr val="000000">
                <a:alpha val="43000"/>
              </a:srgbClr>
            </a:outerShdw>
          </a:effectLst>
        </p:spPr>
      </p:pic>
      <p:graphicFrame>
        <p:nvGraphicFramePr>
          <p:cNvPr id="3" name="Table 4">
            <a:extLst>
              <a:ext uri="{FF2B5EF4-FFF2-40B4-BE49-F238E27FC236}">
                <a16:creationId xmlns:a16="http://schemas.microsoft.com/office/drawing/2014/main" id="{7C72A0D9-EFC1-4BE2-A4DE-65F9B22999DD}"/>
              </a:ext>
            </a:extLst>
          </p:cNvPr>
          <p:cNvGraphicFramePr>
            <a:graphicFrameLocks noGrp="1"/>
          </p:cNvGraphicFramePr>
          <p:nvPr>
            <p:extLst>
              <p:ext uri="{D42A27DB-BD31-4B8C-83A1-F6EECF244321}">
                <p14:modId xmlns:p14="http://schemas.microsoft.com/office/powerpoint/2010/main" val="906950799"/>
              </p:ext>
            </p:extLst>
          </p:nvPr>
        </p:nvGraphicFramePr>
        <p:xfrm>
          <a:off x="1120545" y="3370283"/>
          <a:ext cx="9696980" cy="2608425"/>
        </p:xfrm>
        <a:graphic>
          <a:graphicData uri="http://schemas.openxmlformats.org/drawingml/2006/table">
            <a:tbl>
              <a:tblPr firstRow="1" bandRow="1">
                <a:tableStyleId>{5C22544A-7EE6-4342-B048-85BDC9FD1C3A}</a:tableStyleId>
              </a:tblPr>
              <a:tblGrid>
                <a:gridCol w="2484851">
                  <a:extLst>
                    <a:ext uri="{9D8B030D-6E8A-4147-A177-3AD203B41FA5}">
                      <a16:colId xmlns:a16="http://schemas.microsoft.com/office/drawing/2014/main" val="97903412"/>
                    </a:ext>
                  </a:extLst>
                </a:gridCol>
                <a:gridCol w="7212129">
                  <a:extLst>
                    <a:ext uri="{9D8B030D-6E8A-4147-A177-3AD203B41FA5}">
                      <a16:colId xmlns:a16="http://schemas.microsoft.com/office/drawing/2014/main" val="3862825245"/>
                    </a:ext>
                  </a:extLst>
                </a:gridCol>
              </a:tblGrid>
              <a:tr h="0">
                <a:tc>
                  <a:txBody>
                    <a:bodyPr/>
                    <a:lstStyle/>
                    <a:p>
                      <a:pPr algn="ctr"/>
                      <a:r>
                        <a:rPr lang="en-US" sz="1600" b="0" dirty="0">
                          <a:solidFill>
                            <a:schemeClr val="tx2"/>
                          </a:solidFill>
                        </a:rPr>
                        <a:t>__COMPRESSED__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solidFill>
                      <a:srgbClr val="FFCC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rPr>
                        <a:t>Specifies that file is compressed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solidFill>
                      <a:srgbClr val="FFCC99"/>
                    </a:solidFill>
                  </a:tcPr>
                </a:tc>
                <a:extLst>
                  <a:ext uri="{0D108BD9-81ED-4DB2-BD59-A6C34878D82A}">
                    <a16:rowId xmlns:a16="http://schemas.microsoft.com/office/drawing/2014/main" val="1062422626"/>
                  </a:ext>
                </a:extLst>
              </a:tr>
              <a:tr h="371635">
                <a:tc>
                  <a:txBody>
                    <a:bodyPr/>
                    <a:lstStyle/>
                    <a:p>
                      <a:pPr algn="ctr"/>
                      <a:r>
                        <a:rPr lang="en-US" sz="1600" b="0" dirty="0">
                          <a:solidFill>
                            <a:schemeClr val="tx2"/>
                          </a:solidFill>
                        </a:rPr>
                        <a:t>__GROUPED__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solidFill>
                      <a:srgbClr val="FFCC99"/>
                    </a:solidFill>
                  </a:tcPr>
                </a:tc>
                <a:tc>
                  <a:txBody>
                    <a:bodyPr/>
                    <a:lstStyle/>
                    <a:p>
                      <a:r>
                        <a:rPr lang="en-US" sz="1600" b="0" dirty="0">
                          <a:solidFill>
                            <a:schemeClr val="tx2"/>
                          </a:solidFill>
                        </a:rPr>
                        <a:t>Specifies that dataset has been grouped, using GROUP 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solidFill>
                      <a:srgbClr val="FFCC99"/>
                    </a:solidFill>
                  </a:tcPr>
                </a:tc>
                <a:extLst>
                  <a:ext uri="{0D108BD9-81ED-4DB2-BD59-A6C34878D82A}">
                    <a16:rowId xmlns:a16="http://schemas.microsoft.com/office/drawing/2014/main" val="221599474"/>
                  </a:ext>
                </a:extLst>
              </a:tr>
              <a:tr h="371635">
                <a:tc>
                  <a:txBody>
                    <a:bodyPr/>
                    <a:lstStyle/>
                    <a:p>
                      <a:pPr algn="ctr"/>
                      <a:r>
                        <a:rPr lang="en-US" sz="1600" b="0" dirty="0">
                          <a:solidFill>
                            <a:schemeClr val="tx2"/>
                          </a:solidFill>
                        </a:rPr>
                        <a:t>UNSORTED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solidFill>
                      <a:srgbClr val="FFCC99"/>
                    </a:solidFill>
                  </a:tcPr>
                </a:tc>
                <a:tc>
                  <a:txBody>
                    <a:bodyPr/>
                    <a:lstStyle/>
                    <a:p>
                      <a:r>
                        <a:rPr lang="en-US" sz="1600" b="0" dirty="0">
                          <a:solidFill>
                            <a:schemeClr val="tx2"/>
                          </a:solidFill>
                        </a:rPr>
                        <a:t>Specifies that file is unsorted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solidFill>
                      <a:srgbClr val="FFCC99"/>
                    </a:solidFill>
                  </a:tcPr>
                </a:tc>
                <a:extLst>
                  <a:ext uri="{0D108BD9-81ED-4DB2-BD59-A6C34878D82A}">
                    <a16:rowId xmlns:a16="http://schemas.microsoft.com/office/drawing/2014/main" val="2708031326"/>
                  </a:ext>
                </a:extLst>
              </a:tr>
              <a:tr h="371635">
                <a:tc>
                  <a:txBody>
                    <a:bodyPr/>
                    <a:lstStyle/>
                    <a:p>
                      <a:pPr algn="ctr"/>
                      <a:r>
                        <a:rPr lang="en-US" sz="1600" b="0" dirty="0">
                          <a:solidFill>
                            <a:schemeClr val="tx2"/>
                          </a:solidFill>
                        </a:rPr>
                        <a:t>PRELOAD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solidFill>
                      <a:srgbClr val="FFCC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rPr>
                        <a:t>Brings the dataset into memory and keeps it there so it can use it, without going back to storage every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solidFill>
                      <a:srgbClr val="FFCC99"/>
                    </a:solidFill>
                  </a:tcPr>
                </a:tc>
                <a:extLst>
                  <a:ext uri="{0D108BD9-81ED-4DB2-BD59-A6C34878D82A}">
                    <a16:rowId xmlns:a16="http://schemas.microsoft.com/office/drawing/2014/main" val="1514892356"/>
                  </a:ext>
                </a:extLst>
              </a:tr>
              <a:tr h="371635">
                <a:tc>
                  <a:txBody>
                    <a:bodyPr/>
                    <a:lstStyle/>
                    <a:p>
                      <a:pPr algn="ctr"/>
                      <a:r>
                        <a:rPr lang="en-US" sz="1600" b="0" dirty="0">
                          <a:solidFill>
                            <a:schemeClr val="tx2"/>
                          </a:solidFill>
                        </a:rPr>
                        <a:t>ENCRYPT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solidFill>
                      <a:srgbClr val="FFCC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rPr>
                        <a:t>Specifies that file is encrypted using ENCRYPT option.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solidFill>
                      <a:srgbClr val="FFCC99"/>
                    </a:solidFill>
                  </a:tcPr>
                </a:tc>
                <a:extLst>
                  <a:ext uri="{0D108BD9-81ED-4DB2-BD59-A6C34878D82A}">
                    <a16:rowId xmlns:a16="http://schemas.microsoft.com/office/drawing/2014/main" val="721760621"/>
                  </a:ext>
                </a:extLst>
              </a:tr>
              <a:tr h="371635">
                <a:tc>
                  <a:txBody>
                    <a:bodyPr/>
                    <a:lstStyle/>
                    <a:p>
                      <a:pPr algn="ctr"/>
                      <a:r>
                        <a:rPr lang="en-US" sz="1600" b="0" dirty="0">
                          <a:solidFill>
                            <a:schemeClr val="tx2"/>
                          </a:solidFill>
                        </a:rPr>
                        <a:t>OPT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solidFill>
                      <a:srgbClr val="FFCC99"/>
                    </a:solidFill>
                  </a:tcPr>
                </a:tc>
                <a:tc>
                  <a:txBody>
                    <a:bodyPr/>
                    <a:lstStyle/>
                    <a:p>
                      <a:r>
                        <a:rPr lang="en-US" sz="1600" b="0" dirty="0">
                          <a:solidFill>
                            <a:schemeClr val="tx2"/>
                          </a:solidFill>
                        </a:rPr>
                        <a:t>Specifies that if file doesn’t exists return an empty dataset instead of an 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solidFill>
                      <a:srgbClr val="FFCC99"/>
                    </a:solidFill>
                  </a:tcPr>
                </a:tc>
                <a:extLst>
                  <a:ext uri="{0D108BD9-81ED-4DB2-BD59-A6C34878D82A}">
                    <a16:rowId xmlns:a16="http://schemas.microsoft.com/office/drawing/2014/main" val="1091664034"/>
                  </a:ext>
                </a:extLst>
              </a:tr>
            </a:tbl>
          </a:graphicData>
        </a:graphic>
      </p:graphicFrame>
    </p:spTree>
    <p:extLst>
      <p:ext uri="{BB962C8B-B14F-4D97-AF65-F5344CB8AC3E}">
        <p14:creationId xmlns:p14="http://schemas.microsoft.com/office/powerpoint/2010/main" val="60155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tx2"/>
                </a:solidFill>
              </a:rPr>
              <a:t>VSCode</a:t>
            </a:r>
            <a:endParaRPr lang="en-US" b="1" dirty="0">
              <a:solidFill>
                <a:schemeClr val="tx2"/>
              </a:solidFill>
            </a:endParaRPr>
          </a:p>
        </p:txBody>
      </p:sp>
      <p:sp>
        <p:nvSpPr>
          <p:cNvPr id="3" name="Rectangle 2"/>
          <p:cNvSpPr/>
          <p:nvPr/>
        </p:nvSpPr>
        <p:spPr>
          <a:xfrm>
            <a:off x="1104900" y="1382550"/>
            <a:ext cx="7738654" cy="1477328"/>
          </a:xfrm>
          <a:prstGeom prst="rect">
            <a:avLst/>
          </a:prstGeom>
        </p:spPr>
        <p:txBody>
          <a:bodyPr wrap="square">
            <a:spAutoFit/>
          </a:bodyPr>
          <a:lstStyle/>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p:txBody>
      </p:sp>
      <p:sp>
        <p:nvSpPr>
          <p:cNvPr id="4" name="Rectangle 3">
            <a:extLst>
              <a:ext uri="{FF2B5EF4-FFF2-40B4-BE49-F238E27FC236}">
                <a16:creationId xmlns:a16="http://schemas.microsoft.com/office/drawing/2014/main" id="{45DD8E52-4261-40A2-BF11-FEB987159CE1}"/>
              </a:ext>
            </a:extLst>
          </p:cNvPr>
          <p:cNvSpPr/>
          <p:nvPr/>
        </p:nvSpPr>
        <p:spPr>
          <a:xfrm>
            <a:off x="1013273" y="1567216"/>
            <a:ext cx="7538539" cy="2585323"/>
          </a:xfrm>
          <a:prstGeom prst="rect">
            <a:avLst/>
          </a:prstGeom>
        </p:spPr>
        <p:txBody>
          <a:bodyPr wrap="none">
            <a:spAutoFit/>
          </a:bodyPr>
          <a:lstStyle/>
          <a:p>
            <a:pPr marL="285750" indent="-285750">
              <a:buFont typeface="Arial" panose="020B0604020202020204" pitchFamily="34" charset="0"/>
              <a:buChar char="•"/>
            </a:pPr>
            <a:r>
              <a:rPr lang="en-US" dirty="0">
                <a:solidFill>
                  <a:schemeClr val="tx2"/>
                </a:solidFill>
              </a:rPr>
              <a:t>Clone or copy the repo in your local machine: </a:t>
            </a:r>
          </a:p>
          <a:p>
            <a:r>
              <a:rPr lang="en-US" dirty="0">
                <a:hlinkClick r:id="rId2"/>
              </a:rPr>
              <a:t>https://github.com/hpccsystems-solutions-lab/BigData-Workshop</a:t>
            </a:r>
            <a:endParaRPr lang="en-US" dirty="0"/>
          </a:p>
          <a:p>
            <a:endParaRPr lang="en-US" dirty="0">
              <a:solidFill>
                <a:schemeClr val="tx2"/>
              </a:solidFill>
            </a:endParaRPr>
          </a:p>
          <a:p>
            <a:endParaRPr lang="en-US" dirty="0">
              <a:solidFill>
                <a:schemeClr val="tx2"/>
              </a:solidFill>
              <a:highlight>
                <a:srgbClr val="FFFF00"/>
              </a:highlight>
            </a:endParaRPr>
          </a:p>
          <a:p>
            <a:pPr marL="285750" indent="-285750">
              <a:buFont typeface="Arial" panose="020B0604020202020204" pitchFamily="34" charset="0"/>
              <a:buChar char="•"/>
            </a:pPr>
            <a:r>
              <a:rPr lang="en-US" dirty="0">
                <a:solidFill>
                  <a:schemeClr val="tx2"/>
                </a:solidFill>
              </a:rPr>
              <a:t>Open </a:t>
            </a:r>
            <a:r>
              <a:rPr lang="en-US" dirty="0" err="1">
                <a:solidFill>
                  <a:schemeClr val="tx2"/>
                </a:solidFill>
              </a:rPr>
              <a:t>VSCode</a:t>
            </a:r>
            <a:endParaRPr lang="en-US" dirty="0">
              <a:solidFill>
                <a:schemeClr val="tx2"/>
              </a:solidFill>
            </a:endParaRPr>
          </a:p>
          <a:p>
            <a:pPr marL="285750" indent="-285750">
              <a:buFont typeface="Arial" panose="020B0604020202020204" pitchFamily="34" charset="0"/>
              <a:buChar char="•"/>
            </a:pPr>
            <a:r>
              <a:rPr lang="en-US" dirty="0">
                <a:solidFill>
                  <a:schemeClr val="tx2"/>
                </a:solidFill>
              </a:rPr>
              <a:t>Extension installation: search for ECL Language </a:t>
            </a:r>
          </a:p>
          <a:p>
            <a:pPr marL="285750" indent="-285750">
              <a:buFont typeface="Arial" panose="020B0604020202020204" pitchFamily="34" charset="0"/>
              <a:buChar char="•"/>
            </a:pPr>
            <a:r>
              <a:rPr lang="en-US" dirty="0">
                <a:solidFill>
                  <a:schemeClr val="tx2"/>
                </a:solidFill>
              </a:rPr>
              <a:t>Install the plugin</a:t>
            </a:r>
          </a:p>
          <a:p>
            <a:pPr marL="285750" indent="-285750">
              <a:buFont typeface="Arial" panose="020B0604020202020204" pitchFamily="34" charset="0"/>
              <a:buChar char="•"/>
            </a:pPr>
            <a:r>
              <a:rPr lang="en-US" dirty="0">
                <a:solidFill>
                  <a:schemeClr val="tx2"/>
                </a:solidFill>
              </a:rPr>
              <a:t>Select File/Open Folder </a:t>
            </a:r>
          </a:p>
          <a:p>
            <a:pPr marL="285750" indent="-285750">
              <a:buFont typeface="Arial" panose="020B0604020202020204" pitchFamily="34" charset="0"/>
              <a:buChar char="•"/>
            </a:pPr>
            <a:r>
              <a:rPr lang="en-US" dirty="0">
                <a:solidFill>
                  <a:schemeClr val="tx2"/>
                </a:solidFill>
              </a:rPr>
              <a:t>Select </a:t>
            </a:r>
            <a:r>
              <a:rPr lang="en-US" dirty="0" err="1">
                <a:solidFill>
                  <a:schemeClr val="tx2"/>
                </a:solidFill>
              </a:rPr>
              <a:t>SourceCode</a:t>
            </a:r>
            <a:r>
              <a:rPr lang="en-US" dirty="0">
                <a:solidFill>
                  <a:schemeClr val="tx2"/>
                </a:solidFill>
              </a:rPr>
              <a:t> folder from </a:t>
            </a:r>
            <a:r>
              <a:rPr lang="en-US" dirty="0" err="1">
                <a:solidFill>
                  <a:schemeClr val="tx2"/>
                </a:solidFill>
              </a:rPr>
              <a:t>BigData</a:t>
            </a:r>
            <a:r>
              <a:rPr lang="en-US" dirty="0">
                <a:solidFill>
                  <a:schemeClr val="tx2"/>
                </a:solidFill>
              </a:rPr>
              <a:t>-Workshop</a:t>
            </a:r>
          </a:p>
        </p:txBody>
      </p:sp>
      <p:pic>
        <p:nvPicPr>
          <p:cNvPr id="5" name="Picture 4">
            <a:extLst>
              <a:ext uri="{FF2B5EF4-FFF2-40B4-BE49-F238E27FC236}">
                <a16:creationId xmlns:a16="http://schemas.microsoft.com/office/drawing/2014/main" id="{2A02EF85-4841-4386-8394-EBB9981773D6}"/>
              </a:ext>
            </a:extLst>
          </p:cNvPr>
          <p:cNvPicPr>
            <a:picLocks noChangeAspect="1"/>
          </p:cNvPicPr>
          <p:nvPr/>
        </p:nvPicPr>
        <p:blipFill>
          <a:blip r:embed="rId3"/>
          <a:stretch>
            <a:fillRect/>
          </a:stretch>
        </p:blipFill>
        <p:spPr>
          <a:xfrm>
            <a:off x="6095241" y="4257286"/>
            <a:ext cx="5367623" cy="14773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6884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Dataset File Types – CSV Files</a:t>
            </a:r>
            <a:endParaRPr lang="en-US" dirty="0">
              <a:solidFill>
                <a:schemeClr val="tx2"/>
              </a:solidFill>
            </a:endParaRPr>
          </a:p>
        </p:txBody>
      </p:sp>
      <p:sp>
        <p:nvSpPr>
          <p:cNvPr id="6" name="Rectangle 5"/>
          <p:cNvSpPr/>
          <p:nvPr/>
        </p:nvSpPr>
        <p:spPr>
          <a:xfrm>
            <a:off x="1000787" y="1473511"/>
            <a:ext cx="5713778" cy="2309991"/>
          </a:xfrm>
          <a:prstGeom prst="rect">
            <a:avLst/>
          </a:prstGeom>
        </p:spPr>
        <p:txBody>
          <a:bodyPr wrap="square">
            <a:spAutoFit/>
          </a:bodyPr>
          <a:lstStyle/>
          <a:p>
            <a:pPr marL="285750" indent="-285750">
              <a:lnSpc>
                <a:spcPct val="150000"/>
              </a:lnSpc>
              <a:buFont typeface="Arial" panose="020B0604020202020204" pitchFamily="34" charset="0"/>
              <a:buChar char="•"/>
            </a:pPr>
            <a:r>
              <a:rPr lang="en-US" sz="1400" b="0" i="0" dirty="0">
                <a:solidFill>
                  <a:srgbClr val="293232"/>
                </a:solidFill>
                <a:effectLst/>
              </a:rPr>
              <a:t>To read CSV(Comma Separated Values)</a:t>
            </a:r>
          </a:p>
          <a:p>
            <a:pPr marL="285750" indent="-285750">
              <a:lnSpc>
                <a:spcPct val="150000"/>
              </a:lnSpc>
              <a:buFont typeface="Arial" panose="020B0604020202020204" pitchFamily="34" charset="0"/>
              <a:buChar char="•"/>
            </a:pPr>
            <a:r>
              <a:rPr lang="en-US" sz="1400" dirty="0">
                <a:solidFill>
                  <a:srgbClr val="293232"/>
                </a:solidFill>
              </a:rPr>
              <a:t>To read variable-length record files with defined record delimiter</a:t>
            </a:r>
          </a:p>
          <a:p>
            <a:pPr marL="285750" indent="-285750">
              <a:lnSpc>
                <a:spcPct val="150000"/>
              </a:lnSpc>
              <a:buFont typeface="Arial" panose="020B0604020202020204" pitchFamily="34" charset="0"/>
              <a:buChar char="•"/>
            </a:pPr>
            <a:r>
              <a:rPr lang="en-US" sz="1400" dirty="0">
                <a:solidFill>
                  <a:schemeClr val="tx2">
                    <a:lumMod val="85000"/>
                    <a:lumOff val="15000"/>
                  </a:schemeClr>
                </a:solidFill>
              </a:rPr>
              <a:t>Default input is in ASCII format with any UNICODE fields in UTF8 format.</a:t>
            </a:r>
          </a:p>
          <a:p>
            <a:pPr>
              <a:lnSpc>
                <a:spcPct val="150000"/>
              </a:lnSpc>
            </a:pPr>
            <a:endParaRPr lang="en-US" sz="1400" dirty="0">
              <a:solidFill>
                <a:srgbClr val="293232"/>
              </a:solidFill>
            </a:endParaRPr>
          </a:p>
          <a:p>
            <a:pPr>
              <a:lnSpc>
                <a:spcPct val="150000"/>
              </a:lnSpc>
            </a:pPr>
            <a:r>
              <a:rPr lang="en-US" sz="1400" b="1" i="0" dirty="0">
                <a:solidFill>
                  <a:srgbClr val="0070C0"/>
                </a:solidFill>
                <a:effectLst/>
              </a:rPr>
              <a:t>A few </a:t>
            </a:r>
            <a:r>
              <a:rPr lang="en-US" sz="1400" b="1" dirty="0">
                <a:solidFill>
                  <a:srgbClr val="0070C0"/>
                </a:solidFill>
              </a:rPr>
              <a:t>Options</a:t>
            </a:r>
          </a:p>
          <a:p>
            <a:pPr>
              <a:lnSpc>
                <a:spcPct val="150000"/>
              </a:lnSpc>
            </a:pPr>
            <a:endParaRPr lang="en-US" sz="1400" b="0" i="0" dirty="0">
              <a:solidFill>
                <a:srgbClr val="0070C0"/>
              </a:solidFill>
              <a:effectLst/>
            </a:endParaRPr>
          </a:p>
        </p:txBody>
      </p:sp>
      <p:graphicFrame>
        <p:nvGraphicFramePr>
          <p:cNvPr id="3" name="Table 4">
            <a:extLst>
              <a:ext uri="{FF2B5EF4-FFF2-40B4-BE49-F238E27FC236}">
                <a16:creationId xmlns:a16="http://schemas.microsoft.com/office/drawing/2014/main" id="{FF06CF7D-C2CF-4B3B-8962-C9593C4D460C}"/>
              </a:ext>
            </a:extLst>
          </p:cNvPr>
          <p:cNvGraphicFramePr>
            <a:graphicFrameLocks noGrp="1"/>
          </p:cNvGraphicFramePr>
          <p:nvPr>
            <p:extLst>
              <p:ext uri="{D42A27DB-BD31-4B8C-83A1-F6EECF244321}">
                <p14:modId xmlns:p14="http://schemas.microsoft.com/office/powerpoint/2010/main" val="1276332650"/>
              </p:ext>
            </p:extLst>
          </p:nvPr>
        </p:nvGraphicFramePr>
        <p:xfrm>
          <a:off x="1328591" y="3429000"/>
          <a:ext cx="9670088" cy="2829560"/>
        </p:xfrm>
        <a:graphic>
          <a:graphicData uri="http://schemas.openxmlformats.org/drawingml/2006/table">
            <a:tbl>
              <a:tblPr firstRow="1" bandRow="1">
                <a:effectLst>
                  <a:innerShdw blurRad="63500" dist="50800" dir="10800000">
                    <a:prstClr val="black">
                      <a:alpha val="50000"/>
                    </a:prstClr>
                  </a:innerShdw>
                </a:effectLst>
                <a:tableStyleId>{5C22544A-7EE6-4342-B048-85BDC9FD1C3A}</a:tableStyleId>
              </a:tblPr>
              <a:tblGrid>
                <a:gridCol w="2136986">
                  <a:extLst>
                    <a:ext uri="{9D8B030D-6E8A-4147-A177-3AD203B41FA5}">
                      <a16:colId xmlns:a16="http://schemas.microsoft.com/office/drawing/2014/main" val="1187694946"/>
                    </a:ext>
                  </a:extLst>
                </a:gridCol>
                <a:gridCol w="7533102">
                  <a:extLst>
                    <a:ext uri="{9D8B030D-6E8A-4147-A177-3AD203B41FA5}">
                      <a16:colId xmlns:a16="http://schemas.microsoft.com/office/drawing/2014/main" val="3589050549"/>
                    </a:ext>
                  </a:extLst>
                </a:gridCol>
              </a:tblGrid>
              <a:tr h="370840">
                <a:tc>
                  <a:txBody>
                    <a:bodyPr/>
                    <a:lstStyle/>
                    <a:p>
                      <a:pPr algn="ctr"/>
                      <a:r>
                        <a:rPr lang="en-US" sz="1600" b="0" i="0" dirty="0">
                          <a:solidFill>
                            <a:srgbClr val="005C2A"/>
                          </a:solidFill>
                        </a:rPr>
                        <a:t>HEADING(n)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coolSlant"/>
                      <a:lightRig rig="flood" dir="t"/>
                    </a:cell3D>
                    <a:solidFill>
                      <a:srgbClr val="92D050">
                        <a:alpha val="32000"/>
                      </a:srgbClr>
                    </a:solidFill>
                  </a:tcPr>
                </a:tc>
                <a:tc>
                  <a:txBody>
                    <a:bodyPr/>
                    <a:lstStyle/>
                    <a:p>
                      <a:r>
                        <a:rPr lang="en-US" sz="1600" b="0" i="0" kern="1200" dirty="0">
                          <a:solidFill>
                            <a:schemeClr val="tx2">
                              <a:lumMod val="85000"/>
                              <a:lumOff val="15000"/>
                            </a:schemeClr>
                          </a:solidFill>
                          <a:effectLst/>
                          <a:latin typeface="+mn-lt"/>
                          <a:ea typeface="+mn-ea"/>
                          <a:cs typeface="+mn-cs"/>
                        </a:rPr>
                        <a:t>The number of header records in the file. Default is zero.</a:t>
                      </a:r>
                      <a:endParaRPr lang="en-US" sz="1600" b="0" i="0" dirty="0">
                        <a:solidFill>
                          <a:schemeClr val="tx2">
                            <a:lumMod val="85000"/>
                            <a:lumOff val="1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coolSlant"/>
                      <a:lightRig rig="flood" dir="t"/>
                    </a:cell3D>
                    <a:solidFill>
                      <a:srgbClr val="92D050">
                        <a:alpha val="32000"/>
                      </a:srgbClr>
                    </a:solidFill>
                  </a:tcPr>
                </a:tc>
                <a:extLst>
                  <a:ext uri="{0D108BD9-81ED-4DB2-BD59-A6C34878D82A}">
                    <a16:rowId xmlns:a16="http://schemas.microsoft.com/office/drawing/2014/main" val="3098801883"/>
                  </a:ext>
                </a:extLst>
              </a:tr>
              <a:tr h="370840">
                <a:tc>
                  <a:txBody>
                    <a:bodyPr/>
                    <a:lstStyle/>
                    <a:p>
                      <a:pPr algn="ctr"/>
                      <a:r>
                        <a:rPr lang="en-US" sz="1600" b="0" i="0" kern="1200" dirty="0">
                          <a:solidFill>
                            <a:srgbClr val="005C2A"/>
                          </a:solidFill>
                          <a:effectLst/>
                          <a:latin typeface="+mn-lt"/>
                          <a:ea typeface="+mn-ea"/>
                          <a:cs typeface="+mn-cs"/>
                        </a:rPr>
                        <a:t>SEPARATOR</a:t>
                      </a:r>
                      <a:endParaRPr lang="en-US" sz="1600" b="0" i="0" dirty="0">
                        <a:solidFill>
                          <a:srgbClr val="005C2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coolSlant"/>
                      <a:lightRig rig="flood" dir="t"/>
                    </a:cell3D>
                    <a:solidFill>
                      <a:srgbClr val="92D050">
                        <a:alpha val="32000"/>
                      </a:srgbClr>
                    </a:solidFill>
                  </a:tcPr>
                </a:tc>
                <a:tc>
                  <a:txBody>
                    <a:bodyPr/>
                    <a:lstStyle/>
                    <a:p>
                      <a:r>
                        <a:rPr lang="en-US" sz="1600" b="0" i="0" kern="1200" dirty="0">
                          <a:solidFill>
                            <a:schemeClr val="tx2">
                              <a:lumMod val="85000"/>
                              <a:lumOff val="15000"/>
                            </a:schemeClr>
                          </a:solidFill>
                          <a:effectLst/>
                          <a:latin typeface="+mn-lt"/>
                          <a:ea typeface="+mn-ea"/>
                          <a:cs typeface="+mn-cs"/>
                        </a:rPr>
                        <a:t>The field delimiter. Default is a comma (',') </a:t>
                      </a:r>
                      <a:endParaRPr lang="en-US" sz="1600" b="0" i="0" dirty="0">
                        <a:solidFill>
                          <a:schemeClr val="tx2">
                            <a:lumMod val="85000"/>
                            <a:lumOff val="1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coolSlant"/>
                      <a:lightRig rig="flood" dir="t"/>
                    </a:cell3D>
                    <a:solidFill>
                      <a:srgbClr val="92D050">
                        <a:alpha val="32000"/>
                      </a:srgbClr>
                    </a:solidFill>
                  </a:tcPr>
                </a:tc>
                <a:extLst>
                  <a:ext uri="{0D108BD9-81ED-4DB2-BD59-A6C34878D82A}">
                    <a16:rowId xmlns:a16="http://schemas.microsoft.com/office/drawing/2014/main" val="508065143"/>
                  </a:ext>
                </a:extLst>
              </a:tr>
              <a:tr h="370840">
                <a:tc>
                  <a:txBody>
                    <a:bodyPr/>
                    <a:lstStyle/>
                    <a:p>
                      <a:pPr algn="ctr"/>
                      <a:r>
                        <a:rPr lang="en-US" sz="1600" b="0" i="0" kern="1200" dirty="0">
                          <a:solidFill>
                            <a:srgbClr val="005C2A"/>
                          </a:solidFill>
                          <a:effectLst/>
                          <a:latin typeface="+mn-lt"/>
                          <a:ea typeface="+mn-ea"/>
                          <a:cs typeface="+mn-cs"/>
                        </a:rPr>
                        <a:t>TERMINATOR</a:t>
                      </a:r>
                      <a:endParaRPr lang="en-US" sz="1600" b="0" i="0" dirty="0">
                        <a:solidFill>
                          <a:srgbClr val="005C2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coolSlant"/>
                      <a:lightRig rig="flood" dir="t"/>
                    </a:cell3D>
                    <a:solidFill>
                      <a:srgbClr val="92D050">
                        <a:alpha val="32000"/>
                      </a:srgbClr>
                    </a:solidFill>
                  </a:tcPr>
                </a:tc>
                <a:tc>
                  <a:txBody>
                    <a:bodyPr/>
                    <a:lstStyle/>
                    <a:p>
                      <a:r>
                        <a:rPr lang="en-US" sz="1600" b="0" i="0" kern="1200" dirty="0">
                          <a:solidFill>
                            <a:schemeClr val="tx2">
                              <a:lumMod val="85000"/>
                              <a:lumOff val="15000"/>
                            </a:schemeClr>
                          </a:solidFill>
                          <a:effectLst/>
                          <a:latin typeface="+mn-lt"/>
                          <a:ea typeface="+mn-ea"/>
                          <a:cs typeface="+mn-cs"/>
                        </a:rPr>
                        <a:t>The record delimiter. Default is a line feed ('\n')</a:t>
                      </a:r>
                      <a:endParaRPr lang="en-US" sz="1600" b="0" i="0" dirty="0">
                        <a:solidFill>
                          <a:schemeClr val="tx2">
                            <a:lumMod val="85000"/>
                            <a:lumOff val="1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coolSlant"/>
                      <a:lightRig rig="flood" dir="t"/>
                    </a:cell3D>
                    <a:solidFill>
                      <a:srgbClr val="92D050">
                        <a:alpha val="32000"/>
                      </a:srgbClr>
                    </a:solidFill>
                  </a:tcPr>
                </a:tc>
                <a:extLst>
                  <a:ext uri="{0D108BD9-81ED-4DB2-BD59-A6C34878D82A}">
                    <a16:rowId xmlns:a16="http://schemas.microsoft.com/office/drawing/2014/main" val="292301024"/>
                  </a:ext>
                </a:extLst>
              </a:tr>
              <a:tr h="370840">
                <a:tc>
                  <a:txBody>
                    <a:bodyPr/>
                    <a:lstStyle/>
                    <a:p>
                      <a:pPr algn="ctr"/>
                      <a:r>
                        <a:rPr lang="en-US" sz="1600" b="0" i="0" kern="1200" dirty="0">
                          <a:solidFill>
                            <a:srgbClr val="005C2A"/>
                          </a:solidFill>
                          <a:effectLst/>
                          <a:latin typeface="+mn-lt"/>
                          <a:ea typeface="+mn-ea"/>
                          <a:cs typeface="+mn-cs"/>
                        </a:rPr>
                        <a:t>QUOTE</a:t>
                      </a:r>
                      <a:endParaRPr lang="en-US" sz="1600" b="0" i="0" dirty="0">
                        <a:solidFill>
                          <a:srgbClr val="005C2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coolSlant"/>
                      <a:lightRig rig="flood" dir="t"/>
                    </a:cell3D>
                    <a:solidFill>
                      <a:srgbClr val="92D050">
                        <a:alpha val="32000"/>
                      </a:srgbClr>
                    </a:solidFill>
                  </a:tcPr>
                </a:tc>
                <a:tc>
                  <a:txBody>
                    <a:bodyPr/>
                    <a:lstStyle/>
                    <a:p>
                      <a:r>
                        <a:rPr lang="en-US" sz="1600" b="0" i="0" kern="1200" dirty="0">
                          <a:solidFill>
                            <a:schemeClr val="tx2">
                              <a:lumMod val="85000"/>
                              <a:lumOff val="15000"/>
                            </a:schemeClr>
                          </a:solidFill>
                          <a:effectLst/>
                          <a:latin typeface="+mn-lt"/>
                          <a:ea typeface="+mn-ea"/>
                          <a:cs typeface="+mn-cs"/>
                        </a:rPr>
                        <a:t>The string quote character used. Default is a single quote ('\'') </a:t>
                      </a:r>
                      <a:endParaRPr lang="en-US" sz="1600" b="0" i="0" dirty="0">
                        <a:solidFill>
                          <a:schemeClr val="tx2">
                            <a:lumMod val="85000"/>
                            <a:lumOff val="1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coolSlant"/>
                      <a:lightRig rig="flood" dir="t"/>
                    </a:cell3D>
                    <a:solidFill>
                      <a:srgbClr val="92D050">
                        <a:alpha val="32000"/>
                      </a:srgbClr>
                    </a:solidFill>
                  </a:tcPr>
                </a:tc>
                <a:extLst>
                  <a:ext uri="{0D108BD9-81ED-4DB2-BD59-A6C34878D82A}">
                    <a16:rowId xmlns:a16="http://schemas.microsoft.com/office/drawing/2014/main" val="3482490130"/>
                  </a:ext>
                </a:extLst>
              </a:tr>
              <a:tr h="370840">
                <a:tc>
                  <a:txBody>
                    <a:bodyPr/>
                    <a:lstStyle/>
                    <a:p>
                      <a:pPr algn="ctr"/>
                      <a:r>
                        <a:rPr lang="en-US" sz="1600" b="0" i="0" kern="1200" dirty="0">
                          <a:solidFill>
                            <a:srgbClr val="005C2A"/>
                          </a:solidFill>
                          <a:effectLst/>
                          <a:latin typeface="+mn-lt"/>
                          <a:ea typeface="+mn-ea"/>
                          <a:cs typeface="+mn-cs"/>
                        </a:rPr>
                        <a:t>ESCAPE</a:t>
                      </a:r>
                      <a:endParaRPr lang="en-US" sz="1600" b="0" i="0" dirty="0">
                        <a:solidFill>
                          <a:srgbClr val="005C2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coolSlant"/>
                      <a:lightRig rig="flood" dir="t"/>
                    </a:cell3D>
                    <a:solidFill>
                      <a:srgbClr val="92D050">
                        <a:alpha val="32000"/>
                      </a:srgbClr>
                    </a:solidFill>
                  </a:tcPr>
                </a:tc>
                <a:tc>
                  <a:txBody>
                    <a:bodyPr/>
                    <a:lstStyle/>
                    <a:p>
                      <a:r>
                        <a:rPr lang="en-US" sz="1600" b="0" i="0" kern="1200" dirty="0">
                          <a:solidFill>
                            <a:schemeClr val="tx2">
                              <a:lumMod val="85000"/>
                              <a:lumOff val="15000"/>
                            </a:schemeClr>
                          </a:solidFill>
                          <a:effectLst/>
                          <a:latin typeface="+mn-lt"/>
                          <a:ea typeface="+mn-ea"/>
                          <a:cs typeface="+mn-cs"/>
                        </a:rPr>
                        <a:t>The string escape character used to indicate the next character. Default is the escape character(‘\’)</a:t>
                      </a:r>
                      <a:endParaRPr lang="en-US" sz="1600" b="0" i="0" dirty="0">
                        <a:solidFill>
                          <a:schemeClr val="tx2">
                            <a:lumMod val="85000"/>
                            <a:lumOff val="1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coolSlant"/>
                      <a:lightRig rig="flood" dir="t"/>
                    </a:cell3D>
                    <a:solidFill>
                      <a:srgbClr val="92D050">
                        <a:alpha val="32000"/>
                      </a:srgbClr>
                    </a:solidFill>
                  </a:tcPr>
                </a:tc>
                <a:extLst>
                  <a:ext uri="{0D108BD9-81ED-4DB2-BD59-A6C34878D82A}">
                    <a16:rowId xmlns:a16="http://schemas.microsoft.com/office/drawing/2014/main" val="536019399"/>
                  </a:ext>
                </a:extLst>
              </a:tr>
              <a:tr h="370840">
                <a:tc>
                  <a:txBody>
                    <a:bodyPr/>
                    <a:lstStyle/>
                    <a:p>
                      <a:pPr algn="ctr"/>
                      <a:r>
                        <a:rPr lang="en-US" sz="1600" b="0" i="0" kern="1200" dirty="0">
                          <a:solidFill>
                            <a:srgbClr val="005C2A"/>
                          </a:solidFill>
                          <a:effectLst/>
                          <a:latin typeface="+mn-lt"/>
                          <a:ea typeface="+mn-ea"/>
                          <a:cs typeface="+mn-cs"/>
                        </a:rPr>
                        <a:t>MAXLENGTH(size)</a:t>
                      </a:r>
                      <a:endParaRPr lang="en-US" sz="1600" b="0" i="0" dirty="0">
                        <a:solidFill>
                          <a:srgbClr val="005C2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coolSlant"/>
                      <a:lightRig rig="flood" dir="t"/>
                    </a:cell3D>
                    <a:solidFill>
                      <a:srgbClr val="92D050">
                        <a:alpha val="32000"/>
                      </a:srgbClr>
                    </a:solidFill>
                  </a:tcPr>
                </a:tc>
                <a:tc>
                  <a:txBody>
                    <a:bodyPr/>
                    <a:lstStyle/>
                    <a:p>
                      <a:r>
                        <a:rPr lang="en-US" sz="1600" b="0" i="0" kern="1200" dirty="0">
                          <a:solidFill>
                            <a:schemeClr val="tx2">
                              <a:lumMod val="85000"/>
                              <a:lumOff val="15000"/>
                            </a:schemeClr>
                          </a:solidFill>
                          <a:effectLst/>
                          <a:latin typeface="+mn-lt"/>
                          <a:ea typeface="+mn-ea"/>
                          <a:cs typeface="+mn-cs"/>
                        </a:rPr>
                        <a:t> Maximum record length in the file in bytes</a:t>
                      </a:r>
                      <a:endParaRPr lang="en-US" sz="1600" b="0" i="0" dirty="0">
                        <a:solidFill>
                          <a:schemeClr val="tx2">
                            <a:lumMod val="85000"/>
                            <a:lumOff val="1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coolSlant"/>
                      <a:lightRig rig="flood" dir="t"/>
                    </a:cell3D>
                    <a:solidFill>
                      <a:srgbClr val="92D050">
                        <a:alpha val="32000"/>
                      </a:srgbClr>
                    </a:solidFill>
                  </a:tcPr>
                </a:tc>
                <a:extLst>
                  <a:ext uri="{0D108BD9-81ED-4DB2-BD59-A6C34878D82A}">
                    <a16:rowId xmlns:a16="http://schemas.microsoft.com/office/drawing/2014/main" val="2213612835"/>
                  </a:ext>
                </a:extLst>
              </a:tr>
              <a:tr h="370840">
                <a:tc>
                  <a:txBody>
                    <a:bodyPr/>
                    <a:lstStyle/>
                    <a:p>
                      <a:pPr algn="ctr" fontAlgn="t"/>
                      <a:r>
                        <a:rPr lang="en-US" sz="1600" b="0" i="0" dirty="0">
                          <a:solidFill>
                            <a:srgbClr val="005C2A"/>
                          </a:solidFill>
                          <a:effectLst/>
                        </a:rPr>
                        <a:t>__COMPRESSED__</a:t>
                      </a:r>
                    </a:p>
                  </a:txBody>
                  <a:tcPr marL="76200" marR="76200" marT="76200" marB="762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coolSlant"/>
                      <a:lightRig rig="flood" dir="t"/>
                    </a:cell3D>
                    <a:solidFill>
                      <a:srgbClr val="92D050">
                        <a:alpha val="32000"/>
                      </a:srgbClr>
                    </a:solidFill>
                  </a:tcPr>
                </a:tc>
                <a:tc>
                  <a:txBody>
                    <a:bodyPr/>
                    <a:lstStyle/>
                    <a:p>
                      <a:r>
                        <a:rPr lang="en-US" sz="1600" b="0" i="0" kern="1200" dirty="0">
                          <a:solidFill>
                            <a:schemeClr val="tx2">
                              <a:lumMod val="85000"/>
                              <a:lumOff val="15000"/>
                            </a:schemeClr>
                          </a:solidFill>
                          <a:effectLst/>
                          <a:latin typeface="+mn-lt"/>
                          <a:ea typeface="+mn-ea"/>
                          <a:cs typeface="+mn-cs"/>
                        </a:rPr>
                        <a:t>Specifies that the file is compressed</a:t>
                      </a:r>
                      <a:endParaRPr lang="en-US" sz="1600" b="0" i="0" dirty="0">
                        <a:solidFill>
                          <a:schemeClr val="tx2">
                            <a:lumMod val="85000"/>
                            <a:lumOff val="1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cell3D prstMaterial="dkEdge">
                      <a:bevel prst="coolSlant"/>
                      <a:lightRig rig="flood" dir="t"/>
                    </a:cell3D>
                    <a:solidFill>
                      <a:srgbClr val="92D050">
                        <a:alpha val="32000"/>
                      </a:srgbClr>
                    </a:solidFill>
                  </a:tcPr>
                </a:tc>
                <a:extLst>
                  <a:ext uri="{0D108BD9-81ED-4DB2-BD59-A6C34878D82A}">
                    <a16:rowId xmlns:a16="http://schemas.microsoft.com/office/drawing/2014/main" val="1909060338"/>
                  </a:ext>
                </a:extLst>
              </a:tr>
            </a:tbl>
          </a:graphicData>
        </a:graphic>
      </p:graphicFrame>
      <p:pic>
        <p:nvPicPr>
          <p:cNvPr id="8" name="Picture 7">
            <a:extLst>
              <a:ext uri="{FF2B5EF4-FFF2-40B4-BE49-F238E27FC236}">
                <a16:creationId xmlns:a16="http://schemas.microsoft.com/office/drawing/2014/main" id="{2A86B95D-3E28-4248-BB20-A40A6AF5F5B1}"/>
              </a:ext>
            </a:extLst>
          </p:cNvPr>
          <p:cNvPicPr>
            <a:picLocks noChangeAspect="1"/>
          </p:cNvPicPr>
          <p:nvPr/>
        </p:nvPicPr>
        <p:blipFill>
          <a:blip r:embed="rId2"/>
          <a:stretch>
            <a:fillRect/>
          </a:stretch>
        </p:blipFill>
        <p:spPr>
          <a:xfrm>
            <a:off x="6904729" y="1813840"/>
            <a:ext cx="4801270" cy="1162212"/>
          </a:xfrm>
          <a:prstGeom prst="rect">
            <a:avLst/>
          </a:prstGeom>
          <a:ln w="38100" cap="sq">
            <a:solidFill>
              <a:srgbClr val="FF0066"/>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463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DATASET - Files</a:t>
            </a:r>
            <a:endParaRPr lang="en-US" dirty="0">
              <a:solidFill>
                <a:schemeClr val="tx2"/>
              </a:solidFill>
            </a:endParaRPr>
          </a:p>
        </p:txBody>
      </p:sp>
      <p:sp>
        <p:nvSpPr>
          <p:cNvPr id="3" name="Rectangle 2"/>
          <p:cNvSpPr/>
          <p:nvPr/>
        </p:nvSpPr>
        <p:spPr>
          <a:xfrm>
            <a:off x="1070165" y="1457391"/>
            <a:ext cx="6096000" cy="1980029"/>
          </a:xfrm>
          <a:prstGeom prst="rect">
            <a:avLst/>
          </a:prstGeom>
        </p:spPr>
        <p:txBody>
          <a:bodyPr>
            <a:spAutoFit/>
          </a:bodyPr>
          <a:lstStyle/>
          <a:p>
            <a:pPr>
              <a:spcBef>
                <a:spcPts val="200"/>
              </a:spcBef>
              <a:spcAft>
                <a:spcPts val="600"/>
              </a:spcAft>
            </a:pPr>
            <a:br>
              <a:rPr lang="en-US" sz="1600" dirty="0">
                <a:solidFill>
                  <a:schemeClr val="tx2"/>
                </a:solidFill>
              </a:rPr>
            </a:br>
            <a:endParaRPr lang="en-US" sz="1600" dirty="0">
              <a:solidFill>
                <a:schemeClr val="tx2"/>
              </a:solidFill>
            </a:endParaRPr>
          </a:p>
          <a:p>
            <a:pPr marL="285750" indent="-285750">
              <a:spcBef>
                <a:spcPts val="200"/>
              </a:spcBef>
              <a:spcAft>
                <a:spcPts val="600"/>
              </a:spcAft>
              <a:buFontTx/>
              <a:buChar char="-"/>
              <a:defRPr/>
            </a:pPr>
            <a:endParaRPr lang="en-US" sz="1600" dirty="0">
              <a:solidFill>
                <a:schemeClr val="tx2"/>
              </a:solidFill>
            </a:endParaRPr>
          </a:p>
          <a:p>
            <a:pPr>
              <a:spcBef>
                <a:spcPts val="200"/>
              </a:spcBef>
              <a:spcAft>
                <a:spcPts val="600"/>
              </a:spcAft>
              <a:defRPr/>
            </a:pPr>
            <a:endParaRPr lang="en-US" sz="1600" dirty="0">
              <a:solidFill>
                <a:schemeClr val="tx2"/>
              </a:solidFill>
              <a:effectLst>
                <a:outerShdw blurRad="38100" dist="38100" dir="2700000" algn="tl">
                  <a:srgbClr val="FFFFFF"/>
                </a:outerShdw>
              </a:effectLst>
            </a:endParaRPr>
          </a:p>
          <a:p>
            <a:pPr>
              <a:spcBef>
                <a:spcPts val="200"/>
              </a:spcBef>
              <a:spcAft>
                <a:spcPts val="600"/>
              </a:spcAft>
              <a:defRPr/>
            </a:pPr>
            <a:endParaRPr lang="en-US" sz="1600" dirty="0">
              <a:solidFill>
                <a:schemeClr val="tx2"/>
              </a:solidFill>
              <a:effectLst>
                <a:outerShdw blurRad="38100" dist="38100" dir="2700000" algn="tl">
                  <a:srgbClr val="FFFFFF"/>
                </a:outerShdw>
              </a:effectLst>
            </a:endParaRPr>
          </a:p>
          <a:p>
            <a:pPr marL="285750" indent="-285750">
              <a:spcBef>
                <a:spcPts val="200"/>
              </a:spcBef>
              <a:spcAft>
                <a:spcPts val="600"/>
              </a:spcAft>
              <a:buFont typeface="Arial" panose="020B0604020202020204" pitchFamily="34" charset="0"/>
              <a:buChar char="•"/>
              <a:defRPr/>
            </a:pPr>
            <a:endParaRPr lang="en-US" sz="1600" dirty="0">
              <a:solidFill>
                <a:schemeClr val="tx2"/>
              </a:solidFill>
              <a:effectLst>
                <a:outerShdw blurRad="38100" dist="38100" dir="2700000" algn="tl">
                  <a:srgbClr val="FFFFFF"/>
                </a:outerShdw>
              </a:effectLst>
            </a:endParaRPr>
          </a:p>
        </p:txBody>
      </p:sp>
      <p:pic>
        <p:nvPicPr>
          <p:cNvPr id="5" name="Picture 4">
            <a:extLst>
              <a:ext uri="{FF2B5EF4-FFF2-40B4-BE49-F238E27FC236}">
                <a16:creationId xmlns:a16="http://schemas.microsoft.com/office/drawing/2014/main" id="{8FEE9F49-0638-4823-9E93-C40738611192}"/>
              </a:ext>
            </a:extLst>
          </p:cNvPr>
          <p:cNvPicPr>
            <a:picLocks noChangeAspect="1"/>
          </p:cNvPicPr>
          <p:nvPr/>
        </p:nvPicPr>
        <p:blipFill>
          <a:blip r:embed="rId2"/>
          <a:stretch>
            <a:fillRect/>
          </a:stretch>
        </p:blipFill>
        <p:spPr>
          <a:xfrm>
            <a:off x="1357437" y="1457391"/>
            <a:ext cx="9073573" cy="50740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5701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CHOOSEN Function</a:t>
            </a:r>
            <a:endParaRPr lang="en-US" dirty="0">
              <a:solidFill>
                <a:schemeClr val="tx2"/>
              </a:solidFill>
            </a:endParaRPr>
          </a:p>
        </p:txBody>
      </p:sp>
      <p:sp>
        <p:nvSpPr>
          <p:cNvPr id="5" name="Rectangle 4">
            <a:extLst>
              <a:ext uri="{FF2B5EF4-FFF2-40B4-BE49-F238E27FC236}">
                <a16:creationId xmlns:a16="http://schemas.microsoft.com/office/drawing/2014/main" id="{3F9F4A4E-43C2-4E78-80E9-C0942A6524EC}"/>
              </a:ext>
            </a:extLst>
          </p:cNvPr>
          <p:cNvSpPr/>
          <p:nvPr/>
        </p:nvSpPr>
        <p:spPr>
          <a:xfrm>
            <a:off x="945575" y="1591702"/>
            <a:ext cx="7709648" cy="1837298"/>
          </a:xfrm>
          <a:prstGeom prst="rect">
            <a:avLst/>
          </a:prstGeom>
        </p:spPr>
        <p:txBody>
          <a:bodyPr wrap="square">
            <a:spAutoFit/>
          </a:bodyPr>
          <a:lstStyle/>
          <a:p>
            <a:pPr>
              <a:lnSpc>
                <a:spcPct val="150000"/>
              </a:lnSpc>
            </a:pPr>
            <a:r>
              <a:rPr lang="en-US" sz="1600" b="0" dirty="0">
                <a:solidFill>
                  <a:schemeClr val="tx2"/>
                </a:solidFill>
                <a:effectLst/>
              </a:rPr>
              <a:t>Let’s you display a certain number of rows.</a:t>
            </a:r>
          </a:p>
          <a:p>
            <a:pPr>
              <a:lnSpc>
                <a:spcPct val="150000"/>
              </a:lnSpc>
            </a:pPr>
            <a:r>
              <a:rPr lang="en-US" sz="1600" dirty="0">
                <a:solidFill>
                  <a:schemeClr val="tx2"/>
                </a:solidFill>
              </a:rPr>
              <a:t>Beginning with the record at the defined row number</a:t>
            </a:r>
          </a:p>
          <a:p>
            <a:pPr>
              <a:lnSpc>
                <a:spcPct val="150000"/>
              </a:lnSpc>
            </a:pPr>
            <a:endParaRPr lang="en-US" sz="1600" b="0" dirty="0">
              <a:solidFill>
                <a:schemeClr val="tx2"/>
              </a:solidFill>
              <a:effectLst/>
            </a:endParaRPr>
          </a:p>
          <a:p>
            <a:pPr>
              <a:lnSpc>
                <a:spcPct val="150000"/>
              </a:lnSpc>
            </a:pPr>
            <a:endParaRPr lang="en-US" sz="3200" b="1" dirty="0">
              <a:solidFill>
                <a:srgbClr val="00B0F0"/>
              </a:solidFill>
              <a:effectLst/>
              <a:highlight>
                <a:srgbClr val="FFFF00"/>
              </a:highlight>
            </a:endParaRPr>
          </a:p>
        </p:txBody>
      </p:sp>
      <p:sp>
        <p:nvSpPr>
          <p:cNvPr id="6" name="Rectangle 5">
            <a:extLst>
              <a:ext uri="{FF2B5EF4-FFF2-40B4-BE49-F238E27FC236}">
                <a16:creationId xmlns:a16="http://schemas.microsoft.com/office/drawing/2014/main" id="{B5F8E279-8B5D-405E-94FC-132DAEE49F86}"/>
              </a:ext>
            </a:extLst>
          </p:cNvPr>
          <p:cNvSpPr/>
          <p:nvPr/>
        </p:nvSpPr>
        <p:spPr>
          <a:xfrm>
            <a:off x="758577" y="2854144"/>
            <a:ext cx="8759923" cy="2267287"/>
          </a:xfrm>
          <a:prstGeom prst="rect">
            <a:avLst/>
          </a:prstGeom>
        </p:spPr>
        <p:txBody>
          <a:bodyPr wrap="square">
            <a:spAutoFit/>
          </a:bodyPr>
          <a:lstStyle/>
          <a:p>
            <a:pPr marL="285750" indent="-285750">
              <a:spcBef>
                <a:spcPts val="200"/>
              </a:spcBef>
              <a:spcAft>
                <a:spcPts val="600"/>
              </a:spcAft>
              <a:buClr>
                <a:srgbClr val="CC99FF"/>
              </a:buClr>
              <a:buFont typeface="Arial" panose="020B0604020202020204" pitchFamily="34" charset="0"/>
              <a:buChar char="•"/>
            </a:pPr>
            <a:r>
              <a:rPr lang="en-US" dirty="0" err="1">
                <a:solidFill>
                  <a:srgbClr val="CC99FF"/>
                </a:solidFill>
              </a:rPr>
              <a:t>attr_name</a:t>
            </a:r>
            <a:r>
              <a:rPr lang="en-US" dirty="0">
                <a:solidFill>
                  <a:srgbClr val="CC99FF"/>
                </a:solidFill>
              </a:rPr>
              <a:t> </a:t>
            </a:r>
            <a:r>
              <a:rPr lang="en-US" dirty="0">
                <a:solidFill>
                  <a:schemeClr val="tx2"/>
                </a:solidFill>
              </a:rPr>
              <a:t>The name by which the function will be invoked</a:t>
            </a:r>
          </a:p>
          <a:p>
            <a:pPr marL="285750" indent="-285750">
              <a:spcBef>
                <a:spcPts val="200"/>
              </a:spcBef>
              <a:spcAft>
                <a:spcPts val="600"/>
              </a:spcAft>
              <a:buClr>
                <a:srgbClr val="CC99FF"/>
              </a:buClr>
              <a:buFont typeface="Arial" panose="020B0604020202020204" pitchFamily="34" charset="0"/>
              <a:buChar char="•"/>
            </a:pPr>
            <a:r>
              <a:rPr lang="en-US" dirty="0">
                <a:solidFill>
                  <a:srgbClr val="CC99FF"/>
                </a:solidFill>
              </a:rPr>
              <a:t>CHOOSEN</a:t>
            </a:r>
            <a:r>
              <a:rPr lang="en-US" dirty="0">
                <a:solidFill>
                  <a:schemeClr val="tx2"/>
                </a:solidFill>
              </a:rPr>
              <a:t> ECL Keyword, required</a:t>
            </a:r>
          </a:p>
          <a:p>
            <a:pPr marL="285750" indent="-285750">
              <a:spcBef>
                <a:spcPts val="200"/>
              </a:spcBef>
              <a:spcAft>
                <a:spcPts val="600"/>
              </a:spcAft>
              <a:buClr>
                <a:srgbClr val="CC99FF"/>
              </a:buClr>
              <a:buFont typeface="Arial" panose="020B0604020202020204" pitchFamily="34" charset="0"/>
              <a:buChar char="•"/>
            </a:pPr>
            <a:r>
              <a:rPr lang="en-US" dirty="0">
                <a:solidFill>
                  <a:srgbClr val="CC99FF"/>
                </a:solidFill>
              </a:rPr>
              <a:t>dataset_name </a:t>
            </a:r>
            <a:r>
              <a:rPr lang="en-US" dirty="0">
                <a:solidFill>
                  <a:schemeClr val="tx2"/>
                </a:solidFill>
              </a:rPr>
              <a:t>The dataset to perform action on</a:t>
            </a:r>
          </a:p>
          <a:p>
            <a:pPr marL="285750" indent="-285750">
              <a:spcBef>
                <a:spcPts val="200"/>
              </a:spcBef>
              <a:spcAft>
                <a:spcPts val="600"/>
              </a:spcAft>
              <a:buClr>
                <a:srgbClr val="CC99FF"/>
              </a:buClr>
              <a:buFont typeface="Arial" panose="020B0604020202020204" pitchFamily="34" charset="0"/>
              <a:buChar char="•"/>
            </a:pPr>
            <a:r>
              <a:rPr lang="en-US" dirty="0">
                <a:solidFill>
                  <a:srgbClr val="CC99FF"/>
                </a:solidFill>
              </a:rPr>
              <a:t>n</a:t>
            </a:r>
            <a:r>
              <a:rPr lang="en-US" dirty="0">
                <a:solidFill>
                  <a:schemeClr val="tx2"/>
                </a:solidFill>
              </a:rPr>
              <a:t> number of records to return</a:t>
            </a:r>
          </a:p>
          <a:p>
            <a:pPr marL="285750" indent="-285750">
              <a:spcBef>
                <a:spcPts val="200"/>
              </a:spcBef>
              <a:spcAft>
                <a:spcPts val="600"/>
              </a:spcAft>
              <a:buClr>
                <a:srgbClr val="CC99FF"/>
              </a:buClr>
              <a:buFont typeface="Arial" panose="020B0604020202020204" pitchFamily="34" charset="0"/>
              <a:buChar char="•"/>
            </a:pPr>
            <a:r>
              <a:rPr lang="en-US" dirty="0">
                <a:solidFill>
                  <a:srgbClr val="CC99FF"/>
                </a:solidFill>
              </a:rPr>
              <a:t>Start_position </a:t>
            </a:r>
            <a:r>
              <a:rPr lang="en-US" dirty="0">
                <a:solidFill>
                  <a:schemeClr val="tx2"/>
                </a:solidFill>
              </a:rPr>
              <a:t>Optional, to indicate which row to start with. Default is row 1</a:t>
            </a:r>
          </a:p>
          <a:p>
            <a:pPr>
              <a:spcBef>
                <a:spcPts val="200"/>
              </a:spcBef>
              <a:spcAft>
                <a:spcPts val="600"/>
              </a:spcAft>
            </a:pPr>
            <a:endParaRPr lang="en-US" dirty="0">
              <a:solidFill>
                <a:schemeClr val="tx2"/>
              </a:solidFill>
            </a:endParaRPr>
          </a:p>
        </p:txBody>
      </p:sp>
      <p:pic>
        <p:nvPicPr>
          <p:cNvPr id="7" name="Picture 6">
            <a:extLst>
              <a:ext uri="{FF2B5EF4-FFF2-40B4-BE49-F238E27FC236}">
                <a16:creationId xmlns:a16="http://schemas.microsoft.com/office/drawing/2014/main" id="{FC28C016-060D-4A62-9659-D814CF54C7B8}"/>
              </a:ext>
            </a:extLst>
          </p:cNvPr>
          <p:cNvPicPr>
            <a:picLocks noChangeAspect="1"/>
          </p:cNvPicPr>
          <p:nvPr/>
        </p:nvPicPr>
        <p:blipFill>
          <a:blip r:embed="rId2"/>
          <a:stretch>
            <a:fillRect/>
          </a:stretch>
        </p:blipFill>
        <p:spPr>
          <a:xfrm>
            <a:off x="7754768" y="1869831"/>
            <a:ext cx="3801484" cy="984313"/>
          </a:xfrm>
          <a:prstGeom prst="rect">
            <a:avLst/>
          </a:prstGeom>
          <a:ln w="38100" cap="sq">
            <a:solidFill>
              <a:srgbClr val="FF0066"/>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1A0D8255-ABB5-4A46-8EC3-93AE65790A1A}"/>
              </a:ext>
            </a:extLst>
          </p:cNvPr>
          <p:cNvPicPr>
            <a:picLocks noChangeAspect="1"/>
          </p:cNvPicPr>
          <p:nvPr/>
        </p:nvPicPr>
        <p:blipFill>
          <a:blip r:embed="rId3"/>
          <a:stretch>
            <a:fillRect/>
          </a:stretch>
        </p:blipFill>
        <p:spPr>
          <a:xfrm>
            <a:off x="1553644" y="5406708"/>
            <a:ext cx="8357918" cy="8370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0055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474277" y="3140804"/>
            <a:ext cx="3534579" cy="12327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3"/>
          <a:stretch>
            <a:fillRect/>
          </a:stretch>
        </p:blipFill>
        <p:spPr>
          <a:xfrm>
            <a:off x="8583369" y="5470597"/>
            <a:ext cx="3425487" cy="8509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Picture 19"/>
          <p:cNvPicPr>
            <a:picLocks noChangeAspect="1"/>
          </p:cNvPicPr>
          <p:nvPr/>
        </p:nvPicPr>
        <p:blipFill>
          <a:blip r:embed="rId4"/>
          <a:stretch>
            <a:fillRect/>
          </a:stretch>
        </p:blipFill>
        <p:spPr>
          <a:xfrm>
            <a:off x="2821829" y="1522701"/>
            <a:ext cx="5414768" cy="1387366"/>
          </a:xfrm>
          <a:prstGeom prst="rect">
            <a:avLst/>
          </a:prstGeom>
        </p:spPr>
      </p:pic>
      <p:pic>
        <p:nvPicPr>
          <p:cNvPr id="21" name="Picture 20"/>
          <p:cNvPicPr>
            <a:picLocks noChangeAspect="1"/>
          </p:cNvPicPr>
          <p:nvPr/>
        </p:nvPicPr>
        <p:blipFill>
          <a:blip r:embed="rId5"/>
          <a:stretch>
            <a:fillRect/>
          </a:stretch>
        </p:blipFill>
        <p:spPr>
          <a:xfrm>
            <a:off x="556062" y="3828712"/>
            <a:ext cx="7418165" cy="19325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5" name="Straight Arrow Connector 14"/>
          <p:cNvCxnSpPr/>
          <p:nvPr/>
        </p:nvCxnSpPr>
        <p:spPr>
          <a:xfrm>
            <a:off x="7286797" y="5456846"/>
            <a:ext cx="1203775" cy="4254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911403" y="3544159"/>
            <a:ext cx="2446986" cy="7666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82769A22-CCC4-47DA-B825-85DF687DEAFF}"/>
              </a:ext>
            </a:extLst>
          </p:cNvPr>
          <p:cNvSpPr>
            <a:spLocks noGrp="1"/>
          </p:cNvSpPr>
          <p:nvPr>
            <p:ph type="title"/>
          </p:nvPr>
        </p:nvSpPr>
        <p:spPr>
          <a:xfrm>
            <a:off x="1096663" y="76200"/>
            <a:ext cx="9980682" cy="1096962"/>
          </a:xfrm>
        </p:spPr>
        <p:txBody>
          <a:bodyPr/>
          <a:lstStyle/>
          <a:p>
            <a:r>
              <a:rPr lang="en-US" b="1" dirty="0">
                <a:solidFill>
                  <a:schemeClr val="tx2"/>
                </a:solidFill>
              </a:rPr>
              <a:t>CHOOSEN</a:t>
            </a:r>
            <a:endParaRPr lang="en-US" dirty="0">
              <a:solidFill>
                <a:schemeClr val="tx2"/>
              </a:solidFill>
            </a:endParaRPr>
          </a:p>
        </p:txBody>
      </p:sp>
    </p:spTree>
    <p:extLst>
      <p:ext uri="{BB962C8B-B14F-4D97-AF65-F5344CB8AC3E}">
        <p14:creationId xmlns:p14="http://schemas.microsoft.com/office/powerpoint/2010/main" val="283133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8693363" y="1705938"/>
            <a:ext cx="2189954" cy="19095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p:cNvSpPr txBox="1"/>
          <p:nvPr/>
        </p:nvSpPr>
        <p:spPr>
          <a:xfrm>
            <a:off x="9611135" y="4488155"/>
            <a:ext cx="795411" cy="246221"/>
          </a:xfrm>
          <a:prstGeom prst="rect">
            <a:avLst/>
          </a:prstGeom>
          <a:noFill/>
        </p:spPr>
        <p:txBody>
          <a:bodyPr wrap="none" rtlCol="0">
            <a:spAutoFit/>
          </a:bodyPr>
          <a:lstStyle/>
          <a:p>
            <a:r>
              <a:rPr lang="en-US" sz="1000" b="1" dirty="0">
                <a:solidFill>
                  <a:srgbClr val="00B0F0"/>
                </a:solidFill>
              </a:rPr>
              <a:t>WU Name</a:t>
            </a:r>
          </a:p>
        </p:txBody>
      </p:sp>
      <p:pic>
        <p:nvPicPr>
          <p:cNvPr id="7" name="Picture 6">
            <a:extLst>
              <a:ext uri="{FF2B5EF4-FFF2-40B4-BE49-F238E27FC236}">
                <a16:creationId xmlns:a16="http://schemas.microsoft.com/office/drawing/2014/main" id="{17ABDE8E-8216-4274-996A-23A9711EDB41}"/>
              </a:ext>
            </a:extLst>
          </p:cNvPr>
          <p:cNvPicPr>
            <a:picLocks noChangeAspect="1"/>
          </p:cNvPicPr>
          <p:nvPr/>
        </p:nvPicPr>
        <p:blipFill>
          <a:blip r:embed="rId3"/>
          <a:stretch>
            <a:fillRect/>
          </a:stretch>
        </p:blipFill>
        <p:spPr>
          <a:xfrm>
            <a:off x="9252124" y="4813001"/>
            <a:ext cx="1560946" cy="350911"/>
          </a:xfrm>
          <a:prstGeom prst="rect">
            <a:avLst/>
          </a:prstGeom>
          <a:scene3d>
            <a:camera prst="orthographicFront"/>
            <a:lightRig rig="threePt" dir="t"/>
          </a:scene3d>
          <a:sp3d>
            <a:bevelT/>
          </a:sp3d>
        </p:spPr>
      </p:pic>
      <p:sp>
        <p:nvSpPr>
          <p:cNvPr id="8" name="Rectangle 7">
            <a:extLst>
              <a:ext uri="{FF2B5EF4-FFF2-40B4-BE49-F238E27FC236}">
                <a16:creationId xmlns:a16="http://schemas.microsoft.com/office/drawing/2014/main" id="{8F6DAFCF-5957-479C-8DA0-7BF27A600182}"/>
              </a:ext>
            </a:extLst>
          </p:cNvPr>
          <p:cNvSpPr/>
          <p:nvPr/>
        </p:nvSpPr>
        <p:spPr>
          <a:xfrm>
            <a:off x="1483004" y="2045811"/>
            <a:ext cx="6185748" cy="1569660"/>
          </a:xfrm>
          <a:prstGeom prst="rect">
            <a:avLst/>
          </a:prstGeom>
        </p:spPr>
        <p:txBody>
          <a:bodyPr wrap="square">
            <a:spAutoFit/>
          </a:bodyPr>
          <a:lstStyle/>
          <a:p>
            <a:r>
              <a:rPr lang="en-US" sz="1600" dirty="0">
                <a:solidFill>
                  <a:schemeClr val="tx2"/>
                </a:solidFill>
              </a:rPr>
              <a:t>//  Let’s review &amp; work on </a:t>
            </a:r>
            <a:r>
              <a:rPr lang="en-US" sz="1600" dirty="0" err="1">
                <a:solidFill>
                  <a:schemeClr val="tx2"/>
                </a:solidFill>
              </a:rPr>
              <a:t>Rec_Dataset.ecl</a:t>
            </a:r>
            <a:r>
              <a:rPr lang="en-US" sz="1600" dirty="0">
                <a:solidFill>
                  <a:schemeClr val="tx2"/>
                </a:solidFill>
              </a:rPr>
              <a:t>:</a:t>
            </a:r>
          </a:p>
          <a:p>
            <a:endParaRPr lang="en-US" sz="1600" dirty="0">
              <a:solidFill>
                <a:schemeClr val="tx2"/>
              </a:solidFill>
            </a:endParaRPr>
          </a:p>
          <a:p>
            <a:endParaRPr lang="en-US" sz="1600" dirty="0">
              <a:solidFill>
                <a:schemeClr val="tx2"/>
              </a:solidFill>
            </a:endParaRPr>
          </a:p>
          <a:p>
            <a:r>
              <a:rPr lang="en-US" sz="1600" dirty="0">
                <a:solidFill>
                  <a:schemeClr val="tx2"/>
                </a:solidFill>
              </a:rPr>
              <a:t>// We will be working with PART ONE:</a:t>
            </a:r>
          </a:p>
          <a:p>
            <a:pPr marL="742950" lvl="1" indent="-285750">
              <a:buFont typeface="Arial" panose="020B0604020202020204" pitchFamily="34" charset="0"/>
              <a:buChar char="•"/>
            </a:pPr>
            <a:r>
              <a:rPr lang="en-US" sz="1600" dirty="0">
                <a:solidFill>
                  <a:schemeClr val="tx2"/>
                </a:solidFill>
              </a:rPr>
              <a:t>CHOOSEN</a:t>
            </a:r>
          </a:p>
          <a:p>
            <a:pPr marL="742950" lvl="1" indent="-285750">
              <a:buFont typeface="Arial" panose="020B0604020202020204" pitchFamily="34" charset="0"/>
              <a:buChar char="•"/>
            </a:pPr>
            <a:r>
              <a:rPr lang="en-US" sz="1600" dirty="0">
                <a:solidFill>
                  <a:schemeClr val="tx2"/>
                </a:solidFill>
              </a:rPr>
              <a:t>OUTPUT	</a:t>
            </a:r>
          </a:p>
        </p:txBody>
      </p:sp>
    </p:spTree>
    <p:extLst>
      <p:ext uri="{BB962C8B-B14F-4D97-AF65-F5344CB8AC3E}">
        <p14:creationId xmlns:p14="http://schemas.microsoft.com/office/powerpoint/2010/main" val="161558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SORT Function</a:t>
            </a:r>
          </a:p>
          <a:p>
            <a:endParaRPr lang="en-US" b="1" dirty="0">
              <a:solidFill>
                <a:schemeClr val="tx2"/>
              </a:solidFill>
              <a:latin typeface="+mj-lt"/>
            </a:endParaRPr>
          </a:p>
        </p:txBody>
      </p:sp>
      <p:sp>
        <p:nvSpPr>
          <p:cNvPr id="7" name="Content Placeholder 2">
            <a:extLst>
              <a:ext uri="{FF2B5EF4-FFF2-40B4-BE49-F238E27FC236}">
                <a16:creationId xmlns:a16="http://schemas.microsoft.com/office/drawing/2014/main" id="{22094E78-E413-42C4-A4C1-692BED4D20D8}"/>
              </a:ext>
            </a:extLst>
          </p:cNvPr>
          <p:cNvSpPr>
            <a:spLocks noGrp="1"/>
          </p:cNvSpPr>
          <p:nvPr/>
        </p:nvSpPr>
        <p:spPr>
          <a:xfrm>
            <a:off x="1018867" y="2110691"/>
            <a:ext cx="7114479" cy="26366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cs typeface="Calibri" panose="020F0502020204030204" pitchFamily="34" charset="0"/>
              </a:rPr>
              <a:t>Ascending or descending sort</a:t>
            </a:r>
          </a:p>
          <a:p>
            <a:pPr marL="0" indent="0">
              <a:buNone/>
            </a:pPr>
            <a:endParaRPr lang="en-US" sz="1800" dirty="0">
              <a:solidFill>
                <a:schemeClr val="tx2"/>
              </a:solidFill>
              <a:cs typeface="Calibri" panose="020F0502020204030204" pitchFamily="34" charset="0"/>
            </a:endParaRPr>
          </a:p>
          <a:p>
            <a:pPr>
              <a:spcBef>
                <a:spcPts val="200"/>
              </a:spcBef>
              <a:spcAft>
                <a:spcPts val="600"/>
              </a:spcAft>
            </a:pPr>
            <a:r>
              <a:rPr lang="en-US" sz="1800" dirty="0" err="1">
                <a:solidFill>
                  <a:srgbClr val="00B050"/>
                </a:solidFill>
              </a:rPr>
              <a:t>attr_name</a:t>
            </a:r>
            <a:r>
              <a:rPr lang="en-US" sz="1800" dirty="0">
                <a:solidFill>
                  <a:srgbClr val="00B050"/>
                </a:solidFill>
              </a:rPr>
              <a:t> </a:t>
            </a:r>
            <a:r>
              <a:rPr lang="en-US" sz="1800" dirty="0">
                <a:solidFill>
                  <a:schemeClr val="tx2"/>
                </a:solidFill>
              </a:rPr>
              <a:t>The name by which the function will be invoked</a:t>
            </a:r>
          </a:p>
          <a:p>
            <a:pPr>
              <a:spcBef>
                <a:spcPts val="200"/>
              </a:spcBef>
              <a:spcAft>
                <a:spcPts val="600"/>
              </a:spcAft>
            </a:pPr>
            <a:r>
              <a:rPr lang="en-US" sz="1800" dirty="0">
                <a:solidFill>
                  <a:srgbClr val="00B050"/>
                </a:solidFill>
              </a:rPr>
              <a:t>SORT</a:t>
            </a:r>
            <a:r>
              <a:rPr lang="en-US" sz="1800" dirty="0">
                <a:solidFill>
                  <a:schemeClr val="tx2"/>
                </a:solidFill>
              </a:rPr>
              <a:t> ECL Keyword, required</a:t>
            </a:r>
          </a:p>
          <a:p>
            <a:pPr>
              <a:spcBef>
                <a:spcPts val="200"/>
              </a:spcBef>
              <a:spcAft>
                <a:spcPts val="600"/>
              </a:spcAft>
            </a:pPr>
            <a:r>
              <a:rPr lang="en-US" sz="1800" dirty="0">
                <a:solidFill>
                  <a:srgbClr val="00B050"/>
                </a:solidFill>
              </a:rPr>
              <a:t>dataset_name</a:t>
            </a:r>
            <a:r>
              <a:rPr lang="en-US" sz="1800" dirty="0">
                <a:solidFill>
                  <a:schemeClr val="tx2"/>
                </a:solidFill>
              </a:rPr>
              <a:t> The dataset to perform action on</a:t>
            </a:r>
          </a:p>
          <a:p>
            <a:pPr>
              <a:spcBef>
                <a:spcPts val="200"/>
              </a:spcBef>
              <a:spcAft>
                <a:spcPts val="600"/>
              </a:spcAft>
            </a:pPr>
            <a:r>
              <a:rPr lang="en-US" sz="1800" dirty="0">
                <a:solidFill>
                  <a:srgbClr val="00B050"/>
                </a:solidFill>
              </a:rPr>
              <a:t>-</a:t>
            </a:r>
            <a:r>
              <a:rPr lang="en-US" sz="1800" dirty="0">
                <a:solidFill>
                  <a:schemeClr val="tx2"/>
                </a:solidFill>
              </a:rPr>
              <a:t> sorts </a:t>
            </a:r>
            <a:r>
              <a:rPr lang="en-US" sz="1800" dirty="0" err="1">
                <a:solidFill>
                  <a:schemeClr val="tx2"/>
                </a:solidFill>
                <a:cs typeface="Calibri" panose="020F0502020204030204" pitchFamily="34" charset="0"/>
              </a:rPr>
              <a:t>descendingly</a:t>
            </a:r>
            <a:endParaRPr lang="en-US" sz="1800" dirty="0">
              <a:solidFill>
                <a:schemeClr val="tx2"/>
              </a:solidFill>
            </a:endParaRPr>
          </a:p>
          <a:p>
            <a:r>
              <a:rPr lang="en-US" sz="1800" dirty="0">
                <a:solidFill>
                  <a:srgbClr val="00B050"/>
                </a:solidFill>
                <a:cs typeface="Calibri" panose="020F0502020204030204" pitchFamily="34" charset="0"/>
              </a:rPr>
              <a:t>field(s) </a:t>
            </a:r>
            <a:r>
              <a:rPr lang="en-US" sz="1800" dirty="0">
                <a:solidFill>
                  <a:schemeClr val="tx2"/>
                </a:solidFill>
                <a:cs typeface="Calibri" panose="020F0502020204030204" pitchFamily="34" charset="0"/>
              </a:rPr>
              <a:t>field or fields to sort on</a:t>
            </a:r>
          </a:p>
        </p:txBody>
      </p:sp>
      <p:pic>
        <p:nvPicPr>
          <p:cNvPr id="2" name="Picture 1">
            <a:extLst>
              <a:ext uri="{FF2B5EF4-FFF2-40B4-BE49-F238E27FC236}">
                <a16:creationId xmlns:a16="http://schemas.microsoft.com/office/drawing/2014/main" id="{C7FCF030-5918-4E57-A818-09AA125860C7}"/>
              </a:ext>
            </a:extLst>
          </p:cNvPr>
          <p:cNvPicPr>
            <a:picLocks noChangeAspect="1"/>
          </p:cNvPicPr>
          <p:nvPr/>
        </p:nvPicPr>
        <p:blipFill>
          <a:blip r:embed="rId2"/>
          <a:stretch>
            <a:fillRect/>
          </a:stretch>
        </p:blipFill>
        <p:spPr>
          <a:xfrm>
            <a:off x="5939096" y="1606513"/>
            <a:ext cx="5149816" cy="504178"/>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2296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SORT </a:t>
            </a:r>
          </a:p>
        </p:txBody>
      </p:sp>
      <p:pic>
        <p:nvPicPr>
          <p:cNvPr id="3" name="Picture 2">
            <a:extLst>
              <a:ext uri="{FF2B5EF4-FFF2-40B4-BE49-F238E27FC236}">
                <a16:creationId xmlns:a16="http://schemas.microsoft.com/office/drawing/2014/main" id="{D7E81395-29D0-4A64-82EE-6ACDB4073C8A}"/>
              </a:ext>
            </a:extLst>
          </p:cNvPr>
          <p:cNvPicPr>
            <a:picLocks noChangeAspect="1"/>
          </p:cNvPicPr>
          <p:nvPr/>
        </p:nvPicPr>
        <p:blipFill>
          <a:blip r:embed="rId2"/>
          <a:stretch>
            <a:fillRect/>
          </a:stretch>
        </p:blipFill>
        <p:spPr>
          <a:xfrm>
            <a:off x="335000" y="1501906"/>
            <a:ext cx="6392810" cy="17963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A9780A1C-201D-4973-BA68-47467C153902}"/>
              </a:ext>
            </a:extLst>
          </p:cNvPr>
          <p:cNvPicPr>
            <a:picLocks noChangeAspect="1"/>
          </p:cNvPicPr>
          <p:nvPr/>
        </p:nvPicPr>
        <p:blipFill>
          <a:blip r:embed="rId3"/>
          <a:stretch>
            <a:fillRect/>
          </a:stretch>
        </p:blipFill>
        <p:spPr>
          <a:xfrm>
            <a:off x="631354" y="4445989"/>
            <a:ext cx="4329433" cy="808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FF38625C-790E-4C93-AF23-7E9F1391AA9B}"/>
              </a:ext>
            </a:extLst>
          </p:cNvPr>
          <p:cNvPicPr>
            <a:picLocks noChangeAspect="1"/>
          </p:cNvPicPr>
          <p:nvPr/>
        </p:nvPicPr>
        <p:blipFill>
          <a:blip r:embed="rId4"/>
          <a:stretch>
            <a:fillRect/>
          </a:stretch>
        </p:blipFill>
        <p:spPr>
          <a:xfrm>
            <a:off x="6378323" y="2752066"/>
            <a:ext cx="5182323" cy="1752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7DA3B407-7B2A-4957-A547-20AB5782CA4B}"/>
              </a:ext>
            </a:extLst>
          </p:cNvPr>
          <p:cNvPicPr>
            <a:picLocks noChangeAspect="1"/>
          </p:cNvPicPr>
          <p:nvPr/>
        </p:nvPicPr>
        <p:blipFill>
          <a:blip r:embed="rId5"/>
          <a:stretch>
            <a:fillRect/>
          </a:stretch>
        </p:blipFill>
        <p:spPr>
          <a:xfrm>
            <a:off x="6454533" y="4850069"/>
            <a:ext cx="5106113" cy="18100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6" name="Straight Arrow Connector 15">
            <a:extLst>
              <a:ext uri="{FF2B5EF4-FFF2-40B4-BE49-F238E27FC236}">
                <a16:creationId xmlns:a16="http://schemas.microsoft.com/office/drawing/2014/main" id="{1F2FD167-146B-4031-8B14-85B1AFE4EFFC}"/>
              </a:ext>
            </a:extLst>
          </p:cNvPr>
          <p:cNvCxnSpPr/>
          <p:nvPr/>
        </p:nvCxnSpPr>
        <p:spPr>
          <a:xfrm flipV="1">
            <a:off x="4434880" y="3628488"/>
            <a:ext cx="1809509" cy="9796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AAF101-338F-4481-9EAD-A14B0E46658B}"/>
              </a:ext>
            </a:extLst>
          </p:cNvPr>
          <p:cNvCxnSpPr>
            <a:cxnSpLocks/>
          </p:cNvCxnSpPr>
          <p:nvPr/>
        </p:nvCxnSpPr>
        <p:spPr>
          <a:xfrm>
            <a:off x="4535905" y="5053263"/>
            <a:ext cx="1842418" cy="6272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55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FILTER</a:t>
            </a:r>
          </a:p>
        </p:txBody>
      </p:sp>
      <p:sp>
        <p:nvSpPr>
          <p:cNvPr id="7" name="Content Placeholder 2">
            <a:extLst>
              <a:ext uri="{FF2B5EF4-FFF2-40B4-BE49-F238E27FC236}">
                <a16:creationId xmlns:a16="http://schemas.microsoft.com/office/drawing/2014/main" id="{22094E78-E413-42C4-A4C1-692BED4D20D8}"/>
              </a:ext>
            </a:extLst>
          </p:cNvPr>
          <p:cNvSpPr>
            <a:spLocks noGrp="1"/>
          </p:cNvSpPr>
          <p:nvPr/>
        </p:nvSpPr>
        <p:spPr>
          <a:xfrm>
            <a:off x="1126194" y="2317275"/>
            <a:ext cx="9258030" cy="26366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cs typeface="Calibri" panose="020F0502020204030204" pitchFamily="34" charset="0"/>
              </a:rPr>
              <a:t>Choosing a smaller part of dataset</a:t>
            </a:r>
          </a:p>
          <a:p>
            <a:pPr marL="0" indent="0">
              <a:buNone/>
            </a:pPr>
            <a:r>
              <a:rPr lang="en-US" sz="1800" dirty="0">
                <a:solidFill>
                  <a:schemeClr val="tx2"/>
                </a:solidFill>
                <a:cs typeface="Calibri" panose="020F0502020204030204" pitchFamily="34" charset="0"/>
              </a:rPr>
              <a:t>It’s recommended to filter down to the desire dataset before any processing</a:t>
            </a:r>
          </a:p>
          <a:p>
            <a:pPr marL="0" indent="0">
              <a:buNone/>
            </a:pPr>
            <a:r>
              <a:rPr lang="en-US" sz="1800" dirty="0">
                <a:solidFill>
                  <a:schemeClr val="tx2"/>
                </a:solidFill>
                <a:cs typeface="Calibri" panose="020F0502020204030204" pitchFamily="34" charset="0"/>
              </a:rPr>
              <a:t>If filtering on STRING value, </a:t>
            </a:r>
            <a:r>
              <a:rPr lang="en-US" sz="1800" u="sng" dirty="0">
                <a:solidFill>
                  <a:schemeClr val="tx2"/>
                </a:solidFill>
                <a:cs typeface="Calibri" panose="020F0502020204030204" pitchFamily="34" charset="0"/>
              </a:rPr>
              <a:t>it is case sensitive</a:t>
            </a:r>
          </a:p>
          <a:p>
            <a:pPr marL="0" indent="0">
              <a:buNone/>
            </a:pPr>
            <a:endParaRPr lang="en-US" sz="1800" dirty="0">
              <a:solidFill>
                <a:schemeClr val="tx2"/>
              </a:solidFill>
              <a:cs typeface="Calibri" panose="020F0502020204030204" pitchFamily="34" charset="0"/>
            </a:endParaRPr>
          </a:p>
          <a:p>
            <a:pPr>
              <a:spcBef>
                <a:spcPts val="200"/>
              </a:spcBef>
              <a:spcAft>
                <a:spcPts val="600"/>
              </a:spcAft>
            </a:pPr>
            <a:r>
              <a:rPr lang="en-US" sz="1800" dirty="0" err="1">
                <a:solidFill>
                  <a:srgbClr val="00B050"/>
                </a:solidFill>
              </a:rPr>
              <a:t>attr_name</a:t>
            </a:r>
            <a:r>
              <a:rPr lang="en-US" sz="1800" dirty="0">
                <a:solidFill>
                  <a:srgbClr val="00B050"/>
                </a:solidFill>
              </a:rPr>
              <a:t> </a:t>
            </a:r>
            <a:r>
              <a:rPr lang="en-US" sz="1800" dirty="0">
                <a:solidFill>
                  <a:schemeClr val="tx2"/>
                </a:solidFill>
              </a:rPr>
              <a:t>The name by which the function will be invoked</a:t>
            </a:r>
          </a:p>
          <a:p>
            <a:pPr>
              <a:spcBef>
                <a:spcPts val="200"/>
              </a:spcBef>
              <a:spcAft>
                <a:spcPts val="600"/>
              </a:spcAft>
            </a:pPr>
            <a:r>
              <a:rPr lang="en-US" sz="1800" dirty="0">
                <a:solidFill>
                  <a:srgbClr val="00B050"/>
                </a:solidFill>
              </a:rPr>
              <a:t>dataset_name</a:t>
            </a:r>
            <a:r>
              <a:rPr lang="en-US" sz="1800" dirty="0">
                <a:solidFill>
                  <a:schemeClr val="tx2"/>
                </a:solidFill>
              </a:rPr>
              <a:t> The dataset to perform action on</a:t>
            </a:r>
          </a:p>
          <a:p>
            <a:r>
              <a:rPr lang="en-US" sz="1800" dirty="0">
                <a:solidFill>
                  <a:srgbClr val="00B050"/>
                </a:solidFill>
                <a:cs typeface="Calibri" panose="020F0502020204030204" pitchFamily="34" charset="0"/>
              </a:rPr>
              <a:t>Filtering conditions </a:t>
            </a:r>
            <a:r>
              <a:rPr lang="en-US" sz="1800" dirty="0">
                <a:solidFill>
                  <a:schemeClr val="tx2"/>
                </a:solidFill>
                <a:cs typeface="Calibri" panose="020F0502020204030204" pitchFamily="34" charset="0"/>
              </a:rPr>
              <a:t>field and required filtering conditions</a:t>
            </a:r>
          </a:p>
        </p:txBody>
      </p:sp>
      <p:pic>
        <p:nvPicPr>
          <p:cNvPr id="2" name="Picture 1">
            <a:extLst>
              <a:ext uri="{FF2B5EF4-FFF2-40B4-BE49-F238E27FC236}">
                <a16:creationId xmlns:a16="http://schemas.microsoft.com/office/drawing/2014/main" id="{D1627075-9343-4B8D-B5A6-199C65F50D45}"/>
              </a:ext>
            </a:extLst>
          </p:cNvPr>
          <p:cNvPicPr>
            <a:picLocks noChangeAspect="1"/>
          </p:cNvPicPr>
          <p:nvPr/>
        </p:nvPicPr>
        <p:blipFill>
          <a:blip r:embed="rId2"/>
          <a:stretch>
            <a:fillRect/>
          </a:stretch>
        </p:blipFill>
        <p:spPr>
          <a:xfrm>
            <a:off x="7014577" y="1701168"/>
            <a:ext cx="4446980" cy="541700"/>
          </a:xfrm>
          <a:prstGeom prst="rect">
            <a:avLst/>
          </a:prstGeom>
          <a:ln w="38100" cap="sq">
            <a:solidFill>
              <a:srgbClr val="005C2A"/>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9476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FILTER</a:t>
            </a:r>
          </a:p>
        </p:txBody>
      </p:sp>
      <p:pic>
        <p:nvPicPr>
          <p:cNvPr id="11" name="Picture 10">
            <a:extLst>
              <a:ext uri="{FF2B5EF4-FFF2-40B4-BE49-F238E27FC236}">
                <a16:creationId xmlns:a16="http://schemas.microsoft.com/office/drawing/2014/main" id="{7146C4CA-B49B-46A7-A27A-C1B453CC8D3F}"/>
              </a:ext>
            </a:extLst>
          </p:cNvPr>
          <p:cNvPicPr>
            <a:picLocks noChangeAspect="1"/>
          </p:cNvPicPr>
          <p:nvPr/>
        </p:nvPicPr>
        <p:blipFill>
          <a:blip r:embed="rId2"/>
          <a:stretch>
            <a:fillRect/>
          </a:stretch>
        </p:blipFill>
        <p:spPr>
          <a:xfrm>
            <a:off x="8238753" y="5175298"/>
            <a:ext cx="3435859" cy="1269774"/>
          </a:xfrm>
          <a:prstGeom prst="rect">
            <a:avLst/>
          </a:prstGeom>
        </p:spPr>
      </p:pic>
      <p:sp>
        <p:nvSpPr>
          <p:cNvPr id="14" name="Content Placeholder 2">
            <a:extLst>
              <a:ext uri="{FF2B5EF4-FFF2-40B4-BE49-F238E27FC236}">
                <a16:creationId xmlns:a16="http://schemas.microsoft.com/office/drawing/2014/main" id="{2617DF11-994A-46A3-B6BD-01384F4AED61}"/>
              </a:ext>
            </a:extLst>
          </p:cNvPr>
          <p:cNvSpPr>
            <a:spLocks noGrp="1"/>
          </p:cNvSpPr>
          <p:nvPr/>
        </p:nvSpPr>
        <p:spPr>
          <a:xfrm>
            <a:off x="608325" y="1444105"/>
            <a:ext cx="8491018" cy="19848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b="1" dirty="0">
              <a:solidFill>
                <a:srgbClr val="FF0000"/>
              </a:solidFill>
              <a:cs typeface="Calibri" panose="020F0502020204030204" pitchFamily="34" charset="0"/>
            </a:endParaRPr>
          </a:p>
          <a:p>
            <a:pPr lvl="1"/>
            <a:r>
              <a:rPr lang="en-US" sz="1600" dirty="0">
                <a:solidFill>
                  <a:schemeClr val="tx2"/>
                </a:solidFill>
                <a:cs typeface="Consolas" panose="020B0609020204030204" pitchFamily="49" charset="0"/>
              </a:rPr>
              <a:t>All records within </a:t>
            </a:r>
            <a:r>
              <a:rPr lang="en-US" sz="1600" i="1" dirty="0">
                <a:solidFill>
                  <a:schemeClr val="tx2"/>
                </a:solidFill>
                <a:cs typeface="Consolas" panose="020B0609020204030204" pitchFamily="49" charset="0"/>
              </a:rPr>
              <a:t>dataset</a:t>
            </a:r>
            <a:r>
              <a:rPr lang="en-US" sz="1600" dirty="0">
                <a:solidFill>
                  <a:schemeClr val="tx2"/>
                </a:solidFill>
                <a:cs typeface="Consolas" panose="020B0609020204030204" pitchFamily="49" charset="0"/>
              </a:rPr>
              <a:t> will be evaluated</a:t>
            </a:r>
          </a:p>
          <a:p>
            <a:pPr lvl="1"/>
            <a:r>
              <a:rPr lang="en-US" sz="1600" dirty="0">
                <a:solidFill>
                  <a:schemeClr val="tx2"/>
                </a:solidFill>
                <a:cs typeface="Consolas" panose="020B0609020204030204" pitchFamily="49" charset="0"/>
              </a:rPr>
              <a:t>If </a:t>
            </a:r>
            <a:r>
              <a:rPr lang="en-US" sz="1600" i="1" dirty="0" err="1">
                <a:solidFill>
                  <a:schemeClr val="tx2"/>
                </a:solidFill>
                <a:cs typeface="Consolas" panose="020B0609020204030204" pitchFamily="49" charset="0"/>
              </a:rPr>
              <a:t>boolean_expression</a:t>
            </a:r>
            <a:r>
              <a:rPr lang="en-US" sz="1600" dirty="0">
                <a:solidFill>
                  <a:schemeClr val="tx2"/>
                </a:solidFill>
                <a:cs typeface="Consolas" panose="020B0609020204030204" pitchFamily="49" charset="0"/>
              </a:rPr>
              <a:t> evaluates to </a:t>
            </a:r>
            <a:r>
              <a:rPr lang="en-US" sz="1600" b="1" dirty="0">
                <a:solidFill>
                  <a:srgbClr val="00B0F0"/>
                </a:solidFill>
                <a:cs typeface="Consolas" panose="020B0609020204030204" pitchFamily="49" charset="0"/>
              </a:rPr>
              <a:t>TRUE</a:t>
            </a:r>
            <a:r>
              <a:rPr lang="en-US" sz="1600" dirty="0">
                <a:solidFill>
                  <a:schemeClr val="tx2"/>
                </a:solidFill>
                <a:cs typeface="Consolas" panose="020B0609020204030204" pitchFamily="49" charset="0"/>
              </a:rPr>
              <a:t> for a particular record, it will be included in the result</a:t>
            </a:r>
          </a:p>
        </p:txBody>
      </p:sp>
      <p:sp>
        <p:nvSpPr>
          <p:cNvPr id="15" name="Rectangle 14">
            <a:extLst>
              <a:ext uri="{FF2B5EF4-FFF2-40B4-BE49-F238E27FC236}">
                <a16:creationId xmlns:a16="http://schemas.microsoft.com/office/drawing/2014/main" id="{FFC05227-0B3D-498D-9514-87C3E5242761}"/>
              </a:ext>
            </a:extLst>
          </p:cNvPr>
          <p:cNvSpPr/>
          <p:nvPr/>
        </p:nvSpPr>
        <p:spPr>
          <a:xfrm>
            <a:off x="1276512" y="3063263"/>
            <a:ext cx="3723992" cy="147732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1"/>
            <a:r>
              <a:rPr lang="en-US" b="1" dirty="0">
                <a:solidFill>
                  <a:srgbClr val="00B050"/>
                </a:solidFill>
                <a:cs typeface="Consolas" panose="020B0609020204030204" pitchFamily="49" charset="0"/>
              </a:rPr>
              <a:t>Logical Operators</a:t>
            </a:r>
          </a:p>
          <a:p>
            <a:pPr lvl="1"/>
            <a:endParaRPr lang="en-US" b="1" dirty="0">
              <a:solidFill>
                <a:srgbClr val="00B050"/>
              </a:solidFill>
              <a:cs typeface="Consolas" panose="020B0609020204030204" pitchFamily="49" charset="0"/>
            </a:endParaRPr>
          </a:p>
          <a:p>
            <a:pPr lvl="2"/>
            <a:r>
              <a:rPr lang="en-US" b="1" dirty="0">
                <a:cs typeface="Consolas" panose="020B0609020204030204" pitchFamily="49" charset="0"/>
              </a:rPr>
              <a:t>AND</a:t>
            </a:r>
          </a:p>
          <a:p>
            <a:pPr lvl="2"/>
            <a:r>
              <a:rPr lang="en-US" b="1" dirty="0">
                <a:cs typeface="Consolas" panose="020B0609020204030204" pitchFamily="49" charset="0"/>
              </a:rPr>
              <a:t>OR</a:t>
            </a:r>
          </a:p>
          <a:p>
            <a:pPr lvl="2"/>
            <a:r>
              <a:rPr lang="en-US" b="1" dirty="0">
                <a:cs typeface="Consolas" panose="020B0609020204030204" pitchFamily="49" charset="0"/>
              </a:rPr>
              <a:t>NOT</a:t>
            </a:r>
            <a:r>
              <a:rPr lang="en-US" dirty="0">
                <a:cs typeface="Consolas" panose="020B0609020204030204" pitchFamily="49" charset="0"/>
              </a:rPr>
              <a:t> or </a:t>
            </a:r>
            <a:r>
              <a:rPr lang="en-US" b="1" dirty="0">
                <a:cs typeface="Consolas" panose="020B0609020204030204" pitchFamily="49" charset="0"/>
              </a:rPr>
              <a:t>~</a:t>
            </a:r>
          </a:p>
        </p:txBody>
      </p:sp>
      <p:sp>
        <p:nvSpPr>
          <p:cNvPr id="16" name="Rectangle 15">
            <a:extLst>
              <a:ext uri="{FF2B5EF4-FFF2-40B4-BE49-F238E27FC236}">
                <a16:creationId xmlns:a16="http://schemas.microsoft.com/office/drawing/2014/main" id="{B5C3B07B-64C0-462A-9FA7-ED30BF08D175}"/>
              </a:ext>
            </a:extLst>
          </p:cNvPr>
          <p:cNvSpPr/>
          <p:nvPr/>
        </p:nvSpPr>
        <p:spPr>
          <a:xfrm>
            <a:off x="8125218" y="2454340"/>
            <a:ext cx="3549394" cy="2308324"/>
          </a:xfrm>
          <a:prstGeom prst="rect">
            <a:avLst/>
          </a:prstGeom>
          <a:solidFill>
            <a:schemeClr val="tx2"/>
          </a:solid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1"/>
            <a:r>
              <a:rPr lang="en-US" dirty="0">
                <a:solidFill>
                  <a:schemeClr val="accent6">
                    <a:lumMod val="60000"/>
                    <a:lumOff val="40000"/>
                  </a:schemeClr>
                </a:solidFill>
                <a:cs typeface="Consolas" panose="020B0609020204030204" pitchFamily="49" charset="0"/>
              </a:rPr>
              <a:t>Comparison Operators</a:t>
            </a:r>
          </a:p>
          <a:p>
            <a:pPr lvl="2"/>
            <a:r>
              <a:rPr lang="en-US" b="1" dirty="0">
                <a:solidFill>
                  <a:srgbClr val="00B050"/>
                </a:solidFill>
                <a:cs typeface="Consolas" panose="020B0609020204030204" pitchFamily="49" charset="0"/>
              </a:rPr>
              <a:t>=</a:t>
            </a:r>
          </a:p>
          <a:p>
            <a:pPr lvl="2"/>
            <a:r>
              <a:rPr lang="en-US" b="1" dirty="0">
                <a:solidFill>
                  <a:srgbClr val="00B050"/>
                </a:solidFill>
                <a:cs typeface="Consolas" panose="020B0609020204030204" pitchFamily="49" charset="0"/>
              </a:rPr>
              <a:t>&lt;&gt; </a:t>
            </a:r>
            <a:r>
              <a:rPr lang="en-US" dirty="0">
                <a:solidFill>
                  <a:srgbClr val="00B050"/>
                </a:solidFill>
                <a:cs typeface="Consolas" panose="020B0609020204030204" pitchFamily="49" charset="0"/>
              </a:rPr>
              <a:t>or</a:t>
            </a:r>
            <a:r>
              <a:rPr lang="en-US" b="1" dirty="0">
                <a:solidFill>
                  <a:srgbClr val="00B050"/>
                </a:solidFill>
                <a:cs typeface="Consolas" panose="020B0609020204030204" pitchFamily="49" charset="0"/>
              </a:rPr>
              <a:t> !=</a:t>
            </a:r>
          </a:p>
          <a:p>
            <a:pPr lvl="2"/>
            <a:r>
              <a:rPr lang="en-US" b="1" dirty="0">
                <a:solidFill>
                  <a:srgbClr val="00B050"/>
                </a:solidFill>
                <a:cs typeface="Consolas" panose="020B0609020204030204" pitchFamily="49" charset="0"/>
              </a:rPr>
              <a:t>&lt;</a:t>
            </a:r>
          </a:p>
          <a:p>
            <a:pPr lvl="2"/>
            <a:r>
              <a:rPr lang="en-US" b="1" dirty="0">
                <a:solidFill>
                  <a:srgbClr val="00B050"/>
                </a:solidFill>
                <a:cs typeface="Consolas" panose="020B0609020204030204" pitchFamily="49" charset="0"/>
              </a:rPr>
              <a:t>&gt;</a:t>
            </a:r>
          </a:p>
          <a:p>
            <a:pPr lvl="2"/>
            <a:r>
              <a:rPr lang="en-US" b="1" dirty="0">
                <a:solidFill>
                  <a:srgbClr val="00B050"/>
                </a:solidFill>
                <a:cs typeface="Consolas" panose="020B0609020204030204" pitchFamily="49" charset="0"/>
              </a:rPr>
              <a:t>&lt;=</a:t>
            </a:r>
          </a:p>
          <a:p>
            <a:pPr lvl="2"/>
            <a:r>
              <a:rPr lang="en-US" b="1" dirty="0">
                <a:solidFill>
                  <a:srgbClr val="00B050"/>
                </a:solidFill>
                <a:cs typeface="Consolas" panose="020B0609020204030204" pitchFamily="49" charset="0"/>
              </a:rPr>
              <a:t>&gt;=</a:t>
            </a:r>
          </a:p>
          <a:p>
            <a:pPr lvl="2"/>
            <a:r>
              <a:rPr lang="en-US" b="1" dirty="0">
                <a:solidFill>
                  <a:srgbClr val="00B050"/>
                </a:solidFill>
                <a:cs typeface="Consolas" panose="020B0609020204030204" pitchFamily="49" charset="0"/>
              </a:rPr>
              <a:t>&lt;=&gt;</a:t>
            </a:r>
          </a:p>
        </p:txBody>
      </p:sp>
      <p:pic>
        <p:nvPicPr>
          <p:cNvPr id="17" name="Picture 16">
            <a:extLst>
              <a:ext uri="{FF2B5EF4-FFF2-40B4-BE49-F238E27FC236}">
                <a16:creationId xmlns:a16="http://schemas.microsoft.com/office/drawing/2014/main" id="{D7447995-201B-48CE-8D59-06BEC0D9BD78}"/>
              </a:ext>
            </a:extLst>
          </p:cNvPr>
          <p:cNvPicPr>
            <a:picLocks noChangeAspect="1"/>
          </p:cNvPicPr>
          <p:nvPr/>
        </p:nvPicPr>
        <p:blipFill>
          <a:blip r:embed="rId3"/>
          <a:stretch>
            <a:fillRect/>
          </a:stretch>
        </p:blipFill>
        <p:spPr>
          <a:xfrm>
            <a:off x="963380" y="5451181"/>
            <a:ext cx="7161838" cy="8246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4421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FILTER</a:t>
            </a:r>
          </a:p>
        </p:txBody>
      </p:sp>
      <p:pic>
        <p:nvPicPr>
          <p:cNvPr id="8" name="Picture 7">
            <a:extLst>
              <a:ext uri="{FF2B5EF4-FFF2-40B4-BE49-F238E27FC236}">
                <a16:creationId xmlns:a16="http://schemas.microsoft.com/office/drawing/2014/main" id="{BF72F95B-A46A-4092-8103-CA9899763828}"/>
              </a:ext>
            </a:extLst>
          </p:cNvPr>
          <p:cNvPicPr>
            <a:picLocks noChangeAspect="1"/>
          </p:cNvPicPr>
          <p:nvPr/>
        </p:nvPicPr>
        <p:blipFill>
          <a:blip r:embed="rId2"/>
          <a:stretch>
            <a:fillRect/>
          </a:stretch>
        </p:blipFill>
        <p:spPr>
          <a:xfrm>
            <a:off x="996737" y="1477843"/>
            <a:ext cx="5959004" cy="16744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Picture 1">
            <a:extLst>
              <a:ext uri="{FF2B5EF4-FFF2-40B4-BE49-F238E27FC236}">
                <a16:creationId xmlns:a16="http://schemas.microsoft.com/office/drawing/2014/main" id="{C422801E-0507-4AEB-A2D2-6F571C4AE6B6}"/>
              </a:ext>
            </a:extLst>
          </p:cNvPr>
          <p:cNvPicPr>
            <a:picLocks noChangeAspect="1"/>
          </p:cNvPicPr>
          <p:nvPr/>
        </p:nvPicPr>
        <p:blipFill>
          <a:blip r:embed="rId3"/>
          <a:stretch>
            <a:fillRect/>
          </a:stretch>
        </p:blipFill>
        <p:spPr>
          <a:xfrm>
            <a:off x="6180859" y="3429000"/>
            <a:ext cx="5096586" cy="714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19606EDA-FDDB-4950-A6F3-EECE6E52E0D5}"/>
              </a:ext>
            </a:extLst>
          </p:cNvPr>
          <p:cNvPicPr>
            <a:picLocks noChangeAspect="1"/>
          </p:cNvPicPr>
          <p:nvPr/>
        </p:nvPicPr>
        <p:blipFill>
          <a:blip r:embed="rId4"/>
          <a:stretch>
            <a:fillRect/>
          </a:stretch>
        </p:blipFill>
        <p:spPr>
          <a:xfrm>
            <a:off x="6180859" y="4300309"/>
            <a:ext cx="5125165" cy="9812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46D5CB2C-C1AE-4EEA-8722-74D631D3E086}"/>
              </a:ext>
            </a:extLst>
          </p:cNvPr>
          <p:cNvPicPr>
            <a:picLocks noChangeAspect="1"/>
          </p:cNvPicPr>
          <p:nvPr/>
        </p:nvPicPr>
        <p:blipFill>
          <a:blip r:embed="rId5"/>
          <a:stretch>
            <a:fillRect/>
          </a:stretch>
        </p:blipFill>
        <p:spPr>
          <a:xfrm>
            <a:off x="6180859" y="5472048"/>
            <a:ext cx="5220429" cy="7716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FB64EEB2-FA99-43B8-BB86-F15CE80BA5FF}"/>
              </a:ext>
            </a:extLst>
          </p:cNvPr>
          <p:cNvPicPr>
            <a:picLocks noChangeAspect="1"/>
          </p:cNvPicPr>
          <p:nvPr/>
        </p:nvPicPr>
        <p:blipFill>
          <a:blip r:embed="rId6"/>
          <a:stretch>
            <a:fillRect/>
          </a:stretch>
        </p:blipFill>
        <p:spPr>
          <a:xfrm>
            <a:off x="240058" y="4170509"/>
            <a:ext cx="4635124" cy="14146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3" name="Straight Arrow Connector 12">
            <a:extLst>
              <a:ext uri="{FF2B5EF4-FFF2-40B4-BE49-F238E27FC236}">
                <a16:creationId xmlns:a16="http://schemas.microsoft.com/office/drawing/2014/main" id="{6F82E7E0-42EC-4B0C-B922-5C21FE223631}"/>
              </a:ext>
            </a:extLst>
          </p:cNvPr>
          <p:cNvCxnSpPr>
            <a:cxnSpLocks/>
            <a:endCxn id="2" idx="1"/>
          </p:cNvCxnSpPr>
          <p:nvPr/>
        </p:nvCxnSpPr>
        <p:spPr>
          <a:xfrm flipV="1">
            <a:off x="2791326" y="3786238"/>
            <a:ext cx="3389533" cy="6339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448A095-7718-4C62-B9BC-502C78CD6D84}"/>
              </a:ext>
            </a:extLst>
          </p:cNvPr>
          <p:cNvCxnSpPr>
            <a:cxnSpLocks/>
            <a:endCxn id="3" idx="1"/>
          </p:cNvCxnSpPr>
          <p:nvPr/>
        </p:nvCxnSpPr>
        <p:spPr>
          <a:xfrm>
            <a:off x="3717758" y="4773238"/>
            <a:ext cx="2463101" cy="1767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7B6991-60B6-4E24-8984-610FF3A10AC0}"/>
              </a:ext>
            </a:extLst>
          </p:cNvPr>
          <p:cNvCxnSpPr>
            <a:cxnSpLocks/>
            <a:endCxn id="4" idx="1"/>
          </p:cNvCxnSpPr>
          <p:nvPr/>
        </p:nvCxnSpPr>
        <p:spPr>
          <a:xfrm>
            <a:off x="4259179" y="5159054"/>
            <a:ext cx="1921680" cy="6988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43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tx2"/>
                </a:solidFill>
              </a:rPr>
              <a:t>VSCode</a:t>
            </a:r>
            <a:endParaRPr lang="en-US" b="1" dirty="0">
              <a:solidFill>
                <a:schemeClr val="tx2"/>
              </a:solidFill>
            </a:endParaRPr>
          </a:p>
        </p:txBody>
      </p:sp>
      <p:sp>
        <p:nvSpPr>
          <p:cNvPr id="3" name="Rectangle 2"/>
          <p:cNvSpPr/>
          <p:nvPr/>
        </p:nvSpPr>
        <p:spPr>
          <a:xfrm>
            <a:off x="1104900" y="1382550"/>
            <a:ext cx="7738654" cy="1477328"/>
          </a:xfrm>
          <a:prstGeom prst="rect">
            <a:avLst/>
          </a:prstGeom>
        </p:spPr>
        <p:txBody>
          <a:bodyPr wrap="square">
            <a:spAutoFit/>
          </a:bodyPr>
          <a:lstStyle/>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p:txBody>
      </p:sp>
      <p:sp>
        <p:nvSpPr>
          <p:cNvPr id="4" name="Rectangle 3">
            <a:extLst>
              <a:ext uri="{FF2B5EF4-FFF2-40B4-BE49-F238E27FC236}">
                <a16:creationId xmlns:a16="http://schemas.microsoft.com/office/drawing/2014/main" id="{45DD8E52-4261-40A2-BF11-FEB987159CE1}"/>
              </a:ext>
            </a:extLst>
          </p:cNvPr>
          <p:cNvSpPr/>
          <p:nvPr/>
        </p:nvSpPr>
        <p:spPr>
          <a:xfrm>
            <a:off x="1104900" y="1537454"/>
            <a:ext cx="10006778" cy="369332"/>
          </a:xfrm>
          <a:prstGeom prst="rect">
            <a:avLst/>
          </a:prstGeom>
        </p:spPr>
        <p:txBody>
          <a:bodyPr wrap="none">
            <a:spAutoFit/>
          </a:bodyPr>
          <a:lstStyle/>
          <a:p>
            <a:r>
              <a:rPr lang="en-US" dirty="0">
                <a:solidFill>
                  <a:schemeClr val="tx2"/>
                </a:solidFill>
              </a:rPr>
              <a:t>Once plugin is installed and you have </a:t>
            </a:r>
            <a:r>
              <a:rPr lang="en-US" dirty="0" err="1">
                <a:solidFill>
                  <a:schemeClr val="tx2"/>
                </a:solidFill>
              </a:rPr>
              <a:t>SourceCode</a:t>
            </a:r>
            <a:r>
              <a:rPr lang="en-US" dirty="0">
                <a:solidFill>
                  <a:schemeClr val="tx2"/>
                </a:solidFill>
              </a:rPr>
              <a:t> open, select Run/Debug from left panel.  </a:t>
            </a:r>
          </a:p>
        </p:txBody>
      </p:sp>
      <p:pic>
        <p:nvPicPr>
          <p:cNvPr id="6" name="Picture 5">
            <a:extLst>
              <a:ext uri="{FF2B5EF4-FFF2-40B4-BE49-F238E27FC236}">
                <a16:creationId xmlns:a16="http://schemas.microsoft.com/office/drawing/2014/main" id="{869E20EB-90E9-4EA9-8A89-21FBB5524074}"/>
              </a:ext>
            </a:extLst>
          </p:cNvPr>
          <p:cNvPicPr>
            <a:picLocks noChangeAspect="1"/>
          </p:cNvPicPr>
          <p:nvPr/>
        </p:nvPicPr>
        <p:blipFill>
          <a:blip r:embed="rId2"/>
          <a:stretch>
            <a:fillRect/>
          </a:stretch>
        </p:blipFill>
        <p:spPr>
          <a:xfrm>
            <a:off x="894080" y="2303916"/>
            <a:ext cx="7038954" cy="2352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8" name="Straight Arrow Connector 7">
            <a:extLst>
              <a:ext uri="{FF2B5EF4-FFF2-40B4-BE49-F238E27FC236}">
                <a16:creationId xmlns:a16="http://schemas.microsoft.com/office/drawing/2014/main" id="{D14440C8-8BD4-4F95-BC59-D5C9E0110830}"/>
              </a:ext>
            </a:extLst>
          </p:cNvPr>
          <p:cNvCxnSpPr/>
          <p:nvPr/>
        </p:nvCxnSpPr>
        <p:spPr>
          <a:xfrm flipV="1">
            <a:off x="396240" y="4165600"/>
            <a:ext cx="637540" cy="721360"/>
          </a:xfrm>
          <a:prstGeom prst="straightConnector1">
            <a:avLst/>
          </a:prstGeom>
          <a:ln w="57150">
            <a:solidFill>
              <a:srgbClr val="FF7C8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438C97FC-9388-423A-AA36-C2736A436D70}"/>
              </a:ext>
            </a:extLst>
          </p:cNvPr>
          <p:cNvSpPr/>
          <p:nvPr/>
        </p:nvSpPr>
        <p:spPr>
          <a:xfrm>
            <a:off x="5720080" y="2859878"/>
            <a:ext cx="833120" cy="289722"/>
          </a:xfrm>
          <a:prstGeom prst="roundRect">
            <a:avLst/>
          </a:prstGeom>
          <a:solidFill>
            <a:schemeClr val="bg2">
              <a:lumMod val="50000"/>
              <a:alpha val="4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8642E59A-3070-46B8-9EEC-A295149BC5B1}"/>
              </a:ext>
            </a:extLst>
          </p:cNvPr>
          <p:cNvCxnSpPr>
            <a:cxnSpLocks/>
          </p:cNvCxnSpPr>
          <p:nvPr/>
        </p:nvCxnSpPr>
        <p:spPr>
          <a:xfrm flipV="1">
            <a:off x="2296160" y="4084320"/>
            <a:ext cx="0" cy="1290320"/>
          </a:xfrm>
          <a:prstGeom prst="straightConnector1">
            <a:avLst/>
          </a:prstGeom>
          <a:ln w="57150">
            <a:solidFill>
              <a:srgbClr val="FF7C80"/>
            </a:solidFill>
            <a:tailEnd type="triangle"/>
          </a:ln>
        </p:spPr>
        <p:style>
          <a:lnRef idx="1">
            <a:schemeClr val="accent1"/>
          </a:lnRef>
          <a:fillRef idx="0">
            <a:schemeClr val="accent1"/>
          </a:fillRef>
          <a:effectRef idx="0">
            <a:schemeClr val="accent1"/>
          </a:effectRef>
          <a:fontRef idx="minor">
            <a:schemeClr val="tx1"/>
          </a:fontRef>
        </p:style>
      </p:cxnSp>
      <p:sp>
        <p:nvSpPr>
          <p:cNvPr id="14" name="Heptagon 13">
            <a:extLst>
              <a:ext uri="{FF2B5EF4-FFF2-40B4-BE49-F238E27FC236}">
                <a16:creationId xmlns:a16="http://schemas.microsoft.com/office/drawing/2014/main" id="{2F5ABEF5-228F-4180-9CDA-8ACDB3AB50A5}"/>
              </a:ext>
            </a:extLst>
          </p:cNvPr>
          <p:cNvSpPr/>
          <p:nvPr/>
        </p:nvSpPr>
        <p:spPr>
          <a:xfrm>
            <a:off x="325120" y="4074160"/>
            <a:ext cx="389890" cy="365760"/>
          </a:xfrm>
          <a:prstGeom prst="heptagon">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15" name="Heptagon 14">
            <a:extLst>
              <a:ext uri="{FF2B5EF4-FFF2-40B4-BE49-F238E27FC236}">
                <a16:creationId xmlns:a16="http://schemas.microsoft.com/office/drawing/2014/main" id="{4D954FF1-F12D-4D51-B51C-37667E3105DB}"/>
              </a:ext>
            </a:extLst>
          </p:cNvPr>
          <p:cNvSpPr/>
          <p:nvPr/>
        </p:nvSpPr>
        <p:spPr>
          <a:xfrm>
            <a:off x="2409190" y="4886960"/>
            <a:ext cx="389890" cy="365760"/>
          </a:xfrm>
          <a:prstGeom prst="heptagon">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cxnSp>
        <p:nvCxnSpPr>
          <p:cNvPr id="18" name="Straight Arrow Connector 17">
            <a:extLst>
              <a:ext uri="{FF2B5EF4-FFF2-40B4-BE49-F238E27FC236}">
                <a16:creationId xmlns:a16="http://schemas.microsoft.com/office/drawing/2014/main" id="{BAB693E6-E315-4643-ACFA-8D46E58A92D5}"/>
              </a:ext>
            </a:extLst>
          </p:cNvPr>
          <p:cNvCxnSpPr>
            <a:cxnSpLocks/>
          </p:cNvCxnSpPr>
          <p:nvPr/>
        </p:nvCxnSpPr>
        <p:spPr>
          <a:xfrm flipH="1" flipV="1">
            <a:off x="6394994" y="2978457"/>
            <a:ext cx="2448560" cy="1206"/>
          </a:xfrm>
          <a:prstGeom prst="straightConnector1">
            <a:avLst/>
          </a:prstGeom>
          <a:ln w="57150">
            <a:solidFill>
              <a:srgbClr val="FF7C80"/>
            </a:solidFill>
            <a:tailEnd type="triangle"/>
          </a:ln>
        </p:spPr>
        <p:style>
          <a:lnRef idx="1">
            <a:schemeClr val="accent1"/>
          </a:lnRef>
          <a:fillRef idx="0">
            <a:schemeClr val="accent1"/>
          </a:fillRef>
          <a:effectRef idx="0">
            <a:schemeClr val="accent1"/>
          </a:effectRef>
          <a:fontRef idx="minor">
            <a:schemeClr val="tx1"/>
          </a:fontRef>
        </p:style>
      </p:cxnSp>
      <p:sp>
        <p:nvSpPr>
          <p:cNvPr id="19" name="Heptagon 18">
            <a:extLst>
              <a:ext uri="{FF2B5EF4-FFF2-40B4-BE49-F238E27FC236}">
                <a16:creationId xmlns:a16="http://schemas.microsoft.com/office/drawing/2014/main" id="{F16C25AC-F8AA-4303-81C0-2B9D619B1B51}"/>
              </a:ext>
            </a:extLst>
          </p:cNvPr>
          <p:cNvSpPr/>
          <p:nvPr/>
        </p:nvSpPr>
        <p:spPr>
          <a:xfrm>
            <a:off x="8193349" y="2542459"/>
            <a:ext cx="389890" cy="365760"/>
          </a:xfrm>
          <a:prstGeom prst="heptagon">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22" name="Rectangle 21">
            <a:extLst>
              <a:ext uri="{FF2B5EF4-FFF2-40B4-BE49-F238E27FC236}">
                <a16:creationId xmlns:a16="http://schemas.microsoft.com/office/drawing/2014/main" id="{534346D8-9475-4568-A0C4-3A5919BE703B}"/>
              </a:ext>
            </a:extLst>
          </p:cNvPr>
          <p:cNvSpPr/>
          <p:nvPr/>
        </p:nvSpPr>
        <p:spPr>
          <a:xfrm>
            <a:off x="9103869" y="2490546"/>
            <a:ext cx="2194051" cy="2031325"/>
          </a:xfrm>
          <a:prstGeom prst="rect">
            <a:avLst/>
          </a:prstGeom>
        </p:spPr>
        <p:txBody>
          <a:bodyPr wrap="square">
            <a:spAutoFit/>
          </a:bodyPr>
          <a:lstStyle/>
          <a:p>
            <a:r>
              <a:rPr lang="en-US" dirty="0">
                <a:solidFill>
                  <a:schemeClr val="tx2"/>
                </a:solidFill>
              </a:rPr>
              <a:t>Now you have the default </a:t>
            </a:r>
            <a:r>
              <a:rPr lang="en-US" dirty="0" err="1">
                <a:solidFill>
                  <a:schemeClr val="tx2"/>
                </a:solidFill>
              </a:rPr>
              <a:t>lunch.json</a:t>
            </a:r>
            <a:endParaRPr lang="en-US" dirty="0">
              <a:solidFill>
                <a:schemeClr val="tx2"/>
              </a:solidFill>
            </a:endParaRPr>
          </a:p>
          <a:p>
            <a:r>
              <a:rPr lang="en-US" dirty="0">
                <a:solidFill>
                  <a:schemeClr val="tx2"/>
                </a:solidFill>
              </a:rPr>
              <a:t>Loaded. </a:t>
            </a:r>
          </a:p>
          <a:p>
            <a:r>
              <a:rPr lang="en-US" dirty="0">
                <a:solidFill>
                  <a:schemeClr val="tx2"/>
                </a:solidFill>
              </a:rPr>
              <a:t>From </a:t>
            </a:r>
            <a:r>
              <a:rPr lang="en-US" dirty="0" err="1">
                <a:solidFill>
                  <a:schemeClr val="tx2"/>
                </a:solidFill>
              </a:rPr>
              <a:t>Github</a:t>
            </a:r>
            <a:r>
              <a:rPr lang="en-US" dirty="0">
                <a:solidFill>
                  <a:schemeClr val="tx2"/>
                </a:solidFill>
              </a:rPr>
              <a:t> copy the content of json file. </a:t>
            </a:r>
          </a:p>
          <a:p>
            <a:r>
              <a:rPr lang="en-US" dirty="0">
                <a:solidFill>
                  <a:schemeClr val="tx2"/>
                </a:solidFill>
              </a:rPr>
              <a:t>Update </a:t>
            </a:r>
            <a:r>
              <a:rPr lang="en-US" dirty="0">
                <a:solidFill>
                  <a:srgbClr val="00B0F0"/>
                </a:solidFill>
              </a:rPr>
              <a:t>“user”</a:t>
            </a:r>
            <a:r>
              <a:rPr lang="en-US" dirty="0">
                <a:solidFill>
                  <a:schemeClr val="tx2"/>
                </a:solidFill>
                <a:highlight>
                  <a:srgbClr val="FFFF00"/>
                </a:highlight>
              </a:rPr>
              <a:t> </a:t>
            </a:r>
            <a:endParaRPr lang="en-US" dirty="0">
              <a:highlight>
                <a:srgbClr val="FFFF00"/>
              </a:highlight>
            </a:endParaRPr>
          </a:p>
        </p:txBody>
      </p:sp>
      <p:pic>
        <p:nvPicPr>
          <p:cNvPr id="23" name="Picture 22">
            <a:extLst>
              <a:ext uri="{FF2B5EF4-FFF2-40B4-BE49-F238E27FC236}">
                <a16:creationId xmlns:a16="http://schemas.microsoft.com/office/drawing/2014/main" id="{2D69DECF-F697-4F54-9D32-09CB46A3A3AA}"/>
              </a:ext>
            </a:extLst>
          </p:cNvPr>
          <p:cNvPicPr>
            <a:picLocks noChangeAspect="1"/>
          </p:cNvPicPr>
          <p:nvPr/>
        </p:nvPicPr>
        <p:blipFill rotWithShape="1">
          <a:blip r:embed="rId3"/>
          <a:srcRect t="8782"/>
          <a:stretch/>
        </p:blipFill>
        <p:spPr>
          <a:xfrm>
            <a:off x="8193349" y="5146107"/>
            <a:ext cx="3775330" cy="7967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a:extLst>
              <a:ext uri="{FF2B5EF4-FFF2-40B4-BE49-F238E27FC236}">
                <a16:creationId xmlns:a16="http://schemas.microsoft.com/office/drawing/2014/main" id="{3A2DE731-A5AF-41A2-81EC-003EA9E0611E}"/>
              </a:ext>
            </a:extLst>
          </p:cNvPr>
          <p:cNvSpPr/>
          <p:nvPr/>
        </p:nvSpPr>
        <p:spPr>
          <a:xfrm>
            <a:off x="3299545" y="5435829"/>
            <a:ext cx="5162809" cy="553998"/>
          </a:xfrm>
          <a:prstGeom prst="rect">
            <a:avLst/>
          </a:prstGeom>
        </p:spPr>
        <p:txBody>
          <a:bodyPr wrap="square">
            <a:spAutoFit/>
          </a:bodyPr>
          <a:lstStyle/>
          <a:p>
            <a:r>
              <a:rPr lang="en-US" sz="1000" b="1" dirty="0">
                <a:solidFill>
                  <a:schemeClr val="tx2"/>
                </a:solidFill>
              </a:rPr>
              <a:t>Json: </a:t>
            </a:r>
            <a:r>
              <a:rPr lang="en-US" sz="1000" b="1" dirty="0">
                <a:solidFill>
                  <a:schemeClr val="tx2"/>
                </a:solidFill>
                <a:hlinkClick r:id="rId4"/>
              </a:rPr>
              <a:t>https://raw.githubusercontent.com/hpccsystems-solutions-lab/BigData-Workshop/main/launch.json?token=AGG25XI46SJE7H4ASBUDRPTASBEWS</a:t>
            </a:r>
            <a:endParaRPr lang="en-US" sz="1000" b="1" dirty="0">
              <a:solidFill>
                <a:schemeClr val="tx2"/>
              </a:solidFill>
            </a:endParaRPr>
          </a:p>
          <a:p>
            <a:endParaRPr lang="en-US" sz="1000" b="1" dirty="0"/>
          </a:p>
        </p:txBody>
      </p:sp>
      <p:sp>
        <p:nvSpPr>
          <p:cNvPr id="16" name="Rectangle: Rounded Corners 15">
            <a:extLst>
              <a:ext uri="{FF2B5EF4-FFF2-40B4-BE49-F238E27FC236}">
                <a16:creationId xmlns:a16="http://schemas.microsoft.com/office/drawing/2014/main" id="{0342C135-4EF2-4928-A705-C570E5760602}"/>
              </a:ext>
            </a:extLst>
          </p:cNvPr>
          <p:cNvSpPr/>
          <p:nvPr/>
        </p:nvSpPr>
        <p:spPr>
          <a:xfrm>
            <a:off x="8256550" y="5365065"/>
            <a:ext cx="3552997" cy="289722"/>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0426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DEDUP Function </a:t>
            </a:r>
            <a:endParaRPr lang="en-US" b="1" dirty="0">
              <a:solidFill>
                <a:schemeClr val="tx2"/>
              </a:solidFill>
            </a:endParaRPr>
          </a:p>
        </p:txBody>
      </p:sp>
      <p:sp>
        <p:nvSpPr>
          <p:cNvPr id="4" name="Rectangle 3">
            <a:extLst>
              <a:ext uri="{FF2B5EF4-FFF2-40B4-BE49-F238E27FC236}">
                <a16:creationId xmlns:a16="http://schemas.microsoft.com/office/drawing/2014/main" id="{1AD9FF92-8ECC-4053-BFC4-9ECE189BF40F}"/>
              </a:ext>
            </a:extLst>
          </p:cNvPr>
          <p:cNvSpPr/>
          <p:nvPr/>
        </p:nvSpPr>
        <p:spPr>
          <a:xfrm>
            <a:off x="1013460" y="1672857"/>
            <a:ext cx="9146540" cy="2616101"/>
          </a:xfrm>
          <a:prstGeom prst="rect">
            <a:avLst/>
          </a:prstGeom>
        </p:spPr>
        <p:txBody>
          <a:bodyPr wrap="square">
            <a:spAutoFit/>
          </a:bodyPr>
          <a:lstStyle/>
          <a:p>
            <a:r>
              <a:rPr lang="en-US" sz="1600" dirty="0">
                <a:solidFill>
                  <a:schemeClr val="tx2"/>
                </a:solidFill>
              </a:rPr>
              <a:t>Removes duplicates from a dataset based on the defined conditions</a:t>
            </a:r>
          </a:p>
          <a:p>
            <a:r>
              <a:rPr lang="en-US" sz="1600" dirty="0">
                <a:solidFill>
                  <a:schemeClr val="tx2"/>
                </a:solidFill>
              </a:rPr>
              <a:t>Returns a unique dataset. </a:t>
            </a:r>
          </a:p>
          <a:p>
            <a:r>
              <a:rPr lang="en-US" sz="1600" dirty="0">
                <a:solidFill>
                  <a:schemeClr val="tx2"/>
                </a:solidFill>
              </a:rPr>
              <a:t>Dataset should be </a:t>
            </a:r>
            <a:r>
              <a:rPr lang="en-US" sz="1600" dirty="0">
                <a:solidFill>
                  <a:srgbClr val="FF0000"/>
                </a:solidFill>
              </a:rPr>
              <a:t>sorted</a:t>
            </a:r>
            <a:r>
              <a:rPr lang="en-US" sz="1600" dirty="0">
                <a:solidFill>
                  <a:schemeClr val="tx2"/>
                </a:solidFill>
              </a:rPr>
              <a:t>, unless ALL is specified.</a:t>
            </a:r>
          </a:p>
          <a:p>
            <a:endParaRPr lang="en-US" sz="1600" dirty="0">
              <a:solidFill>
                <a:schemeClr val="tx2"/>
              </a:solidFill>
            </a:endParaRPr>
          </a:p>
          <a:p>
            <a:endParaRPr lang="en-US" sz="1600" dirty="0">
              <a:solidFill>
                <a:schemeClr val="tx2"/>
              </a:solidFill>
            </a:endParaRPr>
          </a:p>
          <a:p>
            <a:pPr marL="285750" indent="-285750">
              <a:buFont typeface="Arial" panose="020B0604020202020204" pitchFamily="34" charset="0"/>
              <a:buChar char="•"/>
            </a:pPr>
            <a:r>
              <a:rPr lang="en-US" sz="1600" dirty="0">
                <a:solidFill>
                  <a:srgbClr val="FFC000"/>
                </a:solidFill>
              </a:rPr>
              <a:t>Dataset   </a:t>
            </a:r>
            <a:r>
              <a:rPr lang="en-US" sz="1600" dirty="0" err="1">
                <a:solidFill>
                  <a:schemeClr val="tx2"/>
                </a:solidFill>
              </a:rPr>
              <a:t>Dataset</a:t>
            </a:r>
            <a:r>
              <a:rPr lang="en-US" sz="1600" dirty="0">
                <a:solidFill>
                  <a:schemeClr val="tx2"/>
                </a:solidFill>
              </a:rPr>
              <a:t> to process</a:t>
            </a:r>
          </a:p>
          <a:p>
            <a:pPr marL="285750" indent="-285750">
              <a:buFont typeface="Arial" panose="020B0604020202020204" pitchFamily="34" charset="0"/>
              <a:buChar char="•"/>
            </a:pPr>
            <a:r>
              <a:rPr lang="en-US" sz="1600" dirty="0">
                <a:solidFill>
                  <a:srgbClr val="FFC000"/>
                </a:solidFill>
              </a:rPr>
              <a:t>condition </a:t>
            </a:r>
            <a:r>
              <a:rPr lang="en-US" sz="1600" dirty="0">
                <a:solidFill>
                  <a:schemeClr val="tx2"/>
                </a:solidFill>
              </a:rPr>
              <a:t> A comma-delimited list of expressions or key fields in the dataset that defines "duplicate" records</a:t>
            </a:r>
          </a:p>
          <a:p>
            <a:pPr marL="285750" indent="-285750">
              <a:buFont typeface="Arial" panose="020B0604020202020204" pitchFamily="34" charset="0"/>
              <a:buChar char="•"/>
            </a:pPr>
            <a:endParaRPr lang="en-US" sz="1600" dirty="0">
              <a:solidFill>
                <a:schemeClr val="tx2"/>
              </a:solidFill>
            </a:endParaRPr>
          </a:p>
          <a:p>
            <a:endParaRPr lang="en-US" sz="1600" dirty="0">
              <a:solidFill>
                <a:schemeClr val="tx2"/>
              </a:solidFill>
            </a:endParaRPr>
          </a:p>
        </p:txBody>
      </p:sp>
      <p:pic>
        <p:nvPicPr>
          <p:cNvPr id="5" name="Picture 4">
            <a:extLst>
              <a:ext uri="{FF2B5EF4-FFF2-40B4-BE49-F238E27FC236}">
                <a16:creationId xmlns:a16="http://schemas.microsoft.com/office/drawing/2014/main" id="{AC566F25-C81A-46E0-88B9-DBC9D3963642}"/>
              </a:ext>
            </a:extLst>
          </p:cNvPr>
          <p:cNvPicPr>
            <a:picLocks noChangeAspect="1"/>
          </p:cNvPicPr>
          <p:nvPr/>
        </p:nvPicPr>
        <p:blipFill>
          <a:blip r:embed="rId2"/>
          <a:stretch>
            <a:fillRect/>
          </a:stretch>
        </p:blipFill>
        <p:spPr>
          <a:xfrm>
            <a:off x="7598945" y="2205263"/>
            <a:ext cx="3486637" cy="381053"/>
          </a:xfrm>
          <a:prstGeom prst="rect">
            <a:avLst/>
          </a:prstGeom>
          <a:ln w="38100" cap="sq">
            <a:solidFill>
              <a:srgbClr val="FF9999"/>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2460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DE34-D751-43A9-B2D5-F5CED78CD149}"/>
              </a:ext>
            </a:extLst>
          </p:cNvPr>
          <p:cNvSpPr>
            <a:spLocks noGrp="1"/>
          </p:cNvSpPr>
          <p:nvPr>
            <p:ph type="title"/>
          </p:nvPr>
        </p:nvSpPr>
        <p:spPr/>
        <p:txBody>
          <a:bodyPr/>
          <a:lstStyle/>
          <a:p>
            <a:r>
              <a:rPr lang="en-US" dirty="0"/>
              <a:t>DEDUP</a:t>
            </a:r>
          </a:p>
        </p:txBody>
      </p:sp>
      <p:pic>
        <p:nvPicPr>
          <p:cNvPr id="4" name="Picture 3">
            <a:extLst>
              <a:ext uri="{FF2B5EF4-FFF2-40B4-BE49-F238E27FC236}">
                <a16:creationId xmlns:a16="http://schemas.microsoft.com/office/drawing/2014/main" id="{524EA720-7043-424C-9F91-557408B69054}"/>
              </a:ext>
            </a:extLst>
          </p:cNvPr>
          <p:cNvPicPr>
            <a:picLocks noChangeAspect="1"/>
          </p:cNvPicPr>
          <p:nvPr/>
        </p:nvPicPr>
        <p:blipFill>
          <a:blip r:embed="rId2"/>
          <a:stretch>
            <a:fillRect/>
          </a:stretch>
        </p:blipFill>
        <p:spPr>
          <a:xfrm>
            <a:off x="4280785" y="1780015"/>
            <a:ext cx="3386158" cy="18803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17A6A059-E55C-4BB7-952C-64E25C8B81AD}"/>
              </a:ext>
            </a:extLst>
          </p:cNvPr>
          <p:cNvPicPr>
            <a:picLocks noChangeAspect="1"/>
          </p:cNvPicPr>
          <p:nvPr/>
        </p:nvPicPr>
        <p:blipFill>
          <a:blip r:embed="rId3"/>
          <a:stretch>
            <a:fillRect/>
          </a:stretch>
        </p:blipFill>
        <p:spPr>
          <a:xfrm>
            <a:off x="4255665" y="4237208"/>
            <a:ext cx="3436399" cy="1096961"/>
          </a:xfrm>
          <a:prstGeom prst="rect">
            <a:avLst/>
          </a:prstGeom>
        </p:spPr>
      </p:pic>
      <p:pic>
        <p:nvPicPr>
          <p:cNvPr id="6" name="Picture 5">
            <a:extLst>
              <a:ext uri="{FF2B5EF4-FFF2-40B4-BE49-F238E27FC236}">
                <a16:creationId xmlns:a16="http://schemas.microsoft.com/office/drawing/2014/main" id="{00D52EDC-40F1-4C07-9390-B0E61012B777}"/>
              </a:ext>
            </a:extLst>
          </p:cNvPr>
          <p:cNvPicPr>
            <a:picLocks noChangeAspect="1"/>
          </p:cNvPicPr>
          <p:nvPr/>
        </p:nvPicPr>
        <p:blipFill>
          <a:blip r:embed="rId4"/>
          <a:stretch>
            <a:fillRect/>
          </a:stretch>
        </p:blipFill>
        <p:spPr>
          <a:xfrm>
            <a:off x="259896" y="4088017"/>
            <a:ext cx="3436399" cy="13953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D0A6609D-6237-4428-B082-F229E8E5DF76}"/>
              </a:ext>
            </a:extLst>
          </p:cNvPr>
          <p:cNvPicPr>
            <a:picLocks noChangeAspect="1"/>
          </p:cNvPicPr>
          <p:nvPr/>
        </p:nvPicPr>
        <p:blipFill>
          <a:blip r:embed="rId5"/>
          <a:stretch>
            <a:fillRect/>
          </a:stretch>
        </p:blipFill>
        <p:spPr>
          <a:xfrm>
            <a:off x="8099147" y="3922764"/>
            <a:ext cx="3436400" cy="18425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9" name="Straight Arrow Connector 8">
            <a:extLst>
              <a:ext uri="{FF2B5EF4-FFF2-40B4-BE49-F238E27FC236}">
                <a16:creationId xmlns:a16="http://schemas.microsoft.com/office/drawing/2014/main" id="{9670C6EF-1C45-48EF-9445-09B5D8298876}"/>
              </a:ext>
            </a:extLst>
          </p:cNvPr>
          <p:cNvCxnSpPr>
            <a:cxnSpLocks/>
          </p:cNvCxnSpPr>
          <p:nvPr/>
        </p:nvCxnSpPr>
        <p:spPr>
          <a:xfrm flipH="1" flipV="1">
            <a:off x="3723701" y="4549966"/>
            <a:ext cx="531966" cy="2203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1A9AFB0-45FB-4BA0-8097-9F15EBE8C72E}"/>
              </a:ext>
            </a:extLst>
          </p:cNvPr>
          <p:cNvCxnSpPr>
            <a:cxnSpLocks/>
            <a:endCxn id="7" idx="1"/>
          </p:cNvCxnSpPr>
          <p:nvPr/>
        </p:nvCxnSpPr>
        <p:spPr>
          <a:xfrm flipV="1">
            <a:off x="7194014" y="4844061"/>
            <a:ext cx="905133" cy="157597"/>
          </a:xfrm>
          <a:prstGeom prst="straightConnector1">
            <a:avLst/>
          </a:prstGeom>
          <a:ln w="38100">
            <a:solidFill>
              <a:srgbClr val="FF7C8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14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9486993" y="1500931"/>
            <a:ext cx="2189954" cy="19095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Rectangle 1"/>
          <p:cNvSpPr/>
          <p:nvPr/>
        </p:nvSpPr>
        <p:spPr>
          <a:xfrm>
            <a:off x="1557819" y="2195440"/>
            <a:ext cx="6185748" cy="1569660"/>
          </a:xfrm>
          <a:prstGeom prst="rect">
            <a:avLst/>
          </a:prstGeom>
        </p:spPr>
        <p:txBody>
          <a:bodyPr wrap="square">
            <a:spAutoFit/>
          </a:bodyPr>
          <a:lstStyle/>
          <a:p>
            <a:r>
              <a:rPr lang="en-US" sz="1600" dirty="0">
                <a:solidFill>
                  <a:schemeClr val="tx2"/>
                </a:solidFill>
              </a:rPr>
              <a:t>//  Let’s review &amp; work on </a:t>
            </a:r>
            <a:r>
              <a:rPr lang="en-US" sz="1600" dirty="0" err="1">
                <a:solidFill>
                  <a:schemeClr val="tx2"/>
                </a:solidFill>
              </a:rPr>
              <a:t>Rec_Dataset.ecl</a:t>
            </a:r>
            <a:r>
              <a:rPr lang="en-US" sz="1600" dirty="0">
                <a:solidFill>
                  <a:schemeClr val="tx2"/>
                </a:solidFill>
              </a:rPr>
              <a:t>:</a:t>
            </a:r>
          </a:p>
          <a:p>
            <a:endParaRPr lang="en-US" sz="1600" dirty="0">
              <a:solidFill>
                <a:schemeClr val="tx2"/>
              </a:solidFill>
            </a:endParaRPr>
          </a:p>
          <a:p>
            <a:r>
              <a:rPr lang="en-US" sz="1600" dirty="0">
                <a:solidFill>
                  <a:schemeClr val="tx2"/>
                </a:solidFill>
              </a:rPr>
              <a:t>// We will be working with PART TWO:</a:t>
            </a:r>
          </a:p>
          <a:p>
            <a:pPr marL="742950" lvl="1" indent="-285750">
              <a:buFont typeface="Arial" panose="020B0604020202020204" pitchFamily="34" charset="0"/>
              <a:buChar char="•"/>
            </a:pPr>
            <a:r>
              <a:rPr lang="en-US" sz="1600" dirty="0">
                <a:solidFill>
                  <a:schemeClr val="tx2"/>
                </a:solidFill>
              </a:rPr>
              <a:t>Filter</a:t>
            </a:r>
          </a:p>
          <a:p>
            <a:pPr marL="742950" lvl="1" indent="-285750">
              <a:buFont typeface="Arial" panose="020B0604020202020204" pitchFamily="34" charset="0"/>
              <a:buChar char="•"/>
            </a:pPr>
            <a:r>
              <a:rPr lang="en-US" sz="1600" dirty="0">
                <a:solidFill>
                  <a:schemeClr val="tx2"/>
                </a:solidFill>
              </a:rPr>
              <a:t>SORT</a:t>
            </a:r>
          </a:p>
          <a:p>
            <a:pPr lvl="1"/>
            <a:r>
              <a:rPr lang="en-US" sz="1600" dirty="0">
                <a:solidFill>
                  <a:schemeClr val="tx2"/>
                </a:solidFill>
              </a:rPr>
              <a:t>	</a:t>
            </a:r>
          </a:p>
        </p:txBody>
      </p:sp>
      <p:sp>
        <p:nvSpPr>
          <p:cNvPr id="6" name="TextBox 5"/>
          <p:cNvSpPr txBox="1"/>
          <p:nvPr/>
        </p:nvSpPr>
        <p:spPr>
          <a:xfrm>
            <a:off x="10338029" y="4352064"/>
            <a:ext cx="795411" cy="246221"/>
          </a:xfrm>
          <a:prstGeom prst="rect">
            <a:avLst/>
          </a:prstGeom>
          <a:noFill/>
        </p:spPr>
        <p:txBody>
          <a:bodyPr wrap="none" rtlCol="0">
            <a:spAutoFit/>
          </a:bodyPr>
          <a:lstStyle/>
          <a:p>
            <a:r>
              <a:rPr lang="en-US" sz="1000" b="1" dirty="0">
                <a:solidFill>
                  <a:srgbClr val="00B0F0"/>
                </a:solidFill>
              </a:rPr>
              <a:t>WU Name</a:t>
            </a:r>
          </a:p>
        </p:txBody>
      </p:sp>
      <p:pic>
        <p:nvPicPr>
          <p:cNvPr id="7" name="Picture 6">
            <a:extLst>
              <a:ext uri="{FF2B5EF4-FFF2-40B4-BE49-F238E27FC236}">
                <a16:creationId xmlns:a16="http://schemas.microsoft.com/office/drawing/2014/main" id="{A8FB9751-19EE-4A6E-AB61-1AE708849A78}"/>
              </a:ext>
            </a:extLst>
          </p:cNvPr>
          <p:cNvPicPr>
            <a:picLocks noChangeAspect="1"/>
          </p:cNvPicPr>
          <p:nvPr/>
        </p:nvPicPr>
        <p:blipFill>
          <a:blip r:embed="rId3"/>
          <a:stretch>
            <a:fillRect/>
          </a:stretch>
        </p:blipFill>
        <p:spPr>
          <a:xfrm>
            <a:off x="9641470" y="4757154"/>
            <a:ext cx="2171132" cy="488085"/>
          </a:xfrm>
          <a:prstGeom prst="rect">
            <a:avLst/>
          </a:prstGeom>
        </p:spPr>
      </p:pic>
    </p:spTree>
    <p:extLst>
      <p:ext uri="{BB962C8B-B14F-4D97-AF65-F5344CB8AC3E}">
        <p14:creationId xmlns:p14="http://schemas.microsoft.com/office/powerpoint/2010/main" val="323553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SET OF</a:t>
            </a:r>
          </a:p>
        </p:txBody>
      </p:sp>
      <p:sp>
        <p:nvSpPr>
          <p:cNvPr id="2" name="Rectangle 1"/>
          <p:cNvSpPr/>
          <p:nvPr/>
        </p:nvSpPr>
        <p:spPr>
          <a:xfrm>
            <a:off x="928485" y="1461911"/>
            <a:ext cx="8750973" cy="2554545"/>
          </a:xfrm>
          <a:prstGeom prst="rect">
            <a:avLst/>
          </a:prstGeom>
        </p:spPr>
        <p:txBody>
          <a:bodyPr wrap="square">
            <a:spAutoFit/>
          </a:bodyPr>
          <a:lstStyle/>
          <a:p>
            <a:r>
              <a:rPr lang="en-US" sz="1600" dirty="0">
                <a:solidFill>
                  <a:schemeClr val="tx2"/>
                </a:solidFill>
              </a:rPr>
              <a:t>An array of data elements</a:t>
            </a:r>
          </a:p>
          <a:p>
            <a:r>
              <a:rPr lang="en-US" sz="1600" dirty="0">
                <a:solidFill>
                  <a:schemeClr val="tx2"/>
                </a:solidFill>
              </a:rPr>
              <a:t>Elements have the same data type</a:t>
            </a:r>
          </a:p>
          <a:p>
            <a:r>
              <a:rPr lang="en-US" sz="1600" dirty="0">
                <a:solidFill>
                  <a:schemeClr val="tx2"/>
                </a:solidFill>
              </a:rPr>
              <a:t>Not distributed, so it </a:t>
            </a:r>
            <a:r>
              <a:rPr lang="en-US" sz="1600" u="sng" dirty="0">
                <a:solidFill>
                  <a:schemeClr val="tx2"/>
                </a:solidFill>
              </a:rPr>
              <a:t>has to fit into memory</a:t>
            </a:r>
          </a:p>
          <a:p>
            <a:r>
              <a:rPr lang="en-US" sz="1600" dirty="0">
                <a:solidFill>
                  <a:schemeClr val="tx2"/>
                </a:solidFill>
              </a:rPr>
              <a:t>Indexing start from 1</a:t>
            </a:r>
          </a:p>
          <a:p>
            <a:pPr marL="285750" indent="-285750">
              <a:buFont typeface="Arial" panose="020B0604020202020204" pitchFamily="34" charset="0"/>
              <a:buChar char="•"/>
            </a:pPr>
            <a:endParaRPr lang="en-US" sz="1600" dirty="0">
              <a:solidFill>
                <a:schemeClr val="tx2"/>
              </a:solidFill>
            </a:endParaRPr>
          </a:p>
          <a:p>
            <a:pPr marL="285750" indent="-285750">
              <a:buFont typeface="Arial" panose="020B0604020202020204" pitchFamily="34" charset="0"/>
              <a:buChar char="•"/>
            </a:pPr>
            <a:r>
              <a:rPr lang="en-US" sz="1600" dirty="0">
                <a:solidFill>
                  <a:srgbClr val="CC99FF"/>
                </a:solidFill>
              </a:rPr>
              <a:t>SET</a:t>
            </a:r>
            <a:r>
              <a:rPr lang="en-US" sz="1600" dirty="0">
                <a:solidFill>
                  <a:schemeClr val="tx2"/>
                </a:solidFill>
              </a:rPr>
              <a:t> </a:t>
            </a:r>
            <a:r>
              <a:rPr lang="en-US" sz="1600" dirty="0">
                <a:solidFill>
                  <a:srgbClr val="CC99FF"/>
                </a:solidFill>
              </a:rPr>
              <a:t>OF         </a:t>
            </a:r>
            <a:r>
              <a:rPr lang="en-US" sz="1600" dirty="0">
                <a:solidFill>
                  <a:schemeClr val="tx2"/>
                </a:solidFill>
              </a:rPr>
              <a:t>Required</a:t>
            </a:r>
          </a:p>
          <a:p>
            <a:pPr marL="285750" indent="-285750">
              <a:buFont typeface="Arial" panose="020B0604020202020204" pitchFamily="34" charset="0"/>
              <a:buChar char="•"/>
            </a:pPr>
            <a:r>
              <a:rPr lang="en-US" sz="1600" dirty="0">
                <a:solidFill>
                  <a:srgbClr val="CC99FF"/>
                </a:solidFill>
              </a:rPr>
              <a:t>&lt;</a:t>
            </a:r>
            <a:r>
              <a:rPr lang="en-US" sz="1600" dirty="0" err="1">
                <a:solidFill>
                  <a:srgbClr val="CC99FF"/>
                </a:solidFill>
              </a:rPr>
              <a:t>dataType</a:t>
            </a:r>
            <a:r>
              <a:rPr lang="en-US" sz="1600" dirty="0">
                <a:solidFill>
                  <a:srgbClr val="CC99FF"/>
                </a:solidFill>
              </a:rPr>
              <a:t>&gt;     </a:t>
            </a:r>
            <a:r>
              <a:rPr lang="en-US" sz="1600" dirty="0">
                <a:solidFill>
                  <a:schemeClr val="tx2"/>
                </a:solidFill>
              </a:rPr>
              <a:t>Element's type</a:t>
            </a:r>
          </a:p>
          <a:p>
            <a:pPr marL="285750" indent="-285750">
              <a:buFont typeface="Arial" panose="020B0604020202020204" pitchFamily="34" charset="0"/>
              <a:buChar char="•"/>
            </a:pPr>
            <a:r>
              <a:rPr lang="en-US" sz="1600" dirty="0" err="1">
                <a:solidFill>
                  <a:srgbClr val="CC99FF"/>
                </a:solidFill>
              </a:rPr>
              <a:t>attr_name</a:t>
            </a:r>
            <a:r>
              <a:rPr lang="en-US" sz="1600" dirty="0">
                <a:solidFill>
                  <a:schemeClr val="tx2"/>
                </a:solidFill>
              </a:rPr>
              <a:t>      The name by which the operation will be invoked</a:t>
            </a:r>
          </a:p>
          <a:p>
            <a:pPr marL="285750" indent="-285750">
              <a:buFont typeface="Arial" panose="020B0604020202020204" pitchFamily="34" charset="0"/>
              <a:buChar char="•"/>
            </a:pPr>
            <a:r>
              <a:rPr lang="en-US" sz="1600" dirty="0">
                <a:solidFill>
                  <a:srgbClr val="CC99FF"/>
                </a:solidFill>
              </a:rPr>
              <a:t>elem1, </a:t>
            </a:r>
            <a:r>
              <a:rPr lang="en-US" sz="1600" dirty="0" err="1">
                <a:solidFill>
                  <a:srgbClr val="CC99FF"/>
                </a:solidFill>
              </a:rPr>
              <a:t>elemN</a:t>
            </a:r>
            <a:r>
              <a:rPr lang="en-US" sz="1600" dirty="0">
                <a:solidFill>
                  <a:srgbClr val="CC99FF"/>
                </a:solidFill>
              </a:rPr>
              <a:t>   </a:t>
            </a:r>
            <a:r>
              <a:rPr lang="en-US" sz="1600" dirty="0">
                <a:solidFill>
                  <a:schemeClr val="tx2"/>
                </a:solidFill>
              </a:rPr>
              <a:t>Input values</a:t>
            </a:r>
          </a:p>
          <a:p>
            <a:pPr marL="285750" indent="-285750">
              <a:buFont typeface="Arial" panose="020B0604020202020204" pitchFamily="34" charset="0"/>
              <a:buChar char="•"/>
            </a:pPr>
            <a:endParaRPr lang="en-US" sz="1600" dirty="0">
              <a:solidFill>
                <a:schemeClr val="tx2"/>
              </a:solidFill>
            </a:endParaRPr>
          </a:p>
        </p:txBody>
      </p:sp>
      <p:pic>
        <p:nvPicPr>
          <p:cNvPr id="3" name="Picture 2">
            <a:extLst>
              <a:ext uri="{FF2B5EF4-FFF2-40B4-BE49-F238E27FC236}">
                <a16:creationId xmlns:a16="http://schemas.microsoft.com/office/drawing/2014/main" id="{41E4F8C2-AA7F-4EA2-ADD2-A988A8375B1D}"/>
              </a:ext>
            </a:extLst>
          </p:cNvPr>
          <p:cNvPicPr>
            <a:picLocks noChangeAspect="1"/>
          </p:cNvPicPr>
          <p:nvPr/>
        </p:nvPicPr>
        <p:blipFill>
          <a:blip r:embed="rId2"/>
          <a:stretch>
            <a:fillRect/>
          </a:stretch>
        </p:blipFill>
        <p:spPr>
          <a:xfrm>
            <a:off x="580200" y="4379532"/>
            <a:ext cx="6016253" cy="11446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07C83797-ABAB-4A72-95A6-B55B78749AB8}"/>
              </a:ext>
            </a:extLst>
          </p:cNvPr>
          <p:cNvPicPr>
            <a:picLocks noChangeAspect="1"/>
          </p:cNvPicPr>
          <p:nvPr/>
        </p:nvPicPr>
        <p:blipFill>
          <a:blip r:embed="rId3"/>
          <a:stretch>
            <a:fillRect/>
          </a:stretch>
        </p:blipFill>
        <p:spPr>
          <a:xfrm>
            <a:off x="6776716" y="2225493"/>
            <a:ext cx="4601217" cy="390580"/>
          </a:xfrm>
          <a:prstGeom prst="rect">
            <a:avLst/>
          </a:prstGeom>
          <a:ln w="38100" cap="sq">
            <a:solidFill>
              <a:srgbClr val="FF9933"/>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4277A8FE-9D02-462C-8565-1BD7656449A7}"/>
              </a:ext>
            </a:extLst>
          </p:cNvPr>
          <p:cNvPicPr>
            <a:picLocks noChangeAspect="1"/>
          </p:cNvPicPr>
          <p:nvPr/>
        </p:nvPicPr>
        <p:blipFill>
          <a:blip r:embed="rId4"/>
          <a:stretch>
            <a:fillRect/>
          </a:stretch>
        </p:blipFill>
        <p:spPr>
          <a:xfrm>
            <a:off x="7432502" y="3926327"/>
            <a:ext cx="3488080" cy="19793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8914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SET Function</a:t>
            </a:r>
          </a:p>
        </p:txBody>
      </p:sp>
      <p:sp>
        <p:nvSpPr>
          <p:cNvPr id="2" name="Rectangle 1"/>
          <p:cNvSpPr/>
          <p:nvPr/>
        </p:nvSpPr>
        <p:spPr>
          <a:xfrm>
            <a:off x="928486" y="1461911"/>
            <a:ext cx="7524520" cy="2800767"/>
          </a:xfrm>
          <a:prstGeom prst="rect">
            <a:avLst/>
          </a:prstGeom>
        </p:spPr>
        <p:txBody>
          <a:bodyPr wrap="square">
            <a:spAutoFit/>
          </a:bodyPr>
          <a:lstStyle/>
          <a:p>
            <a:r>
              <a:rPr lang="en-US" sz="1600" dirty="0">
                <a:solidFill>
                  <a:schemeClr val="tx2"/>
                </a:solidFill>
              </a:rPr>
              <a:t>Convert values from a field in a dataset to a SET OF</a:t>
            </a:r>
          </a:p>
          <a:p>
            <a:r>
              <a:rPr lang="en-US" sz="1600" dirty="0">
                <a:solidFill>
                  <a:schemeClr val="tx2"/>
                </a:solidFill>
              </a:rPr>
              <a:t>Similar to subset and IN in SQL</a:t>
            </a:r>
          </a:p>
          <a:p>
            <a:r>
              <a:rPr lang="en-US" sz="1600" dirty="0">
                <a:solidFill>
                  <a:schemeClr val="tx2"/>
                </a:solidFill>
              </a:rPr>
              <a:t>Doesn’t remove duplicate values</a:t>
            </a:r>
          </a:p>
          <a:p>
            <a:r>
              <a:rPr lang="en-US" sz="1600" dirty="0">
                <a:solidFill>
                  <a:schemeClr val="tx2"/>
                </a:solidFill>
              </a:rPr>
              <a:t>Doesn’t order the list</a:t>
            </a:r>
          </a:p>
          <a:p>
            <a:endParaRPr lang="en-US" sz="1600" dirty="0">
              <a:solidFill>
                <a:schemeClr val="tx2"/>
              </a:solidFill>
            </a:endParaRPr>
          </a:p>
          <a:p>
            <a:pPr marL="285750" indent="-285750">
              <a:buFont typeface="Arial" panose="020B0604020202020204" pitchFamily="34" charset="0"/>
              <a:buChar char="•"/>
            </a:pPr>
            <a:r>
              <a:rPr lang="en-US" sz="1600" dirty="0" err="1">
                <a:solidFill>
                  <a:srgbClr val="00B0F0"/>
                </a:solidFill>
              </a:rPr>
              <a:t>attr_name</a:t>
            </a:r>
            <a:r>
              <a:rPr lang="en-US" sz="1600" dirty="0">
                <a:solidFill>
                  <a:srgbClr val="00B0F0"/>
                </a:solidFill>
              </a:rPr>
              <a:t> </a:t>
            </a:r>
            <a:r>
              <a:rPr lang="en-US" sz="1600" dirty="0">
                <a:solidFill>
                  <a:schemeClr val="tx2"/>
                </a:solidFill>
              </a:rPr>
              <a:t>The name by which the function will be invoked</a:t>
            </a:r>
          </a:p>
          <a:p>
            <a:pPr marL="285750" indent="-285750">
              <a:buFont typeface="Arial" panose="020B0604020202020204" pitchFamily="34" charset="0"/>
              <a:buChar char="•"/>
            </a:pPr>
            <a:r>
              <a:rPr lang="en-US" sz="1600" dirty="0">
                <a:solidFill>
                  <a:srgbClr val="00B0F0"/>
                </a:solidFill>
              </a:rPr>
              <a:t>SET</a:t>
            </a:r>
            <a:r>
              <a:rPr lang="en-US" sz="1600" dirty="0">
                <a:solidFill>
                  <a:schemeClr val="tx2"/>
                </a:solidFill>
              </a:rPr>
              <a:t> ECL keyword, required</a:t>
            </a:r>
          </a:p>
          <a:p>
            <a:pPr marL="285750" indent="-285750">
              <a:buFont typeface="Arial" panose="020B0604020202020204" pitchFamily="34" charset="0"/>
              <a:buChar char="•"/>
            </a:pPr>
            <a:r>
              <a:rPr lang="en-US" sz="1600" dirty="0">
                <a:solidFill>
                  <a:srgbClr val="00B0F0"/>
                </a:solidFill>
              </a:rPr>
              <a:t>dataset_name </a:t>
            </a:r>
            <a:r>
              <a:rPr lang="en-US" sz="1600" dirty="0">
                <a:solidFill>
                  <a:schemeClr val="tx2"/>
                </a:solidFill>
              </a:rPr>
              <a:t>input dataset</a:t>
            </a:r>
          </a:p>
          <a:p>
            <a:pPr marL="285750" indent="-285750">
              <a:buFont typeface="Arial" panose="020B0604020202020204" pitchFamily="34" charset="0"/>
              <a:buChar char="•"/>
            </a:pPr>
            <a:r>
              <a:rPr lang="en-US" sz="1600" dirty="0" err="1">
                <a:solidFill>
                  <a:srgbClr val="00B0F0"/>
                </a:solidFill>
              </a:rPr>
              <a:t>field_name</a:t>
            </a:r>
            <a:r>
              <a:rPr lang="en-US" sz="1600" dirty="0">
                <a:solidFill>
                  <a:srgbClr val="00B0F0"/>
                </a:solidFill>
              </a:rPr>
              <a:t> </a:t>
            </a:r>
            <a:r>
              <a:rPr lang="en-US" sz="1600" dirty="0">
                <a:solidFill>
                  <a:schemeClr val="tx2"/>
                </a:solidFill>
              </a:rPr>
              <a:t>field/column of dataset that will be converted to SET OF</a:t>
            </a:r>
          </a:p>
          <a:p>
            <a:pPr marL="285750" indent="-285750">
              <a:buFontTx/>
              <a:buChar char="-"/>
            </a:pPr>
            <a:endParaRPr lang="en-US" sz="1600" dirty="0">
              <a:solidFill>
                <a:schemeClr val="tx2"/>
              </a:solidFill>
            </a:endParaRPr>
          </a:p>
          <a:p>
            <a:pPr marL="285750" indent="-285750">
              <a:buFontTx/>
              <a:buChar char="-"/>
            </a:pPr>
            <a:endParaRPr lang="en-US" sz="1600" dirty="0">
              <a:solidFill>
                <a:schemeClr val="tx2"/>
              </a:solidFill>
            </a:endParaRPr>
          </a:p>
        </p:txBody>
      </p:sp>
      <p:pic>
        <p:nvPicPr>
          <p:cNvPr id="3" name="Picture 2">
            <a:extLst>
              <a:ext uri="{FF2B5EF4-FFF2-40B4-BE49-F238E27FC236}">
                <a16:creationId xmlns:a16="http://schemas.microsoft.com/office/drawing/2014/main" id="{55C9D547-D30C-405D-84DC-CFC57A69AB04}"/>
              </a:ext>
            </a:extLst>
          </p:cNvPr>
          <p:cNvPicPr>
            <a:picLocks noChangeAspect="1"/>
          </p:cNvPicPr>
          <p:nvPr/>
        </p:nvPicPr>
        <p:blipFill>
          <a:blip r:embed="rId2"/>
          <a:stretch>
            <a:fillRect/>
          </a:stretch>
        </p:blipFill>
        <p:spPr>
          <a:xfrm>
            <a:off x="6920238" y="1877409"/>
            <a:ext cx="4486173" cy="505860"/>
          </a:xfrm>
          <a:prstGeom prst="rect">
            <a:avLst/>
          </a:prstGeom>
          <a:ln w="38100" cap="sq">
            <a:solidFill>
              <a:srgbClr val="FF0066"/>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B97E3D34-4C75-4B1F-A280-40E341D64042}"/>
              </a:ext>
            </a:extLst>
          </p:cNvPr>
          <p:cNvPicPr>
            <a:picLocks noChangeAspect="1"/>
          </p:cNvPicPr>
          <p:nvPr/>
        </p:nvPicPr>
        <p:blipFill>
          <a:blip r:embed="rId3"/>
          <a:stretch>
            <a:fillRect/>
          </a:stretch>
        </p:blipFill>
        <p:spPr>
          <a:xfrm>
            <a:off x="8453006" y="5043116"/>
            <a:ext cx="2067213" cy="314369"/>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a:extLst>
              <a:ext uri="{FF2B5EF4-FFF2-40B4-BE49-F238E27FC236}">
                <a16:creationId xmlns:a16="http://schemas.microsoft.com/office/drawing/2014/main" id="{CF00480D-1085-4C94-8978-7580AEC39EEA}"/>
              </a:ext>
            </a:extLst>
          </p:cNvPr>
          <p:cNvPicPr>
            <a:picLocks noChangeAspect="1"/>
          </p:cNvPicPr>
          <p:nvPr/>
        </p:nvPicPr>
        <p:blipFill>
          <a:blip r:embed="rId4"/>
          <a:stretch>
            <a:fillRect/>
          </a:stretch>
        </p:blipFill>
        <p:spPr>
          <a:xfrm>
            <a:off x="1499757" y="4204798"/>
            <a:ext cx="5420481" cy="19910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Arrow: Right 6">
            <a:extLst>
              <a:ext uri="{FF2B5EF4-FFF2-40B4-BE49-F238E27FC236}">
                <a16:creationId xmlns:a16="http://schemas.microsoft.com/office/drawing/2014/main" id="{2D202B68-807F-4238-9AF0-01A90CB07411}"/>
              </a:ext>
            </a:extLst>
          </p:cNvPr>
          <p:cNvSpPr/>
          <p:nvPr/>
        </p:nvSpPr>
        <p:spPr>
          <a:xfrm>
            <a:off x="7057738" y="5200300"/>
            <a:ext cx="1200150" cy="45719"/>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029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IN – NOT IN Operators</a:t>
            </a:r>
          </a:p>
        </p:txBody>
      </p:sp>
      <p:sp>
        <p:nvSpPr>
          <p:cNvPr id="2" name="Rectangle 1"/>
          <p:cNvSpPr/>
          <p:nvPr/>
        </p:nvSpPr>
        <p:spPr>
          <a:xfrm>
            <a:off x="1252335" y="1557161"/>
            <a:ext cx="8750973" cy="1077218"/>
          </a:xfrm>
          <a:prstGeom prst="rect">
            <a:avLst/>
          </a:prstGeom>
        </p:spPr>
        <p:txBody>
          <a:bodyPr wrap="square">
            <a:spAutoFit/>
          </a:bodyPr>
          <a:lstStyle/>
          <a:p>
            <a:pPr marL="285750" indent="-285750">
              <a:buFont typeface="Arial" panose="020B0604020202020204" pitchFamily="34" charset="0"/>
              <a:buChar char="•"/>
            </a:pPr>
            <a:r>
              <a:rPr lang="en-US" sz="1600" dirty="0">
                <a:solidFill>
                  <a:schemeClr val="tx2"/>
                </a:solidFill>
              </a:rPr>
              <a:t>It’s an operator </a:t>
            </a:r>
          </a:p>
          <a:p>
            <a:pPr marL="285750" indent="-285750">
              <a:buFont typeface="Arial" panose="020B0604020202020204" pitchFamily="34" charset="0"/>
              <a:buChar char="•"/>
            </a:pPr>
            <a:r>
              <a:rPr lang="en-US" sz="1600" dirty="0">
                <a:solidFill>
                  <a:schemeClr val="tx2"/>
                </a:solidFill>
              </a:rPr>
              <a:t>A collection of OR conditions</a:t>
            </a:r>
          </a:p>
          <a:p>
            <a:pPr marL="285750" indent="-285750">
              <a:buFont typeface="Arial" panose="020B0604020202020204" pitchFamily="34" charset="0"/>
              <a:buChar char="•"/>
            </a:pPr>
            <a:r>
              <a:rPr lang="en-US" sz="1600" dirty="0">
                <a:solidFill>
                  <a:schemeClr val="tx2"/>
                </a:solidFill>
              </a:rPr>
              <a:t>Search a SET to check for result </a:t>
            </a:r>
          </a:p>
          <a:p>
            <a:pPr marL="285750" indent="-285750">
              <a:buFont typeface="Arial" panose="020B0604020202020204" pitchFamily="34" charset="0"/>
              <a:buChar char="•"/>
            </a:pPr>
            <a:r>
              <a:rPr lang="en-US" sz="1600" dirty="0">
                <a:solidFill>
                  <a:schemeClr val="tx2"/>
                </a:solidFill>
              </a:rPr>
              <a:t>It can be used on a dataset field </a:t>
            </a:r>
          </a:p>
        </p:txBody>
      </p:sp>
      <p:pic>
        <p:nvPicPr>
          <p:cNvPr id="3" name="Picture 2">
            <a:extLst>
              <a:ext uri="{FF2B5EF4-FFF2-40B4-BE49-F238E27FC236}">
                <a16:creationId xmlns:a16="http://schemas.microsoft.com/office/drawing/2014/main" id="{833ED381-B0C2-414E-8BC9-8710C0D17A81}"/>
              </a:ext>
            </a:extLst>
          </p:cNvPr>
          <p:cNvPicPr>
            <a:picLocks noChangeAspect="1"/>
          </p:cNvPicPr>
          <p:nvPr/>
        </p:nvPicPr>
        <p:blipFill>
          <a:blip r:embed="rId2"/>
          <a:stretch>
            <a:fillRect/>
          </a:stretch>
        </p:blipFill>
        <p:spPr>
          <a:xfrm>
            <a:off x="1666476" y="3082314"/>
            <a:ext cx="5715798" cy="30674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59A2E7A6-213C-470B-86AD-43EDC686C62F}"/>
              </a:ext>
            </a:extLst>
          </p:cNvPr>
          <p:cNvPicPr>
            <a:picLocks noChangeAspect="1"/>
          </p:cNvPicPr>
          <p:nvPr/>
        </p:nvPicPr>
        <p:blipFill>
          <a:blip r:embed="rId3"/>
          <a:stretch>
            <a:fillRect/>
          </a:stretch>
        </p:blipFill>
        <p:spPr>
          <a:xfrm>
            <a:off x="8989475" y="4975010"/>
            <a:ext cx="3072097" cy="651657"/>
          </a:xfrm>
          <a:prstGeom prst="roundRect">
            <a:avLst>
              <a:gd name="adj" fmla="val 16667"/>
            </a:avLst>
          </a:prstGeom>
          <a:ln>
            <a:noFill/>
          </a:ln>
          <a:effectLst>
            <a:outerShdw blurRad="76200" dist="38100" dir="7800000" algn="tl" rotWithShape="0">
              <a:srgbClr val="00B050"/>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Arrow: Right 5">
            <a:extLst>
              <a:ext uri="{FF2B5EF4-FFF2-40B4-BE49-F238E27FC236}">
                <a16:creationId xmlns:a16="http://schemas.microsoft.com/office/drawing/2014/main" id="{D2A69093-CB3B-4735-9429-9071E934D612}"/>
              </a:ext>
            </a:extLst>
          </p:cNvPr>
          <p:cNvSpPr/>
          <p:nvPr/>
        </p:nvSpPr>
        <p:spPr>
          <a:xfrm>
            <a:off x="7651013" y="5301685"/>
            <a:ext cx="1200150" cy="45719"/>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232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BETWEEN Operator</a:t>
            </a:r>
          </a:p>
        </p:txBody>
      </p:sp>
      <p:sp>
        <p:nvSpPr>
          <p:cNvPr id="6" name="Content Placeholder 2">
            <a:extLst>
              <a:ext uri="{FF2B5EF4-FFF2-40B4-BE49-F238E27FC236}">
                <a16:creationId xmlns:a16="http://schemas.microsoft.com/office/drawing/2014/main" id="{F0ADAA22-0755-4657-BBA7-7A0C7A46BB9D}"/>
              </a:ext>
            </a:extLst>
          </p:cNvPr>
          <p:cNvSpPr>
            <a:spLocks noGrp="1"/>
          </p:cNvSpPr>
          <p:nvPr/>
        </p:nvSpPr>
        <p:spPr>
          <a:xfrm>
            <a:off x="935126" y="1714074"/>
            <a:ext cx="8491018" cy="19848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600" dirty="0">
                <a:solidFill>
                  <a:schemeClr val="tx2"/>
                </a:solidFill>
              </a:rPr>
              <a:t>It’s an operator for range check.</a:t>
            </a:r>
          </a:p>
          <a:p>
            <a:pPr marL="457200" lvl="1" indent="0">
              <a:buNone/>
            </a:pPr>
            <a:r>
              <a:rPr lang="en-US" sz="1600" dirty="0">
                <a:solidFill>
                  <a:schemeClr val="tx2"/>
                </a:solidFill>
              </a:rPr>
              <a:t>Same as &lt;= and &gt;=</a:t>
            </a:r>
          </a:p>
          <a:p>
            <a:pPr lvl="1">
              <a:buFontTx/>
              <a:buChar char="-"/>
            </a:pPr>
            <a:endParaRPr lang="en-US" sz="1600" dirty="0">
              <a:solidFill>
                <a:schemeClr val="tx2"/>
              </a:solidFill>
              <a:cs typeface="Consolas" panose="020B0609020204030204" pitchFamily="49" charset="0"/>
            </a:endParaRPr>
          </a:p>
          <a:p>
            <a:pPr lvl="1"/>
            <a:r>
              <a:rPr lang="en-US" sz="1600" dirty="0" err="1">
                <a:solidFill>
                  <a:srgbClr val="00B050"/>
                </a:solidFill>
              </a:rPr>
              <a:t>attr_name</a:t>
            </a:r>
            <a:r>
              <a:rPr lang="en-US" sz="1600" dirty="0">
                <a:solidFill>
                  <a:srgbClr val="00B050"/>
                </a:solidFill>
              </a:rPr>
              <a:t> </a:t>
            </a:r>
            <a:r>
              <a:rPr lang="en-US" sz="1600" dirty="0">
                <a:solidFill>
                  <a:schemeClr val="tx2"/>
                </a:solidFill>
              </a:rPr>
              <a:t>The name by which the operation will be invoked</a:t>
            </a:r>
          </a:p>
          <a:p>
            <a:pPr lvl="1"/>
            <a:r>
              <a:rPr lang="en-US" sz="1600" dirty="0" err="1">
                <a:solidFill>
                  <a:srgbClr val="00B050"/>
                </a:solidFill>
              </a:rPr>
              <a:t>seek_val</a:t>
            </a:r>
            <a:r>
              <a:rPr lang="en-US" sz="1600" dirty="0">
                <a:solidFill>
                  <a:srgbClr val="00B050"/>
                </a:solidFill>
              </a:rPr>
              <a:t>   </a:t>
            </a:r>
            <a:r>
              <a:rPr lang="en-US" sz="1600" dirty="0">
                <a:solidFill>
                  <a:schemeClr val="tx2"/>
                </a:solidFill>
              </a:rPr>
              <a:t>The value to be checked. Can be a dataset field</a:t>
            </a:r>
          </a:p>
          <a:p>
            <a:pPr lvl="1"/>
            <a:r>
              <a:rPr lang="en-US" sz="1600" dirty="0">
                <a:solidFill>
                  <a:srgbClr val="00B050"/>
                </a:solidFill>
              </a:rPr>
              <a:t>BETWEEN</a:t>
            </a:r>
            <a:r>
              <a:rPr lang="en-US" sz="1600" dirty="0">
                <a:solidFill>
                  <a:schemeClr val="tx2"/>
                </a:solidFill>
              </a:rPr>
              <a:t>  Required</a:t>
            </a:r>
          </a:p>
          <a:p>
            <a:pPr lvl="1"/>
            <a:r>
              <a:rPr lang="en-US" sz="1600" dirty="0">
                <a:solidFill>
                  <a:srgbClr val="00B050"/>
                </a:solidFill>
              </a:rPr>
              <a:t>NOT</a:t>
            </a:r>
            <a:r>
              <a:rPr lang="en-US" sz="1600" dirty="0">
                <a:solidFill>
                  <a:schemeClr val="tx2"/>
                </a:solidFill>
              </a:rPr>
              <a:t>      Optional </a:t>
            </a:r>
          </a:p>
          <a:p>
            <a:pPr lvl="1"/>
            <a:r>
              <a:rPr lang="en-US" sz="1600" dirty="0" err="1">
                <a:solidFill>
                  <a:srgbClr val="00B050"/>
                </a:solidFill>
              </a:rPr>
              <a:t>Low_val</a:t>
            </a:r>
            <a:r>
              <a:rPr lang="en-US" sz="1600" dirty="0">
                <a:solidFill>
                  <a:schemeClr val="tx2"/>
                </a:solidFill>
              </a:rPr>
              <a:t>    Low value in the range</a:t>
            </a:r>
          </a:p>
          <a:p>
            <a:pPr lvl="1"/>
            <a:r>
              <a:rPr lang="en-US" sz="1600" dirty="0">
                <a:solidFill>
                  <a:srgbClr val="00B050"/>
                </a:solidFill>
              </a:rPr>
              <a:t>AND</a:t>
            </a:r>
            <a:r>
              <a:rPr lang="en-US" sz="1600" dirty="0">
                <a:solidFill>
                  <a:schemeClr val="tx2"/>
                </a:solidFill>
              </a:rPr>
              <a:t>       Required</a:t>
            </a:r>
          </a:p>
          <a:p>
            <a:pPr lvl="1"/>
            <a:r>
              <a:rPr lang="en-US" sz="1600" dirty="0" err="1">
                <a:solidFill>
                  <a:srgbClr val="00B050"/>
                </a:solidFill>
              </a:rPr>
              <a:t>high_val</a:t>
            </a:r>
            <a:r>
              <a:rPr lang="en-US" sz="1600" dirty="0">
                <a:solidFill>
                  <a:schemeClr val="tx2"/>
                </a:solidFill>
              </a:rPr>
              <a:t>   High value in the range</a:t>
            </a:r>
          </a:p>
          <a:p>
            <a:pPr lvl="1">
              <a:buFontTx/>
              <a:buChar char="-"/>
            </a:pPr>
            <a:endParaRPr lang="en-US" sz="1600" dirty="0">
              <a:solidFill>
                <a:schemeClr val="tx2"/>
              </a:solidFill>
              <a:cs typeface="Consolas" panose="020B0609020204030204" pitchFamily="49" charset="0"/>
            </a:endParaRPr>
          </a:p>
        </p:txBody>
      </p:sp>
      <p:pic>
        <p:nvPicPr>
          <p:cNvPr id="7" name="Picture 6">
            <a:extLst>
              <a:ext uri="{FF2B5EF4-FFF2-40B4-BE49-F238E27FC236}">
                <a16:creationId xmlns:a16="http://schemas.microsoft.com/office/drawing/2014/main" id="{22ED5EE7-5676-481A-8CC8-38174C598D14}"/>
              </a:ext>
            </a:extLst>
          </p:cNvPr>
          <p:cNvPicPr>
            <a:picLocks noChangeAspect="1"/>
          </p:cNvPicPr>
          <p:nvPr/>
        </p:nvPicPr>
        <p:blipFill>
          <a:blip r:embed="rId2"/>
          <a:stretch>
            <a:fillRect/>
          </a:stretch>
        </p:blipFill>
        <p:spPr>
          <a:xfrm>
            <a:off x="6752923" y="1819236"/>
            <a:ext cx="4324954" cy="552527"/>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06A83BEB-C705-4E14-9DCA-77A231F86CD2}"/>
              </a:ext>
            </a:extLst>
          </p:cNvPr>
          <p:cNvPicPr>
            <a:picLocks noChangeAspect="1"/>
          </p:cNvPicPr>
          <p:nvPr/>
        </p:nvPicPr>
        <p:blipFill>
          <a:blip r:embed="rId3"/>
          <a:stretch>
            <a:fillRect/>
          </a:stretch>
        </p:blipFill>
        <p:spPr>
          <a:xfrm>
            <a:off x="3204734" y="5143926"/>
            <a:ext cx="4857998" cy="728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8685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Math Functions </a:t>
            </a:r>
          </a:p>
        </p:txBody>
      </p:sp>
      <p:sp>
        <p:nvSpPr>
          <p:cNvPr id="2" name="Rectangle 1"/>
          <p:cNvSpPr/>
          <p:nvPr/>
        </p:nvSpPr>
        <p:spPr>
          <a:xfrm>
            <a:off x="1126194" y="1595261"/>
            <a:ext cx="6205740" cy="2062103"/>
          </a:xfrm>
          <a:prstGeom prst="rect">
            <a:avLst/>
          </a:prstGeom>
        </p:spPr>
        <p:txBody>
          <a:bodyPr wrap="square">
            <a:spAutoFit/>
          </a:bodyPr>
          <a:lstStyle/>
          <a:p>
            <a:r>
              <a:rPr lang="en-US" sz="1600" b="1" dirty="0">
                <a:solidFill>
                  <a:schemeClr val="tx2"/>
                </a:solidFill>
              </a:rPr>
              <a:t>COUNT</a:t>
            </a:r>
          </a:p>
          <a:p>
            <a:r>
              <a:rPr lang="en-US" sz="1600" dirty="0">
                <a:solidFill>
                  <a:schemeClr val="tx2"/>
                </a:solidFill>
              </a:rPr>
              <a:t>Returns the total count of a set or a field in a dataset</a:t>
            </a:r>
          </a:p>
          <a:p>
            <a:endParaRPr lang="en-US" sz="1600" b="1" dirty="0">
              <a:solidFill>
                <a:schemeClr val="tx2"/>
              </a:solidFill>
            </a:endParaRPr>
          </a:p>
          <a:p>
            <a:r>
              <a:rPr lang="en-US" sz="1600" b="1" dirty="0">
                <a:solidFill>
                  <a:schemeClr val="tx2"/>
                </a:solidFill>
              </a:rPr>
              <a:t>SUM</a:t>
            </a:r>
          </a:p>
          <a:p>
            <a:r>
              <a:rPr lang="en-US" sz="1600" dirty="0">
                <a:solidFill>
                  <a:schemeClr val="tx2"/>
                </a:solidFill>
              </a:rPr>
              <a:t>Returns the total value from a set or a field in a dataset</a:t>
            </a:r>
          </a:p>
          <a:p>
            <a:endParaRPr lang="en-US" sz="1600" dirty="0">
              <a:solidFill>
                <a:schemeClr val="tx2"/>
              </a:solidFill>
            </a:endParaRPr>
          </a:p>
          <a:p>
            <a:endParaRPr lang="en-US" sz="1600" dirty="0">
              <a:solidFill>
                <a:schemeClr val="tx2"/>
              </a:solidFill>
            </a:endParaRPr>
          </a:p>
          <a:p>
            <a:endParaRPr lang="en-US" sz="1600" b="1" dirty="0">
              <a:solidFill>
                <a:schemeClr val="tx2"/>
              </a:solidFill>
            </a:endParaRPr>
          </a:p>
        </p:txBody>
      </p:sp>
      <p:pic>
        <p:nvPicPr>
          <p:cNvPr id="4" name="Picture 3">
            <a:extLst>
              <a:ext uri="{FF2B5EF4-FFF2-40B4-BE49-F238E27FC236}">
                <a16:creationId xmlns:a16="http://schemas.microsoft.com/office/drawing/2014/main" id="{6E8CF66A-C9D2-4599-BACE-B1CCEF18F519}"/>
              </a:ext>
            </a:extLst>
          </p:cNvPr>
          <p:cNvPicPr>
            <a:picLocks noChangeAspect="1"/>
          </p:cNvPicPr>
          <p:nvPr/>
        </p:nvPicPr>
        <p:blipFill rotWithShape="1">
          <a:blip r:embed="rId2"/>
          <a:srcRect b="13387"/>
          <a:stretch/>
        </p:blipFill>
        <p:spPr>
          <a:xfrm>
            <a:off x="6309963" y="3137099"/>
            <a:ext cx="5529001" cy="32052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6">
            <a:extLst>
              <a:ext uri="{FF2B5EF4-FFF2-40B4-BE49-F238E27FC236}">
                <a16:creationId xmlns:a16="http://schemas.microsoft.com/office/drawing/2014/main" id="{174E7AAF-0458-4EA9-BBA5-A8521B415A60}"/>
              </a:ext>
            </a:extLst>
          </p:cNvPr>
          <p:cNvSpPr/>
          <p:nvPr/>
        </p:nvSpPr>
        <p:spPr>
          <a:xfrm>
            <a:off x="1051523" y="3595845"/>
            <a:ext cx="5395376" cy="1569660"/>
          </a:xfrm>
          <a:prstGeom prst="rect">
            <a:avLst/>
          </a:prstGeom>
        </p:spPr>
        <p:txBody>
          <a:bodyPr wrap="square">
            <a:spAutoFit/>
          </a:bodyPr>
          <a:lstStyle/>
          <a:p>
            <a:pPr marL="285750" indent="-285750">
              <a:buFont typeface="Arial" panose="020B0604020202020204" pitchFamily="34" charset="0"/>
              <a:buChar char="•"/>
            </a:pPr>
            <a:r>
              <a:rPr lang="en-US" sz="1600" dirty="0" err="1">
                <a:solidFill>
                  <a:srgbClr val="110B89"/>
                </a:solidFill>
              </a:rPr>
              <a:t>attr_name</a:t>
            </a:r>
            <a:r>
              <a:rPr lang="en-US" sz="1600" dirty="0">
                <a:solidFill>
                  <a:schemeClr val="tx2"/>
                </a:solidFill>
              </a:rPr>
              <a:t> The name by which the function will be invoked</a:t>
            </a:r>
          </a:p>
          <a:p>
            <a:pPr marL="285750" indent="-285750">
              <a:buFont typeface="Arial" panose="020B0604020202020204" pitchFamily="34" charset="0"/>
              <a:buChar char="•"/>
            </a:pPr>
            <a:r>
              <a:rPr lang="en-US" sz="1600" dirty="0">
                <a:solidFill>
                  <a:srgbClr val="110B89"/>
                </a:solidFill>
              </a:rPr>
              <a:t>MAX/MIN  </a:t>
            </a:r>
            <a:r>
              <a:rPr lang="en-US" sz="1600" dirty="0">
                <a:solidFill>
                  <a:schemeClr val="tx2"/>
                </a:solidFill>
              </a:rPr>
              <a:t>Required</a:t>
            </a:r>
          </a:p>
          <a:p>
            <a:pPr marL="285750" indent="-285750">
              <a:buFont typeface="Arial" panose="020B0604020202020204" pitchFamily="34" charset="0"/>
              <a:buChar char="•"/>
            </a:pPr>
            <a:r>
              <a:rPr lang="en-US" sz="1600" dirty="0" err="1">
                <a:solidFill>
                  <a:srgbClr val="110B89"/>
                </a:solidFill>
              </a:rPr>
              <a:t>setValues</a:t>
            </a:r>
            <a:r>
              <a:rPr lang="en-US" sz="1600" dirty="0">
                <a:solidFill>
                  <a:schemeClr val="tx2"/>
                </a:solidFill>
              </a:rPr>
              <a:t>  Input set</a:t>
            </a:r>
          </a:p>
          <a:p>
            <a:pPr marL="285750" indent="-285750">
              <a:buFont typeface="Arial" panose="020B0604020202020204" pitchFamily="34" charset="0"/>
              <a:buChar char="•"/>
            </a:pPr>
            <a:r>
              <a:rPr lang="en-US" sz="1600" dirty="0">
                <a:solidFill>
                  <a:srgbClr val="110B89"/>
                </a:solidFill>
              </a:rPr>
              <a:t>dataset_name  </a:t>
            </a:r>
            <a:r>
              <a:rPr lang="en-US" sz="1600" dirty="0">
                <a:solidFill>
                  <a:schemeClr val="tx2"/>
                </a:solidFill>
              </a:rPr>
              <a:t>Input dataset</a:t>
            </a:r>
          </a:p>
          <a:p>
            <a:pPr marL="285750" indent="-285750">
              <a:buFont typeface="Arial" panose="020B0604020202020204" pitchFamily="34" charset="0"/>
              <a:buChar char="•"/>
            </a:pPr>
            <a:r>
              <a:rPr lang="en-US" sz="1600" dirty="0" err="1">
                <a:solidFill>
                  <a:srgbClr val="110B89"/>
                </a:solidFill>
              </a:rPr>
              <a:t>field_name</a:t>
            </a:r>
            <a:r>
              <a:rPr lang="en-US" sz="1600" dirty="0">
                <a:solidFill>
                  <a:schemeClr val="tx2"/>
                </a:solidFill>
              </a:rPr>
              <a:t> Field/column of dataset to be checked</a:t>
            </a:r>
          </a:p>
        </p:txBody>
      </p:sp>
      <p:pic>
        <p:nvPicPr>
          <p:cNvPr id="9" name="Picture 8">
            <a:extLst>
              <a:ext uri="{FF2B5EF4-FFF2-40B4-BE49-F238E27FC236}">
                <a16:creationId xmlns:a16="http://schemas.microsoft.com/office/drawing/2014/main" id="{3A904C1B-0792-4E10-9A4F-1A63493AE0AE}"/>
              </a:ext>
            </a:extLst>
          </p:cNvPr>
          <p:cNvPicPr>
            <a:picLocks noChangeAspect="1"/>
          </p:cNvPicPr>
          <p:nvPr/>
        </p:nvPicPr>
        <p:blipFill>
          <a:blip r:embed="rId3"/>
          <a:stretch>
            <a:fillRect/>
          </a:stretch>
        </p:blipFill>
        <p:spPr>
          <a:xfrm>
            <a:off x="7090563" y="1628958"/>
            <a:ext cx="3715760" cy="1242494"/>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63654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Math Functions </a:t>
            </a:r>
          </a:p>
        </p:txBody>
      </p:sp>
      <p:sp>
        <p:nvSpPr>
          <p:cNvPr id="2" name="Rectangle 1"/>
          <p:cNvSpPr/>
          <p:nvPr/>
        </p:nvSpPr>
        <p:spPr>
          <a:xfrm>
            <a:off x="1126194" y="1595261"/>
            <a:ext cx="6205740" cy="2062103"/>
          </a:xfrm>
          <a:prstGeom prst="rect">
            <a:avLst/>
          </a:prstGeom>
        </p:spPr>
        <p:txBody>
          <a:bodyPr wrap="square">
            <a:spAutoFit/>
          </a:bodyPr>
          <a:lstStyle/>
          <a:p>
            <a:r>
              <a:rPr lang="en-US" sz="1600" b="1" dirty="0">
                <a:solidFill>
                  <a:schemeClr val="tx2"/>
                </a:solidFill>
              </a:rPr>
              <a:t>MAX</a:t>
            </a:r>
          </a:p>
          <a:p>
            <a:r>
              <a:rPr lang="en-US" sz="1600" dirty="0">
                <a:solidFill>
                  <a:schemeClr val="tx2"/>
                </a:solidFill>
              </a:rPr>
              <a:t>Returns the maximum value from a set or a field in a dataset</a:t>
            </a:r>
          </a:p>
          <a:p>
            <a:endParaRPr lang="en-US" sz="1600" b="1" dirty="0">
              <a:solidFill>
                <a:schemeClr val="tx2"/>
              </a:solidFill>
            </a:endParaRPr>
          </a:p>
          <a:p>
            <a:r>
              <a:rPr lang="en-US" sz="1600" b="1" dirty="0">
                <a:solidFill>
                  <a:schemeClr val="tx2"/>
                </a:solidFill>
              </a:rPr>
              <a:t>MIN</a:t>
            </a:r>
          </a:p>
          <a:p>
            <a:r>
              <a:rPr lang="en-US" sz="1600" dirty="0">
                <a:solidFill>
                  <a:schemeClr val="tx2"/>
                </a:solidFill>
              </a:rPr>
              <a:t>Returns the minimum value from a set or a field in a dataset</a:t>
            </a:r>
          </a:p>
          <a:p>
            <a:endParaRPr lang="en-US" sz="1600" dirty="0">
              <a:solidFill>
                <a:schemeClr val="tx2"/>
              </a:solidFill>
            </a:endParaRPr>
          </a:p>
          <a:p>
            <a:endParaRPr lang="en-US" sz="1600" dirty="0">
              <a:solidFill>
                <a:schemeClr val="tx2"/>
              </a:solidFill>
            </a:endParaRPr>
          </a:p>
          <a:p>
            <a:endParaRPr lang="en-US" sz="1600" b="1" dirty="0">
              <a:solidFill>
                <a:schemeClr val="tx2"/>
              </a:solidFill>
            </a:endParaRPr>
          </a:p>
        </p:txBody>
      </p:sp>
      <p:pic>
        <p:nvPicPr>
          <p:cNvPr id="3" name="Picture 2">
            <a:extLst>
              <a:ext uri="{FF2B5EF4-FFF2-40B4-BE49-F238E27FC236}">
                <a16:creationId xmlns:a16="http://schemas.microsoft.com/office/drawing/2014/main" id="{663CAEEA-45D1-46C7-8D42-275F68AB07C5}"/>
              </a:ext>
            </a:extLst>
          </p:cNvPr>
          <p:cNvPicPr>
            <a:picLocks noChangeAspect="1"/>
          </p:cNvPicPr>
          <p:nvPr/>
        </p:nvPicPr>
        <p:blipFill>
          <a:blip r:embed="rId2"/>
          <a:stretch>
            <a:fillRect/>
          </a:stretch>
        </p:blipFill>
        <p:spPr>
          <a:xfrm>
            <a:off x="3303517" y="3316677"/>
            <a:ext cx="5849166" cy="29912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F5359D8B-F9E8-4C59-9CBE-231164DCBF01}"/>
              </a:ext>
            </a:extLst>
          </p:cNvPr>
          <p:cNvPicPr>
            <a:picLocks noChangeAspect="1"/>
          </p:cNvPicPr>
          <p:nvPr/>
        </p:nvPicPr>
        <p:blipFill>
          <a:blip r:embed="rId3"/>
          <a:stretch>
            <a:fillRect/>
          </a:stretch>
        </p:blipFill>
        <p:spPr>
          <a:xfrm>
            <a:off x="7600713" y="1808511"/>
            <a:ext cx="3391373" cy="1143160"/>
          </a:xfrm>
          <a:prstGeom prst="rect">
            <a:avLst/>
          </a:prstGeom>
          <a:ln w="38100" cap="sq">
            <a:solidFill>
              <a:srgbClr val="CC66FF"/>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3428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Math Functions </a:t>
            </a:r>
          </a:p>
        </p:txBody>
      </p:sp>
      <p:sp>
        <p:nvSpPr>
          <p:cNvPr id="2" name="Rectangle 1"/>
          <p:cNvSpPr/>
          <p:nvPr/>
        </p:nvSpPr>
        <p:spPr>
          <a:xfrm>
            <a:off x="1126194" y="1595261"/>
            <a:ext cx="6205740" cy="2062103"/>
          </a:xfrm>
          <a:prstGeom prst="rect">
            <a:avLst/>
          </a:prstGeom>
        </p:spPr>
        <p:txBody>
          <a:bodyPr wrap="square">
            <a:spAutoFit/>
          </a:bodyPr>
          <a:lstStyle/>
          <a:p>
            <a:r>
              <a:rPr lang="en-US" sz="1600" b="1" dirty="0">
                <a:solidFill>
                  <a:schemeClr val="tx2"/>
                </a:solidFill>
              </a:rPr>
              <a:t>AVE</a:t>
            </a:r>
          </a:p>
          <a:p>
            <a:r>
              <a:rPr lang="en-US" sz="1600" dirty="0">
                <a:solidFill>
                  <a:schemeClr val="tx2"/>
                </a:solidFill>
              </a:rPr>
              <a:t>Returns the average value from a set or a field in a dataset</a:t>
            </a:r>
          </a:p>
          <a:p>
            <a:endParaRPr lang="en-US" sz="1600" b="1" dirty="0">
              <a:solidFill>
                <a:schemeClr val="tx2"/>
              </a:solidFill>
            </a:endParaRPr>
          </a:p>
          <a:p>
            <a:r>
              <a:rPr lang="en-US" sz="1600" b="1" dirty="0">
                <a:solidFill>
                  <a:schemeClr val="tx2"/>
                </a:solidFill>
              </a:rPr>
              <a:t>Truncate</a:t>
            </a:r>
          </a:p>
          <a:p>
            <a:r>
              <a:rPr lang="en-US" sz="1600" dirty="0">
                <a:solidFill>
                  <a:schemeClr val="tx2"/>
                </a:solidFill>
              </a:rPr>
              <a:t>Returns the integer portion of </a:t>
            </a:r>
            <a:r>
              <a:rPr lang="en-US" sz="1600" u="sng" dirty="0">
                <a:solidFill>
                  <a:schemeClr val="tx2"/>
                </a:solidFill>
              </a:rPr>
              <a:t>real</a:t>
            </a:r>
            <a:r>
              <a:rPr lang="en-US" sz="1600" dirty="0">
                <a:solidFill>
                  <a:schemeClr val="tx2"/>
                </a:solidFill>
              </a:rPr>
              <a:t> value</a:t>
            </a:r>
            <a:endParaRPr lang="en-US" sz="1600" u="sng" dirty="0">
              <a:solidFill>
                <a:schemeClr val="tx2"/>
              </a:solidFill>
            </a:endParaRPr>
          </a:p>
          <a:p>
            <a:endParaRPr lang="en-US" sz="1600" dirty="0">
              <a:solidFill>
                <a:schemeClr val="tx2"/>
              </a:solidFill>
            </a:endParaRPr>
          </a:p>
          <a:p>
            <a:endParaRPr lang="en-US" sz="1600" dirty="0">
              <a:solidFill>
                <a:schemeClr val="tx2"/>
              </a:solidFill>
            </a:endParaRPr>
          </a:p>
          <a:p>
            <a:endParaRPr lang="en-US" sz="1600" b="1" dirty="0">
              <a:solidFill>
                <a:schemeClr val="tx2"/>
              </a:solidFill>
            </a:endParaRPr>
          </a:p>
        </p:txBody>
      </p:sp>
      <p:pic>
        <p:nvPicPr>
          <p:cNvPr id="7" name="Picture 6">
            <a:extLst>
              <a:ext uri="{FF2B5EF4-FFF2-40B4-BE49-F238E27FC236}">
                <a16:creationId xmlns:a16="http://schemas.microsoft.com/office/drawing/2014/main" id="{80BA9733-AF32-49BC-B265-768A5B31F413}"/>
              </a:ext>
            </a:extLst>
          </p:cNvPr>
          <p:cNvPicPr>
            <a:picLocks noChangeAspect="1"/>
          </p:cNvPicPr>
          <p:nvPr/>
        </p:nvPicPr>
        <p:blipFill>
          <a:blip r:embed="rId2"/>
          <a:stretch>
            <a:fillRect/>
          </a:stretch>
        </p:blipFill>
        <p:spPr>
          <a:xfrm>
            <a:off x="7424468" y="1776099"/>
            <a:ext cx="3858163" cy="1133633"/>
          </a:xfrm>
          <a:prstGeom prst="rect">
            <a:avLst/>
          </a:prstGeom>
          <a:ln w="76200" cap="sq">
            <a:solidFill>
              <a:srgbClr val="7030A0"/>
            </a:solidFill>
            <a:miter lim="800000"/>
          </a:ln>
          <a:effectLst>
            <a:outerShdw blurRad="57150" dist="50800" dir="2700000" algn="tl" rotWithShape="0">
              <a:srgbClr val="000000">
                <a:alpha val="40000"/>
              </a:srgbClr>
            </a:outerShdw>
          </a:effectLst>
        </p:spPr>
      </p:pic>
      <p:pic>
        <p:nvPicPr>
          <p:cNvPr id="8" name="Picture 7">
            <a:extLst>
              <a:ext uri="{FF2B5EF4-FFF2-40B4-BE49-F238E27FC236}">
                <a16:creationId xmlns:a16="http://schemas.microsoft.com/office/drawing/2014/main" id="{20DEE959-D2D8-4161-BDD7-F5E628428960}"/>
              </a:ext>
            </a:extLst>
          </p:cNvPr>
          <p:cNvPicPr>
            <a:picLocks noChangeAspect="1"/>
          </p:cNvPicPr>
          <p:nvPr/>
        </p:nvPicPr>
        <p:blipFill>
          <a:blip r:embed="rId3"/>
          <a:stretch>
            <a:fillRect/>
          </a:stretch>
        </p:blipFill>
        <p:spPr>
          <a:xfrm>
            <a:off x="2817962" y="3429000"/>
            <a:ext cx="5839640" cy="2648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5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tx2"/>
                </a:solidFill>
              </a:rPr>
              <a:t>VSCode</a:t>
            </a:r>
            <a:endParaRPr lang="en-US" b="1" dirty="0">
              <a:solidFill>
                <a:schemeClr val="tx2"/>
              </a:solidFill>
            </a:endParaRPr>
          </a:p>
        </p:txBody>
      </p:sp>
      <p:sp>
        <p:nvSpPr>
          <p:cNvPr id="3" name="Rectangle 2"/>
          <p:cNvSpPr/>
          <p:nvPr/>
        </p:nvSpPr>
        <p:spPr>
          <a:xfrm>
            <a:off x="1104900" y="1382550"/>
            <a:ext cx="7738654" cy="1477328"/>
          </a:xfrm>
          <a:prstGeom prst="rect">
            <a:avLst/>
          </a:prstGeom>
        </p:spPr>
        <p:txBody>
          <a:bodyPr wrap="square">
            <a:spAutoFit/>
          </a:bodyPr>
          <a:lstStyle/>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p:txBody>
      </p:sp>
      <p:sp>
        <p:nvSpPr>
          <p:cNvPr id="4" name="Rectangle 3">
            <a:extLst>
              <a:ext uri="{FF2B5EF4-FFF2-40B4-BE49-F238E27FC236}">
                <a16:creationId xmlns:a16="http://schemas.microsoft.com/office/drawing/2014/main" id="{45DD8E52-4261-40A2-BF11-FEB987159CE1}"/>
              </a:ext>
            </a:extLst>
          </p:cNvPr>
          <p:cNvSpPr/>
          <p:nvPr/>
        </p:nvSpPr>
        <p:spPr>
          <a:xfrm>
            <a:off x="1104900" y="1537454"/>
            <a:ext cx="3704347" cy="276999"/>
          </a:xfrm>
          <a:prstGeom prst="rect">
            <a:avLst/>
          </a:prstGeom>
        </p:spPr>
        <p:txBody>
          <a:bodyPr wrap="none">
            <a:spAutoFit/>
          </a:bodyPr>
          <a:lstStyle/>
          <a:p>
            <a:r>
              <a:rPr lang="en-US" sz="1200" dirty="0">
                <a:solidFill>
                  <a:schemeClr val="tx2"/>
                </a:solidFill>
              </a:rPr>
              <a:t>Once you have source code open you should see:</a:t>
            </a:r>
          </a:p>
        </p:txBody>
      </p:sp>
      <p:pic>
        <p:nvPicPr>
          <p:cNvPr id="5" name="Picture 4">
            <a:extLst>
              <a:ext uri="{FF2B5EF4-FFF2-40B4-BE49-F238E27FC236}">
                <a16:creationId xmlns:a16="http://schemas.microsoft.com/office/drawing/2014/main" id="{488D3354-1E38-4D94-BE75-AA8B5AF5B567}"/>
              </a:ext>
            </a:extLst>
          </p:cNvPr>
          <p:cNvPicPr>
            <a:picLocks noChangeAspect="1"/>
          </p:cNvPicPr>
          <p:nvPr/>
        </p:nvPicPr>
        <p:blipFill>
          <a:blip r:embed="rId2"/>
          <a:stretch>
            <a:fillRect/>
          </a:stretch>
        </p:blipFill>
        <p:spPr>
          <a:xfrm>
            <a:off x="2596944" y="1887309"/>
            <a:ext cx="6998111" cy="46792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9563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Math Functions </a:t>
            </a:r>
          </a:p>
        </p:txBody>
      </p:sp>
      <p:sp>
        <p:nvSpPr>
          <p:cNvPr id="2" name="Rectangle 1"/>
          <p:cNvSpPr/>
          <p:nvPr/>
        </p:nvSpPr>
        <p:spPr>
          <a:xfrm>
            <a:off x="1126194" y="1595261"/>
            <a:ext cx="6205740" cy="1569660"/>
          </a:xfrm>
          <a:prstGeom prst="rect">
            <a:avLst/>
          </a:prstGeom>
        </p:spPr>
        <p:txBody>
          <a:bodyPr wrap="square">
            <a:spAutoFit/>
          </a:bodyPr>
          <a:lstStyle/>
          <a:p>
            <a:r>
              <a:rPr lang="en-US" sz="1600" b="1" dirty="0">
                <a:solidFill>
                  <a:schemeClr val="tx2"/>
                </a:solidFill>
              </a:rPr>
              <a:t>ROUND</a:t>
            </a:r>
          </a:p>
          <a:p>
            <a:r>
              <a:rPr lang="en-US" sz="1600" dirty="0">
                <a:solidFill>
                  <a:schemeClr val="tx2"/>
                </a:solidFill>
              </a:rPr>
              <a:t>Returns the rounded real value by using standard arithmetic rounding. </a:t>
            </a:r>
            <a:endParaRPr lang="en-US" sz="1600" u="sng" dirty="0">
              <a:solidFill>
                <a:schemeClr val="tx2"/>
              </a:solidFill>
            </a:endParaRPr>
          </a:p>
          <a:p>
            <a:endParaRPr lang="en-US" sz="1600" dirty="0">
              <a:solidFill>
                <a:schemeClr val="tx2"/>
              </a:solidFill>
            </a:endParaRPr>
          </a:p>
          <a:p>
            <a:endParaRPr lang="en-US" sz="1600" dirty="0">
              <a:solidFill>
                <a:schemeClr val="tx2"/>
              </a:solidFill>
            </a:endParaRPr>
          </a:p>
          <a:p>
            <a:endParaRPr lang="en-US" sz="1600" b="1" dirty="0">
              <a:solidFill>
                <a:schemeClr val="tx2"/>
              </a:solidFill>
            </a:endParaRPr>
          </a:p>
        </p:txBody>
      </p:sp>
      <p:sp>
        <p:nvSpPr>
          <p:cNvPr id="6" name="Rectangle 5">
            <a:extLst>
              <a:ext uri="{FF2B5EF4-FFF2-40B4-BE49-F238E27FC236}">
                <a16:creationId xmlns:a16="http://schemas.microsoft.com/office/drawing/2014/main" id="{1137F79C-5696-4D52-99FF-4B0F23E1D352}"/>
              </a:ext>
            </a:extLst>
          </p:cNvPr>
          <p:cNvSpPr/>
          <p:nvPr/>
        </p:nvSpPr>
        <p:spPr>
          <a:xfrm>
            <a:off x="1126194" y="2887947"/>
            <a:ext cx="8725172" cy="1077218"/>
          </a:xfrm>
          <a:prstGeom prst="rect">
            <a:avLst/>
          </a:prstGeom>
        </p:spPr>
        <p:txBody>
          <a:bodyPr wrap="square">
            <a:spAutoFit/>
          </a:bodyPr>
          <a:lstStyle/>
          <a:p>
            <a:pPr marL="285750" indent="-285750">
              <a:buFont typeface="Arial" panose="020B0604020202020204" pitchFamily="34" charset="0"/>
              <a:buChar char="•"/>
            </a:pPr>
            <a:r>
              <a:rPr lang="en-US" sz="1600" dirty="0" err="1">
                <a:solidFill>
                  <a:srgbClr val="CC99FF"/>
                </a:solidFill>
              </a:rPr>
              <a:t>attr_name</a:t>
            </a:r>
            <a:r>
              <a:rPr lang="en-US" sz="1600" dirty="0">
                <a:solidFill>
                  <a:schemeClr val="tx2"/>
                </a:solidFill>
              </a:rPr>
              <a:t>  The name by which the function will be invoked</a:t>
            </a:r>
          </a:p>
          <a:p>
            <a:pPr marL="285750" indent="-285750">
              <a:buFont typeface="Arial" panose="020B0604020202020204" pitchFamily="34" charset="0"/>
              <a:buChar char="•"/>
            </a:pPr>
            <a:r>
              <a:rPr lang="en-US" sz="1600" dirty="0">
                <a:solidFill>
                  <a:srgbClr val="CC99FF"/>
                </a:solidFill>
              </a:rPr>
              <a:t>ROUND </a:t>
            </a:r>
            <a:r>
              <a:rPr lang="en-US" sz="1600" dirty="0">
                <a:solidFill>
                  <a:schemeClr val="tx2"/>
                </a:solidFill>
              </a:rPr>
              <a:t>   Required</a:t>
            </a:r>
          </a:p>
          <a:p>
            <a:pPr marL="285750" indent="-285750">
              <a:buFont typeface="Arial" panose="020B0604020202020204" pitchFamily="34" charset="0"/>
              <a:buChar char="•"/>
            </a:pPr>
            <a:r>
              <a:rPr lang="en-US" sz="1600" dirty="0">
                <a:solidFill>
                  <a:srgbClr val="CC99FF"/>
                </a:solidFill>
              </a:rPr>
              <a:t>Value</a:t>
            </a:r>
            <a:r>
              <a:rPr lang="en-US" sz="1600" dirty="0">
                <a:solidFill>
                  <a:schemeClr val="tx2"/>
                </a:solidFill>
              </a:rPr>
              <a:t>      Real value to be rounded</a:t>
            </a:r>
          </a:p>
          <a:p>
            <a:pPr marL="285750" indent="-285750">
              <a:buFont typeface="Arial" panose="020B0604020202020204" pitchFamily="34" charset="0"/>
              <a:buChar char="•"/>
            </a:pPr>
            <a:r>
              <a:rPr lang="en-US" sz="1600" dirty="0">
                <a:solidFill>
                  <a:srgbClr val="CC99FF"/>
                </a:solidFill>
              </a:rPr>
              <a:t>Decimals  </a:t>
            </a:r>
            <a:r>
              <a:rPr lang="en-US" sz="1600" dirty="0">
                <a:solidFill>
                  <a:schemeClr val="tx2"/>
                </a:solidFill>
              </a:rPr>
              <a:t> Optional, an integer specifying the number of decimal places to be rounded</a:t>
            </a:r>
          </a:p>
        </p:txBody>
      </p:sp>
      <p:pic>
        <p:nvPicPr>
          <p:cNvPr id="3" name="Picture 2">
            <a:extLst>
              <a:ext uri="{FF2B5EF4-FFF2-40B4-BE49-F238E27FC236}">
                <a16:creationId xmlns:a16="http://schemas.microsoft.com/office/drawing/2014/main" id="{0F46E508-694F-4524-98FB-D2D7F3B40FC8}"/>
              </a:ext>
            </a:extLst>
          </p:cNvPr>
          <p:cNvPicPr>
            <a:picLocks noChangeAspect="1"/>
          </p:cNvPicPr>
          <p:nvPr/>
        </p:nvPicPr>
        <p:blipFill>
          <a:blip r:embed="rId2"/>
          <a:stretch>
            <a:fillRect/>
          </a:stretch>
        </p:blipFill>
        <p:spPr>
          <a:xfrm>
            <a:off x="7743567" y="2165748"/>
            <a:ext cx="3010320" cy="428685"/>
          </a:xfrm>
          <a:prstGeom prst="rect">
            <a:avLst/>
          </a:prstGeom>
          <a:ln w="38100" cap="sq">
            <a:solidFill>
              <a:srgbClr val="6666FF"/>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4F76CB80-1014-4C50-94F2-B7C14194BAF0}"/>
              </a:ext>
            </a:extLst>
          </p:cNvPr>
          <p:cNvPicPr>
            <a:picLocks noChangeAspect="1"/>
          </p:cNvPicPr>
          <p:nvPr/>
        </p:nvPicPr>
        <p:blipFill>
          <a:blip r:embed="rId3"/>
          <a:stretch>
            <a:fillRect/>
          </a:stretch>
        </p:blipFill>
        <p:spPr>
          <a:xfrm>
            <a:off x="3344491" y="4762606"/>
            <a:ext cx="5061553" cy="12161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1491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2707" y="391549"/>
            <a:ext cx="11586585" cy="60749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7397705" y="1117242"/>
            <a:ext cx="3758485" cy="1326524"/>
          </a:xfrm>
          <a:prstGeom prst="rect">
            <a:avLst/>
          </a:prstGeom>
        </p:spPr>
      </p:pic>
    </p:spTree>
    <p:extLst>
      <p:ext uri="{BB962C8B-B14F-4D97-AF65-F5344CB8AC3E}">
        <p14:creationId xmlns:p14="http://schemas.microsoft.com/office/powerpoint/2010/main" val="13854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8775530" y="1578569"/>
            <a:ext cx="1883499" cy="164231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p:cNvSpPr txBox="1"/>
          <p:nvPr/>
        </p:nvSpPr>
        <p:spPr>
          <a:xfrm>
            <a:off x="9349972" y="4442256"/>
            <a:ext cx="795411" cy="246221"/>
          </a:xfrm>
          <a:prstGeom prst="rect">
            <a:avLst/>
          </a:prstGeom>
          <a:noFill/>
        </p:spPr>
        <p:txBody>
          <a:bodyPr wrap="none" rtlCol="0">
            <a:spAutoFit/>
          </a:bodyPr>
          <a:lstStyle/>
          <a:p>
            <a:r>
              <a:rPr lang="en-US" sz="1000" b="1" dirty="0">
                <a:solidFill>
                  <a:srgbClr val="00B0F0"/>
                </a:solidFill>
              </a:rPr>
              <a:t>WU Name</a:t>
            </a:r>
          </a:p>
        </p:txBody>
      </p:sp>
      <p:pic>
        <p:nvPicPr>
          <p:cNvPr id="8" name="Picture 7">
            <a:extLst>
              <a:ext uri="{FF2B5EF4-FFF2-40B4-BE49-F238E27FC236}">
                <a16:creationId xmlns:a16="http://schemas.microsoft.com/office/drawing/2014/main" id="{3E95B6C0-C5CC-4F9E-9494-14EE2DB6553C}"/>
              </a:ext>
            </a:extLst>
          </p:cNvPr>
          <p:cNvPicPr>
            <a:picLocks noChangeAspect="1"/>
          </p:cNvPicPr>
          <p:nvPr/>
        </p:nvPicPr>
        <p:blipFill>
          <a:blip r:embed="rId3"/>
          <a:stretch>
            <a:fillRect/>
          </a:stretch>
        </p:blipFill>
        <p:spPr>
          <a:xfrm>
            <a:off x="8950826" y="4783987"/>
            <a:ext cx="1888653" cy="374609"/>
          </a:xfrm>
          <a:prstGeom prst="rect">
            <a:avLst/>
          </a:prstGeom>
          <a:scene3d>
            <a:camera prst="orthographicFront"/>
            <a:lightRig rig="threePt" dir="t"/>
          </a:scene3d>
          <a:sp3d>
            <a:bevelT/>
          </a:sp3d>
        </p:spPr>
      </p:pic>
      <p:sp>
        <p:nvSpPr>
          <p:cNvPr id="3" name="Rectangle 2">
            <a:extLst>
              <a:ext uri="{FF2B5EF4-FFF2-40B4-BE49-F238E27FC236}">
                <a16:creationId xmlns:a16="http://schemas.microsoft.com/office/drawing/2014/main" id="{0B5172DB-B41D-48E2-8EBA-67D09B575720}"/>
              </a:ext>
            </a:extLst>
          </p:cNvPr>
          <p:cNvSpPr/>
          <p:nvPr/>
        </p:nvSpPr>
        <p:spPr>
          <a:xfrm>
            <a:off x="1332766" y="2024015"/>
            <a:ext cx="6096000" cy="1569660"/>
          </a:xfrm>
          <a:prstGeom prst="rect">
            <a:avLst/>
          </a:prstGeom>
        </p:spPr>
        <p:txBody>
          <a:bodyPr>
            <a:spAutoFit/>
          </a:bodyPr>
          <a:lstStyle/>
          <a:p>
            <a:r>
              <a:rPr lang="en-US" sz="1600" dirty="0">
                <a:solidFill>
                  <a:schemeClr val="tx2"/>
                </a:solidFill>
              </a:rPr>
              <a:t>//  Let’s review &amp; work on </a:t>
            </a:r>
            <a:r>
              <a:rPr lang="en-US" sz="1600" dirty="0" err="1">
                <a:solidFill>
                  <a:schemeClr val="tx2"/>
                </a:solidFill>
              </a:rPr>
              <a:t>Set_Math.ecl</a:t>
            </a:r>
            <a:r>
              <a:rPr lang="en-US" sz="1600" dirty="0">
                <a:solidFill>
                  <a:schemeClr val="tx2"/>
                </a:solidFill>
              </a:rPr>
              <a:t>:</a:t>
            </a:r>
          </a:p>
          <a:p>
            <a:endParaRPr lang="en-US" sz="1600" dirty="0">
              <a:solidFill>
                <a:schemeClr val="tx2"/>
              </a:solidFill>
            </a:endParaRPr>
          </a:p>
          <a:p>
            <a:r>
              <a:rPr lang="en-US" sz="1600" dirty="0">
                <a:solidFill>
                  <a:schemeClr val="tx2"/>
                </a:solidFill>
              </a:rPr>
              <a:t>// We will be working with:</a:t>
            </a:r>
          </a:p>
          <a:p>
            <a:pPr marL="742950" lvl="1" indent="-285750">
              <a:buFont typeface="Arial" panose="020B0604020202020204" pitchFamily="34" charset="0"/>
              <a:buChar char="•"/>
            </a:pPr>
            <a:r>
              <a:rPr lang="en-US" sz="1600" dirty="0">
                <a:solidFill>
                  <a:schemeClr val="tx2"/>
                </a:solidFill>
              </a:rPr>
              <a:t>Set</a:t>
            </a:r>
          </a:p>
          <a:p>
            <a:pPr marL="742950" lvl="1" indent="-285750">
              <a:buFont typeface="Arial" panose="020B0604020202020204" pitchFamily="34" charset="0"/>
              <a:buChar char="•"/>
            </a:pPr>
            <a:r>
              <a:rPr lang="en-US" sz="1600" dirty="0">
                <a:solidFill>
                  <a:schemeClr val="tx2"/>
                </a:solidFill>
              </a:rPr>
              <a:t>Math functions</a:t>
            </a:r>
          </a:p>
          <a:p>
            <a:pPr marL="742950" lvl="1" indent="-285750">
              <a:buFont typeface="Arial" panose="020B0604020202020204" pitchFamily="34" charset="0"/>
              <a:buChar char="•"/>
            </a:pPr>
            <a:r>
              <a:rPr lang="en-US" sz="1600" dirty="0">
                <a:solidFill>
                  <a:schemeClr val="tx2"/>
                </a:solidFill>
              </a:rPr>
              <a:t>BETWEEN operator	</a:t>
            </a:r>
          </a:p>
        </p:txBody>
      </p:sp>
    </p:spTree>
    <p:extLst>
      <p:ext uri="{BB962C8B-B14F-4D97-AF65-F5344CB8AC3E}">
        <p14:creationId xmlns:p14="http://schemas.microsoft.com/office/powerpoint/2010/main" val="2990151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7CCA-B0F0-424C-9B1C-8FD32DFC8C79}"/>
              </a:ext>
            </a:extLst>
          </p:cNvPr>
          <p:cNvSpPr>
            <a:spLocks noGrp="1"/>
          </p:cNvSpPr>
          <p:nvPr>
            <p:ph type="title"/>
          </p:nvPr>
        </p:nvSpPr>
        <p:spPr/>
        <p:txBody>
          <a:bodyPr/>
          <a:lstStyle/>
          <a:p>
            <a:r>
              <a:rPr lang="en-US" dirty="0"/>
              <a:t>Function, module, &amp; import</a:t>
            </a:r>
          </a:p>
        </p:txBody>
      </p:sp>
    </p:spTree>
    <p:extLst>
      <p:ext uri="{BB962C8B-B14F-4D97-AF65-F5344CB8AC3E}">
        <p14:creationId xmlns:p14="http://schemas.microsoft.com/office/powerpoint/2010/main" val="329707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Objective</a:t>
            </a:r>
          </a:p>
        </p:txBody>
      </p:sp>
      <p:sp>
        <p:nvSpPr>
          <p:cNvPr id="3" name="Rectangle 2"/>
          <p:cNvSpPr/>
          <p:nvPr/>
        </p:nvSpPr>
        <p:spPr>
          <a:xfrm>
            <a:off x="906162" y="1935544"/>
            <a:ext cx="6096000" cy="2585323"/>
          </a:xfrm>
          <a:prstGeom prst="rect">
            <a:avLst/>
          </a:prstGeom>
        </p:spPr>
        <p:txBody>
          <a:bodyPr>
            <a:spAutoFit/>
          </a:bodyPr>
          <a:lstStyle/>
          <a:p>
            <a:pPr marL="285750"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Introduction to Code Structures</a:t>
            </a:r>
          </a:p>
          <a:p>
            <a:pPr marL="285750"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ECL:</a:t>
            </a:r>
          </a:p>
          <a:p>
            <a:pPr marL="742950" lvl="1" indent="-285750">
              <a:buFont typeface="Courier New" panose="02070309020205020404" pitchFamily="49" charset="0"/>
              <a:buChar char="o"/>
              <a:defRPr/>
            </a:pPr>
            <a:r>
              <a:rPr lang="en-US" dirty="0">
                <a:solidFill>
                  <a:schemeClr val="tx2"/>
                </a:solidFill>
                <a:effectLst>
                  <a:outerShdw blurRad="38100" dist="38100" dir="2700000" algn="tl">
                    <a:srgbClr val="FFFFFF"/>
                  </a:outerShdw>
                </a:effectLst>
              </a:rPr>
              <a:t>IMPORT</a:t>
            </a:r>
          </a:p>
          <a:p>
            <a:pPr marL="742950" lvl="1" indent="-285750">
              <a:buFont typeface="Courier New" panose="02070309020205020404" pitchFamily="49" charset="0"/>
              <a:buChar char="o"/>
              <a:defRPr/>
            </a:pPr>
            <a:r>
              <a:rPr lang="en-US" dirty="0">
                <a:solidFill>
                  <a:schemeClr val="tx2"/>
                </a:solidFill>
                <a:effectLst>
                  <a:outerShdw blurRad="38100" dist="38100" dir="2700000" algn="tl">
                    <a:srgbClr val="FFFFFF"/>
                  </a:outerShdw>
                </a:effectLst>
              </a:rPr>
              <a:t>Function</a:t>
            </a:r>
          </a:p>
          <a:p>
            <a:pPr marL="742950" lvl="1" indent="-285750">
              <a:buFont typeface="Courier New" panose="02070309020205020404" pitchFamily="49" charset="0"/>
              <a:buChar char="o"/>
              <a:defRPr/>
            </a:pPr>
            <a:r>
              <a:rPr lang="en-US" dirty="0">
                <a:solidFill>
                  <a:schemeClr val="tx2"/>
                </a:solidFill>
                <a:effectLst>
                  <a:outerShdw blurRad="38100" dist="38100" dir="2700000" algn="tl">
                    <a:srgbClr val="FFFFFF"/>
                  </a:outerShdw>
                </a:effectLst>
              </a:rPr>
              <a:t>EMBED</a:t>
            </a:r>
          </a:p>
          <a:p>
            <a:pPr marL="742950" lvl="1" indent="-285750">
              <a:buFont typeface="Courier New" panose="02070309020205020404" pitchFamily="49" charset="0"/>
              <a:buChar char="o"/>
              <a:defRPr/>
            </a:pPr>
            <a:r>
              <a:rPr lang="en-US" dirty="0">
                <a:solidFill>
                  <a:schemeClr val="tx2"/>
                </a:solidFill>
                <a:effectLst>
                  <a:outerShdw blurRad="38100" dist="38100" dir="2700000" algn="tl">
                    <a:srgbClr val="FFFFFF"/>
                  </a:outerShdw>
                </a:effectLst>
              </a:rPr>
              <a:t>Module</a:t>
            </a:r>
          </a:p>
          <a:p>
            <a:pPr marL="285750"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Hands-on</a:t>
            </a: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p:txBody>
      </p:sp>
    </p:spTree>
    <p:extLst>
      <p:ext uri="{BB962C8B-B14F-4D97-AF65-F5344CB8AC3E}">
        <p14:creationId xmlns:p14="http://schemas.microsoft.com/office/powerpoint/2010/main" val="140706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IMPORT</a:t>
            </a:r>
          </a:p>
        </p:txBody>
      </p:sp>
      <p:sp>
        <p:nvSpPr>
          <p:cNvPr id="3" name="Rectangle 2"/>
          <p:cNvSpPr/>
          <p:nvPr/>
        </p:nvSpPr>
        <p:spPr>
          <a:xfrm>
            <a:off x="906162" y="1587674"/>
            <a:ext cx="6474352" cy="5022209"/>
          </a:xfrm>
          <a:prstGeom prst="rect">
            <a:avLst/>
          </a:prstGeom>
        </p:spPr>
        <p:txBody>
          <a:bodyPr wrap="square">
            <a:spAutoFit/>
          </a:bodyPr>
          <a:lstStyle/>
          <a:p>
            <a:pPr>
              <a:lnSpc>
                <a:spcPct val="150000"/>
              </a:lnSpc>
              <a:defRPr/>
            </a:pPr>
            <a:r>
              <a:rPr lang="en-US" dirty="0">
                <a:solidFill>
                  <a:schemeClr val="tx2"/>
                </a:solidFill>
                <a:effectLst>
                  <a:outerShdw blurRad="38100" dist="38100" dir="2700000" algn="tl">
                    <a:srgbClr val="FFFFFF"/>
                  </a:outerShdw>
                </a:effectLst>
              </a:rPr>
              <a:t>Makes EXPORT definitions within a module available for use. </a:t>
            </a:r>
          </a:p>
          <a:p>
            <a:pPr>
              <a:lnSpc>
                <a:spcPct val="150000"/>
              </a:lnSpc>
              <a:defRPr/>
            </a:pPr>
            <a:endParaRPr lang="en-US" dirty="0">
              <a:solidFill>
                <a:schemeClr val="tx2"/>
              </a:solidFill>
              <a:effectLst>
                <a:outerShdw blurRad="38100" dist="38100" dir="2700000" algn="tl">
                  <a:srgbClr val="FFFFFF"/>
                </a:outerShdw>
              </a:effectLst>
            </a:endParaRPr>
          </a:p>
          <a:p>
            <a:pPr>
              <a:lnSpc>
                <a:spcPct val="150000"/>
              </a:lnSpc>
              <a:defRPr/>
            </a:pPr>
            <a:r>
              <a:rPr lang="en-US" dirty="0" err="1">
                <a:solidFill>
                  <a:srgbClr val="005C2A"/>
                </a:solidFill>
                <a:effectLst>
                  <a:outerShdw blurRad="38100" dist="38100" dir="2700000" algn="tl">
                    <a:srgbClr val="FFFFFF"/>
                  </a:outerShdw>
                </a:effectLst>
              </a:rPr>
              <a:t>Module_list</a:t>
            </a:r>
            <a:r>
              <a:rPr lang="en-US" dirty="0">
                <a:solidFill>
                  <a:schemeClr val="tx2"/>
                </a:solidFill>
                <a:effectLst>
                  <a:outerShdw blurRad="38100" dist="38100" dir="2700000" algn="tl">
                    <a:srgbClr val="FFFFFF"/>
                  </a:outerShdw>
                </a:effectLst>
              </a:rPr>
              <a:t>: </a:t>
            </a:r>
            <a:r>
              <a:rPr lang="en-US" dirty="0">
                <a:solidFill>
                  <a:schemeClr val="tx2"/>
                </a:solidFill>
              </a:rPr>
              <a:t>A comma-delimited list of folders or module files in the repository. </a:t>
            </a:r>
          </a:p>
          <a:p>
            <a:pPr>
              <a:lnSpc>
                <a:spcPct val="150000"/>
              </a:lnSpc>
              <a:defRPr/>
            </a:pPr>
            <a:r>
              <a:rPr lang="en-US" dirty="0">
                <a:solidFill>
                  <a:srgbClr val="005C2A"/>
                </a:solidFill>
                <a:effectLst>
                  <a:outerShdw blurRad="38100" dist="38100" dir="2700000" algn="tl">
                    <a:srgbClr val="FFFFFF"/>
                  </a:outerShdw>
                </a:effectLst>
              </a:rPr>
              <a:t>$:</a:t>
            </a:r>
            <a:r>
              <a:rPr lang="en-US" dirty="0">
                <a:solidFill>
                  <a:schemeClr val="tx2"/>
                </a:solidFill>
                <a:effectLst>
                  <a:outerShdw blurRad="38100" dist="38100" dir="2700000" algn="tl">
                    <a:srgbClr val="FFFFFF"/>
                  </a:outerShdw>
                </a:effectLst>
              </a:rPr>
              <a:t> M</a:t>
            </a:r>
            <a:r>
              <a:rPr lang="en-US" dirty="0">
                <a:solidFill>
                  <a:schemeClr val="tx2"/>
                </a:solidFill>
              </a:rPr>
              <a:t>akes all definitions in the current folder available. </a:t>
            </a:r>
            <a:endParaRPr lang="en-US" dirty="0">
              <a:solidFill>
                <a:schemeClr val="tx2"/>
              </a:solidFill>
              <a:effectLst>
                <a:outerShdw blurRad="38100" dist="38100" dir="2700000" algn="tl">
                  <a:srgbClr val="FFFFFF"/>
                </a:outerShdw>
              </a:effectLst>
            </a:endParaRPr>
          </a:p>
          <a:p>
            <a:pPr>
              <a:lnSpc>
                <a:spcPct val="150000"/>
              </a:lnSpc>
              <a:defRPr/>
            </a:pPr>
            <a:r>
              <a:rPr lang="en-US" dirty="0">
                <a:solidFill>
                  <a:srgbClr val="005C2A"/>
                </a:solidFill>
                <a:effectLst>
                  <a:outerShdw blurRad="38100" dist="38100" dir="2700000" algn="tl">
                    <a:srgbClr val="FFFFFF"/>
                  </a:outerShdw>
                </a:effectLst>
              </a:rPr>
              <a:t>^:</a:t>
            </a:r>
            <a:r>
              <a:rPr lang="en-US" dirty="0">
                <a:solidFill>
                  <a:schemeClr val="tx2"/>
                </a:solidFill>
                <a:effectLst>
                  <a:outerShdw blurRad="38100" dist="38100" dir="2700000" algn="tl">
                    <a:srgbClr val="FFFFFF"/>
                  </a:outerShdw>
                </a:effectLst>
              </a:rPr>
              <a:t> C</a:t>
            </a:r>
            <a:r>
              <a:rPr lang="en-US" dirty="0">
                <a:solidFill>
                  <a:schemeClr val="tx2"/>
                </a:solidFill>
              </a:rPr>
              <a:t>an be used as shorthand for the container of the current folder. </a:t>
            </a:r>
          </a:p>
          <a:p>
            <a:pPr>
              <a:lnSpc>
                <a:spcPct val="150000"/>
              </a:lnSpc>
              <a:defRPr/>
            </a:pPr>
            <a:r>
              <a:rPr lang="en-US" dirty="0">
                <a:solidFill>
                  <a:srgbClr val="005C2A"/>
                </a:solidFill>
                <a:effectLst>
                  <a:outerShdw blurRad="38100" dist="38100" dir="2700000" algn="tl">
                    <a:srgbClr val="FFFFFF"/>
                  </a:outerShdw>
                </a:effectLst>
              </a:rPr>
              <a:t>AS &lt;alias&gt;</a:t>
            </a:r>
            <a:r>
              <a:rPr lang="en-US" dirty="0">
                <a:solidFill>
                  <a:schemeClr val="tx2"/>
                </a:solidFill>
                <a:effectLst>
                  <a:outerShdw blurRad="38100" dist="38100" dir="2700000" algn="tl">
                    <a:srgbClr val="FFFFFF"/>
                  </a:outerShdw>
                </a:effectLst>
              </a:rPr>
              <a:t>: To create a local short name for the module</a:t>
            </a:r>
          </a:p>
          <a:p>
            <a:pPr>
              <a:lnSpc>
                <a:spcPct val="150000"/>
              </a:lnSpc>
              <a:defRPr/>
            </a:pPr>
            <a:r>
              <a:rPr lang="en-US" dirty="0">
                <a:solidFill>
                  <a:srgbClr val="005C2A"/>
                </a:solidFill>
                <a:effectLst>
                  <a:outerShdw blurRad="38100" dist="38100" dir="2700000" algn="tl">
                    <a:srgbClr val="FFFFFF"/>
                  </a:outerShdw>
                </a:effectLst>
              </a:rPr>
              <a:t>*:</a:t>
            </a:r>
            <a:r>
              <a:rPr lang="en-US" dirty="0">
                <a:solidFill>
                  <a:schemeClr val="tx2"/>
                </a:solidFill>
                <a:effectLst>
                  <a:outerShdw blurRad="38100" dist="38100" dir="2700000" algn="tl">
                    <a:srgbClr val="FFFFFF"/>
                  </a:outerShdw>
                </a:effectLst>
              </a:rPr>
              <a:t> Makes everything in that folder available</a:t>
            </a:r>
          </a:p>
          <a:p>
            <a:pPr>
              <a:lnSpc>
                <a:spcPct val="150000"/>
              </a:lnSpc>
              <a:defRPr/>
            </a:pPr>
            <a:r>
              <a:rPr lang="en-US" dirty="0">
                <a:solidFill>
                  <a:srgbClr val="005C2A"/>
                </a:solidFill>
                <a:effectLst>
                  <a:outerShdw blurRad="38100" dist="38100" dir="2700000" algn="tl">
                    <a:srgbClr val="FFFFFF"/>
                  </a:outerShdw>
                </a:effectLst>
              </a:rPr>
              <a:t>FROM</a:t>
            </a:r>
            <a:r>
              <a:rPr lang="en-US" dirty="0">
                <a:solidFill>
                  <a:schemeClr val="tx2"/>
                </a:solidFill>
                <a:effectLst>
                  <a:outerShdw blurRad="38100" dist="38100" dir="2700000" algn="tl">
                    <a:srgbClr val="FFFFFF"/>
                  </a:outerShdw>
                </a:effectLst>
              </a:rPr>
              <a:t>: Specifies the folder name being imported</a:t>
            </a:r>
          </a:p>
          <a:p>
            <a:pPr>
              <a:lnSpc>
                <a:spcPct val="150000"/>
              </a:lnSpc>
              <a:defRPr/>
            </a:pPr>
            <a:r>
              <a:rPr lang="en-US" dirty="0">
                <a:solidFill>
                  <a:srgbClr val="005C2A"/>
                </a:solidFill>
                <a:effectLst>
                  <a:outerShdw blurRad="38100" dist="38100" dir="2700000" algn="tl">
                    <a:srgbClr val="FFFFFF"/>
                  </a:outerShdw>
                </a:effectLst>
              </a:rPr>
              <a:t>Language</a:t>
            </a:r>
            <a:r>
              <a:rPr lang="en-US" dirty="0">
                <a:solidFill>
                  <a:schemeClr val="tx2"/>
                </a:solidFill>
                <a:effectLst>
                  <a:outerShdw blurRad="38100" dist="38100" dir="2700000" algn="tl">
                    <a:srgbClr val="FFFFFF"/>
                  </a:outerShdw>
                </a:effectLst>
              </a:rPr>
              <a:t>: The external programming language  </a:t>
            </a:r>
          </a:p>
        </p:txBody>
      </p:sp>
      <p:pic>
        <p:nvPicPr>
          <p:cNvPr id="4" name="Picture 3">
            <a:extLst>
              <a:ext uri="{FF2B5EF4-FFF2-40B4-BE49-F238E27FC236}">
                <a16:creationId xmlns:a16="http://schemas.microsoft.com/office/drawing/2014/main" id="{6C988EB6-A155-416B-8DD1-427C03AE9042}"/>
              </a:ext>
            </a:extLst>
          </p:cNvPr>
          <p:cNvPicPr>
            <a:picLocks noChangeAspect="1"/>
          </p:cNvPicPr>
          <p:nvPr/>
        </p:nvPicPr>
        <p:blipFill>
          <a:blip r:embed="rId2"/>
          <a:stretch>
            <a:fillRect/>
          </a:stretch>
        </p:blipFill>
        <p:spPr>
          <a:xfrm>
            <a:off x="7699668" y="1740725"/>
            <a:ext cx="3385914" cy="1745316"/>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2059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DC17-5D22-944A-A4D9-5B9F0A242378}"/>
              </a:ext>
            </a:extLst>
          </p:cNvPr>
          <p:cNvSpPr>
            <a:spLocks noGrp="1"/>
          </p:cNvSpPr>
          <p:nvPr>
            <p:ph type="title"/>
          </p:nvPr>
        </p:nvSpPr>
        <p:spPr/>
        <p:txBody>
          <a:bodyPr/>
          <a:lstStyle/>
          <a:p>
            <a:r>
              <a:rPr lang="en-US" dirty="0"/>
              <a:t>IMPORT Statements</a:t>
            </a:r>
          </a:p>
        </p:txBody>
      </p:sp>
      <p:pic>
        <p:nvPicPr>
          <p:cNvPr id="4" name="Picture 3">
            <a:extLst>
              <a:ext uri="{FF2B5EF4-FFF2-40B4-BE49-F238E27FC236}">
                <a16:creationId xmlns:a16="http://schemas.microsoft.com/office/drawing/2014/main" id="{C6192C7A-1B24-EA42-8A0D-78238980519B}"/>
              </a:ext>
            </a:extLst>
          </p:cNvPr>
          <p:cNvPicPr>
            <a:picLocks noChangeAspect="1"/>
          </p:cNvPicPr>
          <p:nvPr/>
        </p:nvPicPr>
        <p:blipFill>
          <a:blip r:embed="rId2"/>
          <a:stretch>
            <a:fillRect/>
          </a:stretch>
        </p:blipFill>
        <p:spPr>
          <a:xfrm>
            <a:off x="1144590" y="1811083"/>
            <a:ext cx="4733338" cy="13266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59723991-2534-4236-93DC-D5572EF6C395}"/>
              </a:ext>
            </a:extLst>
          </p:cNvPr>
          <p:cNvPicPr>
            <a:picLocks noChangeAspect="1"/>
          </p:cNvPicPr>
          <p:nvPr/>
        </p:nvPicPr>
        <p:blipFill>
          <a:blip r:embed="rId3"/>
          <a:stretch>
            <a:fillRect/>
          </a:stretch>
        </p:blipFill>
        <p:spPr>
          <a:xfrm>
            <a:off x="6513018" y="2894016"/>
            <a:ext cx="4733338" cy="14292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48211573-02BB-4713-9640-1470B78B354F}"/>
              </a:ext>
            </a:extLst>
          </p:cNvPr>
          <p:cNvPicPr>
            <a:picLocks noChangeAspect="1"/>
          </p:cNvPicPr>
          <p:nvPr/>
        </p:nvPicPr>
        <p:blipFill>
          <a:blip r:embed="rId4"/>
          <a:stretch>
            <a:fillRect/>
          </a:stretch>
        </p:blipFill>
        <p:spPr>
          <a:xfrm>
            <a:off x="1011378" y="4570230"/>
            <a:ext cx="4772237" cy="12550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8F13B24F-50A6-4B83-81BC-C800E9317E21}"/>
              </a:ext>
            </a:extLst>
          </p:cNvPr>
          <p:cNvSpPr txBox="1"/>
          <p:nvPr/>
        </p:nvSpPr>
        <p:spPr>
          <a:xfrm>
            <a:off x="6513018" y="5091736"/>
            <a:ext cx="729403" cy="369332"/>
          </a:xfrm>
          <a:prstGeom prst="rect">
            <a:avLst/>
          </a:prstGeom>
          <a:solidFill>
            <a:srgbClr val="00B050"/>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Alias</a:t>
            </a:r>
          </a:p>
        </p:txBody>
      </p:sp>
      <p:cxnSp>
        <p:nvCxnSpPr>
          <p:cNvPr id="8" name="Straight Arrow Connector 7">
            <a:extLst>
              <a:ext uri="{FF2B5EF4-FFF2-40B4-BE49-F238E27FC236}">
                <a16:creationId xmlns:a16="http://schemas.microsoft.com/office/drawing/2014/main" id="{70C26503-3947-402C-8A90-7BFF745A0F0F}"/>
              </a:ext>
            </a:extLst>
          </p:cNvPr>
          <p:cNvCxnSpPr>
            <a:cxnSpLocks/>
            <a:stCxn id="7" idx="1"/>
          </p:cNvCxnSpPr>
          <p:nvPr/>
        </p:nvCxnSpPr>
        <p:spPr>
          <a:xfrm flipH="1" flipV="1">
            <a:off x="4359924" y="4799476"/>
            <a:ext cx="2153094" cy="4769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404AA4D-EB00-4356-B27E-9048C1BBA700}"/>
              </a:ext>
            </a:extLst>
          </p:cNvPr>
          <p:cNvCxnSpPr>
            <a:cxnSpLocks/>
            <a:stCxn id="7" idx="1"/>
          </p:cNvCxnSpPr>
          <p:nvPr/>
        </p:nvCxnSpPr>
        <p:spPr>
          <a:xfrm flipH="1">
            <a:off x="2936234" y="5276402"/>
            <a:ext cx="3576784" cy="20919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467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IMPORT</a:t>
            </a:r>
          </a:p>
        </p:txBody>
      </p:sp>
      <p:pic>
        <p:nvPicPr>
          <p:cNvPr id="3" name="Picture 2">
            <a:extLst>
              <a:ext uri="{FF2B5EF4-FFF2-40B4-BE49-F238E27FC236}">
                <a16:creationId xmlns:a16="http://schemas.microsoft.com/office/drawing/2014/main" id="{D4F45154-A2C1-4316-92E6-1A28A53A548B}"/>
              </a:ext>
            </a:extLst>
          </p:cNvPr>
          <p:cNvPicPr>
            <a:picLocks noChangeAspect="1"/>
          </p:cNvPicPr>
          <p:nvPr/>
        </p:nvPicPr>
        <p:blipFill>
          <a:blip r:embed="rId2"/>
          <a:stretch>
            <a:fillRect/>
          </a:stretch>
        </p:blipFill>
        <p:spPr>
          <a:xfrm>
            <a:off x="1558857" y="1652483"/>
            <a:ext cx="8852156" cy="46307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6424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EMBED</a:t>
            </a:r>
          </a:p>
        </p:txBody>
      </p:sp>
      <p:sp>
        <p:nvSpPr>
          <p:cNvPr id="3" name="Rectangle 2"/>
          <p:cNvSpPr/>
          <p:nvPr/>
        </p:nvSpPr>
        <p:spPr>
          <a:xfrm>
            <a:off x="946010" y="1622036"/>
            <a:ext cx="10139572" cy="5632311"/>
          </a:xfrm>
          <a:prstGeom prst="rect">
            <a:avLst/>
          </a:prstGeom>
        </p:spPr>
        <p:txBody>
          <a:bodyPr wrap="square">
            <a:spAutoFit/>
          </a:bodyPr>
          <a:lstStyle/>
          <a:p>
            <a:pPr>
              <a:defRPr/>
            </a:pPr>
            <a:r>
              <a:rPr lang="en-US" dirty="0">
                <a:solidFill>
                  <a:schemeClr val="tx2"/>
                </a:solidFill>
                <a:effectLst>
                  <a:outerShdw blurRad="38100" dist="38100" dir="2700000" algn="tl">
                    <a:srgbClr val="FFFFFF"/>
                  </a:outerShdw>
                </a:effectLst>
              </a:rPr>
              <a:t>Lets you add code written in certain other languages to ECL.</a:t>
            </a:r>
          </a:p>
          <a:p>
            <a:pPr>
              <a:defRPr/>
            </a:pPr>
            <a:r>
              <a:rPr lang="en-US" dirty="0">
                <a:solidFill>
                  <a:schemeClr val="tx2"/>
                </a:solidFill>
                <a:effectLst>
                  <a:outerShdw blurRad="38100" dist="38100" dir="2700000" algn="tl">
                    <a:srgbClr val="FFFFFF"/>
                  </a:outerShdw>
                </a:effectLst>
              </a:rPr>
              <a:t>Similar to a FUNCTION structure </a:t>
            </a:r>
          </a:p>
          <a:p>
            <a:pPr>
              <a:defRPr/>
            </a:pPr>
            <a:endParaRPr lang="en-US" dirty="0">
              <a:solidFill>
                <a:schemeClr val="tx2"/>
              </a:solidFill>
              <a:effectLst>
                <a:outerShdw blurRad="38100" dist="38100" dir="2700000" algn="tl">
                  <a:srgbClr val="FFFFFF"/>
                </a:outerShdw>
              </a:effectLst>
            </a:endParaRPr>
          </a:p>
          <a:p>
            <a:pPr>
              <a:defRPr/>
            </a:pPr>
            <a:r>
              <a:rPr lang="en-US" dirty="0">
                <a:solidFill>
                  <a:schemeClr val="tx2"/>
                </a:solidFill>
                <a:effectLst>
                  <a:outerShdw blurRad="38100" dist="38100" dir="2700000" algn="tl">
                    <a:srgbClr val="FFFFFF"/>
                  </a:outerShdw>
                </a:effectLst>
              </a:rPr>
              <a:t>Supported </a:t>
            </a:r>
            <a:r>
              <a:rPr lang="en-US" dirty="0" err="1">
                <a:solidFill>
                  <a:schemeClr val="tx2"/>
                </a:solidFill>
                <a:effectLst>
                  <a:outerShdw blurRad="38100" dist="38100" dir="2700000" algn="tl">
                    <a:srgbClr val="FFFFFF"/>
                  </a:outerShdw>
                </a:effectLst>
              </a:rPr>
              <a:t>lang</a:t>
            </a:r>
            <a:r>
              <a:rPr lang="en-US" dirty="0">
                <a:solidFill>
                  <a:schemeClr val="tx2"/>
                </a:solidFill>
                <a:effectLst>
                  <a:outerShdw blurRad="38100" dist="38100" dir="2700000" algn="tl">
                    <a:srgbClr val="FFFFFF"/>
                  </a:outerShdw>
                </a:effectLst>
              </a:rPr>
              <a:t>: SQL, C++, Python, R, etc.</a:t>
            </a:r>
          </a:p>
          <a:p>
            <a:pPr>
              <a:defRPr/>
            </a:pPr>
            <a:endParaRPr lang="en-US" dirty="0">
              <a:solidFill>
                <a:schemeClr val="tx2"/>
              </a:solidFill>
              <a:effectLst>
                <a:outerShdw blurRad="38100" dist="38100" dir="2700000" algn="tl">
                  <a:srgbClr val="FFFFFF"/>
                </a:outerShdw>
              </a:effectLst>
            </a:endParaRPr>
          </a:p>
          <a:p>
            <a:pPr>
              <a:defRPr/>
            </a:pPr>
            <a:endParaRPr lang="en-US" dirty="0">
              <a:solidFill>
                <a:schemeClr val="tx2"/>
              </a:solidFill>
              <a:effectLst>
                <a:outerShdw blurRad="38100" dist="38100" dir="2700000" algn="tl">
                  <a:srgbClr val="FFFFFF"/>
                </a:outerShdw>
              </a:effectLst>
            </a:endParaRPr>
          </a:p>
          <a:p>
            <a:pPr>
              <a:defRPr/>
            </a:pPr>
            <a:r>
              <a:rPr lang="en-US" dirty="0" err="1">
                <a:solidFill>
                  <a:srgbClr val="C00000"/>
                </a:solidFill>
                <a:effectLst>
                  <a:outerShdw blurRad="38100" dist="38100" dir="2700000" algn="tl">
                    <a:srgbClr val="FFFFFF"/>
                  </a:outerShdw>
                </a:effectLst>
              </a:rPr>
              <a:t>resulttype</a:t>
            </a:r>
            <a:r>
              <a:rPr lang="en-US" dirty="0">
                <a:solidFill>
                  <a:schemeClr val="tx2"/>
                </a:solidFill>
                <a:effectLst>
                  <a:outerShdw blurRad="38100" dist="38100" dir="2700000" algn="tl">
                    <a:srgbClr val="FFFFFF"/>
                  </a:outerShdw>
                </a:effectLst>
              </a:rPr>
              <a:t> ECL returned value; required</a:t>
            </a:r>
          </a:p>
          <a:p>
            <a:pPr>
              <a:defRPr/>
            </a:pPr>
            <a:endParaRPr lang="en-US" dirty="0">
              <a:solidFill>
                <a:schemeClr val="tx2"/>
              </a:solidFill>
              <a:effectLst>
                <a:outerShdw blurRad="38100" dist="38100" dir="2700000" algn="tl">
                  <a:srgbClr val="FFFFFF"/>
                </a:outerShdw>
              </a:effectLst>
            </a:endParaRPr>
          </a:p>
          <a:p>
            <a:pPr>
              <a:defRPr/>
            </a:pPr>
            <a:r>
              <a:rPr lang="en-US" dirty="0" err="1">
                <a:solidFill>
                  <a:srgbClr val="C00000"/>
                </a:solidFill>
                <a:effectLst>
                  <a:outerShdw blurRad="38100" dist="38100" dir="2700000" algn="tl">
                    <a:srgbClr val="FFFFFF"/>
                  </a:outerShdw>
                </a:effectLst>
              </a:rPr>
              <a:t>funcname</a:t>
            </a:r>
            <a:r>
              <a:rPr lang="en-US" dirty="0">
                <a:solidFill>
                  <a:schemeClr val="tx2"/>
                </a:solidFill>
                <a:effectLst>
                  <a:outerShdw blurRad="38100" dist="38100" dir="2700000" algn="tl">
                    <a:srgbClr val="FFFFFF"/>
                  </a:outerShdw>
                </a:effectLst>
              </a:rPr>
              <a:t> Function name</a:t>
            </a:r>
          </a:p>
          <a:p>
            <a:pPr>
              <a:defRPr/>
            </a:pPr>
            <a:endParaRPr lang="en-US" dirty="0">
              <a:solidFill>
                <a:schemeClr val="tx2"/>
              </a:solidFill>
              <a:effectLst>
                <a:outerShdw blurRad="38100" dist="38100" dir="2700000" algn="tl">
                  <a:srgbClr val="FFFFFF"/>
                </a:outerShdw>
              </a:effectLst>
            </a:endParaRPr>
          </a:p>
          <a:p>
            <a:pPr>
              <a:defRPr/>
            </a:pPr>
            <a:r>
              <a:rPr lang="en-US" dirty="0" err="1">
                <a:solidFill>
                  <a:srgbClr val="C00000"/>
                </a:solidFill>
                <a:effectLst>
                  <a:outerShdw blurRad="38100" dist="38100" dir="2700000" algn="tl">
                    <a:srgbClr val="FFFFFF"/>
                  </a:outerShdw>
                </a:effectLst>
              </a:rPr>
              <a:t>parameterlist</a:t>
            </a:r>
            <a:r>
              <a:rPr lang="en-US" dirty="0">
                <a:solidFill>
                  <a:schemeClr val="tx2"/>
                </a:solidFill>
                <a:effectLst>
                  <a:outerShdw blurRad="38100" dist="38100" dir="2700000" algn="tl">
                    <a:srgbClr val="FFFFFF"/>
                  </a:outerShdw>
                </a:effectLst>
              </a:rPr>
              <a:t> </a:t>
            </a:r>
            <a:r>
              <a:rPr lang="en-US" dirty="0">
                <a:solidFill>
                  <a:schemeClr val="tx2"/>
                </a:solidFill>
              </a:rPr>
              <a:t>A comma separated list of the parameters to pass to the </a:t>
            </a:r>
            <a:r>
              <a:rPr lang="en-US" i="1" dirty="0">
                <a:solidFill>
                  <a:schemeClr val="tx2"/>
                </a:solidFill>
              </a:rPr>
              <a:t>function</a:t>
            </a:r>
            <a:r>
              <a:rPr lang="en-US" dirty="0">
                <a:solidFill>
                  <a:schemeClr val="tx2"/>
                </a:solidFill>
              </a:rPr>
              <a:t>.</a:t>
            </a:r>
          </a:p>
          <a:p>
            <a:pPr>
              <a:defRPr/>
            </a:pPr>
            <a:endParaRPr lang="en-US" dirty="0">
              <a:solidFill>
                <a:schemeClr val="tx2"/>
              </a:solidFill>
              <a:effectLst>
                <a:outerShdw blurRad="38100" dist="38100" dir="2700000" algn="tl">
                  <a:srgbClr val="FFFFFF"/>
                </a:outerShdw>
              </a:effectLst>
            </a:endParaRPr>
          </a:p>
          <a:p>
            <a:pPr>
              <a:defRPr/>
            </a:pPr>
            <a:r>
              <a:rPr lang="en-US" dirty="0">
                <a:solidFill>
                  <a:srgbClr val="C00000"/>
                </a:solidFill>
                <a:effectLst>
                  <a:outerShdw blurRad="38100" dist="38100" dir="2700000" algn="tl">
                    <a:srgbClr val="FFFFFF"/>
                  </a:outerShdw>
                </a:effectLst>
              </a:rPr>
              <a:t>EMBED/ENDEMBED </a:t>
            </a:r>
            <a:r>
              <a:rPr lang="en-US" dirty="0">
                <a:solidFill>
                  <a:schemeClr val="tx2"/>
                </a:solidFill>
                <a:effectLst>
                  <a:outerShdw blurRad="38100" dist="38100" dir="2700000" algn="tl">
                    <a:srgbClr val="FFFFFF"/>
                  </a:outerShdw>
                </a:effectLst>
              </a:rPr>
              <a:t>Required</a:t>
            </a:r>
          </a:p>
          <a:p>
            <a:pPr>
              <a:defRPr/>
            </a:pPr>
            <a:endParaRPr lang="en-US" dirty="0">
              <a:solidFill>
                <a:schemeClr val="tx2"/>
              </a:solidFill>
              <a:effectLst>
                <a:outerShdw blurRad="38100" dist="38100" dir="2700000" algn="tl">
                  <a:srgbClr val="FFFFFF"/>
                </a:outerShdw>
              </a:effectLst>
            </a:endParaRPr>
          </a:p>
          <a:p>
            <a:pPr>
              <a:defRPr/>
            </a:pPr>
            <a:endParaRPr lang="en-US" dirty="0">
              <a:solidFill>
                <a:schemeClr val="tx2"/>
              </a:solidFill>
              <a:effectLst>
                <a:outerShdw blurRad="38100" dist="38100" dir="2700000" algn="tl">
                  <a:srgbClr val="FFFFFF"/>
                </a:outerShdw>
              </a:effectLst>
            </a:endParaRPr>
          </a:p>
          <a:p>
            <a:pPr>
              <a:defRPr/>
            </a:pPr>
            <a:endParaRPr lang="en-US" dirty="0">
              <a:solidFill>
                <a:schemeClr val="tx2"/>
              </a:solidFill>
              <a:effectLst>
                <a:outerShdw blurRad="38100" dist="38100" dir="2700000" algn="tl">
                  <a:srgbClr val="FFFFFF"/>
                </a:outerShdw>
              </a:effectLst>
            </a:endParaRPr>
          </a:p>
          <a:p>
            <a:pPr>
              <a:defRPr/>
            </a:pPr>
            <a:endParaRPr lang="en-US" dirty="0">
              <a:solidFill>
                <a:schemeClr val="tx2"/>
              </a:solidFill>
              <a:effectLst>
                <a:outerShdw blurRad="38100" dist="38100" dir="2700000" algn="tl">
                  <a:srgbClr val="FFFFFF"/>
                </a:outerShdw>
              </a:effectLst>
            </a:endParaRPr>
          </a:p>
          <a:p>
            <a:pPr>
              <a:defRPr/>
            </a:pPr>
            <a:endParaRPr lang="en-US" dirty="0">
              <a:solidFill>
                <a:schemeClr val="tx2"/>
              </a:solidFill>
              <a:effectLst>
                <a:outerShdw blurRad="38100" dist="38100" dir="2700000" algn="tl">
                  <a:srgbClr val="FFFFFF"/>
                </a:outerShdw>
              </a:effectLst>
            </a:endParaRPr>
          </a:p>
          <a:p>
            <a:pPr>
              <a:defRPr/>
            </a:pPr>
            <a:endParaRPr lang="en-US" dirty="0">
              <a:solidFill>
                <a:schemeClr val="tx2"/>
              </a:solidFill>
              <a:effectLst>
                <a:outerShdw blurRad="38100" dist="38100" dir="2700000" algn="tl">
                  <a:srgbClr val="FFFFFF"/>
                </a:outerShdw>
              </a:effectLst>
            </a:endParaRPr>
          </a:p>
          <a:p>
            <a:pPr>
              <a:defRPr/>
            </a:pPr>
            <a:endParaRPr lang="en-US" dirty="0">
              <a:solidFill>
                <a:schemeClr val="tx2"/>
              </a:solidFill>
              <a:effectLst>
                <a:outerShdw blurRad="38100" dist="38100" dir="2700000" algn="tl">
                  <a:srgbClr val="FFFFFF"/>
                </a:outerShdw>
              </a:effectLst>
            </a:endParaRPr>
          </a:p>
        </p:txBody>
      </p:sp>
      <p:pic>
        <p:nvPicPr>
          <p:cNvPr id="4" name="Picture 3">
            <a:extLst>
              <a:ext uri="{FF2B5EF4-FFF2-40B4-BE49-F238E27FC236}">
                <a16:creationId xmlns:a16="http://schemas.microsoft.com/office/drawing/2014/main" id="{6D8A7BB2-BBD0-497B-85CB-3CC65AF18201}"/>
              </a:ext>
            </a:extLst>
          </p:cNvPr>
          <p:cNvPicPr>
            <a:picLocks noChangeAspect="1"/>
          </p:cNvPicPr>
          <p:nvPr/>
        </p:nvPicPr>
        <p:blipFill>
          <a:blip r:embed="rId2"/>
          <a:stretch>
            <a:fillRect/>
          </a:stretch>
        </p:blipFill>
        <p:spPr>
          <a:xfrm>
            <a:off x="6187440" y="2321158"/>
            <a:ext cx="5360576" cy="1565042"/>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66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E7E8-7EBC-425A-9CE6-DE2D53E12B89}"/>
              </a:ext>
            </a:extLst>
          </p:cNvPr>
          <p:cNvSpPr>
            <a:spLocks noGrp="1"/>
          </p:cNvSpPr>
          <p:nvPr>
            <p:ph type="title"/>
          </p:nvPr>
        </p:nvSpPr>
        <p:spPr/>
        <p:txBody>
          <a:bodyPr/>
          <a:lstStyle/>
          <a:p>
            <a:r>
              <a:rPr lang="en-US" dirty="0"/>
              <a:t>EMBED</a:t>
            </a:r>
          </a:p>
        </p:txBody>
      </p:sp>
      <p:pic>
        <p:nvPicPr>
          <p:cNvPr id="3" name="Picture 2">
            <a:extLst>
              <a:ext uri="{FF2B5EF4-FFF2-40B4-BE49-F238E27FC236}">
                <a16:creationId xmlns:a16="http://schemas.microsoft.com/office/drawing/2014/main" id="{6D49D0AC-0A93-43F4-A7AF-350F33557724}"/>
              </a:ext>
            </a:extLst>
          </p:cNvPr>
          <p:cNvPicPr>
            <a:picLocks noChangeAspect="1"/>
          </p:cNvPicPr>
          <p:nvPr/>
        </p:nvPicPr>
        <p:blipFill>
          <a:blip r:embed="rId2"/>
          <a:stretch>
            <a:fillRect/>
          </a:stretch>
        </p:blipFill>
        <p:spPr>
          <a:xfrm>
            <a:off x="466521" y="1792576"/>
            <a:ext cx="5537280" cy="34045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F4992678-A586-45F9-A0BC-898AC40F3527}"/>
              </a:ext>
            </a:extLst>
          </p:cNvPr>
          <p:cNvPicPr>
            <a:picLocks noChangeAspect="1"/>
          </p:cNvPicPr>
          <p:nvPr/>
        </p:nvPicPr>
        <p:blipFill>
          <a:blip r:embed="rId3"/>
          <a:stretch>
            <a:fillRect/>
          </a:stretch>
        </p:blipFill>
        <p:spPr>
          <a:xfrm>
            <a:off x="6188201" y="1741807"/>
            <a:ext cx="5637210" cy="35060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4886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Test Connection Cloud IDE &amp; </a:t>
            </a:r>
            <a:r>
              <a:rPr lang="en-US" b="1" dirty="0" err="1">
                <a:solidFill>
                  <a:schemeClr val="tx2"/>
                </a:solidFill>
              </a:rPr>
              <a:t>VSCode</a:t>
            </a:r>
            <a:endParaRPr lang="en-US" b="1" dirty="0">
              <a:solidFill>
                <a:schemeClr val="tx2"/>
              </a:solidFill>
            </a:endParaRPr>
          </a:p>
        </p:txBody>
      </p:sp>
      <p:sp>
        <p:nvSpPr>
          <p:cNvPr id="3" name="Rectangle 2"/>
          <p:cNvSpPr/>
          <p:nvPr/>
        </p:nvSpPr>
        <p:spPr>
          <a:xfrm>
            <a:off x="1104900" y="1382550"/>
            <a:ext cx="7738654" cy="1477328"/>
          </a:xfrm>
          <a:prstGeom prst="rect">
            <a:avLst/>
          </a:prstGeom>
        </p:spPr>
        <p:txBody>
          <a:bodyPr wrap="square">
            <a:spAutoFit/>
          </a:bodyPr>
          <a:lstStyle/>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p:txBody>
      </p:sp>
      <p:sp>
        <p:nvSpPr>
          <p:cNvPr id="4" name="Rectangle 3">
            <a:extLst>
              <a:ext uri="{FF2B5EF4-FFF2-40B4-BE49-F238E27FC236}">
                <a16:creationId xmlns:a16="http://schemas.microsoft.com/office/drawing/2014/main" id="{45DD8E52-4261-40A2-BF11-FEB987159CE1}"/>
              </a:ext>
            </a:extLst>
          </p:cNvPr>
          <p:cNvSpPr/>
          <p:nvPr/>
        </p:nvSpPr>
        <p:spPr>
          <a:xfrm>
            <a:off x="1020134" y="1484428"/>
            <a:ext cx="5299464" cy="523220"/>
          </a:xfrm>
          <a:prstGeom prst="rect">
            <a:avLst/>
          </a:prstGeom>
        </p:spPr>
        <p:txBody>
          <a:bodyPr wrap="none">
            <a:spAutoFit/>
          </a:bodyPr>
          <a:lstStyle/>
          <a:p>
            <a:r>
              <a:rPr lang="en-US" sz="1400" dirty="0">
                <a:solidFill>
                  <a:schemeClr val="tx2"/>
                </a:solidFill>
              </a:rPr>
              <a:t>Please run </a:t>
            </a:r>
            <a:r>
              <a:rPr lang="en-US" sz="1400" dirty="0" err="1">
                <a:solidFill>
                  <a:schemeClr val="tx2"/>
                </a:solidFill>
              </a:rPr>
              <a:t>TestConnection</a:t>
            </a:r>
            <a:r>
              <a:rPr lang="en-US" sz="1400" dirty="0">
                <a:solidFill>
                  <a:schemeClr val="tx2"/>
                </a:solidFill>
              </a:rPr>
              <a:t> to make sure everything is working.</a:t>
            </a:r>
          </a:p>
          <a:p>
            <a:r>
              <a:rPr lang="en-US" sz="1400" dirty="0">
                <a:solidFill>
                  <a:schemeClr val="tx2"/>
                </a:solidFill>
              </a:rPr>
              <a:t>Results can be viewed in both platform:</a:t>
            </a:r>
          </a:p>
        </p:txBody>
      </p:sp>
      <p:pic>
        <p:nvPicPr>
          <p:cNvPr id="7" name="Picture 6">
            <a:extLst>
              <a:ext uri="{FF2B5EF4-FFF2-40B4-BE49-F238E27FC236}">
                <a16:creationId xmlns:a16="http://schemas.microsoft.com/office/drawing/2014/main" id="{3EB7FF98-D835-412A-A84C-EDB766E26744}"/>
              </a:ext>
            </a:extLst>
          </p:cNvPr>
          <p:cNvPicPr>
            <a:picLocks noChangeAspect="1"/>
          </p:cNvPicPr>
          <p:nvPr/>
        </p:nvPicPr>
        <p:blipFill>
          <a:blip r:embed="rId2"/>
          <a:stretch>
            <a:fillRect/>
          </a:stretch>
        </p:blipFill>
        <p:spPr>
          <a:xfrm>
            <a:off x="6754879" y="2338689"/>
            <a:ext cx="3120709" cy="39106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6" name="Straight Arrow Connector 15">
            <a:extLst>
              <a:ext uri="{FF2B5EF4-FFF2-40B4-BE49-F238E27FC236}">
                <a16:creationId xmlns:a16="http://schemas.microsoft.com/office/drawing/2014/main" id="{BAE28F3E-DE27-4B7B-BC09-A6616B611430}"/>
              </a:ext>
            </a:extLst>
          </p:cNvPr>
          <p:cNvCxnSpPr>
            <a:cxnSpLocks/>
          </p:cNvCxnSpPr>
          <p:nvPr/>
        </p:nvCxnSpPr>
        <p:spPr>
          <a:xfrm flipH="1">
            <a:off x="8960956" y="4927334"/>
            <a:ext cx="3088804" cy="0"/>
          </a:xfrm>
          <a:prstGeom prst="straightConnector1">
            <a:avLst/>
          </a:prstGeom>
          <a:ln w="57150">
            <a:solidFill>
              <a:srgbClr val="6699FF"/>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289B3A30-E95B-4BD4-A2D1-8869D6F44B28}"/>
              </a:ext>
            </a:extLst>
          </p:cNvPr>
          <p:cNvSpPr/>
          <p:nvPr/>
        </p:nvSpPr>
        <p:spPr>
          <a:xfrm>
            <a:off x="10265281" y="4460240"/>
            <a:ext cx="1503680" cy="391191"/>
          </a:xfrm>
          <a:prstGeom prst="roundRect">
            <a:avLst/>
          </a:prstGeom>
          <a:solidFill>
            <a:srgbClr val="66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Thor</a:t>
            </a:r>
          </a:p>
        </p:txBody>
      </p:sp>
      <p:pic>
        <p:nvPicPr>
          <p:cNvPr id="6" name="Picture 5">
            <a:extLst>
              <a:ext uri="{FF2B5EF4-FFF2-40B4-BE49-F238E27FC236}">
                <a16:creationId xmlns:a16="http://schemas.microsoft.com/office/drawing/2014/main" id="{D2FD3033-5CC8-4C7E-A18F-97AAC24FE75A}"/>
              </a:ext>
            </a:extLst>
          </p:cNvPr>
          <p:cNvPicPr>
            <a:picLocks noChangeAspect="1"/>
          </p:cNvPicPr>
          <p:nvPr/>
        </p:nvPicPr>
        <p:blipFill>
          <a:blip r:embed="rId3"/>
          <a:stretch>
            <a:fillRect/>
          </a:stretch>
        </p:blipFill>
        <p:spPr>
          <a:xfrm>
            <a:off x="1609154" y="3429000"/>
            <a:ext cx="4315427" cy="11812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8750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Code Structures</a:t>
            </a:r>
          </a:p>
        </p:txBody>
      </p:sp>
      <p:sp>
        <p:nvSpPr>
          <p:cNvPr id="3" name="Rectangle 2"/>
          <p:cNvSpPr/>
          <p:nvPr/>
        </p:nvSpPr>
        <p:spPr>
          <a:xfrm>
            <a:off x="1104900" y="1624993"/>
            <a:ext cx="9341708" cy="3970318"/>
          </a:xfrm>
          <a:prstGeom prst="rect">
            <a:avLst/>
          </a:prstGeom>
        </p:spPr>
        <p:txBody>
          <a:bodyPr wrap="square">
            <a:spAutoFit/>
          </a:bodyPr>
          <a:lstStyle/>
          <a:p>
            <a:pPr>
              <a:defRPr/>
            </a:pPr>
            <a:r>
              <a:rPr lang="en-US" dirty="0">
                <a:solidFill>
                  <a:schemeClr val="tx2"/>
                </a:solidFill>
                <a:effectLst>
                  <a:outerShdw blurRad="38100" dist="38100" dir="2700000" algn="tl">
                    <a:srgbClr val="FFFFFF"/>
                  </a:outerShdw>
                </a:effectLst>
              </a:rPr>
              <a:t>Code structures are about organizing logic so that it is easy to read and maintain code. ECL encapsulates logic using two main constructs: </a:t>
            </a:r>
          </a:p>
          <a:p>
            <a:pPr>
              <a:defRPr/>
            </a:pPr>
            <a:endParaRPr lang="en-US"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r>
              <a:rPr lang="en-US" b="1" dirty="0">
                <a:solidFill>
                  <a:schemeClr val="tx2"/>
                </a:solidFill>
                <a:effectLst>
                  <a:outerShdw blurRad="38100" dist="38100" dir="2700000" algn="tl">
                    <a:srgbClr val="FFFFFF"/>
                  </a:outerShdw>
                </a:effectLst>
              </a:rPr>
              <a:t>Function </a:t>
            </a:r>
            <a:r>
              <a:rPr lang="en-US" dirty="0">
                <a:solidFill>
                  <a:schemeClr val="tx2"/>
                </a:solidFill>
                <a:effectLst>
                  <a:outerShdw blurRad="38100" dist="38100" dir="2700000" algn="tl">
                    <a:srgbClr val="FFFFFF"/>
                  </a:outerShdw>
                </a:effectLst>
              </a:rPr>
              <a:t>is typically used to represent </a:t>
            </a:r>
            <a:r>
              <a:rPr lang="en-US" u="sng" dirty="0">
                <a:solidFill>
                  <a:schemeClr val="tx2"/>
                </a:solidFill>
                <a:effectLst>
                  <a:outerShdw blurRad="38100" dist="38100" dir="2700000" algn="tl">
                    <a:srgbClr val="FFFFFF"/>
                  </a:outerShdw>
                </a:effectLst>
              </a:rPr>
              <a:t>fine grained and reusable logic</a:t>
            </a:r>
            <a:r>
              <a:rPr lang="en-US" dirty="0">
                <a:solidFill>
                  <a:schemeClr val="tx2"/>
                </a:solidFill>
                <a:effectLst>
                  <a:outerShdw blurRad="38100" dist="38100" dir="2700000" algn="tl">
                    <a:srgbClr val="FFFFFF"/>
                  </a:outerShdw>
                </a:effectLst>
              </a:rPr>
              <a:t>. Examples: String To Date,  Date To String are functions that are used to manipulate a Date</a:t>
            </a:r>
          </a:p>
          <a:p>
            <a:pPr marL="285750" indent="-285750">
              <a:buFont typeface="Arial" panose="020B0604020202020204" pitchFamily="34" charset="0"/>
              <a:buChar char="•"/>
              <a:defRPr/>
            </a:pPr>
            <a:r>
              <a:rPr lang="en-US" b="1" dirty="0">
                <a:solidFill>
                  <a:schemeClr val="tx2"/>
                </a:solidFill>
                <a:effectLst>
                  <a:outerShdw blurRad="38100" dist="38100" dir="2700000" algn="tl">
                    <a:srgbClr val="FFFFFF"/>
                  </a:outerShdw>
                </a:effectLst>
              </a:rPr>
              <a:t>Module </a:t>
            </a:r>
            <a:r>
              <a:rPr lang="en-US" dirty="0">
                <a:solidFill>
                  <a:schemeClr val="tx2"/>
                </a:solidFill>
                <a:effectLst>
                  <a:outerShdw blurRad="38100" dist="38100" dir="2700000" algn="tl">
                    <a:srgbClr val="FFFFFF"/>
                  </a:outerShdw>
                </a:effectLst>
              </a:rPr>
              <a:t>is typically used to represent </a:t>
            </a:r>
            <a:r>
              <a:rPr lang="en-US" u="sng" dirty="0">
                <a:solidFill>
                  <a:schemeClr val="tx2"/>
                </a:solidFill>
                <a:effectLst>
                  <a:outerShdw blurRad="38100" dist="38100" dir="2700000" algn="tl">
                    <a:srgbClr val="FFFFFF"/>
                  </a:outerShdw>
                </a:effectLst>
              </a:rPr>
              <a:t>multiple functions and their dependencies </a:t>
            </a:r>
            <a:r>
              <a:rPr lang="en-US" dirty="0">
                <a:solidFill>
                  <a:schemeClr val="tx2"/>
                </a:solidFill>
                <a:effectLst>
                  <a:outerShdw blurRad="38100" dist="38100" dir="2700000" algn="tl">
                    <a:srgbClr val="FFFFFF"/>
                  </a:outerShdw>
                </a:effectLst>
              </a:rPr>
              <a:t>as a group. Examples: A Date module contains String To Date, Date To String…</a:t>
            </a:r>
            <a:endParaRPr lang="en-US" b="1" dirty="0">
              <a:solidFill>
                <a:schemeClr val="tx2"/>
              </a:solidFill>
              <a:effectLst>
                <a:outerShdw blurRad="38100" dist="38100" dir="2700000" algn="tl">
                  <a:srgbClr val="FFFFFF"/>
                </a:outerShdw>
              </a:effectLst>
            </a:endParaRP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a:p>
            <a:pPr marL="285750" indent="-285750">
              <a:buFontTx/>
              <a:buChar char="-"/>
              <a:defRPr/>
            </a:pPr>
            <a:endParaRPr lang="en-US" dirty="0">
              <a:solidFill>
                <a:schemeClr val="tx2"/>
              </a:solidFill>
              <a:effectLst>
                <a:outerShdw blurRad="38100" dist="38100" dir="2700000" algn="tl">
                  <a:srgbClr val="FFFFFF"/>
                </a:outerShdw>
              </a:effectLst>
            </a:endParaRPr>
          </a:p>
          <a:p>
            <a:pPr>
              <a:defRPr/>
            </a:pPr>
            <a:r>
              <a:rPr lang="en-US" dirty="0">
                <a:solidFill>
                  <a:schemeClr val="tx2"/>
                </a:solidFill>
                <a:effectLst>
                  <a:outerShdw blurRad="38100" dist="38100" dir="2700000" algn="tl">
                    <a:srgbClr val="FFFFFF"/>
                  </a:outerShdw>
                </a:effectLst>
              </a:rPr>
              <a:t>Benefits:</a:t>
            </a:r>
          </a:p>
          <a:p>
            <a:pPr marL="285750"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Increased Readability</a:t>
            </a:r>
          </a:p>
          <a:p>
            <a:pPr marL="285750"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Increase Reuse (if it is used in the context of declarative programming)</a:t>
            </a:r>
          </a:p>
          <a:p>
            <a:pPr marL="285750" indent="-285750">
              <a:buFont typeface="Arial" panose="020B0604020202020204" pitchFamily="34" charset="0"/>
              <a:buChar char="•"/>
              <a:defRPr/>
            </a:pPr>
            <a:r>
              <a:rPr lang="en-US" dirty="0">
                <a:solidFill>
                  <a:schemeClr val="tx2"/>
                </a:solidFill>
                <a:effectLst>
                  <a:outerShdw blurRad="38100" dist="38100" dir="2700000" algn="tl">
                    <a:srgbClr val="FFFFFF"/>
                  </a:outerShdw>
                </a:effectLst>
              </a:rPr>
              <a:t>Encourages Modular Design (if it is used in the context of declarative programming)</a:t>
            </a:r>
          </a:p>
          <a:p>
            <a:pPr marL="285750" indent="-285750">
              <a:buFont typeface="Arial" panose="020B0604020202020204" pitchFamily="34" charset="0"/>
              <a:buChar char="•"/>
              <a:defRPr/>
            </a:pPr>
            <a:endParaRPr lang="en-US" dirty="0">
              <a:solidFill>
                <a:schemeClr val="tx2"/>
              </a:solidFill>
              <a:effectLst>
                <a:outerShdw blurRad="38100" dist="38100" dir="2700000" algn="tl">
                  <a:srgbClr val="FFFFFF"/>
                </a:outerShdw>
              </a:effectLst>
            </a:endParaRPr>
          </a:p>
        </p:txBody>
      </p:sp>
    </p:spTree>
    <p:extLst>
      <p:ext uri="{BB962C8B-B14F-4D97-AF65-F5344CB8AC3E}">
        <p14:creationId xmlns:p14="http://schemas.microsoft.com/office/powerpoint/2010/main" val="74208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8072" y="1538327"/>
            <a:ext cx="11006606" cy="3831818"/>
          </a:xfrm>
          <a:prstGeom prst="rect">
            <a:avLst/>
          </a:prstGeom>
        </p:spPr>
        <p:txBody>
          <a:bodyPr wrap="square">
            <a:spAutoFit/>
          </a:bodyPr>
          <a:lstStyle/>
          <a:p>
            <a:endParaRPr lang="en-US" dirty="0">
              <a:solidFill>
                <a:schemeClr val="tx2"/>
              </a:solidFill>
            </a:endParaRPr>
          </a:p>
          <a:p>
            <a:r>
              <a:rPr lang="en-US" dirty="0">
                <a:solidFill>
                  <a:schemeClr val="tx2"/>
                </a:solidFill>
              </a:rPr>
              <a:t>Is a container that allows you to group related definitions. The </a:t>
            </a:r>
            <a:r>
              <a:rPr lang="en-US" i="1" dirty="0">
                <a:solidFill>
                  <a:schemeClr val="tx2"/>
                </a:solidFill>
              </a:rPr>
              <a:t>parameters</a:t>
            </a:r>
            <a:r>
              <a:rPr lang="en-US" dirty="0">
                <a:solidFill>
                  <a:schemeClr val="tx2"/>
                </a:solidFill>
              </a:rPr>
              <a:t> passed to the module are shared by all the related </a:t>
            </a:r>
            <a:r>
              <a:rPr lang="en-US" i="1" dirty="0">
                <a:solidFill>
                  <a:schemeClr val="tx2"/>
                </a:solidFill>
              </a:rPr>
              <a:t>members </a:t>
            </a:r>
            <a:r>
              <a:rPr lang="en-US" dirty="0">
                <a:solidFill>
                  <a:schemeClr val="tx2"/>
                </a:solidFill>
              </a:rPr>
              <a:t>definitions. </a:t>
            </a:r>
          </a:p>
          <a:p>
            <a:endParaRPr lang="en-US" dirty="0">
              <a:solidFill>
                <a:schemeClr val="tx2"/>
              </a:solidFill>
            </a:endParaRPr>
          </a:p>
          <a:p>
            <a:r>
              <a:rPr lang="en-US" dirty="0">
                <a:solidFill>
                  <a:schemeClr val="tx2"/>
                </a:solidFill>
              </a:rPr>
              <a:t>Your file name should be exactly the same as Module name.</a:t>
            </a:r>
          </a:p>
          <a:p>
            <a:endParaRPr lang="en-US" dirty="0">
              <a:solidFill>
                <a:schemeClr val="tx2"/>
              </a:solidFill>
            </a:endParaRPr>
          </a:p>
          <a:p>
            <a:r>
              <a:rPr lang="en-US" dirty="0">
                <a:solidFill>
                  <a:srgbClr val="00B0F0"/>
                </a:solidFill>
              </a:rPr>
              <a:t>Variable Scope</a:t>
            </a:r>
          </a:p>
          <a:p>
            <a:endParaRPr lang="en-US" dirty="0">
              <a:solidFill>
                <a:srgbClr val="00B0F0"/>
              </a:solidFill>
            </a:endParaRPr>
          </a:p>
          <a:p>
            <a:pPr marL="342900" indent="-342900">
              <a:lnSpc>
                <a:spcPct val="150000"/>
              </a:lnSpc>
              <a:buFont typeface="Arial" panose="020B0604020202020204" pitchFamily="34" charset="0"/>
              <a:buChar char="•"/>
            </a:pPr>
            <a:r>
              <a:rPr lang="en-US" dirty="0">
                <a:solidFill>
                  <a:srgbClr val="C00000"/>
                </a:solidFill>
              </a:rPr>
              <a:t>Local</a:t>
            </a:r>
            <a:r>
              <a:rPr lang="en-US" dirty="0">
                <a:solidFill>
                  <a:schemeClr val="tx2"/>
                </a:solidFill>
              </a:rPr>
              <a:t> definitions are visible only </a:t>
            </a:r>
            <a:r>
              <a:rPr lang="en-US" u="sng" dirty="0">
                <a:solidFill>
                  <a:schemeClr val="tx2"/>
                </a:solidFill>
              </a:rPr>
              <a:t>up to </a:t>
            </a:r>
            <a:r>
              <a:rPr lang="en-US" dirty="0">
                <a:solidFill>
                  <a:schemeClr val="tx2"/>
                </a:solidFill>
              </a:rPr>
              <a:t>an EXPORT or SHARED </a:t>
            </a:r>
          </a:p>
          <a:p>
            <a:pPr marL="342900" indent="-342900">
              <a:lnSpc>
                <a:spcPct val="150000"/>
              </a:lnSpc>
              <a:buFont typeface="Arial" panose="020B0604020202020204" pitchFamily="34" charset="0"/>
              <a:buChar char="•"/>
            </a:pPr>
            <a:r>
              <a:rPr lang="en-US" dirty="0">
                <a:solidFill>
                  <a:srgbClr val="C00000"/>
                </a:solidFill>
              </a:rPr>
              <a:t>SHARED</a:t>
            </a:r>
            <a:r>
              <a:rPr lang="en-US" dirty="0">
                <a:solidFill>
                  <a:schemeClr val="tx2"/>
                </a:solidFill>
              </a:rPr>
              <a:t> definitions are visible </a:t>
            </a:r>
            <a:r>
              <a:rPr lang="en-US" u="sng" dirty="0">
                <a:solidFill>
                  <a:schemeClr val="tx2"/>
                </a:solidFill>
              </a:rPr>
              <a:t>through</a:t>
            </a:r>
            <a:r>
              <a:rPr lang="en-US" dirty="0">
                <a:solidFill>
                  <a:schemeClr val="tx2"/>
                </a:solidFill>
              </a:rPr>
              <a:t> module.</a:t>
            </a:r>
          </a:p>
          <a:p>
            <a:pPr marL="342900" indent="-342900">
              <a:lnSpc>
                <a:spcPct val="150000"/>
              </a:lnSpc>
              <a:buFont typeface="Arial" panose="020B0604020202020204" pitchFamily="34" charset="0"/>
              <a:buChar char="•"/>
            </a:pPr>
            <a:r>
              <a:rPr lang="en-US" dirty="0">
                <a:solidFill>
                  <a:srgbClr val="C00000"/>
                </a:solidFill>
              </a:rPr>
              <a:t>EXPORT</a:t>
            </a:r>
            <a:r>
              <a:rPr lang="en-US" dirty="0">
                <a:solidFill>
                  <a:schemeClr val="tx2"/>
                </a:solidFill>
              </a:rPr>
              <a:t> definitions are visible </a:t>
            </a:r>
            <a:r>
              <a:rPr lang="en-US" u="sng" dirty="0">
                <a:solidFill>
                  <a:schemeClr val="tx2"/>
                </a:solidFill>
              </a:rPr>
              <a:t>within</a:t>
            </a:r>
            <a:r>
              <a:rPr lang="en-US" dirty="0">
                <a:solidFill>
                  <a:schemeClr val="tx2"/>
                </a:solidFill>
              </a:rPr>
              <a:t> and </a:t>
            </a:r>
            <a:r>
              <a:rPr lang="en-US" u="sng" dirty="0">
                <a:solidFill>
                  <a:schemeClr val="tx2"/>
                </a:solidFill>
              </a:rPr>
              <a:t>outside</a:t>
            </a:r>
            <a:r>
              <a:rPr lang="en-US" dirty="0">
                <a:solidFill>
                  <a:schemeClr val="tx2"/>
                </a:solidFill>
              </a:rPr>
              <a:t> of  a module .</a:t>
            </a:r>
          </a:p>
          <a:p>
            <a:endParaRPr lang="en-US" dirty="0">
              <a:solidFill>
                <a:schemeClr val="tx2"/>
              </a:solidFill>
            </a:endParaRPr>
          </a:p>
        </p:txBody>
      </p:sp>
      <p:sp>
        <p:nvSpPr>
          <p:cNvPr id="6" name="Title 1">
            <a:extLst>
              <a:ext uri="{FF2B5EF4-FFF2-40B4-BE49-F238E27FC236}">
                <a16:creationId xmlns:a16="http://schemas.microsoft.com/office/drawing/2014/main" id="{1477AC0D-057A-4517-A4F7-448B0D16C801}"/>
              </a:ext>
            </a:extLst>
          </p:cNvPr>
          <p:cNvSpPr>
            <a:spLocks noGrp="1"/>
          </p:cNvSpPr>
          <p:nvPr>
            <p:ph type="title"/>
          </p:nvPr>
        </p:nvSpPr>
        <p:spPr>
          <a:xfrm>
            <a:off x="1096663" y="76200"/>
            <a:ext cx="9980682" cy="1096962"/>
          </a:xfrm>
        </p:spPr>
        <p:txBody>
          <a:bodyPr/>
          <a:lstStyle/>
          <a:p>
            <a:r>
              <a:rPr lang="en-US" b="1" dirty="0">
                <a:solidFill>
                  <a:schemeClr val="tx2"/>
                </a:solidFill>
              </a:rPr>
              <a:t>MODULE</a:t>
            </a:r>
            <a:endParaRPr lang="en-US" dirty="0">
              <a:solidFill>
                <a:schemeClr val="tx2"/>
              </a:solidFill>
            </a:endParaRPr>
          </a:p>
        </p:txBody>
      </p:sp>
    </p:spTree>
    <p:extLst>
      <p:ext uri="{BB962C8B-B14F-4D97-AF65-F5344CB8AC3E}">
        <p14:creationId xmlns:p14="http://schemas.microsoft.com/office/powerpoint/2010/main" val="401889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4051-C7B0-5B4B-9550-108472BA11D9}"/>
              </a:ext>
            </a:extLst>
          </p:cNvPr>
          <p:cNvSpPr>
            <a:spLocks noGrp="1"/>
          </p:cNvSpPr>
          <p:nvPr>
            <p:ph type="title"/>
          </p:nvPr>
        </p:nvSpPr>
        <p:spPr/>
        <p:txBody>
          <a:bodyPr/>
          <a:lstStyle/>
          <a:p>
            <a:r>
              <a:rPr lang="en-US" b="1" dirty="0">
                <a:solidFill>
                  <a:schemeClr val="tx2"/>
                </a:solidFill>
              </a:rPr>
              <a:t>Module</a:t>
            </a:r>
          </a:p>
        </p:txBody>
      </p:sp>
      <p:sp>
        <p:nvSpPr>
          <p:cNvPr id="6" name="Rectangle 5">
            <a:extLst>
              <a:ext uri="{FF2B5EF4-FFF2-40B4-BE49-F238E27FC236}">
                <a16:creationId xmlns:a16="http://schemas.microsoft.com/office/drawing/2014/main" id="{39FC4B8C-4158-8B42-92AE-131B4659EA6C}"/>
              </a:ext>
            </a:extLst>
          </p:cNvPr>
          <p:cNvSpPr/>
          <p:nvPr/>
        </p:nvSpPr>
        <p:spPr>
          <a:xfrm>
            <a:off x="1375051" y="1396452"/>
            <a:ext cx="8786866" cy="3939540"/>
          </a:xfrm>
          <a:prstGeom prst="rect">
            <a:avLst/>
          </a:prstGeom>
        </p:spPr>
        <p:txBody>
          <a:bodyPr wrap="square">
            <a:spAutoFit/>
          </a:bodyPr>
          <a:lstStyle/>
          <a:p>
            <a:pPr marL="285750" indent="-285750">
              <a:spcBef>
                <a:spcPts val="1200"/>
              </a:spcBef>
              <a:buFont typeface="Arial" panose="020B0604020202020204" pitchFamily="34" charset="0"/>
              <a:buChar char="•"/>
              <a:defRPr/>
            </a:pPr>
            <a:r>
              <a:rPr lang="en-US" sz="1600" dirty="0">
                <a:solidFill>
                  <a:srgbClr val="00B0F0"/>
                </a:solidFill>
              </a:rPr>
              <a:t>EXPORT</a:t>
            </a:r>
            <a:r>
              <a:rPr lang="en-US" sz="1600" dirty="0">
                <a:solidFill>
                  <a:schemeClr val="tx2"/>
                </a:solidFill>
              </a:rPr>
              <a:t>      Optional, indicates that this module is available outside of this file. </a:t>
            </a:r>
          </a:p>
          <a:p>
            <a:pPr marL="285750" indent="-285750">
              <a:spcBef>
                <a:spcPts val="1200"/>
              </a:spcBef>
              <a:buFont typeface="Arial" panose="020B0604020202020204" pitchFamily="34" charset="0"/>
              <a:buChar char="•"/>
              <a:defRPr/>
            </a:pPr>
            <a:r>
              <a:rPr lang="en-US" sz="1600" dirty="0" err="1">
                <a:solidFill>
                  <a:srgbClr val="00B0F0"/>
                </a:solidFill>
              </a:rPr>
              <a:t>moduleName</a:t>
            </a:r>
            <a:r>
              <a:rPr lang="en-US" sz="1600" dirty="0">
                <a:solidFill>
                  <a:schemeClr val="tx2"/>
                </a:solidFill>
              </a:rPr>
              <a:t> The name of the function</a:t>
            </a:r>
          </a:p>
          <a:p>
            <a:pPr marL="285750" indent="-285750">
              <a:spcBef>
                <a:spcPts val="1200"/>
              </a:spcBef>
              <a:buFont typeface="Arial" panose="020B0604020202020204" pitchFamily="34" charset="0"/>
              <a:buChar char="•"/>
              <a:defRPr/>
            </a:pPr>
            <a:r>
              <a:rPr lang="en-US" sz="1600" dirty="0">
                <a:solidFill>
                  <a:srgbClr val="00B0F0"/>
                </a:solidFill>
              </a:rPr>
              <a:t>MODULE    </a:t>
            </a:r>
            <a:r>
              <a:rPr lang="en-US" sz="1600" dirty="0">
                <a:solidFill>
                  <a:schemeClr val="tx2"/>
                </a:solidFill>
              </a:rPr>
              <a:t> Required</a:t>
            </a:r>
          </a:p>
          <a:p>
            <a:pPr marL="285750" indent="-285750">
              <a:spcBef>
                <a:spcPts val="1200"/>
              </a:spcBef>
              <a:buFont typeface="Arial" panose="020B0604020202020204" pitchFamily="34" charset="0"/>
              <a:buChar char="•"/>
              <a:defRPr/>
            </a:pPr>
            <a:r>
              <a:rPr lang="en-US" sz="1600" dirty="0" err="1">
                <a:solidFill>
                  <a:srgbClr val="00B0F0"/>
                </a:solidFill>
              </a:rPr>
              <a:t>param_data_type</a:t>
            </a:r>
            <a:r>
              <a:rPr lang="en-US" sz="1600" dirty="0">
                <a:solidFill>
                  <a:schemeClr val="tx2"/>
                </a:solidFill>
              </a:rPr>
              <a:t> Data type of each parameter (string, integer, Boolean, …)</a:t>
            </a:r>
          </a:p>
          <a:p>
            <a:pPr marL="285750" indent="-285750">
              <a:spcBef>
                <a:spcPts val="1200"/>
              </a:spcBef>
              <a:buFont typeface="Arial" panose="020B0604020202020204" pitchFamily="34" charset="0"/>
              <a:buChar char="•"/>
              <a:defRPr/>
            </a:pPr>
            <a:r>
              <a:rPr lang="en-US" sz="1600" dirty="0">
                <a:solidFill>
                  <a:srgbClr val="00B0F0"/>
                </a:solidFill>
              </a:rPr>
              <a:t>END</a:t>
            </a:r>
            <a:r>
              <a:rPr lang="en-US" sz="1600" dirty="0">
                <a:solidFill>
                  <a:schemeClr val="tx2"/>
                </a:solidFill>
              </a:rPr>
              <a:t>         Indicates the end of module</a:t>
            </a:r>
          </a:p>
          <a:p>
            <a:pPr marL="285750" indent="-285750">
              <a:spcBef>
                <a:spcPts val="1200"/>
              </a:spcBef>
              <a:buFont typeface="Arial" panose="020B0604020202020204" pitchFamily="34" charset="0"/>
              <a:buChar char="•"/>
              <a:defRPr/>
            </a:pPr>
            <a:endParaRPr lang="en-US" sz="1600" dirty="0">
              <a:solidFill>
                <a:schemeClr val="tx2"/>
              </a:solidFill>
            </a:endParaRPr>
          </a:p>
          <a:p>
            <a:pPr marL="285750" indent="-285750">
              <a:spcBef>
                <a:spcPts val="1200"/>
              </a:spcBef>
              <a:buFontTx/>
              <a:buChar char="-"/>
              <a:defRPr/>
            </a:pPr>
            <a:endParaRPr lang="en-US" sz="1600" dirty="0">
              <a:solidFill>
                <a:schemeClr val="tx2"/>
              </a:solidFill>
            </a:endParaRPr>
          </a:p>
          <a:p>
            <a:pPr>
              <a:spcBef>
                <a:spcPts val="1200"/>
              </a:spcBef>
              <a:defRPr/>
            </a:pPr>
            <a:endParaRPr lang="en-US" sz="1600" dirty="0">
              <a:solidFill>
                <a:schemeClr val="tx2"/>
              </a:solidFill>
              <a:effectLst>
                <a:outerShdw blurRad="38100" dist="38100" dir="2700000" algn="tl">
                  <a:srgbClr val="FFFFFF"/>
                </a:outerShdw>
              </a:effectLst>
            </a:endParaRPr>
          </a:p>
          <a:p>
            <a:pPr>
              <a:spcBef>
                <a:spcPts val="1200"/>
              </a:spcBef>
              <a:defRPr/>
            </a:pPr>
            <a:endParaRPr lang="en-US" sz="1600" dirty="0">
              <a:solidFill>
                <a:schemeClr val="tx2"/>
              </a:solidFill>
              <a:effectLst>
                <a:outerShdw blurRad="38100" dist="38100" dir="2700000" algn="tl">
                  <a:srgbClr val="FFFFFF"/>
                </a:outerShdw>
              </a:effectLst>
            </a:endParaRPr>
          </a:p>
          <a:p>
            <a:pPr>
              <a:spcBef>
                <a:spcPts val="1200"/>
              </a:spcBef>
              <a:defRPr/>
            </a:pPr>
            <a:endParaRPr lang="en-US" sz="1600" dirty="0">
              <a:solidFill>
                <a:schemeClr val="tx2"/>
              </a:solidFill>
              <a:effectLst>
                <a:outerShdw blurRad="38100" dist="38100" dir="2700000" algn="tl">
                  <a:srgbClr val="FFFFFF"/>
                </a:outerShdw>
              </a:effectLst>
            </a:endParaRPr>
          </a:p>
        </p:txBody>
      </p:sp>
      <p:sp>
        <p:nvSpPr>
          <p:cNvPr id="8" name="Rectangle 7">
            <a:extLst>
              <a:ext uri="{FF2B5EF4-FFF2-40B4-BE49-F238E27FC236}">
                <a16:creationId xmlns:a16="http://schemas.microsoft.com/office/drawing/2014/main" id="{DDB2E79E-B022-4407-8B9E-B6D3418D65A5}"/>
              </a:ext>
            </a:extLst>
          </p:cNvPr>
          <p:cNvSpPr/>
          <p:nvPr/>
        </p:nvSpPr>
        <p:spPr>
          <a:xfrm>
            <a:off x="7248078" y="3948559"/>
            <a:ext cx="3164006" cy="523220"/>
          </a:xfrm>
          <a:prstGeom prst="rect">
            <a:avLst/>
          </a:prstGeom>
          <a:solidFill>
            <a:srgbClr val="FFE2D7"/>
          </a:solidFill>
          <a:scene3d>
            <a:camera prst="orthographicFront"/>
            <a:lightRig rig="threePt" dir="t"/>
          </a:scene3d>
          <a:sp3d>
            <a:bevelT/>
          </a:sp3d>
        </p:spPr>
        <p:txBody>
          <a:bodyPr wrap="square">
            <a:spAutoFit/>
          </a:bodyPr>
          <a:lstStyle/>
          <a:p>
            <a:pPr>
              <a:spcBef>
                <a:spcPts val="1200"/>
              </a:spcBef>
              <a:defRPr/>
            </a:pPr>
            <a:r>
              <a:rPr lang="en-US" sz="1400" dirty="0">
                <a:solidFill>
                  <a:srgbClr val="00B0F0"/>
                </a:solidFill>
              </a:rPr>
              <a:t>SHARED</a:t>
            </a:r>
            <a:r>
              <a:rPr lang="en-US" sz="1400" dirty="0">
                <a:solidFill>
                  <a:schemeClr val="tx2"/>
                </a:solidFill>
              </a:rPr>
              <a:t> The attribute or function can be accessed within the module</a:t>
            </a:r>
            <a:endParaRPr lang="en-US" sz="1400" dirty="0">
              <a:solidFill>
                <a:schemeClr val="tx2"/>
              </a:solidFill>
              <a:effectLst>
                <a:outerShdw blurRad="38100" dist="38100" dir="2700000" algn="tl">
                  <a:srgbClr val="FFFFFF"/>
                </a:outerShdw>
              </a:effectLst>
            </a:endParaRPr>
          </a:p>
        </p:txBody>
      </p:sp>
      <p:pic>
        <p:nvPicPr>
          <p:cNvPr id="4" name="Picture 3">
            <a:extLst>
              <a:ext uri="{FF2B5EF4-FFF2-40B4-BE49-F238E27FC236}">
                <a16:creationId xmlns:a16="http://schemas.microsoft.com/office/drawing/2014/main" id="{EAA0D262-24EC-4B98-905D-A55E461371C1}"/>
              </a:ext>
            </a:extLst>
          </p:cNvPr>
          <p:cNvPicPr>
            <a:picLocks noChangeAspect="1"/>
          </p:cNvPicPr>
          <p:nvPr/>
        </p:nvPicPr>
        <p:blipFill rotWithShape="1">
          <a:blip r:embed="rId2"/>
          <a:srcRect r="14645"/>
          <a:stretch/>
        </p:blipFill>
        <p:spPr>
          <a:xfrm>
            <a:off x="1777760" y="3613614"/>
            <a:ext cx="5133745" cy="2352464"/>
          </a:xfrm>
          <a:prstGeom prst="rect">
            <a:avLst/>
          </a:prstGeom>
          <a:ln w="38100" cap="sq">
            <a:solidFill>
              <a:srgbClr val="FF7C8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id="{BA3B6B01-ECAE-477A-9A3C-E96C358D0814}"/>
              </a:ext>
            </a:extLst>
          </p:cNvPr>
          <p:cNvSpPr/>
          <p:nvPr/>
        </p:nvSpPr>
        <p:spPr>
          <a:xfrm>
            <a:off x="7248077" y="4937560"/>
            <a:ext cx="3224391" cy="738664"/>
          </a:xfrm>
          <a:prstGeom prst="rect">
            <a:avLst/>
          </a:prstGeom>
          <a:solidFill>
            <a:srgbClr val="FFE2D7"/>
          </a:solidFill>
          <a:scene3d>
            <a:camera prst="orthographicFront"/>
            <a:lightRig rig="threePt" dir="t"/>
          </a:scene3d>
          <a:sp3d>
            <a:bevelT/>
          </a:sp3d>
        </p:spPr>
        <p:txBody>
          <a:bodyPr wrap="square">
            <a:spAutoFit/>
          </a:bodyPr>
          <a:lstStyle/>
          <a:p>
            <a:pPr>
              <a:spcBef>
                <a:spcPts val="1200"/>
              </a:spcBef>
              <a:defRPr/>
            </a:pPr>
            <a:r>
              <a:rPr lang="en-US" sz="1400" dirty="0">
                <a:solidFill>
                  <a:srgbClr val="00B0F0"/>
                </a:solidFill>
              </a:rPr>
              <a:t>EXPORT</a:t>
            </a:r>
            <a:r>
              <a:rPr lang="en-US" sz="1400" dirty="0">
                <a:solidFill>
                  <a:schemeClr val="tx2"/>
                </a:solidFill>
              </a:rPr>
              <a:t> The attribute or function can be accessed from outside of the module as well as with the module</a:t>
            </a:r>
          </a:p>
        </p:txBody>
      </p:sp>
      <p:cxnSp>
        <p:nvCxnSpPr>
          <p:cNvPr id="7" name="Straight Arrow Connector 6">
            <a:extLst>
              <a:ext uri="{FF2B5EF4-FFF2-40B4-BE49-F238E27FC236}">
                <a16:creationId xmlns:a16="http://schemas.microsoft.com/office/drawing/2014/main" id="{D0DC8FD5-159D-4669-B704-B20C7861FFF4}"/>
              </a:ext>
            </a:extLst>
          </p:cNvPr>
          <p:cNvCxnSpPr>
            <a:cxnSpLocks/>
            <a:endCxn id="8" idx="1"/>
          </p:cNvCxnSpPr>
          <p:nvPr/>
        </p:nvCxnSpPr>
        <p:spPr>
          <a:xfrm flipV="1">
            <a:off x="2898475" y="4210169"/>
            <a:ext cx="4349603" cy="2616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0ADD961-4962-434B-9ABF-AA24C8E58397}"/>
              </a:ext>
            </a:extLst>
          </p:cNvPr>
          <p:cNvCxnSpPr>
            <a:cxnSpLocks/>
            <a:endCxn id="3" idx="1"/>
          </p:cNvCxnSpPr>
          <p:nvPr/>
        </p:nvCxnSpPr>
        <p:spPr>
          <a:xfrm>
            <a:off x="2898475" y="4641011"/>
            <a:ext cx="4349602" cy="6658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18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FA479B-92B6-48D1-BA72-B5E4E6691F28}"/>
              </a:ext>
            </a:extLst>
          </p:cNvPr>
          <p:cNvPicPr>
            <a:picLocks noChangeAspect="1"/>
          </p:cNvPicPr>
          <p:nvPr/>
        </p:nvPicPr>
        <p:blipFill>
          <a:blip r:embed="rId2"/>
          <a:stretch>
            <a:fillRect/>
          </a:stretch>
        </p:blipFill>
        <p:spPr>
          <a:xfrm>
            <a:off x="742186" y="1383879"/>
            <a:ext cx="5697804" cy="53979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3"/>
          <a:stretch>
            <a:fillRect/>
          </a:stretch>
        </p:blipFill>
        <p:spPr>
          <a:xfrm>
            <a:off x="7454687" y="3689395"/>
            <a:ext cx="3995128" cy="870733"/>
          </a:xfrm>
          <a:prstGeom prst="rect">
            <a:avLst/>
          </a:prstGeom>
        </p:spPr>
      </p:pic>
      <p:pic>
        <p:nvPicPr>
          <p:cNvPr id="4" name="Picture 3"/>
          <p:cNvPicPr>
            <a:picLocks noChangeAspect="1"/>
          </p:cNvPicPr>
          <p:nvPr/>
        </p:nvPicPr>
        <p:blipFill>
          <a:blip r:embed="rId4"/>
          <a:stretch>
            <a:fillRect/>
          </a:stretch>
        </p:blipFill>
        <p:spPr>
          <a:xfrm>
            <a:off x="8768394" y="5734087"/>
            <a:ext cx="1367714" cy="848329"/>
          </a:xfrm>
          <a:prstGeom prst="rect">
            <a:avLst/>
          </a:prstGeom>
        </p:spPr>
      </p:pic>
      <p:cxnSp>
        <p:nvCxnSpPr>
          <p:cNvPr id="5" name="Straight Arrow Connector 4"/>
          <p:cNvCxnSpPr>
            <a:cxnSpLocks/>
            <a:endCxn id="3" idx="1"/>
          </p:cNvCxnSpPr>
          <p:nvPr/>
        </p:nvCxnSpPr>
        <p:spPr>
          <a:xfrm flipV="1">
            <a:off x="2808514" y="4124762"/>
            <a:ext cx="4646173" cy="1609325"/>
          </a:xfrm>
          <a:prstGeom prst="straightConnector1">
            <a:avLst/>
          </a:prstGeom>
          <a:ln w="28575">
            <a:solidFill>
              <a:srgbClr val="CC00FF"/>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endCxn id="4" idx="1"/>
          </p:cNvCxnSpPr>
          <p:nvPr/>
        </p:nvCxnSpPr>
        <p:spPr>
          <a:xfrm flipV="1">
            <a:off x="2899954" y="6158252"/>
            <a:ext cx="5868440" cy="151108"/>
          </a:xfrm>
          <a:prstGeom prst="straightConnector1">
            <a:avLst/>
          </a:prstGeom>
          <a:ln w="28575">
            <a:solidFill>
              <a:srgbClr val="CC00FF"/>
            </a:solidFill>
            <a:tailEnd type="triangle"/>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0DB6C5F0-AE0B-49F5-8BA8-D46AC7BB6BE2}"/>
              </a:ext>
            </a:extLst>
          </p:cNvPr>
          <p:cNvSpPr>
            <a:spLocks noGrp="1"/>
          </p:cNvSpPr>
          <p:nvPr>
            <p:ph type="title"/>
          </p:nvPr>
        </p:nvSpPr>
        <p:spPr>
          <a:xfrm>
            <a:off x="1096663" y="76200"/>
            <a:ext cx="9980682" cy="1096962"/>
          </a:xfrm>
        </p:spPr>
        <p:txBody>
          <a:bodyPr/>
          <a:lstStyle/>
          <a:p>
            <a:r>
              <a:rPr lang="en-US" b="1" dirty="0">
                <a:solidFill>
                  <a:schemeClr val="tx2"/>
                </a:solidFill>
              </a:rPr>
              <a:t>MODULE</a:t>
            </a:r>
            <a:endParaRPr lang="en-US" dirty="0">
              <a:solidFill>
                <a:schemeClr val="tx2"/>
              </a:solidFill>
            </a:endParaRPr>
          </a:p>
        </p:txBody>
      </p:sp>
    </p:spTree>
    <p:extLst>
      <p:ext uri="{BB962C8B-B14F-4D97-AF65-F5344CB8AC3E}">
        <p14:creationId xmlns:p14="http://schemas.microsoft.com/office/powerpoint/2010/main" val="346176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4051-C7B0-5B4B-9550-108472BA11D9}"/>
              </a:ext>
            </a:extLst>
          </p:cNvPr>
          <p:cNvSpPr>
            <a:spLocks noGrp="1"/>
          </p:cNvSpPr>
          <p:nvPr>
            <p:ph type="title"/>
          </p:nvPr>
        </p:nvSpPr>
        <p:spPr/>
        <p:txBody>
          <a:bodyPr/>
          <a:lstStyle/>
          <a:p>
            <a:r>
              <a:rPr lang="en-US" b="1" dirty="0">
                <a:solidFill>
                  <a:schemeClr val="tx2"/>
                </a:solidFill>
              </a:rPr>
              <a:t>Module Example</a:t>
            </a:r>
          </a:p>
        </p:txBody>
      </p:sp>
      <p:pic>
        <p:nvPicPr>
          <p:cNvPr id="10" name="Picture 9">
            <a:extLst>
              <a:ext uri="{FF2B5EF4-FFF2-40B4-BE49-F238E27FC236}">
                <a16:creationId xmlns:a16="http://schemas.microsoft.com/office/drawing/2014/main" id="{00D959C8-769C-0744-9A48-941259DBD7E1}"/>
              </a:ext>
            </a:extLst>
          </p:cNvPr>
          <p:cNvPicPr>
            <a:picLocks noChangeAspect="1"/>
          </p:cNvPicPr>
          <p:nvPr/>
        </p:nvPicPr>
        <p:blipFill>
          <a:blip r:embed="rId2"/>
          <a:stretch>
            <a:fillRect/>
          </a:stretch>
        </p:blipFill>
        <p:spPr>
          <a:xfrm>
            <a:off x="926448" y="1881957"/>
            <a:ext cx="7967181" cy="41138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a:extLst>
              <a:ext uri="{FF2B5EF4-FFF2-40B4-BE49-F238E27FC236}">
                <a16:creationId xmlns:a16="http://schemas.microsoft.com/office/drawing/2014/main" id="{ACE5990B-9202-4FBA-87B8-E6ABD242C3A1}"/>
              </a:ext>
            </a:extLst>
          </p:cNvPr>
          <p:cNvPicPr>
            <a:picLocks noChangeAspect="1"/>
          </p:cNvPicPr>
          <p:nvPr/>
        </p:nvPicPr>
        <p:blipFill>
          <a:blip r:embed="rId3"/>
          <a:stretch>
            <a:fillRect/>
          </a:stretch>
        </p:blipFill>
        <p:spPr>
          <a:xfrm>
            <a:off x="9115651" y="4646091"/>
            <a:ext cx="2734553" cy="12060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028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8426891" y="1827996"/>
            <a:ext cx="2189954" cy="19095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Box 7">
            <a:extLst>
              <a:ext uri="{FF2B5EF4-FFF2-40B4-BE49-F238E27FC236}">
                <a16:creationId xmlns:a16="http://schemas.microsoft.com/office/drawing/2014/main" id="{D85065D9-F8B9-4917-A260-1D4ACED7B3FC}"/>
              </a:ext>
            </a:extLst>
          </p:cNvPr>
          <p:cNvSpPr txBox="1"/>
          <p:nvPr/>
        </p:nvSpPr>
        <p:spPr>
          <a:xfrm>
            <a:off x="9145134" y="4051614"/>
            <a:ext cx="795411" cy="246221"/>
          </a:xfrm>
          <a:prstGeom prst="rect">
            <a:avLst/>
          </a:prstGeom>
          <a:noFill/>
        </p:spPr>
        <p:txBody>
          <a:bodyPr wrap="none" rtlCol="0">
            <a:spAutoFit/>
          </a:bodyPr>
          <a:lstStyle/>
          <a:p>
            <a:r>
              <a:rPr lang="en-US" sz="1000" b="1" dirty="0">
                <a:solidFill>
                  <a:srgbClr val="00B0F0"/>
                </a:solidFill>
              </a:rPr>
              <a:t>WU Name</a:t>
            </a:r>
          </a:p>
        </p:txBody>
      </p:sp>
      <p:sp>
        <p:nvSpPr>
          <p:cNvPr id="9" name="Rectangle 8">
            <a:extLst>
              <a:ext uri="{FF2B5EF4-FFF2-40B4-BE49-F238E27FC236}">
                <a16:creationId xmlns:a16="http://schemas.microsoft.com/office/drawing/2014/main" id="{E11BDA19-2C59-4110-B257-0C0718C1DE41}"/>
              </a:ext>
            </a:extLst>
          </p:cNvPr>
          <p:cNvSpPr/>
          <p:nvPr/>
        </p:nvSpPr>
        <p:spPr>
          <a:xfrm>
            <a:off x="1229249" y="2041269"/>
            <a:ext cx="6096000" cy="2062103"/>
          </a:xfrm>
          <a:prstGeom prst="rect">
            <a:avLst/>
          </a:prstGeom>
        </p:spPr>
        <p:txBody>
          <a:bodyPr>
            <a:spAutoFit/>
          </a:bodyPr>
          <a:lstStyle/>
          <a:p>
            <a:r>
              <a:rPr lang="en-US" sz="1600" dirty="0">
                <a:solidFill>
                  <a:schemeClr val="tx2"/>
                </a:solidFill>
              </a:rPr>
              <a:t>//  Let’s review &amp; work on Layout/Population and Vaccine files:</a:t>
            </a:r>
          </a:p>
          <a:p>
            <a:endParaRPr lang="en-US" sz="1600" dirty="0">
              <a:solidFill>
                <a:schemeClr val="tx2"/>
              </a:solidFill>
            </a:endParaRPr>
          </a:p>
          <a:p>
            <a:r>
              <a:rPr lang="en-US" sz="1600" dirty="0">
                <a:solidFill>
                  <a:schemeClr val="tx2"/>
                </a:solidFill>
              </a:rPr>
              <a:t>//  Let’s start by looking at field types, format and field definitions, and data dictionary</a:t>
            </a:r>
          </a:p>
          <a:p>
            <a:endParaRPr lang="en-US" sz="1600" dirty="0">
              <a:solidFill>
                <a:schemeClr val="tx2"/>
              </a:solidFill>
            </a:endParaRPr>
          </a:p>
          <a:p>
            <a:endParaRPr lang="en-US" sz="1600" dirty="0">
              <a:solidFill>
                <a:schemeClr val="tx2"/>
              </a:solidFill>
            </a:endParaRPr>
          </a:p>
          <a:p>
            <a:endParaRPr lang="en-US" sz="1600" dirty="0">
              <a:solidFill>
                <a:schemeClr val="tx2"/>
              </a:solidFill>
            </a:endParaRPr>
          </a:p>
        </p:txBody>
      </p:sp>
      <p:pic>
        <p:nvPicPr>
          <p:cNvPr id="2" name="Picture 1">
            <a:extLst>
              <a:ext uri="{FF2B5EF4-FFF2-40B4-BE49-F238E27FC236}">
                <a16:creationId xmlns:a16="http://schemas.microsoft.com/office/drawing/2014/main" id="{98A4A8D8-1172-4192-800D-49141BCE9F66}"/>
              </a:ext>
            </a:extLst>
          </p:cNvPr>
          <p:cNvPicPr>
            <a:picLocks noChangeAspect="1"/>
          </p:cNvPicPr>
          <p:nvPr/>
        </p:nvPicPr>
        <p:blipFill>
          <a:blip r:embed="rId3"/>
          <a:stretch>
            <a:fillRect/>
          </a:stretch>
        </p:blipFill>
        <p:spPr>
          <a:xfrm>
            <a:off x="8641603" y="4611920"/>
            <a:ext cx="1802472" cy="1084004"/>
          </a:xfrm>
          <a:prstGeom prst="rect">
            <a:avLst/>
          </a:prstGeom>
          <a:scene3d>
            <a:camera prst="orthographicFront"/>
            <a:lightRig rig="threePt" dir="t"/>
          </a:scene3d>
          <a:sp3d>
            <a:bevelT/>
          </a:sp3d>
        </p:spPr>
      </p:pic>
    </p:spTree>
    <p:extLst>
      <p:ext uri="{BB962C8B-B14F-4D97-AF65-F5344CB8AC3E}">
        <p14:creationId xmlns:p14="http://schemas.microsoft.com/office/powerpoint/2010/main" val="99302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056174-E4EF-554C-9C0A-8781E4D2A1B0}"/>
              </a:ext>
            </a:extLst>
          </p:cNvPr>
          <p:cNvSpPr>
            <a:spLocks noGrp="1"/>
          </p:cNvSpPr>
          <p:nvPr/>
        </p:nvSpPr>
        <p:spPr>
          <a:xfrm>
            <a:off x="1126194" y="662199"/>
            <a:ext cx="6617373" cy="447027"/>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200" kern="1200" dirty="0" smtClean="0">
                <a:solidFill>
                  <a:schemeClr val="accent1"/>
                </a:solidFill>
                <a:latin typeface="+mn-lt"/>
                <a:ea typeface="+mn-ea"/>
                <a:cs typeface="+mn-cs"/>
              </a:defRPr>
            </a:lvl1pPr>
          </a:lstStyle>
          <a:p>
            <a:r>
              <a:rPr lang="en-US" b="1" dirty="0">
                <a:solidFill>
                  <a:schemeClr val="tx2"/>
                </a:solidFill>
                <a:latin typeface="+mj-lt"/>
              </a:rPr>
              <a:t>Let’s Get Real</a:t>
            </a:r>
          </a:p>
        </p:txBody>
      </p:sp>
      <p:pic>
        <p:nvPicPr>
          <p:cNvPr id="4" name="Picture 3"/>
          <p:cNvPicPr>
            <a:picLocks noChangeAspect="1"/>
          </p:cNvPicPr>
          <p:nvPr/>
        </p:nvPicPr>
        <p:blipFill>
          <a:blip r:embed="rId2"/>
          <a:stretch>
            <a:fillRect/>
          </a:stretch>
        </p:blipFill>
        <p:spPr>
          <a:xfrm>
            <a:off x="9591457" y="1879754"/>
            <a:ext cx="2189954" cy="19095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Box 7">
            <a:extLst>
              <a:ext uri="{FF2B5EF4-FFF2-40B4-BE49-F238E27FC236}">
                <a16:creationId xmlns:a16="http://schemas.microsoft.com/office/drawing/2014/main" id="{D85065D9-F8B9-4917-A260-1D4ACED7B3FC}"/>
              </a:ext>
            </a:extLst>
          </p:cNvPr>
          <p:cNvSpPr txBox="1"/>
          <p:nvPr/>
        </p:nvSpPr>
        <p:spPr>
          <a:xfrm>
            <a:off x="10328909" y="4538727"/>
            <a:ext cx="795411" cy="246221"/>
          </a:xfrm>
          <a:prstGeom prst="rect">
            <a:avLst/>
          </a:prstGeom>
          <a:noFill/>
        </p:spPr>
        <p:txBody>
          <a:bodyPr wrap="none" rtlCol="0">
            <a:spAutoFit/>
          </a:bodyPr>
          <a:lstStyle/>
          <a:p>
            <a:r>
              <a:rPr lang="en-US" sz="1000" b="1" dirty="0">
                <a:solidFill>
                  <a:srgbClr val="00B0F0"/>
                </a:solidFill>
              </a:rPr>
              <a:t>WU Name</a:t>
            </a:r>
          </a:p>
        </p:txBody>
      </p:sp>
      <p:sp>
        <p:nvSpPr>
          <p:cNvPr id="9" name="Rectangle 8">
            <a:extLst>
              <a:ext uri="{FF2B5EF4-FFF2-40B4-BE49-F238E27FC236}">
                <a16:creationId xmlns:a16="http://schemas.microsoft.com/office/drawing/2014/main" id="{E11BDA19-2C59-4110-B257-0C0718C1DE41}"/>
              </a:ext>
            </a:extLst>
          </p:cNvPr>
          <p:cNvSpPr/>
          <p:nvPr/>
        </p:nvSpPr>
        <p:spPr>
          <a:xfrm>
            <a:off x="1126194" y="1426127"/>
            <a:ext cx="6096000" cy="830997"/>
          </a:xfrm>
          <a:prstGeom prst="rect">
            <a:avLst/>
          </a:prstGeom>
        </p:spPr>
        <p:txBody>
          <a:bodyPr>
            <a:spAutoFit/>
          </a:bodyPr>
          <a:lstStyle/>
          <a:p>
            <a:r>
              <a:rPr lang="en-US" sz="1600" dirty="0">
                <a:solidFill>
                  <a:schemeClr val="tx2"/>
                </a:solidFill>
              </a:rPr>
              <a:t>// Now let’s see the data for each field using </a:t>
            </a:r>
            <a:r>
              <a:rPr lang="en-US" sz="1600" dirty="0" err="1">
                <a:solidFill>
                  <a:schemeClr val="tx2"/>
                </a:solidFill>
              </a:rPr>
              <a:t>ViewRawFiles</a:t>
            </a:r>
            <a:endParaRPr lang="en-US" sz="1600" dirty="0">
              <a:solidFill>
                <a:schemeClr val="tx2"/>
              </a:solidFill>
            </a:endParaRPr>
          </a:p>
          <a:p>
            <a:endParaRPr lang="en-US" sz="1600" dirty="0">
              <a:solidFill>
                <a:schemeClr val="tx2"/>
              </a:solidFill>
            </a:endParaRPr>
          </a:p>
          <a:p>
            <a:endParaRPr lang="en-US" sz="1600" dirty="0">
              <a:solidFill>
                <a:schemeClr val="tx2"/>
              </a:solidFill>
            </a:endParaRPr>
          </a:p>
        </p:txBody>
      </p:sp>
      <p:pic>
        <p:nvPicPr>
          <p:cNvPr id="10" name="Picture 9">
            <a:extLst>
              <a:ext uri="{FF2B5EF4-FFF2-40B4-BE49-F238E27FC236}">
                <a16:creationId xmlns:a16="http://schemas.microsoft.com/office/drawing/2014/main" id="{D1847D62-7BC4-465F-93FB-22909B337EE5}"/>
              </a:ext>
            </a:extLst>
          </p:cNvPr>
          <p:cNvPicPr>
            <a:picLocks noChangeAspect="1"/>
          </p:cNvPicPr>
          <p:nvPr/>
        </p:nvPicPr>
        <p:blipFill>
          <a:blip r:embed="rId3"/>
          <a:stretch>
            <a:fillRect/>
          </a:stretch>
        </p:blipFill>
        <p:spPr>
          <a:xfrm>
            <a:off x="9932772" y="4949467"/>
            <a:ext cx="1787193" cy="300139"/>
          </a:xfrm>
          <a:prstGeom prst="rect">
            <a:avLst/>
          </a:prstGeom>
          <a:scene3d>
            <a:camera prst="orthographicFront"/>
            <a:lightRig rig="threePt" dir="t"/>
          </a:scene3d>
          <a:sp3d>
            <a:bevelT/>
          </a:sp3d>
        </p:spPr>
      </p:pic>
      <p:pic>
        <p:nvPicPr>
          <p:cNvPr id="11" name="Picture 10">
            <a:extLst>
              <a:ext uri="{FF2B5EF4-FFF2-40B4-BE49-F238E27FC236}">
                <a16:creationId xmlns:a16="http://schemas.microsoft.com/office/drawing/2014/main" id="{B506F275-3A08-4A53-9FA6-882103EF7571}"/>
              </a:ext>
            </a:extLst>
          </p:cNvPr>
          <p:cNvPicPr>
            <a:picLocks noChangeAspect="1"/>
          </p:cNvPicPr>
          <p:nvPr/>
        </p:nvPicPr>
        <p:blipFill>
          <a:blip r:embed="rId4"/>
          <a:stretch>
            <a:fillRect/>
          </a:stretch>
        </p:blipFill>
        <p:spPr>
          <a:xfrm>
            <a:off x="964276" y="4371281"/>
            <a:ext cx="7925906" cy="1962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Picture 1">
            <a:extLst>
              <a:ext uri="{FF2B5EF4-FFF2-40B4-BE49-F238E27FC236}">
                <a16:creationId xmlns:a16="http://schemas.microsoft.com/office/drawing/2014/main" id="{11845FF9-2D1E-45F7-921A-29BB687F012B}"/>
              </a:ext>
            </a:extLst>
          </p:cNvPr>
          <p:cNvPicPr>
            <a:picLocks noChangeAspect="1"/>
          </p:cNvPicPr>
          <p:nvPr/>
        </p:nvPicPr>
        <p:blipFill>
          <a:blip r:embed="rId5"/>
          <a:stretch>
            <a:fillRect/>
          </a:stretch>
        </p:blipFill>
        <p:spPr>
          <a:xfrm>
            <a:off x="964276" y="2094973"/>
            <a:ext cx="8170878" cy="20946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9377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63" y="76200"/>
            <a:ext cx="9980682" cy="1096962"/>
          </a:xfrm>
        </p:spPr>
        <p:txBody>
          <a:bodyPr/>
          <a:lstStyle/>
          <a:p>
            <a:r>
              <a:rPr lang="en-US" b="1" dirty="0">
                <a:solidFill>
                  <a:schemeClr val="tx2"/>
                </a:solidFill>
              </a:rPr>
              <a:t>FUNCTION</a:t>
            </a:r>
            <a:endParaRPr lang="en-US" dirty="0">
              <a:solidFill>
                <a:schemeClr val="tx2"/>
              </a:solidFill>
            </a:endParaRPr>
          </a:p>
        </p:txBody>
      </p:sp>
      <p:sp>
        <p:nvSpPr>
          <p:cNvPr id="3" name="Rectangle 2"/>
          <p:cNvSpPr/>
          <p:nvPr/>
        </p:nvSpPr>
        <p:spPr>
          <a:xfrm>
            <a:off x="4891177" y="3002598"/>
            <a:ext cx="7105969" cy="4339650"/>
          </a:xfrm>
          <a:prstGeom prst="rect">
            <a:avLst/>
          </a:prstGeom>
        </p:spPr>
        <p:txBody>
          <a:bodyPr wrap="square">
            <a:spAutoFit/>
          </a:bodyPr>
          <a:lstStyle/>
          <a:p>
            <a:pPr>
              <a:spcBef>
                <a:spcPts val="1200"/>
              </a:spcBef>
              <a:defRPr/>
            </a:pPr>
            <a:endParaRPr lang="en-US" sz="1600" dirty="0">
              <a:solidFill>
                <a:schemeClr val="tx2"/>
              </a:solidFill>
              <a:effectLst>
                <a:outerShdw blurRad="38100" dist="38100" dir="2700000" algn="tl">
                  <a:srgbClr val="FFFFFF"/>
                </a:outerShdw>
              </a:effectLst>
            </a:endParaRPr>
          </a:p>
          <a:p>
            <a:pPr marL="285750" indent="-285750">
              <a:spcBef>
                <a:spcPts val="1200"/>
              </a:spcBef>
              <a:buFont typeface="Arial" panose="020B0604020202020204" pitchFamily="34" charset="0"/>
              <a:buChar char="•"/>
              <a:defRPr/>
            </a:pPr>
            <a:r>
              <a:rPr lang="en-US" sz="1600" dirty="0" err="1">
                <a:solidFill>
                  <a:srgbClr val="00B050"/>
                </a:solidFill>
              </a:rPr>
              <a:t>retValueType</a:t>
            </a:r>
            <a:r>
              <a:rPr lang="en-US" sz="1600" dirty="0">
                <a:solidFill>
                  <a:schemeClr val="tx2"/>
                </a:solidFill>
              </a:rPr>
              <a:t>   Optional return value data type </a:t>
            </a:r>
          </a:p>
          <a:p>
            <a:pPr marL="285750" indent="-285750">
              <a:spcBef>
                <a:spcPts val="1200"/>
              </a:spcBef>
              <a:buFont typeface="Arial" panose="020B0604020202020204" pitchFamily="34" charset="0"/>
              <a:buChar char="•"/>
              <a:defRPr/>
            </a:pPr>
            <a:r>
              <a:rPr lang="en-US" sz="1600" dirty="0" err="1">
                <a:solidFill>
                  <a:srgbClr val="00B050"/>
                </a:solidFill>
              </a:rPr>
              <a:t>functionName</a:t>
            </a:r>
            <a:r>
              <a:rPr lang="en-US" sz="1600" dirty="0">
                <a:solidFill>
                  <a:schemeClr val="tx2"/>
                </a:solidFill>
              </a:rPr>
              <a:t>   The name of the function</a:t>
            </a:r>
          </a:p>
          <a:p>
            <a:pPr marL="285750" indent="-285750">
              <a:spcBef>
                <a:spcPts val="1200"/>
              </a:spcBef>
              <a:buFont typeface="Arial" panose="020B0604020202020204" pitchFamily="34" charset="0"/>
              <a:buChar char="•"/>
              <a:defRPr/>
            </a:pPr>
            <a:r>
              <a:rPr lang="en-US" sz="1600" dirty="0">
                <a:solidFill>
                  <a:srgbClr val="00B050"/>
                </a:solidFill>
              </a:rPr>
              <a:t>FUNCTION</a:t>
            </a:r>
            <a:r>
              <a:rPr lang="en-US" sz="1600" dirty="0">
                <a:solidFill>
                  <a:schemeClr val="tx2"/>
                </a:solidFill>
              </a:rPr>
              <a:t>       Required</a:t>
            </a:r>
          </a:p>
          <a:p>
            <a:pPr marL="285750" indent="-285750">
              <a:spcBef>
                <a:spcPts val="1200"/>
              </a:spcBef>
              <a:buFont typeface="Arial" panose="020B0604020202020204" pitchFamily="34" charset="0"/>
              <a:buChar char="•"/>
              <a:defRPr/>
            </a:pPr>
            <a:r>
              <a:rPr lang="en-US" sz="1600" dirty="0" err="1">
                <a:solidFill>
                  <a:srgbClr val="00B050"/>
                </a:solidFill>
              </a:rPr>
              <a:t>param_data_type</a:t>
            </a:r>
            <a:r>
              <a:rPr lang="en-US" sz="1600" dirty="0">
                <a:solidFill>
                  <a:srgbClr val="00B050"/>
                </a:solidFill>
              </a:rPr>
              <a:t> </a:t>
            </a:r>
            <a:r>
              <a:rPr lang="en-US" sz="1600" dirty="0">
                <a:solidFill>
                  <a:schemeClr val="tx2"/>
                </a:solidFill>
              </a:rPr>
              <a:t>Data type of each parameter (string, integer, …)</a:t>
            </a:r>
          </a:p>
          <a:p>
            <a:pPr marL="285750" indent="-285750">
              <a:spcBef>
                <a:spcPts val="1200"/>
              </a:spcBef>
              <a:buFont typeface="Arial" panose="020B0604020202020204" pitchFamily="34" charset="0"/>
              <a:buChar char="•"/>
              <a:defRPr/>
            </a:pPr>
            <a:r>
              <a:rPr lang="en-US" sz="1600" dirty="0">
                <a:solidFill>
                  <a:srgbClr val="00B050"/>
                </a:solidFill>
              </a:rPr>
              <a:t>Code</a:t>
            </a:r>
            <a:r>
              <a:rPr lang="en-US" sz="1600" dirty="0">
                <a:solidFill>
                  <a:schemeClr val="tx2"/>
                </a:solidFill>
              </a:rPr>
              <a:t>            Placeholder for ECL code</a:t>
            </a:r>
          </a:p>
          <a:p>
            <a:pPr marL="285750" indent="-285750">
              <a:spcBef>
                <a:spcPts val="1200"/>
              </a:spcBef>
              <a:buFont typeface="Arial" panose="020B0604020202020204" pitchFamily="34" charset="0"/>
              <a:buChar char="•"/>
              <a:defRPr/>
            </a:pPr>
            <a:r>
              <a:rPr lang="en-US" sz="1600" dirty="0">
                <a:solidFill>
                  <a:srgbClr val="00B050"/>
                </a:solidFill>
              </a:rPr>
              <a:t>END</a:t>
            </a:r>
            <a:r>
              <a:rPr lang="en-US" sz="1600" dirty="0">
                <a:solidFill>
                  <a:schemeClr val="tx2"/>
                </a:solidFill>
              </a:rPr>
              <a:t>             Indicates the end of function</a:t>
            </a:r>
          </a:p>
          <a:p>
            <a:pPr marL="285750" indent="-285750">
              <a:spcBef>
                <a:spcPts val="1200"/>
              </a:spcBef>
              <a:buFontTx/>
              <a:buChar char="-"/>
              <a:defRPr/>
            </a:pPr>
            <a:endParaRPr lang="en-US" sz="1600" dirty="0">
              <a:solidFill>
                <a:schemeClr val="tx2"/>
              </a:solidFill>
            </a:endParaRPr>
          </a:p>
          <a:p>
            <a:pPr>
              <a:spcBef>
                <a:spcPts val="1200"/>
              </a:spcBef>
              <a:defRPr/>
            </a:pPr>
            <a:endParaRPr lang="en-US" sz="1600" dirty="0">
              <a:solidFill>
                <a:schemeClr val="tx2"/>
              </a:solidFill>
              <a:effectLst>
                <a:outerShdw blurRad="38100" dist="38100" dir="2700000" algn="tl">
                  <a:srgbClr val="FFFFFF"/>
                </a:outerShdw>
              </a:effectLst>
            </a:endParaRPr>
          </a:p>
          <a:p>
            <a:pPr>
              <a:spcBef>
                <a:spcPts val="1200"/>
              </a:spcBef>
              <a:defRPr/>
            </a:pPr>
            <a:endParaRPr lang="en-US" sz="1600" dirty="0">
              <a:solidFill>
                <a:schemeClr val="tx2"/>
              </a:solidFill>
              <a:effectLst>
                <a:outerShdw blurRad="38100" dist="38100" dir="2700000" algn="tl">
                  <a:srgbClr val="FFFFFF"/>
                </a:outerShdw>
              </a:effectLst>
            </a:endParaRPr>
          </a:p>
          <a:p>
            <a:pPr marL="285750" indent="-285750">
              <a:spcBef>
                <a:spcPts val="1200"/>
              </a:spcBef>
              <a:buFont typeface="Arial" panose="020B0604020202020204" pitchFamily="34" charset="0"/>
              <a:buChar char="•"/>
              <a:defRPr/>
            </a:pPr>
            <a:endParaRPr lang="en-US" sz="1600" dirty="0">
              <a:solidFill>
                <a:schemeClr val="tx2"/>
              </a:solidFill>
              <a:effectLst>
                <a:outerShdw blurRad="38100" dist="38100" dir="2700000" algn="tl">
                  <a:srgbClr val="FFFFFF"/>
                </a:outerShdw>
              </a:effectLst>
            </a:endParaRPr>
          </a:p>
        </p:txBody>
      </p:sp>
      <p:pic>
        <p:nvPicPr>
          <p:cNvPr id="9" name="Picture 8">
            <a:extLst>
              <a:ext uri="{FF2B5EF4-FFF2-40B4-BE49-F238E27FC236}">
                <a16:creationId xmlns:a16="http://schemas.microsoft.com/office/drawing/2014/main" id="{76B8744B-2D8A-AF48-A281-7EF2C2FCCEDE}"/>
              </a:ext>
            </a:extLst>
          </p:cNvPr>
          <p:cNvPicPr>
            <a:picLocks noChangeAspect="1"/>
          </p:cNvPicPr>
          <p:nvPr/>
        </p:nvPicPr>
        <p:blipFill>
          <a:blip r:embed="rId2"/>
          <a:stretch>
            <a:fillRect/>
          </a:stretch>
        </p:blipFill>
        <p:spPr>
          <a:xfrm>
            <a:off x="3742146" y="1506583"/>
            <a:ext cx="8255000" cy="1371600"/>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3ECE0804-32D2-164A-A34B-B801D26D27D0}"/>
              </a:ext>
            </a:extLst>
          </p:cNvPr>
          <p:cNvPicPr>
            <a:picLocks noChangeAspect="1"/>
          </p:cNvPicPr>
          <p:nvPr/>
        </p:nvPicPr>
        <p:blipFill>
          <a:blip r:embed="rId3"/>
          <a:stretch>
            <a:fillRect/>
          </a:stretch>
        </p:blipFill>
        <p:spPr>
          <a:xfrm>
            <a:off x="737750" y="3741101"/>
            <a:ext cx="4013200" cy="2108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9478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7F83-868E-D44E-B10E-BED3BEE2D62D}"/>
              </a:ext>
            </a:extLst>
          </p:cNvPr>
          <p:cNvSpPr>
            <a:spLocks noGrp="1"/>
          </p:cNvSpPr>
          <p:nvPr>
            <p:ph type="title"/>
          </p:nvPr>
        </p:nvSpPr>
        <p:spPr/>
        <p:txBody>
          <a:bodyPr/>
          <a:lstStyle/>
          <a:p>
            <a:r>
              <a:rPr lang="en-US" dirty="0"/>
              <a:t>FUNCTION</a:t>
            </a:r>
          </a:p>
        </p:txBody>
      </p:sp>
      <p:pic>
        <p:nvPicPr>
          <p:cNvPr id="4" name="Picture 3">
            <a:extLst>
              <a:ext uri="{FF2B5EF4-FFF2-40B4-BE49-F238E27FC236}">
                <a16:creationId xmlns:a16="http://schemas.microsoft.com/office/drawing/2014/main" id="{FF08A569-38EE-46DC-B63E-356936F3FFA6}"/>
              </a:ext>
            </a:extLst>
          </p:cNvPr>
          <p:cNvPicPr>
            <a:picLocks noChangeAspect="1"/>
          </p:cNvPicPr>
          <p:nvPr/>
        </p:nvPicPr>
        <p:blipFill>
          <a:blip r:embed="rId2"/>
          <a:stretch>
            <a:fillRect/>
          </a:stretch>
        </p:blipFill>
        <p:spPr>
          <a:xfrm>
            <a:off x="1196898" y="1788929"/>
            <a:ext cx="4999173" cy="19684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DFFA4CF0-186E-4130-BAE7-5474BAC90668}"/>
              </a:ext>
            </a:extLst>
          </p:cNvPr>
          <p:cNvPicPr>
            <a:picLocks noChangeAspect="1"/>
          </p:cNvPicPr>
          <p:nvPr/>
        </p:nvPicPr>
        <p:blipFill>
          <a:blip r:embed="rId3"/>
          <a:stretch>
            <a:fillRect/>
          </a:stretch>
        </p:blipFill>
        <p:spPr>
          <a:xfrm>
            <a:off x="2186548" y="4641654"/>
            <a:ext cx="3019872" cy="1011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8A8FC370-FD71-4361-80FC-46A6F84C500F}"/>
              </a:ext>
            </a:extLst>
          </p:cNvPr>
          <p:cNvPicPr>
            <a:picLocks noChangeAspect="1"/>
          </p:cNvPicPr>
          <p:nvPr/>
        </p:nvPicPr>
        <p:blipFill rotWithShape="1">
          <a:blip r:embed="rId4"/>
          <a:srcRect t="5437"/>
          <a:stretch/>
        </p:blipFill>
        <p:spPr>
          <a:xfrm>
            <a:off x="7246355" y="4876798"/>
            <a:ext cx="3839227" cy="540712"/>
          </a:xfrm>
          <a:prstGeom prst="rect">
            <a:avLst/>
          </a:prstGeom>
        </p:spPr>
      </p:pic>
      <p:cxnSp>
        <p:nvCxnSpPr>
          <p:cNvPr id="13" name="Straight Arrow Connector 12">
            <a:extLst>
              <a:ext uri="{FF2B5EF4-FFF2-40B4-BE49-F238E27FC236}">
                <a16:creationId xmlns:a16="http://schemas.microsoft.com/office/drawing/2014/main" id="{346EDE5B-A098-4E71-B149-54EDF23FB5B8}"/>
              </a:ext>
            </a:extLst>
          </p:cNvPr>
          <p:cNvCxnSpPr>
            <a:stCxn id="5" idx="3"/>
            <a:endCxn id="9" idx="1"/>
          </p:cNvCxnSpPr>
          <p:nvPr/>
        </p:nvCxnSpPr>
        <p:spPr>
          <a:xfrm>
            <a:off x="5206420" y="5147154"/>
            <a:ext cx="2039935"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81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5B20-C952-408B-A6A2-E9D7D55E58F5}"/>
              </a:ext>
            </a:extLst>
          </p:cNvPr>
          <p:cNvSpPr>
            <a:spLocks noGrp="1"/>
          </p:cNvSpPr>
          <p:nvPr>
            <p:ph type="title"/>
          </p:nvPr>
        </p:nvSpPr>
        <p:spPr/>
        <p:txBody>
          <a:bodyPr/>
          <a:lstStyle/>
          <a:p>
            <a:r>
              <a:rPr lang="en-US" dirty="0"/>
              <a:t>One Line FUNCTION</a:t>
            </a:r>
          </a:p>
        </p:txBody>
      </p:sp>
      <p:sp>
        <p:nvSpPr>
          <p:cNvPr id="3" name="Content Placeholder 2">
            <a:extLst>
              <a:ext uri="{FF2B5EF4-FFF2-40B4-BE49-F238E27FC236}">
                <a16:creationId xmlns:a16="http://schemas.microsoft.com/office/drawing/2014/main" id="{A8BF2020-B41A-4BAD-9D47-090A8ABCCA5B}"/>
              </a:ext>
            </a:extLst>
          </p:cNvPr>
          <p:cNvSpPr>
            <a:spLocks noGrp="1"/>
          </p:cNvSpPr>
          <p:nvPr>
            <p:ph idx="1"/>
          </p:nvPr>
        </p:nvSpPr>
        <p:spPr>
          <a:xfrm>
            <a:off x="1104900" y="1730829"/>
            <a:ext cx="9982200" cy="4572000"/>
          </a:xfrm>
        </p:spPr>
        <p:txBody>
          <a:bodyPr/>
          <a:lstStyle/>
          <a:p>
            <a:pPr marL="0" indent="0">
              <a:buNone/>
            </a:pPr>
            <a:r>
              <a:rPr lang="en-US" dirty="0"/>
              <a:t>If not much code for a function, then a short version of function can be used. </a:t>
            </a:r>
          </a:p>
          <a:p>
            <a:pPr marL="0" indent="0">
              <a:buNone/>
            </a:pPr>
            <a:r>
              <a:rPr lang="en-US" dirty="0"/>
              <a:t>FUNCTION, RETURN and END keywords are omitted.</a:t>
            </a:r>
          </a:p>
        </p:txBody>
      </p:sp>
      <p:pic>
        <p:nvPicPr>
          <p:cNvPr id="5" name="Picture 4">
            <a:extLst>
              <a:ext uri="{FF2B5EF4-FFF2-40B4-BE49-F238E27FC236}">
                <a16:creationId xmlns:a16="http://schemas.microsoft.com/office/drawing/2014/main" id="{364F8575-F68A-4256-9EA4-D75A045F8450}"/>
              </a:ext>
            </a:extLst>
          </p:cNvPr>
          <p:cNvPicPr>
            <a:picLocks noChangeAspect="1"/>
          </p:cNvPicPr>
          <p:nvPr/>
        </p:nvPicPr>
        <p:blipFill>
          <a:blip r:embed="rId2"/>
          <a:stretch>
            <a:fillRect/>
          </a:stretch>
        </p:blipFill>
        <p:spPr>
          <a:xfrm>
            <a:off x="2076747" y="3647324"/>
            <a:ext cx="6975538" cy="1812950"/>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4050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18A7E2D8B51DA48885A02F71AA7F0DE" ma:contentTypeVersion="9" ma:contentTypeDescription="Create a new document." ma:contentTypeScope="" ma:versionID="5078ac861602a8c57757c8e0d532233e">
  <xsd:schema xmlns:xsd="http://www.w3.org/2001/XMLSchema" xmlns:xs="http://www.w3.org/2001/XMLSchema" xmlns:p="http://schemas.microsoft.com/office/2006/metadata/properties" xmlns:ns3="79a2e984-739a-41a6-bfcb-0021a5d9d21e" xmlns:ns4="f5d3a732-a2ce-4562-91fa-e37b501f5836" targetNamespace="http://schemas.microsoft.com/office/2006/metadata/properties" ma:root="true" ma:fieldsID="7a87d62cbc57b570d55ea41375332ae6" ns3:_="" ns4:_="">
    <xsd:import namespace="79a2e984-739a-41a6-bfcb-0021a5d9d21e"/>
    <xsd:import namespace="f5d3a732-a2ce-4562-91fa-e37b501f583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a2e984-739a-41a6-bfcb-0021a5d9d21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5d3a732-a2ce-4562-91fa-e37b501f583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DDBB83-77C1-4099-A0AA-289882E745E2}">
  <ds:schemaRefs>
    <ds:schemaRef ds:uri="http://www.w3.org/XML/1998/namespace"/>
    <ds:schemaRef ds:uri="http://schemas.microsoft.com/office/2006/metadata/properties"/>
    <ds:schemaRef ds:uri="http://purl.org/dc/dcmitype/"/>
    <ds:schemaRef ds:uri="http://schemas.microsoft.com/office/2006/documentManagement/types"/>
    <ds:schemaRef ds:uri="79a2e984-739a-41a6-bfcb-0021a5d9d21e"/>
    <ds:schemaRef ds:uri="http://schemas.microsoft.com/office/infopath/2007/PartnerControls"/>
    <ds:schemaRef ds:uri="http://purl.org/dc/terms/"/>
    <ds:schemaRef ds:uri="http://schemas.openxmlformats.org/package/2006/metadata/core-properties"/>
    <ds:schemaRef ds:uri="f5d3a732-a2ce-4562-91fa-e37b501f5836"/>
    <ds:schemaRef ds:uri="http://purl.org/dc/elements/1.1/"/>
  </ds:schemaRefs>
</ds:datastoreItem>
</file>

<file path=customXml/itemProps2.xml><?xml version="1.0" encoding="utf-8"?>
<ds:datastoreItem xmlns:ds="http://schemas.openxmlformats.org/officeDocument/2006/customXml" ds:itemID="{433CA5FE-7C8E-4BB1-8220-05C7F621AD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a2e984-739a-41a6-bfcb-0021a5d9d21e"/>
    <ds:schemaRef ds:uri="f5d3a732-a2ce-4562-91fa-e37b501f58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17BD85-9AD0-4914-9247-57C01EBDB4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34794</TotalTime>
  <Words>8003</Words>
  <Application>Microsoft Office PowerPoint</Application>
  <PresentationFormat>Widescreen</PresentationFormat>
  <Paragraphs>1307</Paragraphs>
  <Slides>172</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172</vt:i4>
      </vt:variant>
    </vt:vector>
  </HeadingPairs>
  <TitlesOfParts>
    <vt:vector size="186" baseType="lpstr">
      <vt:lpstr>-apple-system</vt:lpstr>
      <vt:lpstr>Arial</vt:lpstr>
      <vt:lpstr>Calibri</vt:lpstr>
      <vt:lpstr>Consolas</vt:lpstr>
      <vt:lpstr>Corbel</vt:lpstr>
      <vt:lpstr>Courier New</vt:lpstr>
      <vt:lpstr>Euphemia</vt:lpstr>
      <vt:lpstr>Plantagenet Cherokee</vt:lpstr>
      <vt:lpstr>Segoe UI</vt:lpstr>
      <vt:lpstr>Source Sans Pro</vt:lpstr>
      <vt:lpstr>Source Sans Pro Semibold</vt:lpstr>
      <vt:lpstr>urw-din</vt:lpstr>
      <vt:lpstr>Wingdings</vt:lpstr>
      <vt:lpstr>Academic Literature 16x9</vt:lpstr>
      <vt:lpstr>Big data &amp;  hpcc</vt:lpstr>
      <vt:lpstr>Housekeeping </vt:lpstr>
      <vt:lpstr>Objective</vt:lpstr>
      <vt:lpstr>CloudIDE</vt:lpstr>
      <vt:lpstr>ECL CloudIDE</vt:lpstr>
      <vt:lpstr>VSCode</vt:lpstr>
      <vt:lpstr>VSCode</vt:lpstr>
      <vt:lpstr>VSCode</vt:lpstr>
      <vt:lpstr>Test Connection Cloud IDE &amp; VSCode</vt:lpstr>
      <vt:lpstr>ECL watch</vt:lpstr>
      <vt:lpstr>Objective</vt:lpstr>
      <vt:lpstr>PowerPoint Presentation</vt:lpstr>
      <vt:lpstr>PowerPoint Presentation</vt:lpstr>
      <vt:lpstr>PowerPoint Presentation</vt:lpstr>
      <vt:lpstr>Watch Page Icons</vt:lpstr>
      <vt:lpstr>Cluster &amp; Job Options</vt:lpstr>
      <vt:lpstr>Cluster &amp; Job Options</vt:lpstr>
      <vt:lpstr>Cluster &amp; Job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ECL Basics</vt:lpstr>
      <vt:lpstr>Objective</vt:lpstr>
      <vt:lpstr>PowerPoint Presentation</vt:lpstr>
      <vt:lpstr>PowerPoint Presentation</vt:lpstr>
      <vt:lpstr>ECL </vt:lpstr>
      <vt:lpstr>Statement Types</vt:lpstr>
      <vt:lpstr>House Keeping </vt:lpstr>
      <vt:lpstr>House Keeping Cont </vt:lpstr>
      <vt:lpstr>Common Data Types</vt:lpstr>
      <vt:lpstr>STRING</vt:lpstr>
      <vt:lpstr>STRING Concatenation</vt:lpstr>
      <vt:lpstr>INTEGER</vt:lpstr>
      <vt:lpstr>REAL</vt:lpstr>
      <vt:lpstr>DECIMAL</vt:lpstr>
      <vt:lpstr>Math on Variables</vt:lpstr>
      <vt:lpstr>Simple OUTPUT</vt:lpstr>
      <vt:lpstr>Type Casting</vt:lpstr>
      <vt:lpstr>PowerPoint Presentation</vt:lpstr>
      <vt:lpstr>Data Structure &amp; validation</vt:lpstr>
      <vt:lpstr>Objective</vt:lpstr>
      <vt:lpstr>Data Structure</vt:lpstr>
      <vt:lpstr>RECORD</vt:lpstr>
      <vt:lpstr>RECORD Structure</vt:lpstr>
      <vt:lpstr>DATASET - Inline</vt:lpstr>
      <vt:lpstr>DATASET - Files</vt:lpstr>
      <vt:lpstr>Dataset File Types</vt:lpstr>
      <vt:lpstr>Dataset File Types – Flat Files</vt:lpstr>
      <vt:lpstr>Dataset File Types – CSV Files</vt:lpstr>
      <vt:lpstr>DATASET - Files</vt:lpstr>
      <vt:lpstr>CHOOSEN Function</vt:lpstr>
      <vt:lpstr>CHOOSEN</vt:lpstr>
      <vt:lpstr>PowerPoint Presentation</vt:lpstr>
      <vt:lpstr>PowerPoint Presentation</vt:lpstr>
      <vt:lpstr>PowerPoint Presentation</vt:lpstr>
      <vt:lpstr>PowerPoint Presentation</vt:lpstr>
      <vt:lpstr>PowerPoint Presentation</vt:lpstr>
      <vt:lpstr>PowerPoint Presentation</vt:lpstr>
      <vt:lpstr>DEDUP Function </vt:lpstr>
      <vt:lpstr>DEDUP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 module, &amp; import</vt:lpstr>
      <vt:lpstr>Objective</vt:lpstr>
      <vt:lpstr>IMPORT</vt:lpstr>
      <vt:lpstr>IMPORT Statements</vt:lpstr>
      <vt:lpstr>IMPORT</vt:lpstr>
      <vt:lpstr>EMBED</vt:lpstr>
      <vt:lpstr>EMBED</vt:lpstr>
      <vt:lpstr>Code Structures</vt:lpstr>
      <vt:lpstr>MODULE</vt:lpstr>
      <vt:lpstr>Module</vt:lpstr>
      <vt:lpstr>MODULE</vt:lpstr>
      <vt:lpstr>Module Example</vt:lpstr>
      <vt:lpstr>PowerPoint Presentation</vt:lpstr>
      <vt:lpstr>PowerPoint Presentation</vt:lpstr>
      <vt:lpstr>FUNCTION</vt:lpstr>
      <vt:lpstr>FUNCTION</vt:lpstr>
      <vt:lpstr>One Line FUNCTION</vt:lpstr>
      <vt:lpstr>Data enrichment</vt:lpstr>
      <vt:lpstr>Objective</vt:lpstr>
      <vt:lpstr>Data Validation</vt:lpstr>
      <vt:lpstr>Data Cleansing</vt:lpstr>
      <vt:lpstr>Data Transformation</vt:lpstr>
      <vt:lpstr>IF Function</vt:lpstr>
      <vt:lpstr>MAP Function</vt:lpstr>
      <vt:lpstr>MAP Function</vt:lpstr>
      <vt:lpstr>MAP Function</vt:lpstr>
      <vt:lpstr>TRANSFORM Function</vt:lpstr>
      <vt:lpstr>TRANSFORM Function - Standalone</vt:lpstr>
      <vt:lpstr>TRANSFORM Function - Standalone</vt:lpstr>
      <vt:lpstr>TRANSFORM Function</vt:lpstr>
      <vt:lpstr>TRANSFORM Function - Standalone</vt:lpstr>
      <vt:lpstr>TRANSFORM Function - Inline</vt:lpstr>
      <vt:lpstr>PROJECT Function</vt:lpstr>
      <vt:lpstr>Example</vt:lpstr>
      <vt:lpstr>Example</vt:lpstr>
      <vt:lpstr>PowerPoint Presentation</vt:lpstr>
      <vt:lpstr>Std library</vt:lpstr>
      <vt:lpstr>Objective</vt:lpstr>
      <vt:lpstr>STD Library </vt:lpstr>
      <vt:lpstr>STD Library – Find</vt:lpstr>
      <vt:lpstr>STD Library – FindReplace</vt:lpstr>
      <vt:lpstr>PowerPoint Presentation</vt:lpstr>
      <vt:lpstr>STD Library – SplitWords</vt:lpstr>
      <vt:lpstr>STD Library – Case Changes</vt:lpstr>
      <vt:lpstr>Date Data Types</vt:lpstr>
      <vt:lpstr>Time Data Types</vt:lpstr>
      <vt:lpstr>Year – Month – Day Functions</vt:lpstr>
      <vt:lpstr>FromStringToDate Function</vt:lpstr>
      <vt:lpstr>FromStringToDate Function</vt:lpstr>
      <vt:lpstr>Between Function</vt:lpstr>
      <vt:lpstr>PowerPoint Presentation</vt:lpstr>
      <vt:lpstr>Data Append</vt:lpstr>
      <vt:lpstr>Objective</vt:lpstr>
      <vt:lpstr>Data Enrichment/Enhancement</vt:lpstr>
      <vt:lpstr>Data Append</vt:lpstr>
      <vt:lpstr>JOIN </vt:lpstr>
      <vt:lpstr>Join Types </vt:lpstr>
      <vt:lpstr>Join Types </vt:lpstr>
      <vt:lpstr>Join Types</vt:lpstr>
      <vt:lpstr>Join Types</vt:lpstr>
      <vt:lpstr>JOIN </vt:lpstr>
      <vt:lpstr>JOIN Condition &amp; Transform</vt:lpstr>
      <vt:lpstr>Optional Flags</vt:lpstr>
      <vt:lpstr>PowerPoint Presentation</vt:lpstr>
      <vt:lpstr>PowerPoint Presentation</vt:lpstr>
      <vt:lpstr>Data aggregation</vt:lpstr>
      <vt:lpstr>Objective</vt:lpstr>
      <vt:lpstr>Data Aggregation</vt:lpstr>
      <vt:lpstr>Data Aggregation</vt:lpstr>
      <vt:lpstr>TABLE Function</vt:lpstr>
      <vt:lpstr>TABLE Function</vt:lpstr>
      <vt:lpstr>TABLE Function</vt:lpstr>
      <vt:lpstr>TABLE Function</vt:lpstr>
      <vt:lpstr>GROUP Keyword</vt:lpstr>
      <vt:lpstr>TABLE Function</vt:lpstr>
      <vt:lpstr>PowerPoint Presentation</vt:lpstr>
      <vt:lpstr>PowerPoint Presentation</vt:lpstr>
      <vt:lpstr>ECL Advance Function</vt:lpstr>
      <vt:lpstr>Objective</vt:lpstr>
      <vt:lpstr>ROLLUP</vt:lpstr>
      <vt:lpstr>ROLLUP </vt:lpstr>
      <vt:lpstr>ROLLUP – Optional Flags</vt:lpstr>
      <vt:lpstr>PowerPoint Presentation</vt:lpstr>
      <vt:lpstr>ITERATE Function</vt:lpstr>
      <vt:lpstr>ITERATE Function</vt:lpstr>
      <vt:lpstr>ITERATE – Optional Flags</vt:lpstr>
      <vt:lpstr>ITERATE Function</vt:lpstr>
      <vt:lpstr>ITERATE Function</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dc:title>
  <dc:creator>Fardanian, Bahareh (RIS-ATL)</dc:creator>
  <cp:lastModifiedBy>Fardanian, Bahareh (RIS-ATL)</cp:lastModifiedBy>
  <cp:revision>629</cp:revision>
  <dcterms:created xsi:type="dcterms:W3CDTF">2020-12-14T23:24:06Z</dcterms:created>
  <dcterms:modified xsi:type="dcterms:W3CDTF">2021-05-05T17:31:12Z</dcterms:modified>
</cp:coreProperties>
</file>