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5"/>
  </p:notesMasterIdLst>
  <p:handoutMasterIdLst>
    <p:handoutMasterId r:id="rId166"/>
  </p:handoutMasterIdLst>
  <p:sldIdLst>
    <p:sldId id="256" r:id="rId5"/>
    <p:sldId id="541" r:id="rId6"/>
    <p:sldId id="330" r:id="rId7"/>
    <p:sldId id="419" r:id="rId8"/>
    <p:sldId id="420" r:id="rId9"/>
    <p:sldId id="421" r:id="rId10"/>
    <p:sldId id="422" r:id="rId11"/>
    <p:sldId id="457" r:id="rId12"/>
    <p:sldId id="281" r:id="rId13"/>
    <p:sldId id="304" r:id="rId14"/>
    <p:sldId id="285" r:id="rId15"/>
    <p:sldId id="283" r:id="rId16"/>
    <p:sldId id="286" r:id="rId17"/>
    <p:sldId id="288" r:id="rId18"/>
    <p:sldId id="287" r:id="rId19"/>
    <p:sldId id="282" r:id="rId20"/>
    <p:sldId id="295" r:id="rId21"/>
    <p:sldId id="297" r:id="rId22"/>
    <p:sldId id="298" r:id="rId23"/>
    <p:sldId id="299" r:id="rId24"/>
    <p:sldId id="331" r:id="rId25"/>
    <p:sldId id="280" r:id="rId26"/>
    <p:sldId id="302" r:id="rId27"/>
    <p:sldId id="303" r:id="rId28"/>
    <p:sldId id="300" r:id="rId29"/>
    <p:sldId id="305" r:id="rId30"/>
    <p:sldId id="308" r:id="rId31"/>
    <p:sldId id="309" r:id="rId32"/>
    <p:sldId id="310" r:id="rId33"/>
    <p:sldId id="462" r:id="rId34"/>
    <p:sldId id="464" r:id="rId35"/>
    <p:sldId id="465" r:id="rId36"/>
    <p:sldId id="466" r:id="rId37"/>
    <p:sldId id="467" r:id="rId38"/>
    <p:sldId id="311" r:id="rId39"/>
    <p:sldId id="336" r:id="rId40"/>
    <p:sldId id="312" r:id="rId41"/>
    <p:sldId id="313" r:id="rId42"/>
    <p:sldId id="314" r:id="rId43"/>
    <p:sldId id="316" r:id="rId44"/>
    <p:sldId id="325" r:id="rId45"/>
    <p:sldId id="321" r:id="rId46"/>
    <p:sldId id="323" r:id="rId47"/>
    <p:sldId id="322" r:id="rId48"/>
    <p:sldId id="324" r:id="rId49"/>
    <p:sldId id="320" r:id="rId50"/>
    <p:sldId id="315" r:id="rId51"/>
    <p:sldId id="337" r:id="rId52"/>
    <p:sldId id="307" r:id="rId53"/>
    <p:sldId id="470" r:id="rId54"/>
    <p:sldId id="472" r:id="rId55"/>
    <p:sldId id="473" r:id="rId56"/>
    <p:sldId id="333" r:id="rId57"/>
    <p:sldId id="334" r:id="rId58"/>
    <p:sldId id="335" r:id="rId59"/>
    <p:sldId id="474" r:id="rId60"/>
    <p:sldId id="344" r:id="rId61"/>
    <p:sldId id="340" r:id="rId62"/>
    <p:sldId id="475" r:id="rId63"/>
    <p:sldId id="338" r:id="rId64"/>
    <p:sldId id="356" r:id="rId65"/>
    <p:sldId id="357" r:id="rId66"/>
    <p:sldId id="355" r:id="rId67"/>
    <p:sldId id="341" r:id="rId68"/>
    <p:sldId id="291" r:id="rId69"/>
    <p:sldId id="339" r:id="rId70"/>
    <p:sldId id="365" r:id="rId71"/>
    <p:sldId id="367" r:id="rId72"/>
    <p:sldId id="342" r:id="rId73"/>
    <p:sldId id="369" r:id="rId74"/>
    <p:sldId id="368" r:id="rId75"/>
    <p:sldId id="343" r:id="rId76"/>
    <p:sldId id="370" r:id="rId77"/>
    <p:sldId id="358" r:id="rId78"/>
    <p:sldId id="366" r:id="rId79"/>
    <p:sldId id="348" r:id="rId80"/>
    <p:sldId id="354" r:id="rId81"/>
    <p:sldId id="350" r:id="rId82"/>
    <p:sldId id="353" r:id="rId83"/>
    <p:sldId id="351" r:id="rId84"/>
    <p:sldId id="359" r:id="rId85"/>
    <p:sldId id="361" r:id="rId86"/>
    <p:sldId id="362" r:id="rId87"/>
    <p:sldId id="272" r:id="rId88"/>
    <p:sldId id="477" r:id="rId89"/>
    <p:sldId id="478" r:id="rId90"/>
    <p:sldId id="349" r:id="rId91"/>
    <p:sldId id="489" r:id="rId92"/>
    <p:sldId id="480" r:id="rId93"/>
    <p:sldId id="381" r:id="rId94"/>
    <p:sldId id="376" r:id="rId95"/>
    <p:sldId id="382" r:id="rId96"/>
    <p:sldId id="383" r:id="rId97"/>
    <p:sldId id="384" r:id="rId98"/>
    <p:sldId id="481" r:id="rId99"/>
    <p:sldId id="273" r:id="rId100"/>
    <p:sldId id="371" r:id="rId101"/>
    <p:sldId id="275" r:id="rId102"/>
    <p:sldId id="379" r:id="rId103"/>
    <p:sldId id="372" r:id="rId104"/>
    <p:sldId id="386" r:id="rId105"/>
    <p:sldId id="490" r:id="rId106"/>
    <p:sldId id="483" r:id="rId107"/>
    <p:sldId id="484" r:id="rId108"/>
    <p:sldId id="485" r:id="rId109"/>
    <p:sldId id="390" r:id="rId110"/>
    <p:sldId id="491" r:id="rId111"/>
    <p:sldId id="493" r:id="rId112"/>
    <p:sldId id="398" r:id="rId113"/>
    <p:sldId id="494" r:id="rId114"/>
    <p:sldId id="495" r:id="rId115"/>
    <p:sldId id="496" r:id="rId116"/>
    <p:sldId id="360" r:id="rId117"/>
    <p:sldId id="498" r:id="rId118"/>
    <p:sldId id="499" r:id="rId119"/>
    <p:sldId id="363" r:id="rId120"/>
    <p:sldId id="500" r:id="rId121"/>
    <p:sldId id="394" r:id="rId122"/>
    <p:sldId id="352" r:id="rId123"/>
    <p:sldId id="501" r:id="rId124"/>
    <p:sldId id="502" r:id="rId125"/>
    <p:sldId id="503" r:id="rId126"/>
    <p:sldId id="504" r:id="rId127"/>
    <p:sldId id="505" r:id="rId128"/>
    <p:sldId id="506" r:id="rId129"/>
    <p:sldId id="507" r:id="rId130"/>
    <p:sldId id="523" r:id="rId131"/>
    <p:sldId id="509" r:id="rId132"/>
    <p:sldId id="510" r:id="rId133"/>
    <p:sldId id="404" r:id="rId134"/>
    <p:sldId id="512" r:id="rId135"/>
    <p:sldId id="385" r:id="rId136"/>
    <p:sldId id="513" r:id="rId137"/>
    <p:sldId id="405" r:id="rId138"/>
    <p:sldId id="514" r:id="rId139"/>
    <p:sldId id="391" r:id="rId140"/>
    <p:sldId id="526" r:id="rId141"/>
    <p:sldId id="527" r:id="rId142"/>
    <p:sldId id="528" r:id="rId143"/>
    <p:sldId id="397" r:id="rId144"/>
    <p:sldId id="529" r:id="rId145"/>
    <p:sldId id="402" r:id="rId146"/>
    <p:sldId id="411" r:id="rId147"/>
    <p:sldId id="414" r:id="rId148"/>
    <p:sldId id="530" r:id="rId149"/>
    <p:sldId id="401" r:id="rId150"/>
    <p:sldId id="540" r:id="rId151"/>
    <p:sldId id="497" r:id="rId152"/>
    <p:sldId id="538" r:id="rId153"/>
    <p:sldId id="380" r:id="rId154"/>
    <p:sldId id="515" r:id="rId155"/>
    <p:sldId id="516" r:id="rId156"/>
    <p:sldId id="517" r:id="rId157"/>
    <p:sldId id="518" r:id="rId158"/>
    <p:sldId id="519" r:id="rId159"/>
    <p:sldId id="373" r:id="rId160"/>
    <p:sldId id="374" r:id="rId161"/>
    <p:sldId id="399" r:id="rId162"/>
    <p:sldId id="539" r:id="rId163"/>
    <p:sldId id="276"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anian, Bahareh (RIS-ATL)" initials="FB(" lastIdx="1" clrIdx="0">
    <p:extLst>
      <p:ext uri="{19B8F6BF-5375-455C-9EA6-DF929625EA0E}">
        <p15:presenceInfo xmlns:p15="http://schemas.microsoft.com/office/powerpoint/2012/main" userId="S::FardBa01@risk.regn.net::261f1869-d12b-4830-827a-a6fef6c40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FF"/>
    <a:srgbClr val="FF3399"/>
    <a:srgbClr val="FF0066"/>
    <a:srgbClr val="ECC8B4"/>
    <a:srgbClr val="FF9999"/>
    <a:srgbClr val="CC00CC"/>
    <a:srgbClr val="FFCC66"/>
    <a:srgbClr val="9900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showGuides="1">
      <p:cViewPr varScale="1">
        <p:scale>
          <a:sx n="115" d="100"/>
          <a:sy n="115" d="100"/>
        </p:scale>
        <p:origin x="378"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notesMaster" Target="notesMasters/notesMaster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4/30/2021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4/30/2021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32</a:t>
            </a:fld>
            <a:endParaRPr lang="en-US"/>
          </a:p>
        </p:txBody>
      </p:sp>
    </p:spTree>
    <p:extLst>
      <p:ext uri="{BB962C8B-B14F-4D97-AF65-F5344CB8AC3E}">
        <p14:creationId xmlns:p14="http://schemas.microsoft.com/office/powerpoint/2010/main" val="411867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86</a:t>
            </a:fld>
            <a:endParaRPr lang="en-US"/>
          </a:p>
        </p:txBody>
      </p:sp>
    </p:spTree>
    <p:extLst>
      <p:ext uri="{BB962C8B-B14F-4D97-AF65-F5344CB8AC3E}">
        <p14:creationId xmlns:p14="http://schemas.microsoft.com/office/powerpoint/2010/main" val="19799582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4/30/2021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4/30/2021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4/30/2021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4/30/2021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4/30/2021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2800" b="1" kern="1200" dirty="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hostname:8002/" TargetMode="External"/><Relationship Id="rId2" Type="http://schemas.openxmlformats.org/officeDocument/2006/relationships/hyperlink" Target="http://hostname:8010/" TargetMode="Externa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10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7.xml"/><Relationship Id="rId4" Type="http://schemas.openxmlformats.org/officeDocument/2006/relationships/image" Target="../media/image147.png"/></Relationships>
</file>

<file path=ppt/slides/_rels/slide12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2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13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89.JPG"/><Relationship Id="rId7" Type="http://schemas.openxmlformats.org/officeDocument/2006/relationships/image" Target="../media/image193.JPG"/><Relationship Id="rId2" Type="http://schemas.openxmlformats.org/officeDocument/2006/relationships/image" Target="../media/image188.png"/><Relationship Id="rId1" Type="http://schemas.openxmlformats.org/officeDocument/2006/relationships/slideLayout" Target="../slideLayouts/slideLayout8.xml"/><Relationship Id="rId6" Type="http://schemas.openxmlformats.org/officeDocument/2006/relationships/image" Target="../media/image192.JPG"/><Relationship Id="rId5" Type="http://schemas.openxmlformats.org/officeDocument/2006/relationships/image" Target="../media/image191.JPG"/><Relationship Id="rId4" Type="http://schemas.openxmlformats.org/officeDocument/2006/relationships/image" Target="../media/image190.JPG"/></Relationships>
</file>

<file path=ppt/slides/_rels/slide159.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hyperlink" Target="https://ide.hpccsystems.com/files/ECL_Cheat_Sheet.pdf" TargetMode="External"/><Relationship Id="rId2" Type="http://schemas.openxmlformats.org/officeDocument/2006/relationships/hyperlink" Target="https://d2wulyp08c6njk.cloudfront.net/releases/CE-Candidate-7.4.8/docs/EN_US/ECLLanguageReference_EN_US-7.4.8-1.pdf" TargetMode="External"/><Relationship Id="rId1" Type="http://schemas.openxmlformats.org/officeDocument/2006/relationships/slideLayout" Target="../slideLayouts/slideLayout2.xml"/><Relationship Id="rId5" Type="http://schemas.openxmlformats.org/officeDocument/2006/relationships/hyperlink" Target="https://hpccsystems.com/blog/ELK_visualizations" TargetMode="External"/><Relationship Id="rId4" Type="http://schemas.openxmlformats.org/officeDocument/2006/relationships/hyperlink" Target="https://cdn.hpccsystems.com/releases/CE-Candidate-7.12.8/docs/EN_US/The_ECL_Watch_Manual_EN_US-7.12.8-1.pdf"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pccsystems-solutions-lab/ECL-Workshop/tree/main/SourceCode/RawFiles"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7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8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9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9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295900" cy="2219691"/>
          </a:xfrm>
        </p:spPr>
        <p:txBody>
          <a:bodyPr anchor="ctr"/>
          <a:lstStyle/>
          <a:p>
            <a:pPr algn="ctr"/>
            <a:r>
              <a:rPr lang="en-US" dirty="0"/>
              <a:t>Big data </a:t>
            </a:r>
            <a:br>
              <a:rPr lang="en-US" dirty="0"/>
            </a:br>
            <a:r>
              <a:rPr lang="en-US" dirty="0" err="1"/>
              <a:t>hpcc</a:t>
            </a: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8924524" y="3966659"/>
            <a:ext cx="2536882" cy="10902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7073611" y="2206424"/>
            <a:ext cx="2528711" cy="10839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1" y="728101"/>
            <a:ext cx="11513969" cy="87431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lumMod val="50000"/>
                  </a:schemeClr>
                </a:solidFill>
              </a:rPr>
              <a:t>ECL Watch</a:t>
            </a:r>
          </a:p>
        </p:txBody>
      </p:sp>
      <p:sp>
        <p:nvSpPr>
          <p:cNvPr id="6" name="Content Placeholder 2">
            <a:extLst>
              <a:ext uri="{FF2B5EF4-FFF2-40B4-BE49-F238E27FC236}">
                <a16:creationId xmlns:a16="http://schemas.microsoft.com/office/drawing/2014/main" id="{90D33B59-B0BA-5F48-91CD-3EA887756279}"/>
              </a:ext>
            </a:extLst>
          </p:cNvPr>
          <p:cNvSpPr>
            <a:spLocks noGrp="1"/>
          </p:cNvSpPr>
          <p:nvPr/>
        </p:nvSpPr>
        <p:spPr>
          <a:xfrm>
            <a:off x="1260389" y="1685915"/>
            <a:ext cx="11181536" cy="430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Clr>
                <a:srgbClr val="E12726"/>
              </a:buClr>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2">
                    <a:lumMod val="50000"/>
                  </a:schemeClr>
                </a:solidFill>
              </a:rPr>
              <a:t>Browser-based interface that provides admin control over a cluster</a:t>
            </a:r>
          </a:p>
          <a:p>
            <a:pPr lvl="1"/>
            <a:r>
              <a:rPr lang="en-US" sz="1600" dirty="0">
                <a:solidFill>
                  <a:schemeClr val="tx2">
                    <a:lumMod val="50000"/>
                  </a:schemeClr>
                </a:solidFill>
              </a:rPr>
              <a:t>Monitor cluster status</a:t>
            </a:r>
          </a:p>
          <a:p>
            <a:pPr lvl="1"/>
            <a:r>
              <a:rPr lang="en-US" sz="1600" dirty="0">
                <a:solidFill>
                  <a:schemeClr val="tx2">
                    <a:lumMod val="50000"/>
                  </a:schemeClr>
                </a:solidFill>
              </a:rPr>
              <a:t>Job information</a:t>
            </a:r>
          </a:p>
          <a:p>
            <a:pPr lvl="1"/>
            <a:r>
              <a:rPr lang="en-US" sz="1600" dirty="0">
                <a:solidFill>
                  <a:schemeClr val="tx2">
                    <a:lumMod val="50000"/>
                  </a:schemeClr>
                </a:solidFill>
              </a:rPr>
              <a:t>View Data Profile</a:t>
            </a:r>
          </a:p>
          <a:p>
            <a:pPr lvl="1"/>
            <a:r>
              <a:rPr lang="en-US" sz="1600" dirty="0">
                <a:solidFill>
                  <a:schemeClr val="tx2">
                    <a:lumMod val="50000"/>
                  </a:schemeClr>
                </a:solidFill>
              </a:rPr>
              <a:t>Schedule and reschedule periodic tasks</a:t>
            </a:r>
          </a:p>
          <a:p>
            <a:pPr lvl="1"/>
            <a:r>
              <a:rPr lang="en-US" sz="1600" dirty="0">
                <a:solidFill>
                  <a:schemeClr val="tx2">
                    <a:lumMod val="50000"/>
                  </a:schemeClr>
                </a:solidFill>
              </a:rPr>
              <a:t>Manage data</a:t>
            </a:r>
          </a:p>
          <a:p>
            <a:pPr lvl="1"/>
            <a:r>
              <a:rPr lang="en-US" sz="1600" dirty="0">
                <a:solidFill>
                  <a:schemeClr val="tx2">
                    <a:lumMod val="50000"/>
                  </a:schemeClr>
                </a:solidFill>
              </a:rPr>
              <a:t>Maintain Roxie queries</a:t>
            </a:r>
          </a:p>
          <a:p>
            <a:pPr lvl="1"/>
            <a:r>
              <a:rPr lang="en-US" sz="1600" dirty="0">
                <a:solidFill>
                  <a:schemeClr val="tx2">
                    <a:lumMod val="50000"/>
                  </a:schemeClr>
                </a:solidFill>
              </a:rPr>
              <a:t>Security management</a:t>
            </a:r>
          </a:p>
          <a:p>
            <a:r>
              <a:rPr lang="en-US" sz="1600" dirty="0">
                <a:solidFill>
                  <a:schemeClr val="tx2">
                    <a:lumMod val="50000"/>
                  </a:schemeClr>
                </a:solidFill>
              </a:rPr>
              <a:t>Default URL</a:t>
            </a:r>
          </a:p>
          <a:p>
            <a:pPr lvl="1"/>
            <a:r>
              <a:rPr lang="en-US" sz="1600" dirty="0">
                <a:solidFill>
                  <a:schemeClr val="tx2">
                    <a:lumMod val="50000"/>
                  </a:schemeClr>
                </a:solidFill>
              </a:rPr>
              <a:t>ECL Watch: </a:t>
            </a:r>
            <a:r>
              <a:rPr lang="en-US" sz="1600" dirty="0">
                <a:solidFill>
                  <a:schemeClr val="tx2">
                    <a:lumMod val="50000"/>
                  </a:schemeClr>
                </a:solidFill>
                <a:hlinkClick r:id="rId2"/>
              </a:rPr>
              <a:t>http(s)://hostname:8010</a:t>
            </a:r>
            <a:endParaRPr lang="en-US" sz="1600" dirty="0">
              <a:solidFill>
                <a:schemeClr val="tx2">
                  <a:lumMod val="50000"/>
                </a:schemeClr>
              </a:solidFill>
            </a:endParaRPr>
          </a:p>
          <a:p>
            <a:pPr lvl="1"/>
            <a:r>
              <a:rPr lang="en-US" sz="1600" dirty="0">
                <a:solidFill>
                  <a:schemeClr val="tx2">
                    <a:lumMod val="50000"/>
                  </a:schemeClr>
                </a:solidFill>
              </a:rPr>
              <a:t>Roxie Page: </a:t>
            </a:r>
            <a:r>
              <a:rPr lang="en-US" sz="1600" dirty="0">
                <a:solidFill>
                  <a:schemeClr val="tx2">
                    <a:lumMod val="50000"/>
                  </a:schemeClr>
                </a:solidFill>
                <a:hlinkClick r:id="rId3"/>
              </a:rPr>
              <a:t>http(s)://hostname:8002</a:t>
            </a:r>
            <a:endParaRPr lang="en-US" sz="1600" dirty="0">
              <a:solidFill>
                <a:schemeClr val="tx2">
                  <a:lumMod val="50000"/>
                </a:schemeClr>
              </a:solidFill>
            </a:endParaRPr>
          </a:p>
          <a:p>
            <a:pPr lvl="1"/>
            <a:endParaRPr lang="en-US" sz="1600" dirty="0">
              <a:solidFill>
                <a:schemeClr val="tx2">
                  <a:lumMod val="50000"/>
                </a:schemeClr>
              </a:solidFill>
            </a:endParaRPr>
          </a:p>
        </p:txBody>
      </p:sp>
    </p:spTree>
    <p:extLst>
      <p:ext uri="{BB962C8B-B14F-4D97-AF65-F5344CB8AC3E}">
        <p14:creationId xmlns:p14="http://schemas.microsoft.com/office/powerpoint/2010/main" val="31830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D75-C35F-EA49-A9E4-6B51C9FD850B}"/>
              </a:ext>
            </a:extLst>
          </p:cNvPr>
          <p:cNvSpPr>
            <a:spLocks noGrp="1"/>
          </p:cNvSpPr>
          <p:nvPr>
            <p:ph type="title"/>
          </p:nvPr>
        </p:nvSpPr>
        <p:spPr/>
        <p:txBody>
          <a:bodyPr/>
          <a:lstStyle/>
          <a:p>
            <a:r>
              <a:rPr lang="en-US" b="1" dirty="0">
                <a:solidFill>
                  <a:schemeClr val="tx2"/>
                </a:solidFill>
              </a:rPr>
              <a:t>Module – Example Dataset Encapsulation</a:t>
            </a:r>
          </a:p>
        </p:txBody>
      </p:sp>
      <p:pic>
        <p:nvPicPr>
          <p:cNvPr id="3" name="Picture 2">
            <a:extLst>
              <a:ext uri="{FF2B5EF4-FFF2-40B4-BE49-F238E27FC236}">
                <a16:creationId xmlns:a16="http://schemas.microsoft.com/office/drawing/2014/main" id="{48346E53-D5F2-824D-AE45-2A3FABF0B1CF}"/>
              </a:ext>
            </a:extLst>
          </p:cNvPr>
          <p:cNvPicPr>
            <a:picLocks noChangeAspect="1"/>
          </p:cNvPicPr>
          <p:nvPr/>
        </p:nvPicPr>
        <p:blipFill>
          <a:blip r:embed="rId2"/>
          <a:stretch>
            <a:fillRect/>
          </a:stretch>
        </p:blipFill>
        <p:spPr>
          <a:xfrm>
            <a:off x="3943697" y="1676426"/>
            <a:ext cx="57658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C77E621-3363-504D-BD0F-BBD285FB1E92}"/>
              </a:ext>
            </a:extLst>
          </p:cNvPr>
          <p:cNvPicPr>
            <a:picLocks noChangeAspect="1"/>
          </p:cNvPicPr>
          <p:nvPr/>
        </p:nvPicPr>
        <p:blipFill>
          <a:blip r:embed="rId3"/>
          <a:stretch>
            <a:fillRect/>
          </a:stretch>
        </p:blipFill>
        <p:spPr>
          <a:xfrm>
            <a:off x="3943697" y="5161306"/>
            <a:ext cx="2438400" cy="876300"/>
          </a:xfrm>
          <a:prstGeom prst="rect">
            <a:avLst/>
          </a:prstGeom>
        </p:spPr>
      </p:pic>
      <p:sp>
        <p:nvSpPr>
          <p:cNvPr id="6" name="TextBox 5">
            <a:extLst>
              <a:ext uri="{FF2B5EF4-FFF2-40B4-BE49-F238E27FC236}">
                <a16:creationId xmlns:a16="http://schemas.microsoft.com/office/drawing/2014/main" id="{949729B6-9D5C-1845-B5A3-6617F3506963}"/>
              </a:ext>
            </a:extLst>
          </p:cNvPr>
          <p:cNvSpPr txBox="1"/>
          <p:nvPr/>
        </p:nvSpPr>
        <p:spPr>
          <a:xfrm>
            <a:off x="3943697" y="1307094"/>
            <a:ext cx="1263924" cy="369332"/>
          </a:xfrm>
          <a:prstGeom prst="rect">
            <a:avLst/>
          </a:prstGeom>
          <a:solidFill>
            <a:schemeClr val="accent3">
              <a:lumMod val="60000"/>
              <a:lumOff val="4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person.ecl</a:t>
            </a:r>
          </a:p>
        </p:txBody>
      </p:sp>
      <p:sp>
        <p:nvSpPr>
          <p:cNvPr id="7" name="TextBox 6">
            <a:extLst>
              <a:ext uri="{FF2B5EF4-FFF2-40B4-BE49-F238E27FC236}">
                <a16:creationId xmlns:a16="http://schemas.microsoft.com/office/drawing/2014/main" id="{E6C51AF8-A2B1-B641-80A0-1507AAB670F0}"/>
              </a:ext>
            </a:extLst>
          </p:cNvPr>
          <p:cNvSpPr txBox="1"/>
          <p:nvPr/>
        </p:nvSpPr>
        <p:spPr>
          <a:xfrm>
            <a:off x="3943697" y="4780624"/>
            <a:ext cx="1846580" cy="369332"/>
          </a:xfrm>
          <a:prstGeom prst="rect">
            <a:avLst/>
          </a:prstGeom>
          <a:solidFill>
            <a:schemeClr val="accent3">
              <a:lumMod val="60000"/>
              <a:lumOff val="4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personUse.ecl</a:t>
            </a:r>
          </a:p>
        </p:txBody>
      </p:sp>
      <p:sp>
        <p:nvSpPr>
          <p:cNvPr id="8" name="TextBox 7">
            <a:extLst>
              <a:ext uri="{FF2B5EF4-FFF2-40B4-BE49-F238E27FC236}">
                <a16:creationId xmlns:a16="http://schemas.microsoft.com/office/drawing/2014/main" id="{2384520E-658D-BA44-97AF-C3A22D5BADDF}"/>
              </a:ext>
            </a:extLst>
          </p:cNvPr>
          <p:cNvSpPr txBox="1"/>
          <p:nvPr/>
        </p:nvSpPr>
        <p:spPr>
          <a:xfrm>
            <a:off x="1460316" y="1404910"/>
            <a:ext cx="165032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person.ecl file</a:t>
            </a:r>
          </a:p>
        </p:txBody>
      </p:sp>
      <p:cxnSp>
        <p:nvCxnSpPr>
          <p:cNvPr id="9" name="Straight Arrow Connector 8">
            <a:extLst>
              <a:ext uri="{FF2B5EF4-FFF2-40B4-BE49-F238E27FC236}">
                <a16:creationId xmlns:a16="http://schemas.microsoft.com/office/drawing/2014/main" id="{1EB95C29-1EB2-8043-B847-C82487BC99A7}"/>
              </a:ext>
            </a:extLst>
          </p:cNvPr>
          <p:cNvCxnSpPr>
            <a:cxnSpLocks/>
          </p:cNvCxnSpPr>
          <p:nvPr/>
        </p:nvCxnSpPr>
        <p:spPr>
          <a:xfrm>
            <a:off x="3210923" y="1589576"/>
            <a:ext cx="73277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FCBEDB-5E9D-244C-B1CF-315C09B47516}"/>
              </a:ext>
            </a:extLst>
          </p:cNvPr>
          <p:cNvSpPr txBox="1"/>
          <p:nvPr/>
        </p:nvSpPr>
        <p:spPr>
          <a:xfrm>
            <a:off x="1295449" y="2470960"/>
            <a:ext cx="2401611"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Exported Person module. Should be named the same name as the file.</a:t>
            </a:r>
          </a:p>
        </p:txBody>
      </p:sp>
      <p:cxnSp>
        <p:nvCxnSpPr>
          <p:cNvPr id="13" name="Straight Arrow Connector 12">
            <a:extLst>
              <a:ext uri="{FF2B5EF4-FFF2-40B4-BE49-F238E27FC236}">
                <a16:creationId xmlns:a16="http://schemas.microsoft.com/office/drawing/2014/main" id="{C45370D0-0000-9648-BDF0-29FE09E83004}"/>
              </a:ext>
            </a:extLst>
          </p:cNvPr>
          <p:cNvCxnSpPr>
            <a:cxnSpLocks/>
          </p:cNvCxnSpPr>
          <p:nvPr/>
        </p:nvCxnSpPr>
        <p:spPr>
          <a:xfrm flipV="1">
            <a:off x="3110640" y="1957562"/>
            <a:ext cx="1361924" cy="4832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766AF28-4E6B-EA49-B4F0-CDE48A13B447}"/>
              </a:ext>
            </a:extLst>
          </p:cNvPr>
          <p:cNvSpPr txBox="1"/>
          <p:nvPr/>
        </p:nvSpPr>
        <p:spPr>
          <a:xfrm>
            <a:off x="1084672" y="4965290"/>
            <a:ext cx="2401611"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Importing the person file</a:t>
            </a:r>
          </a:p>
        </p:txBody>
      </p:sp>
      <p:cxnSp>
        <p:nvCxnSpPr>
          <p:cNvPr id="16" name="Straight Arrow Connector 15">
            <a:extLst>
              <a:ext uri="{FF2B5EF4-FFF2-40B4-BE49-F238E27FC236}">
                <a16:creationId xmlns:a16="http://schemas.microsoft.com/office/drawing/2014/main" id="{852C82F2-753B-3544-8E93-C4E66E740CEC}"/>
              </a:ext>
            </a:extLst>
          </p:cNvPr>
          <p:cNvCxnSpPr>
            <a:cxnSpLocks/>
          </p:cNvCxnSpPr>
          <p:nvPr/>
        </p:nvCxnSpPr>
        <p:spPr>
          <a:xfrm>
            <a:off x="3502219" y="5269638"/>
            <a:ext cx="54208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444AAD-7D98-AB4F-AD8A-8CB79BF9402E}"/>
              </a:ext>
            </a:extLst>
          </p:cNvPr>
          <p:cNvSpPr txBox="1"/>
          <p:nvPr/>
        </p:nvSpPr>
        <p:spPr>
          <a:xfrm>
            <a:off x="982429" y="5858470"/>
            <a:ext cx="2401611"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Accessing the definition in the module Person</a:t>
            </a:r>
          </a:p>
        </p:txBody>
      </p:sp>
      <p:cxnSp>
        <p:nvCxnSpPr>
          <p:cNvPr id="19" name="Straight Arrow Connector 18">
            <a:extLst>
              <a:ext uri="{FF2B5EF4-FFF2-40B4-BE49-F238E27FC236}">
                <a16:creationId xmlns:a16="http://schemas.microsoft.com/office/drawing/2014/main" id="{E60F2BF8-C1FA-5F42-B1E1-71E2388C3FB9}"/>
              </a:ext>
            </a:extLst>
          </p:cNvPr>
          <p:cNvCxnSpPr>
            <a:cxnSpLocks/>
          </p:cNvCxnSpPr>
          <p:nvPr/>
        </p:nvCxnSpPr>
        <p:spPr>
          <a:xfrm flipV="1">
            <a:off x="3384040" y="5858470"/>
            <a:ext cx="1482947" cy="3231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08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591457" y="1879754"/>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10309700" y="4103372"/>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229249" y="2041269"/>
            <a:ext cx="6096000" cy="2062103"/>
          </a:xfrm>
          <a:prstGeom prst="rect">
            <a:avLst/>
          </a:prstGeom>
        </p:spPr>
        <p:txBody>
          <a:bodyPr>
            <a:spAutoFit/>
          </a:bodyPr>
          <a:lstStyle/>
          <a:p>
            <a:r>
              <a:rPr lang="en-US" sz="1600" dirty="0">
                <a:solidFill>
                  <a:schemeClr val="tx2"/>
                </a:solidFill>
              </a:rPr>
              <a:t>//  Let’s review &amp; work on Layout/Raw/Population and Vaccine files:</a:t>
            </a:r>
          </a:p>
          <a:p>
            <a:endParaRPr lang="en-US" sz="1600" dirty="0">
              <a:solidFill>
                <a:schemeClr val="tx2"/>
              </a:solidFill>
            </a:endParaRPr>
          </a:p>
          <a:p>
            <a:r>
              <a:rPr lang="en-US" sz="1600" dirty="0">
                <a:solidFill>
                  <a:schemeClr val="tx2"/>
                </a:solidFill>
              </a:rPr>
              <a:t>//  Let’s start by looking at field types, format and field definitions</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6" name="Picture 5">
            <a:extLst>
              <a:ext uri="{FF2B5EF4-FFF2-40B4-BE49-F238E27FC236}">
                <a16:creationId xmlns:a16="http://schemas.microsoft.com/office/drawing/2014/main" id="{A195D5B2-010A-4DBB-B1C1-747391208E2F}"/>
              </a:ext>
            </a:extLst>
          </p:cNvPr>
          <p:cNvPicPr>
            <a:picLocks noChangeAspect="1"/>
          </p:cNvPicPr>
          <p:nvPr/>
        </p:nvPicPr>
        <p:blipFill>
          <a:blip r:embed="rId3"/>
          <a:stretch>
            <a:fillRect/>
          </a:stretch>
        </p:blipFill>
        <p:spPr>
          <a:xfrm>
            <a:off x="9730011" y="4447849"/>
            <a:ext cx="1993211" cy="1234505"/>
          </a:xfrm>
          <a:prstGeom prst="rect">
            <a:avLst/>
          </a:prstGeom>
        </p:spPr>
      </p:pic>
    </p:spTree>
    <p:extLst>
      <p:ext uri="{BB962C8B-B14F-4D97-AF65-F5344CB8AC3E}">
        <p14:creationId xmlns:p14="http://schemas.microsoft.com/office/powerpoint/2010/main" val="9930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591457" y="1879754"/>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10328909" y="4538727"/>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126194" y="1426127"/>
            <a:ext cx="6096000" cy="830997"/>
          </a:xfrm>
          <a:prstGeom prst="rect">
            <a:avLst/>
          </a:prstGeom>
        </p:spPr>
        <p:txBody>
          <a:bodyPr>
            <a:spAutoFit/>
          </a:bodyPr>
          <a:lstStyle/>
          <a:p>
            <a:r>
              <a:rPr lang="en-US" sz="1600" dirty="0">
                <a:solidFill>
                  <a:schemeClr val="tx2"/>
                </a:solidFill>
              </a:rPr>
              <a:t>// Now let’s see the data for each field using </a:t>
            </a:r>
            <a:r>
              <a:rPr lang="en-US" sz="1600" dirty="0" err="1">
                <a:solidFill>
                  <a:schemeClr val="tx2"/>
                </a:solidFill>
              </a:rPr>
              <a:t>ViewRawFiles</a:t>
            </a:r>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10" name="Picture 9">
            <a:extLst>
              <a:ext uri="{FF2B5EF4-FFF2-40B4-BE49-F238E27FC236}">
                <a16:creationId xmlns:a16="http://schemas.microsoft.com/office/drawing/2014/main" id="{D1847D62-7BC4-465F-93FB-22909B337EE5}"/>
              </a:ext>
            </a:extLst>
          </p:cNvPr>
          <p:cNvPicPr>
            <a:picLocks noChangeAspect="1"/>
          </p:cNvPicPr>
          <p:nvPr/>
        </p:nvPicPr>
        <p:blipFill>
          <a:blip r:embed="rId3"/>
          <a:stretch>
            <a:fillRect/>
          </a:stretch>
        </p:blipFill>
        <p:spPr>
          <a:xfrm>
            <a:off x="9932772" y="4949467"/>
            <a:ext cx="1787193" cy="300139"/>
          </a:xfrm>
          <a:prstGeom prst="rect">
            <a:avLst/>
          </a:prstGeom>
        </p:spPr>
      </p:pic>
      <p:pic>
        <p:nvPicPr>
          <p:cNvPr id="11" name="Picture 10">
            <a:extLst>
              <a:ext uri="{FF2B5EF4-FFF2-40B4-BE49-F238E27FC236}">
                <a16:creationId xmlns:a16="http://schemas.microsoft.com/office/drawing/2014/main" id="{B506F275-3A08-4A53-9FA6-882103EF7571}"/>
              </a:ext>
            </a:extLst>
          </p:cNvPr>
          <p:cNvPicPr>
            <a:picLocks noChangeAspect="1"/>
          </p:cNvPicPr>
          <p:nvPr/>
        </p:nvPicPr>
        <p:blipFill>
          <a:blip r:embed="rId4"/>
          <a:stretch>
            <a:fillRect/>
          </a:stretch>
        </p:blipFill>
        <p:spPr>
          <a:xfrm>
            <a:off x="964276" y="4371281"/>
            <a:ext cx="792590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11845FF9-2D1E-45F7-921A-29BB687F012B}"/>
              </a:ext>
            </a:extLst>
          </p:cNvPr>
          <p:cNvPicPr>
            <a:picLocks noChangeAspect="1"/>
          </p:cNvPicPr>
          <p:nvPr/>
        </p:nvPicPr>
        <p:blipFill>
          <a:blip r:embed="rId5"/>
          <a:stretch>
            <a:fillRect/>
          </a:stretch>
        </p:blipFill>
        <p:spPr>
          <a:xfrm>
            <a:off x="964276" y="2094973"/>
            <a:ext cx="8170878" cy="2094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77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Characteristics of an ECL Function</a:t>
            </a:r>
            <a:endParaRPr lang="en-US" dirty="0">
              <a:solidFill>
                <a:schemeClr val="tx2"/>
              </a:solidFill>
            </a:endParaRPr>
          </a:p>
        </p:txBody>
      </p:sp>
      <p:sp>
        <p:nvSpPr>
          <p:cNvPr id="3" name="Rectangle 2"/>
          <p:cNvSpPr/>
          <p:nvPr/>
        </p:nvSpPr>
        <p:spPr>
          <a:xfrm>
            <a:off x="996778" y="1531890"/>
            <a:ext cx="7755336" cy="4247317"/>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Parameterizable</a:t>
            </a:r>
            <a:r>
              <a:rPr lang="en-US" dirty="0">
                <a:solidFill>
                  <a:schemeClr val="tx2"/>
                </a:solidFill>
              </a:rPr>
              <a:t>: An ECL Function can accept parameters that is a data type like a STRING, INTEGER etc. or a DATASET</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rgbClr val="0070C0"/>
                </a:solidFill>
              </a:rPr>
              <a:t>Statically compiled</a:t>
            </a:r>
            <a:r>
              <a:rPr lang="en-US" dirty="0">
                <a:solidFill>
                  <a:schemeClr val="tx2"/>
                </a:solidFill>
              </a:rPr>
              <a:t>: An ECL Function is compiled statically at the location of the invocation of the function. Hence, all dependencies are evaluated during the compilation process.</a:t>
            </a:r>
          </a:p>
          <a:p>
            <a:pPr marL="285750" indent="-285750">
              <a:buFont typeface="Arial" panose="020B0604020202020204" pitchFamily="34" charset="0"/>
              <a:buChar cha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pPr>
            <a:r>
              <a:rPr lang="en-US" dirty="0">
                <a:solidFill>
                  <a:srgbClr val="0070C0"/>
                </a:solidFill>
              </a:rPr>
              <a:t>Can encapsulate child functions</a:t>
            </a:r>
            <a:r>
              <a:rPr lang="en-US" dirty="0">
                <a:solidFill>
                  <a:schemeClr val="tx2"/>
                </a:solidFill>
              </a:rPr>
              <a:t>: An ECL Function can encapsulate other child ECL functions.</a:t>
            </a:r>
          </a:p>
          <a:p>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pPr>
            <a:r>
              <a:rPr lang="en-US" dirty="0">
                <a:solidFill>
                  <a:srgbClr val="0070C0"/>
                </a:solidFill>
              </a:rPr>
              <a:t>Always return a result</a:t>
            </a:r>
            <a:r>
              <a:rPr lang="en-US" dirty="0">
                <a:solidFill>
                  <a:schemeClr val="tx2"/>
                </a:solidFill>
              </a:rPr>
              <a:t>: An ECL Function can return a result that is an ECL data type, expression, record, DATASET or an ACTION (like OUTPUT)</a:t>
            </a: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290404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FUNCTION</a:t>
            </a:r>
            <a:endParaRPr lang="en-US" dirty="0">
              <a:solidFill>
                <a:schemeClr val="tx2"/>
              </a:solidFill>
            </a:endParaRPr>
          </a:p>
        </p:txBody>
      </p:sp>
      <p:sp>
        <p:nvSpPr>
          <p:cNvPr id="3" name="Rectangle 2"/>
          <p:cNvSpPr/>
          <p:nvPr/>
        </p:nvSpPr>
        <p:spPr>
          <a:xfrm>
            <a:off x="5454838" y="3002598"/>
            <a:ext cx="6096000" cy="4585871"/>
          </a:xfrm>
          <a:prstGeom prst="rect">
            <a:avLst/>
          </a:prstGeom>
        </p:spPr>
        <p:txBody>
          <a:bodyPr>
            <a:spAutoFit/>
          </a:bodyPr>
          <a:lstStyle/>
          <a:p>
            <a:pPr>
              <a:spcBef>
                <a:spcPts val="1200"/>
              </a:spcBef>
              <a:defRPr/>
            </a:pPr>
            <a:r>
              <a:rPr lang="en-US" sz="1600" dirty="0">
                <a:solidFill>
                  <a:schemeClr val="tx2"/>
                </a:solidFill>
                <a:effectLst>
                  <a:outerShdw blurRad="38100" dist="38100" dir="2700000" algn="tl">
                    <a:srgbClr val="FFFFFF"/>
                  </a:outerShdw>
                </a:effectLst>
              </a:rPr>
              <a:t>Function Structure:</a:t>
            </a:r>
          </a:p>
          <a:p>
            <a:pPr marL="285750" indent="-285750">
              <a:spcBef>
                <a:spcPts val="1200"/>
              </a:spcBef>
              <a:buFontTx/>
              <a:buChar char="-"/>
              <a:defRPr/>
            </a:pPr>
            <a:r>
              <a:rPr lang="en-US" sz="1600" dirty="0" err="1">
                <a:solidFill>
                  <a:schemeClr val="tx2"/>
                </a:solidFill>
                <a:latin typeface="Consolas" panose="020B0609020204030204" pitchFamily="49" charset="0"/>
              </a:rPr>
              <a:t>retValueType</a:t>
            </a:r>
            <a:r>
              <a:rPr lang="en-US" sz="1600" dirty="0">
                <a:solidFill>
                  <a:schemeClr val="tx2"/>
                </a:solidFill>
                <a:latin typeface="Consolas" panose="020B0609020204030204" pitchFamily="49" charset="0"/>
              </a:rPr>
              <a:t>: Optional return value data type </a:t>
            </a:r>
          </a:p>
          <a:p>
            <a:pPr marL="285750" indent="-285750">
              <a:spcBef>
                <a:spcPts val="1200"/>
              </a:spcBef>
              <a:buFontTx/>
              <a:buChar char="-"/>
              <a:defRPr/>
            </a:pPr>
            <a:r>
              <a:rPr lang="en-US" sz="1600" dirty="0" err="1">
                <a:solidFill>
                  <a:schemeClr val="tx2"/>
                </a:solidFill>
                <a:latin typeface="Consolas" panose="020B0609020204030204" pitchFamily="49" charset="0"/>
              </a:rPr>
              <a:t>functionName</a:t>
            </a:r>
            <a:r>
              <a:rPr lang="en-US" sz="1600" dirty="0">
                <a:solidFill>
                  <a:schemeClr val="tx2"/>
                </a:solidFill>
                <a:latin typeface="Consolas" panose="020B0609020204030204" pitchFamily="49" charset="0"/>
              </a:rPr>
              <a:t>: </a:t>
            </a:r>
            <a:r>
              <a:rPr lang="en-US" sz="1600" dirty="0">
                <a:solidFill>
                  <a:schemeClr val="tx2"/>
                </a:solidFill>
              </a:rPr>
              <a:t>The name of the function</a:t>
            </a:r>
          </a:p>
          <a:p>
            <a:pPr marL="285750" indent="-285750">
              <a:spcBef>
                <a:spcPts val="1200"/>
              </a:spcBef>
              <a:buFontTx/>
              <a:buChar char="-"/>
              <a:defRPr/>
            </a:pPr>
            <a:r>
              <a:rPr lang="en-US" sz="1600" dirty="0">
                <a:solidFill>
                  <a:schemeClr val="tx2"/>
                </a:solidFill>
              </a:rPr>
              <a:t>FUNCTION: ECL Keyword, required</a:t>
            </a:r>
          </a:p>
          <a:p>
            <a:pPr marL="285750" indent="-285750">
              <a:spcBef>
                <a:spcPts val="1200"/>
              </a:spcBef>
              <a:buFontTx/>
              <a:buChar char="-"/>
              <a:defRPr/>
            </a:pPr>
            <a:r>
              <a:rPr lang="en-US" sz="1600" dirty="0" err="1">
                <a:solidFill>
                  <a:schemeClr val="tx2"/>
                </a:solidFill>
              </a:rPr>
              <a:t>param_data_type</a:t>
            </a:r>
            <a:r>
              <a:rPr lang="en-US" sz="1600" dirty="0">
                <a:solidFill>
                  <a:schemeClr val="tx2"/>
                </a:solidFill>
              </a:rPr>
              <a:t>: Data type of each parameter (string, integer, Boolean, …)</a:t>
            </a:r>
          </a:p>
          <a:p>
            <a:pPr marL="285750" indent="-285750">
              <a:spcBef>
                <a:spcPts val="1200"/>
              </a:spcBef>
              <a:buFontTx/>
              <a:buChar char="-"/>
              <a:defRPr/>
            </a:pPr>
            <a:r>
              <a:rPr lang="en-US" sz="1600" dirty="0">
                <a:solidFill>
                  <a:schemeClr val="tx2"/>
                </a:solidFill>
              </a:rPr>
              <a:t>code: placeholder for ECL code</a:t>
            </a:r>
          </a:p>
          <a:p>
            <a:pPr marL="285750" indent="-285750">
              <a:spcBef>
                <a:spcPts val="1200"/>
              </a:spcBef>
              <a:buFontTx/>
              <a:buChar char="-"/>
              <a:defRPr/>
            </a:pPr>
            <a:r>
              <a:rPr lang="en-US" sz="1600" dirty="0">
                <a:solidFill>
                  <a:schemeClr val="tx2"/>
                </a:solidFill>
              </a:rPr>
              <a:t>END: Indicates the end of function</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9" name="Picture 8">
            <a:extLst>
              <a:ext uri="{FF2B5EF4-FFF2-40B4-BE49-F238E27FC236}">
                <a16:creationId xmlns:a16="http://schemas.microsoft.com/office/drawing/2014/main" id="{76B8744B-2D8A-AF48-A281-7EF2C2FCCEDE}"/>
              </a:ext>
            </a:extLst>
          </p:cNvPr>
          <p:cNvPicPr>
            <a:picLocks noChangeAspect="1"/>
          </p:cNvPicPr>
          <p:nvPr/>
        </p:nvPicPr>
        <p:blipFill>
          <a:blip r:embed="rId2"/>
          <a:stretch>
            <a:fillRect/>
          </a:stretch>
        </p:blipFill>
        <p:spPr>
          <a:xfrm>
            <a:off x="3742146" y="1506583"/>
            <a:ext cx="8255000" cy="137160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ECE0804-32D2-164A-A34B-B801D26D27D0}"/>
              </a:ext>
            </a:extLst>
          </p:cNvPr>
          <p:cNvPicPr>
            <a:picLocks noChangeAspect="1"/>
          </p:cNvPicPr>
          <p:nvPr/>
        </p:nvPicPr>
        <p:blipFill>
          <a:blip r:embed="rId3"/>
          <a:stretch>
            <a:fillRect/>
          </a:stretch>
        </p:blipFill>
        <p:spPr>
          <a:xfrm>
            <a:off x="401320" y="4241433"/>
            <a:ext cx="4013200" cy="210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47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7F83-868E-D44E-B10E-BED3BEE2D62D}"/>
              </a:ext>
            </a:extLst>
          </p:cNvPr>
          <p:cNvSpPr>
            <a:spLocks noGrp="1"/>
          </p:cNvSpPr>
          <p:nvPr>
            <p:ph type="title"/>
          </p:nvPr>
        </p:nvSpPr>
        <p:spPr/>
        <p:txBody>
          <a:bodyPr/>
          <a:lstStyle/>
          <a:p>
            <a:r>
              <a:rPr lang="en-US" dirty="0"/>
              <a:t>FUNCTION</a:t>
            </a:r>
          </a:p>
        </p:txBody>
      </p:sp>
      <p:pic>
        <p:nvPicPr>
          <p:cNvPr id="4" name="Picture 3">
            <a:extLst>
              <a:ext uri="{FF2B5EF4-FFF2-40B4-BE49-F238E27FC236}">
                <a16:creationId xmlns:a16="http://schemas.microsoft.com/office/drawing/2014/main" id="{FF08A569-38EE-46DC-B63E-356936F3FFA6}"/>
              </a:ext>
            </a:extLst>
          </p:cNvPr>
          <p:cNvPicPr>
            <a:picLocks noChangeAspect="1"/>
          </p:cNvPicPr>
          <p:nvPr/>
        </p:nvPicPr>
        <p:blipFill>
          <a:blip r:embed="rId2"/>
          <a:stretch>
            <a:fillRect/>
          </a:stretch>
        </p:blipFill>
        <p:spPr>
          <a:xfrm>
            <a:off x="1196898" y="1788929"/>
            <a:ext cx="4999173" cy="1968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DFFA4CF0-186E-4130-BAE7-5474BAC90668}"/>
              </a:ext>
            </a:extLst>
          </p:cNvPr>
          <p:cNvPicPr>
            <a:picLocks noChangeAspect="1"/>
          </p:cNvPicPr>
          <p:nvPr/>
        </p:nvPicPr>
        <p:blipFill>
          <a:blip r:embed="rId3"/>
          <a:stretch>
            <a:fillRect/>
          </a:stretch>
        </p:blipFill>
        <p:spPr>
          <a:xfrm>
            <a:off x="2186548" y="4641654"/>
            <a:ext cx="3019872" cy="1011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8A8FC370-FD71-4361-80FC-46A6F84C500F}"/>
              </a:ext>
            </a:extLst>
          </p:cNvPr>
          <p:cNvPicPr>
            <a:picLocks noChangeAspect="1"/>
          </p:cNvPicPr>
          <p:nvPr/>
        </p:nvPicPr>
        <p:blipFill rotWithShape="1">
          <a:blip r:embed="rId4"/>
          <a:srcRect t="5437"/>
          <a:stretch/>
        </p:blipFill>
        <p:spPr>
          <a:xfrm>
            <a:off x="7246355" y="4876798"/>
            <a:ext cx="3839227" cy="540712"/>
          </a:xfrm>
          <a:prstGeom prst="rect">
            <a:avLst/>
          </a:prstGeom>
        </p:spPr>
      </p:pic>
      <p:cxnSp>
        <p:nvCxnSpPr>
          <p:cNvPr id="13" name="Straight Arrow Connector 12">
            <a:extLst>
              <a:ext uri="{FF2B5EF4-FFF2-40B4-BE49-F238E27FC236}">
                <a16:creationId xmlns:a16="http://schemas.microsoft.com/office/drawing/2014/main" id="{346EDE5B-A098-4E71-B149-54EDF23FB5B8}"/>
              </a:ext>
            </a:extLst>
          </p:cNvPr>
          <p:cNvCxnSpPr>
            <a:stCxn id="5" idx="3"/>
            <a:endCxn id="9" idx="1"/>
          </p:cNvCxnSpPr>
          <p:nvPr/>
        </p:nvCxnSpPr>
        <p:spPr>
          <a:xfrm>
            <a:off x="5206420" y="5147154"/>
            <a:ext cx="203993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5B20-C952-408B-A6A2-E9D7D55E58F5}"/>
              </a:ext>
            </a:extLst>
          </p:cNvPr>
          <p:cNvSpPr>
            <a:spLocks noGrp="1"/>
          </p:cNvSpPr>
          <p:nvPr>
            <p:ph type="title"/>
          </p:nvPr>
        </p:nvSpPr>
        <p:spPr/>
        <p:txBody>
          <a:bodyPr/>
          <a:lstStyle/>
          <a:p>
            <a:r>
              <a:rPr lang="en-US" dirty="0"/>
              <a:t>One Line FUNCTION</a:t>
            </a:r>
          </a:p>
        </p:txBody>
      </p:sp>
      <p:sp>
        <p:nvSpPr>
          <p:cNvPr id="3" name="Content Placeholder 2">
            <a:extLst>
              <a:ext uri="{FF2B5EF4-FFF2-40B4-BE49-F238E27FC236}">
                <a16:creationId xmlns:a16="http://schemas.microsoft.com/office/drawing/2014/main" id="{A8BF2020-B41A-4BAD-9D47-090A8ABCCA5B}"/>
              </a:ext>
            </a:extLst>
          </p:cNvPr>
          <p:cNvSpPr>
            <a:spLocks noGrp="1"/>
          </p:cNvSpPr>
          <p:nvPr>
            <p:ph idx="1"/>
          </p:nvPr>
        </p:nvSpPr>
        <p:spPr>
          <a:xfrm>
            <a:off x="1104900" y="1730829"/>
            <a:ext cx="9982200" cy="4572000"/>
          </a:xfrm>
        </p:spPr>
        <p:txBody>
          <a:bodyPr/>
          <a:lstStyle/>
          <a:p>
            <a:pPr marL="0" indent="0">
              <a:buNone/>
            </a:pPr>
            <a:r>
              <a:rPr lang="en-US" dirty="0"/>
              <a:t>If not much code for a function, then a short version of function can be used. </a:t>
            </a:r>
          </a:p>
          <a:p>
            <a:pPr marL="0" indent="0">
              <a:buNone/>
            </a:pPr>
            <a:r>
              <a:rPr lang="en-US" dirty="0"/>
              <a:t>FUNCTION, RETURN and END keywords are omitted.</a:t>
            </a:r>
          </a:p>
        </p:txBody>
      </p:sp>
      <p:pic>
        <p:nvPicPr>
          <p:cNvPr id="5" name="Picture 4">
            <a:extLst>
              <a:ext uri="{FF2B5EF4-FFF2-40B4-BE49-F238E27FC236}">
                <a16:creationId xmlns:a16="http://schemas.microsoft.com/office/drawing/2014/main" id="{364F8575-F68A-4256-9EA4-D75A045F8450}"/>
              </a:ext>
            </a:extLst>
          </p:cNvPr>
          <p:cNvPicPr>
            <a:picLocks noChangeAspect="1"/>
          </p:cNvPicPr>
          <p:nvPr/>
        </p:nvPicPr>
        <p:blipFill>
          <a:blip r:embed="rId2"/>
          <a:stretch>
            <a:fillRect/>
          </a:stretch>
        </p:blipFill>
        <p:spPr>
          <a:xfrm>
            <a:off x="2076747" y="3647324"/>
            <a:ext cx="6975538" cy="1812950"/>
          </a:xfrm>
          <a:prstGeom prst="rect">
            <a:avLst/>
          </a:prstGeom>
        </p:spPr>
      </p:pic>
    </p:spTree>
    <p:extLst>
      <p:ext uri="{BB962C8B-B14F-4D97-AF65-F5344CB8AC3E}">
        <p14:creationId xmlns:p14="http://schemas.microsoft.com/office/powerpoint/2010/main" val="23405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1881-BBC3-4AE3-96CC-4B6B9BD73DEC}"/>
              </a:ext>
            </a:extLst>
          </p:cNvPr>
          <p:cNvSpPr>
            <a:spLocks noGrp="1"/>
          </p:cNvSpPr>
          <p:nvPr>
            <p:ph type="title"/>
          </p:nvPr>
        </p:nvSpPr>
        <p:spPr/>
        <p:txBody>
          <a:bodyPr/>
          <a:lstStyle/>
          <a:p>
            <a:pPr algn="ctr"/>
            <a:r>
              <a:rPr lang="en-US" dirty="0"/>
              <a:t>Data enrichment</a:t>
            </a:r>
          </a:p>
        </p:txBody>
      </p:sp>
    </p:spTree>
    <p:extLst>
      <p:ext uri="{BB962C8B-B14F-4D97-AF65-F5344CB8AC3E}">
        <p14:creationId xmlns:p14="http://schemas.microsoft.com/office/powerpoint/2010/main" val="42078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906162" y="1935544"/>
            <a:ext cx="6096000" cy="3416320"/>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Cleansing</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Transformation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Enrichment</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IF</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TRANSFORM</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PROJECT</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JOIN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424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04F1-0A13-47D4-8D18-7B3750F61909}"/>
              </a:ext>
            </a:extLst>
          </p:cNvPr>
          <p:cNvSpPr>
            <a:spLocks noGrp="1"/>
          </p:cNvSpPr>
          <p:nvPr>
            <p:ph type="title"/>
          </p:nvPr>
        </p:nvSpPr>
        <p:spPr/>
        <p:txBody>
          <a:bodyPr/>
          <a:lstStyle/>
          <a:p>
            <a:r>
              <a:rPr lang="en-US" dirty="0"/>
              <a:t>Data Validation</a:t>
            </a:r>
          </a:p>
        </p:txBody>
      </p:sp>
      <p:sp>
        <p:nvSpPr>
          <p:cNvPr id="3" name="Rectangle 2">
            <a:extLst>
              <a:ext uri="{FF2B5EF4-FFF2-40B4-BE49-F238E27FC236}">
                <a16:creationId xmlns:a16="http://schemas.microsoft.com/office/drawing/2014/main" id="{97EEEBCA-44E2-48B3-B4A6-CB57BE1630D9}"/>
              </a:ext>
            </a:extLst>
          </p:cNvPr>
          <p:cNvSpPr/>
          <p:nvPr/>
        </p:nvSpPr>
        <p:spPr>
          <a:xfrm>
            <a:off x="1104900" y="1607614"/>
            <a:ext cx="9321990" cy="37745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tx2"/>
                </a:solidFill>
              </a:rPr>
              <a:t>It is often a good idea to test specific values within records for validity</a:t>
            </a:r>
          </a:p>
          <a:p>
            <a:pPr marL="285750" indent="-285750">
              <a:lnSpc>
                <a:spcPct val="150000"/>
              </a:lnSpc>
              <a:buFont typeface="Arial" panose="020B0604020202020204" pitchFamily="34" charset="0"/>
              <a:buChar char="•"/>
            </a:pPr>
            <a:r>
              <a:rPr lang="en-US" dirty="0">
                <a:solidFill>
                  <a:schemeClr val="tx2"/>
                </a:solidFill>
              </a:rPr>
              <a:t>What you do with the results is a different matter</a:t>
            </a:r>
          </a:p>
          <a:p>
            <a:pPr marL="742950" lvl="1" indent="-285750">
              <a:lnSpc>
                <a:spcPct val="150000"/>
              </a:lnSpc>
              <a:buFont typeface="Arial" panose="020B0604020202020204" pitchFamily="34" charset="0"/>
              <a:buChar char="•"/>
            </a:pPr>
            <a:r>
              <a:rPr lang="en-US" dirty="0">
                <a:solidFill>
                  <a:schemeClr val="tx2"/>
                </a:solidFill>
              </a:rPr>
              <a:t>Recommendation: Mark the record as having problems, but </a:t>
            </a:r>
            <a:r>
              <a:rPr lang="en-US" dirty="0">
                <a:solidFill>
                  <a:srgbClr val="FF0000"/>
                </a:solidFill>
              </a:rPr>
              <a:t>don’t delete it</a:t>
            </a:r>
          </a:p>
          <a:p>
            <a:pPr marL="285750" indent="-285750">
              <a:lnSpc>
                <a:spcPct val="150000"/>
              </a:lnSpc>
              <a:buFont typeface="Arial" panose="020B0604020202020204" pitchFamily="34" charset="0"/>
              <a:buChar char="•"/>
            </a:pPr>
            <a:r>
              <a:rPr lang="en-US" dirty="0">
                <a:solidFill>
                  <a:schemeClr val="tx2"/>
                </a:solidFill>
              </a:rPr>
              <a:t>Validation is usually fast and easy</a:t>
            </a:r>
          </a:p>
          <a:p>
            <a:pPr marL="742950" lvl="1" indent="-285750">
              <a:lnSpc>
                <a:spcPct val="150000"/>
              </a:lnSpc>
              <a:buFont typeface="Arial" panose="020B0604020202020204" pitchFamily="34" charset="0"/>
              <a:buChar char="•"/>
            </a:pPr>
            <a:r>
              <a:rPr lang="en-US" dirty="0">
                <a:solidFill>
                  <a:schemeClr val="tx2"/>
                </a:solidFill>
              </a:rPr>
              <a:t>Define a new record structure with new fields containing test results</a:t>
            </a:r>
          </a:p>
          <a:p>
            <a:pPr marL="1200150" lvl="2" indent="-285750">
              <a:lnSpc>
                <a:spcPct val="150000"/>
              </a:lnSpc>
              <a:buFont typeface="Arial" panose="020B0604020202020204" pitchFamily="34" charset="0"/>
              <a:buChar char="•"/>
            </a:pPr>
            <a:r>
              <a:rPr lang="en-US" dirty="0">
                <a:solidFill>
                  <a:schemeClr val="tx2"/>
                </a:solidFill>
                <a:cs typeface="Consolas" panose="020B0609020204030204" pitchFamily="49" charset="0"/>
              </a:rPr>
              <a:t>BOOLEAN</a:t>
            </a:r>
            <a:r>
              <a:rPr lang="en-US" dirty="0">
                <a:solidFill>
                  <a:schemeClr val="tx2"/>
                </a:solidFill>
              </a:rPr>
              <a:t> values with descriptive names</a:t>
            </a:r>
          </a:p>
          <a:p>
            <a:pPr marL="742950" lvl="1" indent="-285750">
              <a:lnSpc>
                <a:spcPct val="150000"/>
              </a:lnSpc>
              <a:buFont typeface="Arial" panose="020B0604020202020204" pitchFamily="34" charset="0"/>
              <a:buChar char="•"/>
            </a:pPr>
            <a:r>
              <a:rPr lang="en-US" dirty="0">
                <a:solidFill>
                  <a:schemeClr val="tx2"/>
                </a:solidFill>
              </a:rPr>
              <a:t>Include a final “</a:t>
            </a:r>
            <a:r>
              <a:rPr lang="en-US" u="sng" dirty="0">
                <a:solidFill>
                  <a:schemeClr val="tx2"/>
                </a:solidFill>
              </a:rPr>
              <a:t>is this valid</a:t>
            </a:r>
            <a:r>
              <a:rPr lang="en-US" dirty="0">
                <a:solidFill>
                  <a:schemeClr val="tx2"/>
                </a:solidFill>
              </a:rPr>
              <a:t>” </a:t>
            </a:r>
            <a:r>
              <a:rPr lang="en-US" dirty="0">
                <a:solidFill>
                  <a:schemeClr val="tx2"/>
                </a:solidFill>
                <a:cs typeface="Consolas" panose="020B0609020204030204" pitchFamily="49" charset="0"/>
              </a:rPr>
              <a:t>BOOLEAN</a:t>
            </a:r>
            <a:r>
              <a:rPr lang="en-US" dirty="0">
                <a:solidFill>
                  <a:schemeClr val="tx2"/>
                </a:solidFill>
              </a:rPr>
              <a:t> field that summarizes all tests</a:t>
            </a:r>
          </a:p>
          <a:p>
            <a:pPr marL="1200150" lvl="2" indent="-285750">
              <a:lnSpc>
                <a:spcPct val="150000"/>
              </a:lnSpc>
              <a:buFont typeface="Arial" panose="020B0604020202020204" pitchFamily="34" charset="0"/>
              <a:buChar char="•"/>
            </a:pPr>
            <a:r>
              <a:rPr lang="en-US" dirty="0">
                <a:solidFill>
                  <a:schemeClr val="tx2"/>
                </a:solidFill>
              </a:rPr>
              <a:t>This makes it easy to filter the records</a:t>
            </a:r>
          </a:p>
          <a:p>
            <a:pPr marL="742950" lvl="1" indent="-285750">
              <a:lnSpc>
                <a:spcPct val="150000"/>
              </a:lnSpc>
              <a:buFont typeface="Arial" panose="020B0604020202020204" pitchFamily="34" charset="0"/>
              <a:buChar char="•"/>
            </a:pPr>
            <a:r>
              <a:rPr lang="en-US" dirty="0">
                <a:solidFill>
                  <a:schemeClr val="tx2"/>
                </a:solidFill>
              </a:rPr>
              <a:t>All of the above can be done in one pass, using the </a:t>
            </a:r>
            <a:r>
              <a:rPr lang="en-US" dirty="0">
                <a:solidFill>
                  <a:schemeClr val="tx2"/>
                </a:solidFill>
                <a:cs typeface="Consolas" panose="020B0609020204030204" pitchFamily="49" charset="0"/>
              </a:rPr>
              <a:t>PROJECT()</a:t>
            </a:r>
            <a:r>
              <a:rPr lang="en-US" dirty="0">
                <a:solidFill>
                  <a:schemeClr val="tx2"/>
                </a:solidFill>
              </a:rPr>
              <a:t> function</a:t>
            </a:r>
          </a:p>
        </p:txBody>
      </p:sp>
    </p:spTree>
    <p:extLst>
      <p:ext uri="{BB962C8B-B14F-4D97-AF65-F5344CB8AC3E}">
        <p14:creationId xmlns:p14="http://schemas.microsoft.com/office/powerpoint/2010/main" val="12219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5703" y="1334101"/>
            <a:ext cx="8772117" cy="5386192"/>
          </a:xfrm>
          <a:prstGeom prst="rect">
            <a:avLst/>
          </a:prstGeom>
        </p:spPr>
      </p:pic>
      <p:sp>
        <p:nvSpPr>
          <p:cNvPr id="3" name="Oval 2"/>
          <p:cNvSpPr/>
          <p:nvPr/>
        </p:nvSpPr>
        <p:spPr>
          <a:xfrm>
            <a:off x="1361600" y="5451566"/>
            <a:ext cx="1236617" cy="58347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Clusters Name</a:t>
            </a:r>
          </a:p>
        </p:txBody>
      </p:sp>
      <p:cxnSp>
        <p:nvCxnSpPr>
          <p:cNvPr id="7" name="Straight Arrow Connector 6"/>
          <p:cNvCxnSpPr>
            <a:stCxn id="10" idx="1"/>
            <a:endCxn id="3" idx="6"/>
          </p:cNvCxnSpPr>
          <p:nvPr/>
        </p:nvCxnSpPr>
        <p:spPr>
          <a:xfrm flipH="1">
            <a:off x="2598217" y="5621382"/>
            <a:ext cx="1311930" cy="1219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910147" y="4659084"/>
            <a:ext cx="3291842" cy="192459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9" name="Oval 18"/>
          <p:cNvSpPr/>
          <p:nvPr/>
        </p:nvSpPr>
        <p:spPr>
          <a:xfrm>
            <a:off x="3910147" y="357052"/>
            <a:ext cx="1376600"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View Workunits</a:t>
            </a:r>
          </a:p>
        </p:txBody>
      </p:sp>
      <p:cxnSp>
        <p:nvCxnSpPr>
          <p:cNvPr id="20" name="Straight Arrow Connector 19"/>
          <p:cNvCxnSpPr>
            <a:stCxn id="21" idx="0"/>
            <a:endCxn id="19" idx="4"/>
          </p:cNvCxnSpPr>
          <p:nvPr/>
        </p:nvCxnSpPr>
        <p:spPr>
          <a:xfrm flipH="1" flipV="1">
            <a:off x="4598447" y="1099321"/>
            <a:ext cx="1083896" cy="3637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451565" y="1463042"/>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9" name="Oval 38"/>
          <p:cNvSpPr/>
          <p:nvPr/>
        </p:nvSpPr>
        <p:spPr>
          <a:xfrm>
            <a:off x="5542681" y="258212"/>
            <a:ext cx="919078"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View Files</a:t>
            </a:r>
          </a:p>
        </p:txBody>
      </p:sp>
      <p:cxnSp>
        <p:nvCxnSpPr>
          <p:cNvPr id="40" name="Straight Arrow Connector 39"/>
          <p:cNvCxnSpPr>
            <a:stCxn id="41" idx="0"/>
            <a:endCxn id="39" idx="4"/>
          </p:cNvCxnSpPr>
          <p:nvPr/>
        </p:nvCxnSpPr>
        <p:spPr>
          <a:xfrm flipH="1" flipV="1">
            <a:off x="6002220" y="1000481"/>
            <a:ext cx="228762" cy="4505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000204" y="1451008"/>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9" name="Oval 48"/>
          <p:cNvSpPr/>
          <p:nvPr/>
        </p:nvSpPr>
        <p:spPr>
          <a:xfrm>
            <a:off x="6610125" y="258212"/>
            <a:ext cx="1123086" cy="72036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Published Queries</a:t>
            </a:r>
          </a:p>
        </p:txBody>
      </p:sp>
      <p:cxnSp>
        <p:nvCxnSpPr>
          <p:cNvPr id="50" name="Straight Arrow Connector 49"/>
          <p:cNvCxnSpPr>
            <a:stCxn id="51" idx="0"/>
            <a:endCxn id="49" idx="4"/>
          </p:cNvCxnSpPr>
          <p:nvPr/>
        </p:nvCxnSpPr>
        <p:spPr>
          <a:xfrm flipV="1">
            <a:off x="6775912" y="978572"/>
            <a:ext cx="395756" cy="4766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6545134" y="1455226"/>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5" name="Oval 54"/>
          <p:cNvSpPr/>
          <p:nvPr/>
        </p:nvSpPr>
        <p:spPr>
          <a:xfrm>
            <a:off x="7963988" y="357051"/>
            <a:ext cx="1571897"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Cluster Information</a:t>
            </a:r>
          </a:p>
        </p:txBody>
      </p:sp>
      <p:cxnSp>
        <p:nvCxnSpPr>
          <p:cNvPr id="56" name="Straight Arrow Connector 55"/>
          <p:cNvCxnSpPr>
            <a:stCxn id="57" idx="0"/>
            <a:endCxn id="55" idx="4"/>
          </p:cNvCxnSpPr>
          <p:nvPr/>
        </p:nvCxnSpPr>
        <p:spPr>
          <a:xfrm flipV="1">
            <a:off x="7323899" y="1099320"/>
            <a:ext cx="1426038" cy="3473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093121" y="1446647"/>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0" name="Oval 59"/>
          <p:cNvSpPr/>
          <p:nvPr/>
        </p:nvSpPr>
        <p:spPr>
          <a:xfrm>
            <a:off x="1696869" y="3374054"/>
            <a:ext cx="1236617" cy="58347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Clusters Usage</a:t>
            </a:r>
          </a:p>
        </p:txBody>
      </p:sp>
      <p:cxnSp>
        <p:nvCxnSpPr>
          <p:cNvPr id="61" name="Straight Arrow Connector 60"/>
          <p:cNvCxnSpPr>
            <a:stCxn id="62" idx="1"/>
            <a:endCxn id="60" idx="6"/>
          </p:cNvCxnSpPr>
          <p:nvPr/>
        </p:nvCxnSpPr>
        <p:spPr>
          <a:xfrm flipH="1">
            <a:off x="2933486" y="3663113"/>
            <a:ext cx="2439703" cy="267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373189" y="3117669"/>
            <a:ext cx="1236936" cy="10908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5048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Cleansing</a:t>
            </a:r>
          </a:p>
        </p:txBody>
      </p:sp>
      <p:sp>
        <p:nvSpPr>
          <p:cNvPr id="3" name="Rectangle 2"/>
          <p:cNvSpPr/>
          <p:nvPr/>
        </p:nvSpPr>
        <p:spPr>
          <a:xfrm>
            <a:off x="1424387" y="1769290"/>
            <a:ext cx="9341708" cy="1569660"/>
          </a:xfrm>
          <a:prstGeom prst="rect">
            <a:avLst/>
          </a:prstGeom>
        </p:spPr>
        <p:txBody>
          <a:bodyPr wrap="square">
            <a:spAutoFit/>
          </a:bodyPr>
          <a:lstStyle/>
          <a:p>
            <a:pPr>
              <a:defRPr/>
            </a:pPr>
            <a:r>
              <a:rPr lang="en-US" sz="1600" b="1" dirty="0">
                <a:solidFill>
                  <a:srgbClr val="110B89"/>
                </a:solidFill>
              </a:rPr>
              <a:t>Data Cleansing</a:t>
            </a:r>
            <a:r>
              <a:rPr lang="en-US" sz="1600" dirty="0">
                <a:solidFill>
                  <a:srgbClr val="110B89"/>
                </a:solidFill>
              </a:rPr>
              <a:t> </a:t>
            </a:r>
            <a:r>
              <a:rPr lang="en-US" sz="1600" dirty="0">
                <a:solidFill>
                  <a:schemeClr val="tx2"/>
                </a:solidFill>
              </a:rPr>
              <a:t>is the process of fixing or removing incorrect, corrupted, incorrectly formatted, duplicate, or incomplete data within a dataset.</a:t>
            </a:r>
          </a:p>
          <a:p>
            <a:pPr>
              <a:defRPr/>
            </a:pPr>
            <a:endParaRPr lang="en-US" sz="1600" dirty="0">
              <a:solidFill>
                <a:schemeClr val="tx2"/>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Part of Data Validation process</a:t>
            </a:r>
          </a:p>
          <a:p>
            <a:pPr marL="285750" indent="-285750">
              <a:buFontTx/>
              <a:buChar char="-"/>
              <a:defRPr/>
            </a:pPr>
            <a:r>
              <a:rPr lang="en-US" sz="1600" dirty="0">
                <a:solidFill>
                  <a:schemeClr val="tx2"/>
                </a:solidFill>
                <a:effectLst>
                  <a:outerShdw blurRad="38100" dist="38100" dir="2700000" algn="tl">
                    <a:srgbClr val="FFFFFF"/>
                  </a:outerShdw>
                </a:effectLst>
              </a:rPr>
              <a:t>Used upon receiving raw data and structuring the data</a:t>
            </a:r>
          </a:p>
          <a:p>
            <a:pPr marL="285750" indent="-285750">
              <a:buFontTx/>
              <a:buChar char="-"/>
              <a:defRPr/>
            </a:pPr>
            <a:r>
              <a:rPr lang="en-US" sz="1600" dirty="0">
                <a:solidFill>
                  <a:schemeClr val="tx2"/>
                </a:solidFill>
                <a:effectLst>
                  <a:outerShdw blurRad="38100" dist="38100" dir="2700000" algn="tl">
                    <a:srgbClr val="FFFFFF"/>
                  </a:outerShdw>
                </a:effectLst>
              </a:rPr>
              <a:t>Also used when combining multiple datasets (in case of duplication, or incomplete data)</a:t>
            </a:r>
          </a:p>
        </p:txBody>
      </p:sp>
      <p:sp>
        <p:nvSpPr>
          <p:cNvPr id="5" name="Rectangle 4">
            <a:extLst>
              <a:ext uri="{FF2B5EF4-FFF2-40B4-BE49-F238E27FC236}">
                <a16:creationId xmlns:a16="http://schemas.microsoft.com/office/drawing/2014/main" id="{DE3EC865-4BD7-433E-A49A-5627A80CF2B5}"/>
              </a:ext>
            </a:extLst>
          </p:cNvPr>
          <p:cNvSpPr/>
          <p:nvPr/>
        </p:nvSpPr>
        <p:spPr>
          <a:xfrm>
            <a:off x="1424387" y="3625799"/>
            <a:ext cx="9341708" cy="1569660"/>
          </a:xfrm>
          <a:prstGeom prst="rect">
            <a:avLst/>
          </a:prstGeom>
        </p:spPr>
        <p:txBody>
          <a:bodyPr wrap="square">
            <a:spAutoFit/>
          </a:bodyPr>
          <a:lstStyle/>
          <a:p>
            <a:pPr>
              <a:defRPr/>
            </a:pPr>
            <a:r>
              <a:rPr lang="en-US" sz="1600" b="1" dirty="0">
                <a:solidFill>
                  <a:srgbClr val="110B89"/>
                </a:solidFill>
              </a:rPr>
              <a:t>Data Cleansing Techniques</a:t>
            </a:r>
            <a:r>
              <a:rPr lang="en-US" sz="1600" dirty="0">
                <a:solidFill>
                  <a:srgbClr val="110B89"/>
                </a:solidFill>
              </a:rPr>
              <a:t> </a:t>
            </a:r>
          </a:p>
          <a:p>
            <a:pPr>
              <a:defRPr/>
            </a:pPr>
            <a:endParaRPr lang="en-US" sz="1600" dirty="0">
              <a:solidFill>
                <a:srgbClr val="110B89"/>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Removing duplicates</a:t>
            </a:r>
          </a:p>
          <a:p>
            <a:pPr marL="285750" indent="-285750">
              <a:buFontTx/>
              <a:buChar char="-"/>
              <a:defRPr/>
            </a:pPr>
            <a:r>
              <a:rPr lang="en-US" sz="1600" dirty="0">
                <a:solidFill>
                  <a:schemeClr val="tx2"/>
                </a:solidFill>
                <a:effectLst>
                  <a:outerShdw blurRad="38100" dist="38100" dir="2700000" algn="tl">
                    <a:srgbClr val="FFFFFF"/>
                  </a:outerShdw>
                </a:effectLst>
              </a:rPr>
              <a:t>Removing irrelevant data</a:t>
            </a:r>
          </a:p>
          <a:p>
            <a:pPr marL="285750" indent="-285750">
              <a:buFontTx/>
              <a:buChar char="-"/>
              <a:defRPr/>
            </a:pPr>
            <a:r>
              <a:rPr lang="en-US" sz="1600" dirty="0">
                <a:solidFill>
                  <a:schemeClr val="tx2"/>
                </a:solidFill>
                <a:effectLst>
                  <a:outerShdw blurRad="38100" dist="38100" dir="2700000" algn="tl">
                    <a:srgbClr val="FFFFFF"/>
                  </a:outerShdw>
                </a:effectLst>
              </a:rPr>
              <a:t>Fix structural errors/inconsistent data: “N/A” vs “Not Available”</a:t>
            </a:r>
          </a:p>
          <a:p>
            <a:pPr marL="285750" indent="-285750">
              <a:buFontTx/>
              <a:buChar char="-"/>
              <a:defRPr/>
            </a:pPr>
            <a:r>
              <a:rPr lang="en-US" sz="1600" dirty="0">
                <a:solidFill>
                  <a:schemeClr val="tx2"/>
                </a:solidFill>
                <a:effectLst>
                  <a:outerShdw blurRad="38100" dist="38100" dir="2700000" algn="tl">
                    <a:srgbClr val="FFFFFF"/>
                  </a:outerShdw>
                </a:effectLst>
              </a:rPr>
              <a:t>Handling missing data</a:t>
            </a:r>
          </a:p>
        </p:txBody>
      </p:sp>
    </p:spTree>
    <p:extLst>
      <p:ext uri="{BB962C8B-B14F-4D97-AF65-F5344CB8AC3E}">
        <p14:creationId xmlns:p14="http://schemas.microsoft.com/office/powerpoint/2010/main" val="264255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Transformation</a:t>
            </a:r>
          </a:p>
        </p:txBody>
      </p:sp>
      <p:sp>
        <p:nvSpPr>
          <p:cNvPr id="3" name="Rectangle 2"/>
          <p:cNvSpPr/>
          <p:nvPr/>
        </p:nvSpPr>
        <p:spPr>
          <a:xfrm>
            <a:off x="1424387" y="1769290"/>
            <a:ext cx="9341708" cy="1323439"/>
          </a:xfrm>
          <a:prstGeom prst="rect">
            <a:avLst/>
          </a:prstGeom>
        </p:spPr>
        <p:txBody>
          <a:bodyPr wrap="square">
            <a:spAutoFit/>
          </a:bodyPr>
          <a:lstStyle/>
          <a:p>
            <a:pPr>
              <a:defRPr/>
            </a:pPr>
            <a:r>
              <a:rPr lang="en-US" sz="1600" b="1" dirty="0">
                <a:solidFill>
                  <a:srgbClr val="110B89"/>
                </a:solidFill>
              </a:rPr>
              <a:t>Data Transformation</a:t>
            </a:r>
            <a:r>
              <a:rPr lang="en-US" sz="1600" dirty="0">
                <a:solidFill>
                  <a:srgbClr val="110B89"/>
                </a:solidFill>
              </a:rPr>
              <a:t> </a:t>
            </a:r>
            <a:r>
              <a:rPr lang="en-US" sz="1600" dirty="0">
                <a:solidFill>
                  <a:schemeClr val="tx2"/>
                </a:solidFill>
              </a:rPr>
              <a:t>is the process of converting data from one format or structure into another</a:t>
            </a:r>
          </a:p>
          <a:p>
            <a:pPr>
              <a:defRPr/>
            </a:pPr>
            <a:endParaRPr lang="en-US" sz="1600" dirty="0">
              <a:solidFill>
                <a:schemeClr val="tx2"/>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Changing the shape/format of data</a:t>
            </a:r>
          </a:p>
          <a:p>
            <a:pPr marL="285750" indent="-285750">
              <a:buFontTx/>
              <a:buChar char="-"/>
              <a:defRPr/>
            </a:pPr>
            <a:r>
              <a:rPr lang="en-US" sz="1600" dirty="0">
                <a:solidFill>
                  <a:schemeClr val="tx2"/>
                </a:solidFill>
                <a:effectLst>
                  <a:outerShdw blurRad="38100" dist="38100" dir="2700000" algn="tl">
                    <a:srgbClr val="FFFFFF"/>
                  </a:outerShdw>
                </a:effectLst>
              </a:rPr>
              <a:t>Part of Data Validation and Data Cleansing processes</a:t>
            </a:r>
          </a:p>
          <a:p>
            <a:pPr marL="285750" indent="-285750">
              <a:buFontTx/>
              <a:buChar char="-"/>
              <a:defRPr/>
            </a:pPr>
            <a:r>
              <a:rPr lang="en-US" sz="1600" dirty="0">
                <a:solidFill>
                  <a:schemeClr val="tx2"/>
                </a:solidFill>
                <a:effectLst>
                  <a:outerShdw blurRad="38100" dist="38100" dir="2700000" algn="tl">
                    <a:srgbClr val="FFFFFF"/>
                  </a:outerShdw>
                </a:effectLst>
              </a:rPr>
              <a:t>Also used when combining multiple datasets (in case of duplication, or incomplete data)</a:t>
            </a:r>
          </a:p>
        </p:txBody>
      </p:sp>
      <p:sp>
        <p:nvSpPr>
          <p:cNvPr id="5" name="Rectangle 4">
            <a:extLst>
              <a:ext uri="{FF2B5EF4-FFF2-40B4-BE49-F238E27FC236}">
                <a16:creationId xmlns:a16="http://schemas.microsoft.com/office/drawing/2014/main" id="{80F6FEC0-DEA4-4114-8523-B9E93B0E0210}"/>
              </a:ext>
            </a:extLst>
          </p:cNvPr>
          <p:cNvSpPr/>
          <p:nvPr/>
        </p:nvSpPr>
        <p:spPr>
          <a:xfrm>
            <a:off x="1424387" y="3429000"/>
            <a:ext cx="7808423" cy="1569660"/>
          </a:xfrm>
          <a:prstGeom prst="rect">
            <a:avLst/>
          </a:prstGeom>
        </p:spPr>
        <p:txBody>
          <a:bodyPr wrap="square">
            <a:spAutoFit/>
          </a:bodyPr>
          <a:lstStyle/>
          <a:p>
            <a:pPr>
              <a:defRPr/>
            </a:pPr>
            <a:r>
              <a:rPr lang="en-US" sz="1600" b="1" dirty="0">
                <a:solidFill>
                  <a:srgbClr val="110B89"/>
                </a:solidFill>
              </a:rPr>
              <a:t>Examples</a:t>
            </a:r>
            <a:endParaRPr lang="en-US" sz="1600" dirty="0">
              <a:solidFill>
                <a:srgbClr val="110B89"/>
              </a:solidFill>
            </a:endParaRPr>
          </a:p>
          <a:p>
            <a:pPr>
              <a:defRPr/>
            </a:pPr>
            <a:endParaRPr lang="en-US" sz="1600" dirty="0">
              <a:solidFill>
                <a:srgbClr val="110B89"/>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Address cleaning: breaking one line address to different fields</a:t>
            </a:r>
          </a:p>
          <a:p>
            <a:pPr marL="285750" indent="-285750">
              <a:buFontTx/>
              <a:buChar char="-"/>
              <a:defRPr/>
            </a:pPr>
            <a:r>
              <a:rPr lang="en-US" sz="1600" dirty="0">
                <a:solidFill>
                  <a:schemeClr val="tx2"/>
                </a:solidFill>
                <a:effectLst>
                  <a:outerShdw blurRad="38100" dist="38100" dir="2700000" algn="tl">
                    <a:srgbClr val="FFFFFF"/>
                  </a:outerShdw>
                </a:effectLst>
              </a:rPr>
              <a:t>Converting all SSN or DOB to a business approved format</a:t>
            </a:r>
          </a:p>
          <a:p>
            <a:pPr marL="285750" indent="-285750">
              <a:buFontTx/>
              <a:buChar char="-"/>
              <a:defRPr/>
            </a:pPr>
            <a:r>
              <a:rPr lang="en-US" sz="1600" dirty="0">
                <a:solidFill>
                  <a:schemeClr val="tx2"/>
                </a:solidFill>
                <a:effectLst>
                  <a:outerShdw blurRad="38100" dist="38100" dir="2700000" algn="tl">
                    <a:srgbClr val="FFFFFF"/>
                  </a:outerShdw>
                </a:effectLst>
              </a:rPr>
              <a:t>Adding leading 0 or blanks to make all values in a field unified</a:t>
            </a:r>
          </a:p>
          <a:p>
            <a:pPr marL="285750" indent="-285750">
              <a:buFontTx/>
              <a:buChar char="-"/>
              <a:defRPr/>
            </a:pPr>
            <a:r>
              <a:rPr lang="en-US" sz="1600" dirty="0">
                <a:solidFill>
                  <a:schemeClr val="tx2"/>
                </a:solidFill>
                <a:effectLst>
                  <a:outerShdw blurRad="38100" dist="38100" dir="2700000" algn="tl">
                    <a:srgbClr val="FFFFFF"/>
                  </a:outerShdw>
                </a:effectLst>
              </a:rPr>
              <a:t>Can you think of other examples?</a:t>
            </a:r>
          </a:p>
        </p:txBody>
      </p:sp>
    </p:spTree>
    <p:extLst>
      <p:ext uri="{BB962C8B-B14F-4D97-AF65-F5344CB8AC3E}">
        <p14:creationId xmlns:p14="http://schemas.microsoft.com/office/powerpoint/2010/main" val="180884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Enrichment/Enhancement</a:t>
            </a:r>
          </a:p>
        </p:txBody>
      </p:sp>
      <p:sp>
        <p:nvSpPr>
          <p:cNvPr id="3" name="Rectangle 2"/>
          <p:cNvSpPr/>
          <p:nvPr/>
        </p:nvSpPr>
        <p:spPr>
          <a:xfrm>
            <a:off x="1424387" y="1403530"/>
            <a:ext cx="9341708" cy="5078313"/>
          </a:xfrm>
          <a:prstGeom prst="rect">
            <a:avLst/>
          </a:prstGeom>
        </p:spPr>
        <p:txBody>
          <a:bodyPr wrap="square">
            <a:spAutoFit/>
          </a:bodyPr>
          <a:lstStyle/>
          <a:p>
            <a:pPr>
              <a:defRPr/>
            </a:pPr>
            <a:r>
              <a:rPr lang="en-US" b="1" dirty="0">
                <a:solidFill>
                  <a:srgbClr val="110B89"/>
                </a:solidFill>
              </a:rPr>
              <a:t>Data Enrichment</a:t>
            </a:r>
            <a:r>
              <a:rPr lang="en-US" dirty="0">
                <a:solidFill>
                  <a:srgbClr val="110B89"/>
                </a:solidFill>
              </a:rPr>
              <a:t> </a:t>
            </a:r>
            <a:r>
              <a:rPr lang="en-US" dirty="0">
                <a:solidFill>
                  <a:schemeClr val="tx2"/>
                </a:solidFill>
              </a:rPr>
              <a:t>is the process of adding new data elements to an existing data for more complete data</a:t>
            </a:r>
          </a:p>
          <a:p>
            <a:pP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Combining data also counts as data enrichments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Breaking apart complex field values into separate fields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Standardizing similar fields (dates, time)</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It mostly happens after receiving raw data and structuring it, but keep in mind that it’s a continuous process.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Can be used to improve data quality as part of data validation process</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a:defRPr/>
            </a:pPr>
            <a:r>
              <a:rPr lang="en-US" dirty="0">
                <a:solidFill>
                  <a:srgbClr val="110B89"/>
                </a:solidFill>
                <a:effectLst>
                  <a:outerShdw blurRad="38100" dist="38100" dir="2700000" algn="tl">
                    <a:srgbClr val="FFFFFF"/>
                  </a:outerShdw>
                </a:effectLst>
              </a:rPr>
              <a:t>Examples</a:t>
            </a:r>
          </a:p>
          <a:p>
            <a:endParaRPr lang="en-US" dirty="0">
              <a:solidFill>
                <a:srgbClr val="002060"/>
              </a:solidFill>
            </a:endParaRPr>
          </a:p>
          <a:p>
            <a:r>
              <a:rPr lang="en-US" dirty="0">
                <a:solidFill>
                  <a:schemeClr val="tx2"/>
                </a:solidFill>
              </a:rPr>
              <a:t>Enhancement of a company’s customer files: </a:t>
            </a:r>
          </a:p>
          <a:p>
            <a:r>
              <a:rPr lang="en-US" dirty="0">
                <a:solidFill>
                  <a:schemeClr val="tx2"/>
                </a:solidFill>
              </a:rPr>
              <a:t>Companies often collect basic information on their clients such as phone numbers, emails, or addresses. A data append takes the information they have, matches it against a larger database of business data, allowing the desired missing data fields to be added.</a:t>
            </a:r>
          </a:p>
          <a:p>
            <a:pPr>
              <a:defRPr/>
            </a:pPr>
            <a:endParaRPr lang="en-US" dirty="0">
              <a:solidFill>
                <a:srgbClr val="110B89"/>
              </a:solidFill>
              <a:effectLst>
                <a:outerShdw blurRad="38100" dist="38100" dir="2700000" algn="tl">
                  <a:srgbClr val="FFFFFF"/>
                </a:outerShdw>
              </a:effectLst>
            </a:endParaRPr>
          </a:p>
        </p:txBody>
      </p:sp>
    </p:spTree>
    <p:extLst>
      <p:ext uri="{BB962C8B-B14F-4D97-AF65-F5344CB8AC3E}">
        <p14:creationId xmlns:p14="http://schemas.microsoft.com/office/powerpoint/2010/main" val="265926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5B8D-2EFC-4FBD-BD80-C835F675DA76}"/>
              </a:ext>
            </a:extLst>
          </p:cNvPr>
          <p:cNvSpPr>
            <a:spLocks noGrp="1"/>
          </p:cNvSpPr>
          <p:nvPr>
            <p:ph type="title"/>
          </p:nvPr>
        </p:nvSpPr>
        <p:spPr/>
        <p:txBody>
          <a:bodyPr/>
          <a:lstStyle/>
          <a:p>
            <a:r>
              <a:rPr lang="en-US" dirty="0"/>
              <a:t>IF Function</a:t>
            </a:r>
          </a:p>
        </p:txBody>
      </p:sp>
      <p:sp>
        <p:nvSpPr>
          <p:cNvPr id="3" name="Content Placeholder 2">
            <a:extLst>
              <a:ext uri="{FF2B5EF4-FFF2-40B4-BE49-F238E27FC236}">
                <a16:creationId xmlns:a16="http://schemas.microsoft.com/office/drawing/2014/main" id="{57539E37-7D4E-43BE-AF44-A66223FC31BE}"/>
              </a:ext>
            </a:extLst>
          </p:cNvPr>
          <p:cNvSpPr>
            <a:spLocks noGrp="1"/>
          </p:cNvSpPr>
          <p:nvPr>
            <p:ph idx="1"/>
          </p:nvPr>
        </p:nvSpPr>
        <p:spPr/>
        <p:txBody>
          <a:bodyPr>
            <a:normAutofit/>
          </a:bodyPr>
          <a:lstStyle/>
          <a:p>
            <a:pPr marL="0" indent="0">
              <a:buNone/>
            </a:pPr>
            <a:r>
              <a:rPr lang="en-US" sz="1800" dirty="0"/>
              <a:t>IF function evaluates the expression to generate a Boolean result. </a:t>
            </a:r>
          </a:p>
          <a:p>
            <a:r>
              <a:rPr lang="en-US" sz="1800" dirty="0"/>
              <a:t>A conditional expression </a:t>
            </a:r>
          </a:p>
          <a:p>
            <a:r>
              <a:rPr lang="en-US" sz="1800" dirty="0"/>
              <a:t>Boolean result: True or False</a:t>
            </a:r>
          </a:p>
          <a:p>
            <a:r>
              <a:rPr lang="en-US" sz="1800" dirty="0"/>
              <a:t>Both the true-result and false-result must be the same type</a:t>
            </a:r>
          </a:p>
        </p:txBody>
      </p:sp>
      <p:pic>
        <p:nvPicPr>
          <p:cNvPr id="4" name="Picture 3">
            <a:extLst>
              <a:ext uri="{FF2B5EF4-FFF2-40B4-BE49-F238E27FC236}">
                <a16:creationId xmlns:a16="http://schemas.microsoft.com/office/drawing/2014/main" id="{DB32D02A-96A1-4BFF-B924-8F0BC716838D}"/>
              </a:ext>
            </a:extLst>
          </p:cNvPr>
          <p:cNvPicPr>
            <a:picLocks noChangeAspect="1"/>
          </p:cNvPicPr>
          <p:nvPr/>
        </p:nvPicPr>
        <p:blipFill>
          <a:blip r:embed="rId2"/>
          <a:stretch>
            <a:fillRect/>
          </a:stretch>
        </p:blipFill>
        <p:spPr>
          <a:xfrm>
            <a:off x="6987635" y="2221880"/>
            <a:ext cx="4486901" cy="428685"/>
          </a:xfrm>
          <a:prstGeom prst="rect">
            <a:avLst/>
          </a:prstGeom>
          <a:ln w="76200" cap="sq">
            <a:solidFill>
              <a:srgbClr val="CC00CC"/>
            </a:solidFill>
            <a:miter lim="800000"/>
          </a:ln>
          <a:effectLst>
            <a:outerShdw blurRad="57150" dist="50800" dir="2700000" algn="tl" rotWithShape="0">
              <a:srgbClr val="000000">
                <a:alpha val="40000"/>
              </a:srgbClr>
            </a:outerShdw>
          </a:effectLst>
        </p:spPr>
      </p:pic>
      <p:sp>
        <p:nvSpPr>
          <p:cNvPr id="5" name="Rectangle 4">
            <a:extLst>
              <a:ext uri="{FF2B5EF4-FFF2-40B4-BE49-F238E27FC236}">
                <a16:creationId xmlns:a16="http://schemas.microsoft.com/office/drawing/2014/main" id="{FF3DDE61-7AA2-4FA2-9AB8-AA5325FEA658}"/>
              </a:ext>
            </a:extLst>
          </p:cNvPr>
          <p:cNvSpPr/>
          <p:nvPr/>
        </p:nvSpPr>
        <p:spPr>
          <a:xfrm>
            <a:off x="984067" y="3699283"/>
            <a:ext cx="8604069" cy="1733808"/>
          </a:xfrm>
          <a:prstGeom prst="rect">
            <a:avLst/>
          </a:prstGeom>
        </p:spPr>
        <p:txBody>
          <a:bodyPr wrap="square">
            <a:spAutoFit/>
          </a:bodyPr>
          <a:lstStyle/>
          <a:p>
            <a:pPr>
              <a:spcBef>
                <a:spcPts val="200"/>
              </a:spcBef>
              <a:spcAft>
                <a:spcPts val="600"/>
              </a:spcAft>
            </a:pPr>
            <a:r>
              <a:rPr lang="en-US" sz="1600" dirty="0">
                <a:solidFill>
                  <a:schemeClr val="tx2"/>
                </a:solidFill>
              </a:rPr>
              <a:t>-  </a:t>
            </a:r>
            <a:r>
              <a:rPr lang="en-US" sz="1600" dirty="0" err="1">
                <a:solidFill>
                  <a:schemeClr val="tx2"/>
                </a:solidFill>
              </a:rPr>
              <a:t>attr_name</a:t>
            </a:r>
            <a:r>
              <a:rPr lang="en-US" sz="1600" dirty="0">
                <a:solidFill>
                  <a:schemeClr val="tx2"/>
                </a:solidFill>
              </a:rPr>
              <a:t> : The name by which the function will be invoked</a:t>
            </a:r>
          </a:p>
          <a:p>
            <a:pPr>
              <a:spcBef>
                <a:spcPts val="200"/>
              </a:spcBef>
              <a:spcAft>
                <a:spcPts val="600"/>
              </a:spcAft>
            </a:pPr>
            <a:r>
              <a:rPr lang="en-US" sz="1600" dirty="0">
                <a:solidFill>
                  <a:schemeClr val="tx2"/>
                </a:solidFill>
              </a:rPr>
              <a:t>-  IF: ECL Keyword, required</a:t>
            </a:r>
          </a:p>
          <a:p>
            <a:pPr>
              <a:spcBef>
                <a:spcPts val="200"/>
              </a:spcBef>
              <a:spcAft>
                <a:spcPts val="600"/>
              </a:spcAft>
            </a:pPr>
            <a:r>
              <a:rPr lang="en-US" sz="1600" dirty="0">
                <a:solidFill>
                  <a:schemeClr val="tx2"/>
                </a:solidFill>
              </a:rPr>
              <a:t>-  expression: Boolean expression to be check for True or False</a:t>
            </a:r>
          </a:p>
          <a:p>
            <a:pPr marL="285750" indent="-285750">
              <a:spcBef>
                <a:spcPts val="200"/>
              </a:spcBef>
              <a:spcAft>
                <a:spcPts val="600"/>
              </a:spcAft>
              <a:buFontTx/>
              <a:buChar char="-"/>
            </a:pPr>
            <a:r>
              <a:rPr lang="en-US" sz="1600" dirty="0" err="1">
                <a:solidFill>
                  <a:schemeClr val="tx2"/>
                </a:solidFill>
              </a:rPr>
              <a:t>true_result</a:t>
            </a:r>
            <a:r>
              <a:rPr lang="en-US" sz="1600" dirty="0">
                <a:solidFill>
                  <a:schemeClr val="tx2"/>
                </a:solidFill>
              </a:rPr>
              <a:t>: Result value or action if expression is True</a:t>
            </a:r>
          </a:p>
          <a:p>
            <a:pPr marL="285750" indent="-285750">
              <a:spcBef>
                <a:spcPts val="200"/>
              </a:spcBef>
              <a:spcAft>
                <a:spcPts val="600"/>
              </a:spcAft>
              <a:buFontTx/>
              <a:buChar char="-"/>
            </a:pPr>
            <a:r>
              <a:rPr lang="en-US" sz="1600" dirty="0" err="1">
                <a:solidFill>
                  <a:schemeClr val="tx2"/>
                </a:solidFill>
              </a:rPr>
              <a:t>false_result</a:t>
            </a:r>
            <a:r>
              <a:rPr lang="en-US" sz="1600" dirty="0">
                <a:solidFill>
                  <a:schemeClr val="tx2"/>
                </a:solidFill>
              </a:rPr>
              <a:t>: May be omitted </a:t>
            </a:r>
            <a:r>
              <a:rPr lang="en-US" sz="1600" u="sng" dirty="0">
                <a:solidFill>
                  <a:schemeClr val="tx2"/>
                </a:solidFill>
              </a:rPr>
              <a:t>only if </a:t>
            </a:r>
            <a:r>
              <a:rPr lang="en-US" sz="1600" u="sng" dirty="0" err="1">
                <a:solidFill>
                  <a:schemeClr val="tx2"/>
                </a:solidFill>
              </a:rPr>
              <a:t>true_result</a:t>
            </a:r>
            <a:r>
              <a:rPr lang="en-US" sz="1600" u="sng" dirty="0">
                <a:solidFill>
                  <a:schemeClr val="tx2"/>
                </a:solidFill>
              </a:rPr>
              <a:t> is an action</a:t>
            </a:r>
          </a:p>
        </p:txBody>
      </p:sp>
      <p:pic>
        <p:nvPicPr>
          <p:cNvPr id="9" name="Picture 8">
            <a:extLst>
              <a:ext uri="{FF2B5EF4-FFF2-40B4-BE49-F238E27FC236}">
                <a16:creationId xmlns:a16="http://schemas.microsoft.com/office/drawing/2014/main" id="{D80D77CA-EEA3-4F5A-B8C4-55DE8337D2B6}"/>
              </a:ext>
            </a:extLst>
          </p:cNvPr>
          <p:cNvPicPr>
            <a:picLocks noChangeAspect="1"/>
          </p:cNvPicPr>
          <p:nvPr/>
        </p:nvPicPr>
        <p:blipFill>
          <a:blip r:embed="rId3"/>
          <a:stretch>
            <a:fillRect/>
          </a:stretch>
        </p:blipFill>
        <p:spPr>
          <a:xfrm>
            <a:off x="7130343" y="4749648"/>
            <a:ext cx="4733118" cy="1622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016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57F7-C851-4B51-B259-398937D5E225}"/>
              </a:ext>
            </a:extLst>
          </p:cNvPr>
          <p:cNvSpPr>
            <a:spLocks noGrp="1"/>
          </p:cNvSpPr>
          <p:nvPr>
            <p:ph type="title"/>
          </p:nvPr>
        </p:nvSpPr>
        <p:spPr/>
        <p:txBody>
          <a:bodyPr/>
          <a:lstStyle/>
          <a:p>
            <a:r>
              <a:rPr lang="en-US" dirty="0"/>
              <a:t>MAP Function</a:t>
            </a:r>
          </a:p>
        </p:txBody>
      </p:sp>
      <p:sp>
        <p:nvSpPr>
          <p:cNvPr id="3" name="Content Placeholder 2">
            <a:extLst>
              <a:ext uri="{FF2B5EF4-FFF2-40B4-BE49-F238E27FC236}">
                <a16:creationId xmlns:a16="http://schemas.microsoft.com/office/drawing/2014/main" id="{8022050E-6827-4F07-B628-4CA5F718E976}"/>
              </a:ext>
            </a:extLst>
          </p:cNvPr>
          <p:cNvSpPr>
            <a:spLocks noGrp="1"/>
          </p:cNvSpPr>
          <p:nvPr>
            <p:ph idx="1"/>
          </p:nvPr>
        </p:nvSpPr>
        <p:spPr/>
        <p:txBody>
          <a:bodyPr>
            <a:normAutofit/>
          </a:bodyPr>
          <a:lstStyle/>
          <a:p>
            <a:pPr marL="0" indent="0">
              <a:buNone/>
            </a:pPr>
            <a:r>
              <a:rPr lang="en-US" sz="1800" dirty="0"/>
              <a:t>Evaluates the list of Boolean expressions and returns the value associated with the first true expression. </a:t>
            </a:r>
          </a:p>
          <a:p>
            <a:pPr>
              <a:buFont typeface="Arial" panose="020B0604020202020204" pitchFamily="34" charset="0"/>
              <a:buChar char="•"/>
            </a:pPr>
            <a:r>
              <a:rPr lang="en-US" sz="1800" dirty="0"/>
              <a:t>If none of them match, the else-value is returned. </a:t>
            </a:r>
          </a:p>
          <a:p>
            <a:pPr>
              <a:buFont typeface="Arial" panose="020B0604020202020204" pitchFamily="34" charset="0"/>
              <a:buChar char="•"/>
            </a:pPr>
            <a:r>
              <a:rPr lang="en-US" sz="1800" dirty="0"/>
              <a:t>All return value and </a:t>
            </a:r>
            <a:r>
              <a:rPr lang="en-US" sz="1800" dirty="0" err="1"/>
              <a:t>else_value</a:t>
            </a:r>
            <a:r>
              <a:rPr lang="en-US" sz="1800" dirty="0"/>
              <a:t> values must be of the </a:t>
            </a:r>
            <a:r>
              <a:rPr lang="en-US" sz="1800" u="sng" dirty="0"/>
              <a:t>same type </a:t>
            </a:r>
          </a:p>
          <a:p>
            <a:pPr>
              <a:buFont typeface="Arial" panose="020B0604020202020204" pitchFamily="34" charset="0"/>
              <a:buChar char="•"/>
            </a:pPr>
            <a:r>
              <a:rPr lang="en-US" sz="1800" dirty="0"/>
              <a:t>All expressions must reference the same level of dataset scoping</a:t>
            </a:r>
          </a:p>
          <a:p>
            <a:pPr>
              <a:buFont typeface="Arial" panose="020B0604020202020204" pitchFamily="34" charset="0"/>
              <a:buChar char="•"/>
            </a:pPr>
            <a:r>
              <a:rPr lang="en-US" sz="1800" dirty="0"/>
              <a:t>Therefore, all expressions must either reference fields in the same dataset or the existence of a set of related child records </a:t>
            </a:r>
          </a:p>
          <a:p>
            <a:pPr>
              <a:buFont typeface="Arial" panose="020B0604020202020204" pitchFamily="34" charset="0"/>
              <a:buChar char="•"/>
            </a:pPr>
            <a:r>
              <a:rPr lang="en-US" sz="1800" dirty="0"/>
              <a:t>The expressions are typically evaluated in the order in which they appear, but if all the return values are scalar, the code optimizer may change that order.</a:t>
            </a:r>
          </a:p>
        </p:txBody>
      </p:sp>
    </p:spTree>
    <p:extLst>
      <p:ext uri="{BB962C8B-B14F-4D97-AF65-F5344CB8AC3E}">
        <p14:creationId xmlns:p14="http://schemas.microsoft.com/office/powerpoint/2010/main" val="401425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57F7-C851-4B51-B259-398937D5E225}"/>
              </a:ext>
            </a:extLst>
          </p:cNvPr>
          <p:cNvSpPr>
            <a:spLocks noGrp="1"/>
          </p:cNvSpPr>
          <p:nvPr>
            <p:ph type="title"/>
          </p:nvPr>
        </p:nvSpPr>
        <p:spPr/>
        <p:txBody>
          <a:bodyPr/>
          <a:lstStyle/>
          <a:p>
            <a:r>
              <a:rPr lang="en-US" dirty="0"/>
              <a:t>MAP Function</a:t>
            </a:r>
          </a:p>
        </p:txBody>
      </p:sp>
      <p:sp>
        <p:nvSpPr>
          <p:cNvPr id="3" name="Content Placeholder 2">
            <a:extLst>
              <a:ext uri="{FF2B5EF4-FFF2-40B4-BE49-F238E27FC236}">
                <a16:creationId xmlns:a16="http://schemas.microsoft.com/office/drawing/2014/main" id="{8022050E-6827-4F07-B628-4CA5F718E976}"/>
              </a:ext>
            </a:extLst>
          </p:cNvPr>
          <p:cNvSpPr>
            <a:spLocks noGrp="1"/>
          </p:cNvSpPr>
          <p:nvPr>
            <p:ph idx="1"/>
          </p:nvPr>
        </p:nvSpPr>
        <p:spPr>
          <a:xfrm>
            <a:off x="982070" y="1825389"/>
            <a:ext cx="6319482" cy="4572000"/>
          </a:xfrm>
        </p:spPr>
        <p:txBody>
          <a:bodyPr>
            <a:normAutofit/>
          </a:bodyPr>
          <a:lstStyle/>
          <a:p>
            <a:r>
              <a:rPr lang="en-US" sz="1800" dirty="0" err="1"/>
              <a:t>attr_name</a:t>
            </a:r>
            <a:r>
              <a:rPr lang="en-US" sz="1800" dirty="0"/>
              <a:t> : The name by which the function will be invoked</a:t>
            </a:r>
          </a:p>
          <a:p>
            <a:r>
              <a:rPr lang="en-US" sz="1800" dirty="0"/>
              <a:t>MAP: ECL Keyword, required</a:t>
            </a:r>
          </a:p>
          <a:p>
            <a:r>
              <a:rPr lang="en-US" sz="1800" dirty="0"/>
              <a:t>Expression1…N: Boolean expression</a:t>
            </a:r>
          </a:p>
          <a:p>
            <a:r>
              <a:rPr lang="en-US" sz="1800" dirty="0"/>
              <a:t>=&gt;: “Result in” operator</a:t>
            </a:r>
          </a:p>
          <a:p>
            <a:r>
              <a:rPr lang="en-US" sz="1800" dirty="0" err="1"/>
              <a:t>Else_value</a:t>
            </a:r>
            <a:r>
              <a:rPr lang="en-US" sz="1800" dirty="0"/>
              <a:t>: Optional if all other possible return values are actions, otherwise required. The value to return if all expressions are false.</a:t>
            </a:r>
          </a:p>
        </p:txBody>
      </p:sp>
      <p:pic>
        <p:nvPicPr>
          <p:cNvPr id="4" name="Picture 3">
            <a:extLst>
              <a:ext uri="{FF2B5EF4-FFF2-40B4-BE49-F238E27FC236}">
                <a16:creationId xmlns:a16="http://schemas.microsoft.com/office/drawing/2014/main" id="{47E2D470-6FFB-4576-8E3D-8285FE489C80}"/>
              </a:ext>
            </a:extLst>
          </p:cNvPr>
          <p:cNvPicPr>
            <a:picLocks noChangeAspect="1"/>
          </p:cNvPicPr>
          <p:nvPr/>
        </p:nvPicPr>
        <p:blipFill>
          <a:blip r:embed="rId2"/>
          <a:stretch>
            <a:fillRect/>
          </a:stretch>
        </p:blipFill>
        <p:spPr>
          <a:xfrm>
            <a:off x="7642784" y="2282589"/>
            <a:ext cx="3993932" cy="1828800"/>
          </a:xfrm>
          <a:prstGeom prst="rect">
            <a:avLst/>
          </a:prstGeom>
          <a:ln w="76200" cap="sq">
            <a:solidFill>
              <a:srgbClr val="FF9999"/>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7296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02B5-7E4A-4912-B2F6-945485311558}"/>
              </a:ext>
            </a:extLst>
          </p:cNvPr>
          <p:cNvSpPr>
            <a:spLocks noGrp="1"/>
          </p:cNvSpPr>
          <p:nvPr>
            <p:ph type="title"/>
          </p:nvPr>
        </p:nvSpPr>
        <p:spPr/>
        <p:txBody>
          <a:bodyPr/>
          <a:lstStyle/>
          <a:p>
            <a:r>
              <a:rPr lang="en-US" dirty="0"/>
              <a:t>MAP Function</a:t>
            </a:r>
          </a:p>
        </p:txBody>
      </p:sp>
      <p:pic>
        <p:nvPicPr>
          <p:cNvPr id="3" name="Picture 2">
            <a:extLst>
              <a:ext uri="{FF2B5EF4-FFF2-40B4-BE49-F238E27FC236}">
                <a16:creationId xmlns:a16="http://schemas.microsoft.com/office/drawing/2014/main" id="{65BF2649-85A8-4FBA-90EA-664B1E0002E4}"/>
              </a:ext>
            </a:extLst>
          </p:cNvPr>
          <p:cNvPicPr>
            <a:picLocks noChangeAspect="1"/>
          </p:cNvPicPr>
          <p:nvPr/>
        </p:nvPicPr>
        <p:blipFill>
          <a:blip r:embed="rId2"/>
          <a:stretch>
            <a:fillRect/>
          </a:stretch>
        </p:blipFill>
        <p:spPr>
          <a:xfrm>
            <a:off x="1404291" y="1541417"/>
            <a:ext cx="9383418" cy="4426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695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a:t>
            </a:r>
          </a:p>
        </p:txBody>
      </p:sp>
      <p:sp>
        <p:nvSpPr>
          <p:cNvPr id="3" name="Rectangle 2"/>
          <p:cNvSpPr/>
          <p:nvPr/>
        </p:nvSpPr>
        <p:spPr>
          <a:xfrm>
            <a:off x="1291383" y="1768038"/>
            <a:ext cx="9341708" cy="2031325"/>
          </a:xfrm>
          <a:prstGeom prst="rect">
            <a:avLst/>
          </a:prstGeom>
        </p:spPr>
        <p:txBody>
          <a:bodyPr wrap="square">
            <a:spAutoFit/>
          </a:bodyPr>
          <a:lstStyle/>
          <a:p>
            <a:pPr>
              <a:defRPr/>
            </a:pPr>
            <a:r>
              <a:rPr lang="en-US" dirty="0">
                <a:solidFill>
                  <a:schemeClr val="tx2"/>
                </a:solidFill>
                <a:cs typeface="Calibri" panose="020F0502020204030204" pitchFamily="34" charset="0"/>
              </a:rPr>
              <a:t>Specifies exactly how each field in an output record receives its value. </a:t>
            </a:r>
          </a:p>
          <a:p>
            <a:pPr>
              <a:defRPr/>
            </a:pPr>
            <a:endParaRPr lang="en-US" dirty="0">
              <a:solidFill>
                <a:schemeClr val="tx2"/>
              </a:solidFill>
            </a:endParaRPr>
          </a:p>
          <a:p>
            <a:pPr marL="285750" indent="-285750">
              <a:buFontTx/>
              <a:buChar char="-"/>
              <a:defRPr/>
            </a:pPr>
            <a:r>
              <a:rPr lang="en-US" dirty="0">
                <a:solidFill>
                  <a:schemeClr val="tx2"/>
                </a:solidFill>
              </a:rPr>
              <a:t>The result of a call to a TRANSFORM is one record</a:t>
            </a:r>
          </a:p>
          <a:p>
            <a:pPr marL="285750" indent="-285750">
              <a:buFontTx/>
              <a:buChar char="-"/>
              <a:defRPr/>
            </a:pPr>
            <a:r>
              <a:rPr lang="en-US" dirty="0">
                <a:solidFill>
                  <a:schemeClr val="tx2"/>
                </a:solidFill>
              </a:rPr>
              <a:t>The body of a TRANSFORM defines how fields within the resulting record are populated</a:t>
            </a:r>
          </a:p>
          <a:p>
            <a:pPr marL="285750" indent="-285750">
              <a:buFontTx/>
              <a:buChar char="-"/>
              <a:defRPr/>
            </a:pPr>
            <a:r>
              <a:rPr lang="en-US" dirty="0">
                <a:solidFill>
                  <a:schemeClr val="tx2"/>
                </a:solidFill>
              </a:rPr>
              <a:t>TRANSFORM is used with PROJECT, JOIN, ITERATE, ROLLUP and more.</a:t>
            </a:r>
          </a:p>
          <a:p>
            <a:pPr marL="285750" indent="-285750">
              <a:buFontTx/>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392926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sp>
        <p:nvSpPr>
          <p:cNvPr id="5" name="Rectangle 4">
            <a:extLst>
              <a:ext uri="{FF2B5EF4-FFF2-40B4-BE49-F238E27FC236}">
                <a16:creationId xmlns:a16="http://schemas.microsoft.com/office/drawing/2014/main" id="{DB128F94-070F-4C25-B692-9C292A962235}"/>
              </a:ext>
            </a:extLst>
          </p:cNvPr>
          <p:cNvSpPr/>
          <p:nvPr/>
        </p:nvSpPr>
        <p:spPr>
          <a:xfrm>
            <a:off x="829806" y="3149765"/>
            <a:ext cx="7449670" cy="3046988"/>
          </a:xfrm>
          <a:prstGeom prst="rect">
            <a:avLst/>
          </a:prstGeom>
        </p:spPr>
        <p:txBody>
          <a:bodyPr wrap="square">
            <a:spAutoFit/>
          </a:bodyPr>
          <a:lstStyle/>
          <a:p>
            <a:r>
              <a:rPr lang="en-US" sz="1600" dirty="0">
                <a:solidFill>
                  <a:srgbClr val="00B050"/>
                </a:solidFill>
              </a:rPr>
              <a:t>EXPORT </a:t>
            </a:r>
          </a:p>
          <a:p>
            <a:pPr marL="742950" lvl="1" indent="-285750">
              <a:buFont typeface="Arial" panose="020B0604020202020204" pitchFamily="34" charset="0"/>
              <a:buChar char="•"/>
            </a:pPr>
            <a:r>
              <a:rPr lang="en-US" sz="1600" dirty="0">
                <a:solidFill>
                  <a:schemeClr val="tx2"/>
                </a:solidFill>
              </a:rPr>
              <a:t>ECL Keyword</a:t>
            </a:r>
          </a:p>
          <a:p>
            <a:pPr marL="742950" lvl="1" indent="-285750">
              <a:buFont typeface="Arial" panose="020B0604020202020204" pitchFamily="34" charset="0"/>
              <a:buChar char="•"/>
            </a:pPr>
            <a:r>
              <a:rPr lang="en-US" sz="1600" dirty="0">
                <a:solidFill>
                  <a:schemeClr val="tx2"/>
                </a:solidFill>
              </a:rPr>
              <a:t>Optional, used for constants, or in modules</a:t>
            </a:r>
          </a:p>
          <a:p>
            <a:r>
              <a:rPr lang="en-US" sz="1600" dirty="0" err="1">
                <a:solidFill>
                  <a:srgbClr val="00B050"/>
                </a:solidFill>
              </a:rPr>
              <a:t>return_dataset_layout</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Record-definition/layout of result dataset</a:t>
            </a:r>
          </a:p>
          <a:p>
            <a:r>
              <a:rPr lang="en-US" sz="1600" dirty="0" err="1">
                <a:solidFill>
                  <a:srgbClr val="00B050"/>
                </a:solidFill>
              </a:rPr>
              <a:t>transform_name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name by which the transform will be invoked</a:t>
            </a:r>
          </a:p>
          <a:p>
            <a:r>
              <a:rPr lang="en-US" sz="1600" dirty="0" err="1">
                <a:solidFill>
                  <a:srgbClr val="00B050"/>
                </a:solidFill>
              </a:rPr>
              <a:t>Input_arguments_types</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argument’s data type</a:t>
            </a:r>
          </a:p>
          <a:p>
            <a:pPr marL="742950" lvl="1" indent="-285750">
              <a:buFont typeface="Arial" panose="020B0604020202020204" pitchFamily="34" charset="0"/>
              <a:buChar char="•"/>
            </a:pPr>
            <a:r>
              <a:rPr lang="en-US" sz="1600" dirty="0">
                <a:solidFill>
                  <a:schemeClr val="tx2"/>
                </a:solidFill>
              </a:rPr>
              <a:t>If passing a dataset, the data type is DATASET(</a:t>
            </a:r>
            <a:r>
              <a:rPr lang="en-US" sz="1600" dirty="0" err="1">
                <a:solidFill>
                  <a:schemeClr val="tx2"/>
                </a:solidFill>
              </a:rPr>
              <a:t>record_definition</a:t>
            </a:r>
            <a:r>
              <a:rPr lang="en-US" sz="1600" dirty="0">
                <a:solidFill>
                  <a:schemeClr val="tx2"/>
                </a:solidFill>
              </a:rPr>
              <a:t>)</a:t>
            </a:r>
          </a:p>
          <a:p>
            <a:r>
              <a:rPr lang="en-US" sz="1600" dirty="0" err="1">
                <a:solidFill>
                  <a:srgbClr val="00B050"/>
                </a:solidFill>
              </a:rPr>
              <a:t>arg_name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Used to reference your argument in the transform</a:t>
            </a:r>
          </a:p>
        </p:txBody>
      </p:sp>
      <p:pic>
        <p:nvPicPr>
          <p:cNvPr id="4" name="Picture 3">
            <a:extLst>
              <a:ext uri="{FF2B5EF4-FFF2-40B4-BE49-F238E27FC236}">
                <a16:creationId xmlns:a16="http://schemas.microsoft.com/office/drawing/2014/main" id="{D1995955-5FCB-4E0A-B45C-D56337AE3C27}"/>
              </a:ext>
            </a:extLst>
          </p:cNvPr>
          <p:cNvPicPr>
            <a:picLocks noChangeAspect="1"/>
          </p:cNvPicPr>
          <p:nvPr/>
        </p:nvPicPr>
        <p:blipFill>
          <a:blip r:embed="rId2"/>
          <a:stretch>
            <a:fillRect/>
          </a:stretch>
        </p:blipFill>
        <p:spPr>
          <a:xfrm>
            <a:off x="3263830" y="1563744"/>
            <a:ext cx="8030696" cy="1667108"/>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83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sp>
        <p:nvSpPr>
          <p:cNvPr id="5" name="Rectangle 4">
            <a:extLst>
              <a:ext uri="{FF2B5EF4-FFF2-40B4-BE49-F238E27FC236}">
                <a16:creationId xmlns:a16="http://schemas.microsoft.com/office/drawing/2014/main" id="{DB128F94-070F-4C25-B692-9C292A962235}"/>
              </a:ext>
            </a:extLst>
          </p:cNvPr>
          <p:cNvSpPr/>
          <p:nvPr/>
        </p:nvSpPr>
        <p:spPr>
          <a:xfrm>
            <a:off x="663552" y="3759099"/>
            <a:ext cx="6096000" cy="2554545"/>
          </a:xfrm>
          <a:prstGeom prst="rect">
            <a:avLst/>
          </a:prstGeom>
        </p:spPr>
        <p:txBody>
          <a:bodyPr>
            <a:spAutoFit/>
          </a:bodyPr>
          <a:lstStyle/>
          <a:p>
            <a:r>
              <a:rPr lang="en-US" sz="1600" dirty="0">
                <a:solidFill>
                  <a:srgbClr val="00B050"/>
                </a:solidFill>
              </a:rPr>
              <a:t>TRANSFROM</a:t>
            </a:r>
          </a:p>
          <a:p>
            <a:pPr marL="742950" lvl="1" indent="-285750">
              <a:buFont typeface="Arial" panose="020B0604020202020204" pitchFamily="34" charset="0"/>
              <a:buChar char="•"/>
            </a:pPr>
            <a:r>
              <a:rPr lang="en-US" sz="1600" dirty="0">
                <a:solidFill>
                  <a:schemeClr val="tx2"/>
                </a:solidFill>
              </a:rPr>
              <a:t>ECL Keyword</a:t>
            </a:r>
          </a:p>
          <a:p>
            <a:pPr marL="742950" lvl="1" indent="-285750">
              <a:buFont typeface="Arial" panose="020B0604020202020204" pitchFamily="34" charset="0"/>
              <a:buChar char="•"/>
            </a:pPr>
            <a:r>
              <a:rPr lang="en-US" sz="1600" dirty="0">
                <a:solidFill>
                  <a:schemeClr val="tx2"/>
                </a:solidFill>
              </a:rPr>
              <a:t>Required</a:t>
            </a:r>
          </a:p>
          <a:p>
            <a:endParaRPr lang="en-US" sz="1600" dirty="0">
              <a:solidFill>
                <a:srgbClr val="00B050"/>
              </a:solidFill>
            </a:endParaRPr>
          </a:p>
          <a:p>
            <a:r>
              <a:rPr lang="en-US" sz="1600" dirty="0">
                <a:solidFill>
                  <a:srgbClr val="00B050"/>
                </a:solidFill>
              </a:rPr>
              <a:t>SKIP  </a:t>
            </a:r>
            <a:r>
              <a:rPr lang="en-US" sz="1600" dirty="0">
                <a:solidFill>
                  <a:schemeClr val="tx2"/>
                </a:solidFill>
              </a:rPr>
              <a:t>Optional. Specifies the </a:t>
            </a:r>
            <a:r>
              <a:rPr lang="en-US" sz="1600" i="1" dirty="0">
                <a:solidFill>
                  <a:schemeClr val="tx2"/>
                </a:solidFill>
              </a:rPr>
              <a:t>condition</a:t>
            </a:r>
            <a:r>
              <a:rPr lang="en-US" sz="1600" dirty="0">
                <a:solidFill>
                  <a:schemeClr val="tx2"/>
                </a:solidFill>
              </a:rPr>
              <a:t> under which the TRANSFORM function operation is skipped.</a:t>
            </a:r>
          </a:p>
          <a:p>
            <a:endParaRPr lang="en-US" sz="1600" dirty="0">
              <a:solidFill>
                <a:schemeClr val="tx2"/>
              </a:solidFill>
            </a:endParaRPr>
          </a:p>
          <a:p>
            <a:r>
              <a:rPr lang="en-US" sz="1600" dirty="0">
                <a:solidFill>
                  <a:srgbClr val="00B050"/>
                </a:solidFill>
              </a:rPr>
              <a:t>SELF</a:t>
            </a:r>
          </a:p>
          <a:p>
            <a:pPr marL="742950" lvl="1" indent="-285750">
              <a:buFont typeface="Arial" panose="020B0604020202020204" pitchFamily="34" charset="0"/>
              <a:buChar char="•"/>
            </a:pPr>
            <a:r>
              <a:rPr lang="en-US" sz="1600" dirty="0">
                <a:solidFill>
                  <a:schemeClr val="tx2"/>
                </a:solidFill>
              </a:rPr>
              <a:t>Reference a field in </a:t>
            </a:r>
            <a:r>
              <a:rPr lang="en-US" sz="1600" dirty="0" err="1">
                <a:solidFill>
                  <a:schemeClr val="tx2"/>
                </a:solidFill>
              </a:rPr>
              <a:t>return_dataset_layout</a:t>
            </a:r>
            <a:endParaRPr lang="en-US" sz="1600" dirty="0">
              <a:solidFill>
                <a:schemeClr val="tx2"/>
              </a:solidFill>
            </a:endParaRPr>
          </a:p>
          <a:p>
            <a:pPr marL="742950" lvl="1" indent="-285750">
              <a:buFont typeface="Arial" panose="020B0604020202020204" pitchFamily="34" charset="0"/>
              <a:buChar char="•"/>
            </a:pPr>
            <a:endParaRPr lang="en-US" sz="1600" dirty="0">
              <a:solidFill>
                <a:schemeClr val="tx2"/>
              </a:solidFill>
              <a:effectLst/>
            </a:endParaRPr>
          </a:p>
        </p:txBody>
      </p:sp>
      <p:sp>
        <p:nvSpPr>
          <p:cNvPr id="6" name="Rectangle 5">
            <a:extLst>
              <a:ext uri="{FF2B5EF4-FFF2-40B4-BE49-F238E27FC236}">
                <a16:creationId xmlns:a16="http://schemas.microsoft.com/office/drawing/2014/main" id="{33C2A0BD-6CB9-42E0-BA84-C7746E53E4B1}"/>
              </a:ext>
            </a:extLst>
          </p:cNvPr>
          <p:cNvSpPr/>
          <p:nvPr/>
        </p:nvSpPr>
        <p:spPr>
          <a:xfrm>
            <a:off x="6654909" y="3635988"/>
            <a:ext cx="6096000" cy="1815882"/>
          </a:xfrm>
          <a:prstGeom prst="rect">
            <a:avLst/>
          </a:prstGeom>
        </p:spPr>
        <p:txBody>
          <a:bodyPr>
            <a:spAutoFit/>
          </a:bodyPr>
          <a:lstStyle/>
          <a:p>
            <a:r>
              <a:rPr lang="en-US" sz="1600" dirty="0" err="1">
                <a:solidFill>
                  <a:srgbClr val="00B050"/>
                </a:solidFill>
              </a:rPr>
              <a:t>argname.inputDataset_fieldname</a:t>
            </a:r>
            <a:endParaRPr lang="en-US" sz="1600" dirty="0">
              <a:solidFill>
                <a:srgbClr val="00B050"/>
              </a:solidFill>
            </a:endParaRPr>
          </a:p>
          <a:p>
            <a:pPr marL="285750" indent="-285750">
              <a:buFont typeface="Arial" panose="020B0604020202020204" pitchFamily="34" charset="0"/>
              <a:buChar char="•"/>
            </a:pPr>
            <a:r>
              <a:rPr lang="en-US" sz="1600" dirty="0">
                <a:solidFill>
                  <a:schemeClr val="tx2"/>
                </a:solidFill>
              </a:rPr>
              <a:t>Refers to the field in the input dataset</a:t>
            </a:r>
          </a:p>
          <a:p>
            <a:endParaRPr lang="en-US" sz="1600" b="0" dirty="0">
              <a:solidFill>
                <a:schemeClr val="tx2"/>
              </a:solidFill>
              <a:effectLst/>
            </a:endParaRPr>
          </a:p>
          <a:p>
            <a:r>
              <a:rPr lang="en-US" sz="1600" dirty="0">
                <a:solidFill>
                  <a:srgbClr val="00B050"/>
                </a:solidFill>
              </a:rPr>
              <a:t>END</a:t>
            </a:r>
          </a:p>
          <a:p>
            <a:pPr marL="742950" lvl="1" indent="-285750">
              <a:buFont typeface="Arial" panose="020B0604020202020204" pitchFamily="34" charset="0"/>
              <a:buChar char="•"/>
            </a:pPr>
            <a:r>
              <a:rPr lang="en-US" sz="1600" dirty="0">
                <a:solidFill>
                  <a:schemeClr val="tx2"/>
                </a:solidFill>
              </a:rPr>
              <a:t>ECL Keyword</a:t>
            </a:r>
          </a:p>
          <a:p>
            <a:pPr marL="742950" lvl="1" indent="-285750">
              <a:buFont typeface="Arial" panose="020B0604020202020204" pitchFamily="34" charset="0"/>
              <a:buChar char="•"/>
            </a:pPr>
            <a:r>
              <a:rPr lang="en-US" sz="1600" dirty="0">
                <a:solidFill>
                  <a:schemeClr val="tx2"/>
                </a:solidFill>
              </a:rPr>
              <a:t>Required</a:t>
            </a:r>
          </a:p>
          <a:p>
            <a:endParaRPr lang="en-US" sz="1600" b="0" dirty="0">
              <a:solidFill>
                <a:schemeClr val="tx2"/>
              </a:solidFill>
              <a:effectLst/>
            </a:endParaRPr>
          </a:p>
        </p:txBody>
      </p:sp>
      <p:pic>
        <p:nvPicPr>
          <p:cNvPr id="7" name="Picture 6">
            <a:extLst>
              <a:ext uri="{FF2B5EF4-FFF2-40B4-BE49-F238E27FC236}">
                <a16:creationId xmlns:a16="http://schemas.microsoft.com/office/drawing/2014/main" id="{50314958-FD77-4118-873C-231E81F02EA2}"/>
              </a:ext>
            </a:extLst>
          </p:cNvPr>
          <p:cNvPicPr>
            <a:picLocks noChangeAspect="1"/>
          </p:cNvPicPr>
          <p:nvPr/>
        </p:nvPicPr>
        <p:blipFill>
          <a:blip r:embed="rId2"/>
          <a:stretch>
            <a:fillRect/>
          </a:stretch>
        </p:blipFill>
        <p:spPr>
          <a:xfrm>
            <a:off x="3263830" y="1563744"/>
            <a:ext cx="8030696" cy="1667108"/>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82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Page Icons</a:t>
            </a:r>
          </a:p>
        </p:txBody>
      </p:sp>
      <p:pic>
        <p:nvPicPr>
          <p:cNvPr id="3" name="Picture 2"/>
          <p:cNvPicPr>
            <a:picLocks noChangeAspect="1"/>
          </p:cNvPicPr>
          <p:nvPr/>
        </p:nvPicPr>
        <p:blipFill>
          <a:blip r:embed="rId2"/>
          <a:stretch>
            <a:fillRect/>
          </a:stretch>
        </p:blipFill>
        <p:spPr>
          <a:xfrm>
            <a:off x="1555945" y="1458021"/>
            <a:ext cx="9078592" cy="4782217"/>
          </a:xfrm>
          <a:prstGeom prst="rect">
            <a:avLst/>
          </a:prstGeom>
        </p:spPr>
      </p:pic>
    </p:spTree>
    <p:extLst>
      <p:ext uri="{BB962C8B-B14F-4D97-AF65-F5344CB8AC3E}">
        <p14:creationId xmlns:p14="http://schemas.microsoft.com/office/powerpoint/2010/main" val="117931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a:t>
            </a:r>
          </a:p>
        </p:txBody>
      </p:sp>
      <p:sp>
        <p:nvSpPr>
          <p:cNvPr id="5" name="Rectangle 4">
            <a:extLst>
              <a:ext uri="{FF2B5EF4-FFF2-40B4-BE49-F238E27FC236}">
                <a16:creationId xmlns:a16="http://schemas.microsoft.com/office/drawing/2014/main" id="{DB128F94-070F-4C25-B692-9C292A962235}"/>
              </a:ext>
            </a:extLst>
          </p:cNvPr>
          <p:cNvSpPr/>
          <p:nvPr/>
        </p:nvSpPr>
        <p:spPr>
          <a:xfrm>
            <a:off x="779930" y="1445656"/>
            <a:ext cx="9369910" cy="3539430"/>
          </a:xfrm>
          <a:prstGeom prst="rect">
            <a:avLst/>
          </a:prstGeom>
        </p:spPr>
        <p:txBody>
          <a:bodyPr wrap="square">
            <a:spAutoFit/>
          </a:bodyPr>
          <a:lstStyle/>
          <a:p>
            <a:r>
              <a:rPr lang="en-US" sz="1600" dirty="0">
                <a:solidFill>
                  <a:srgbClr val="00B0F0"/>
                </a:solidFill>
              </a:rPr>
              <a:t>Attribute Definition</a:t>
            </a:r>
          </a:p>
          <a:p>
            <a:endParaRPr lang="en-US" sz="1600" dirty="0">
              <a:solidFill>
                <a:srgbClr val="00B0F0"/>
              </a:solidFill>
            </a:endParaRPr>
          </a:p>
          <a:p>
            <a:r>
              <a:rPr lang="en-US" sz="1600" dirty="0">
                <a:solidFill>
                  <a:srgbClr val="FF0000"/>
                </a:solidFill>
              </a:rPr>
              <a:t>SELF := [];</a:t>
            </a:r>
          </a:p>
          <a:p>
            <a:r>
              <a:rPr lang="en-US" sz="1600" dirty="0">
                <a:solidFill>
                  <a:schemeClr val="tx2"/>
                </a:solidFill>
              </a:rPr>
              <a:t>For every field in result layout that doesn’t have a defined operation or doesn’t exists in input dataset, assign default value. </a:t>
            </a:r>
          </a:p>
          <a:p>
            <a:r>
              <a:rPr lang="en-US" sz="1600" dirty="0">
                <a:solidFill>
                  <a:schemeClr val="tx2"/>
                </a:solidFill>
              </a:rPr>
              <a:t>For example if there is a STRING field in result layout that TRANSFORM didn’t assign a definition for, it will be assigned an empty string.</a:t>
            </a:r>
          </a:p>
          <a:p>
            <a:r>
              <a:rPr lang="en-US" sz="1600" dirty="0">
                <a:solidFill>
                  <a:schemeClr val="tx2"/>
                </a:solidFill>
              </a:rPr>
              <a:t>If included, it is almost always the last assignment.</a:t>
            </a:r>
          </a:p>
          <a:p>
            <a:endParaRPr lang="en-US" sz="1600" dirty="0">
              <a:solidFill>
                <a:schemeClr val="tx2"/>
              </a:solidFill>
            </a:endParaRPr>
          </a:p>
          <a:p>
            <a:r>
              <a:rPr lang="en-US" sz="1600" dirty="0">
                <a:solidFill>
                  <a:srgbClr val="FF0000"/>
                </a:solidFill>
              </a:rPr>
              <a:t>SELF := LEFT;</a:t>
            </a:r>
          </a:p>
          <a:p>
            <a:r>
              <a:rPr lang="en-US" sz="1600" dirty="0">
                <a:solidFill>
                  <a:srgbClr val="FF0000"/>
                </a:solidFill>
              </a:rPr>
              <a:t>SELF := RIGHT;</a:t>
            </a:r>
          </a:p>
          <a:p>
            <a:r>
              <a:rPr lang="en-US" sz="1600" dirty="0">
                <a:solidFill>
                  <a:schemeClr val="tx2"/>
                </a:solidFill>
              </a:rPr>
              <a:t>Get the original values from input dataset for all fields that don’t have an operation defined.</a:t>
            </a:r>
          </a:p>
          <a:p>
            <a:endParaRPr lang="en-US" sz="1600" dirty="0">
              <a:solidFill>
                <a:srgbClr val="FF0000"/>
              </a:solidFill>
            </a:endParaRPr>
          </a:p>
          <a:p>
            <a:r>
              <a:rPr lang="en-US" sz="1600" dirty="0">
                <a:solidFill>
                  <a:srgbClr val="FF0000"/>
                </a:solidFill>
              </a:rPr>
              <a:t>NOTE </a:t>
            </a:r>
            <a:r>
              <a:rPr lang="en-US" sz="1600" dirty="0">
                <a:solidFill>
                  <a:schemeClr val="tx2"/>
                </a:solidFill>
              </a:rPr>
              <a:t>You can write inline function or call other functions or modules in your transform.</a:t>
            </a:r>
          </a:p>
        </p:txBody>
      </p:sp>
    </p:spTree>
    <p:extLst>
      <p:ext uri="{BB962C8B-B14F-4D97-AF65-F5344CB8AC3E}">
        <p14:creationId xmlns:p14="http://schemas.microsoft.com/office/powerpoint/2010/main" val="295346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pic>
        <p:nvPicPr>
          <p:cNvPr id="3" name="Picture 2">
            <a:extLst>
              <a:ext uri="{FF2B5EF4-FFF2-40B4-BE49-F238E27FC236}">
                <a16:creationId xmlns:a16="http://schemas.microsoft.com/office/drawing/2014/main" id="{FF010282-28CF-44D0-B077-4E3D5E78C574}"/>
              </a:ext>
            </a:extLst>
          </p:cNvPr>
          <p:cNvPicPr>
            <a:picLocks noChangeAspect="1"/>
          </p:cNvPicPr>
          <p:nvPr/>
        </p:nvPicPr>
        <p:blipFill>
          <a:blip r:embed="rId2"/>
          <a:stretch>
            <a:fillRect/>
          </a:stretch>
        </p:blipFill>
        <p:spPr>
          <a:xfrm>
            <a:off x="2366826" y="1645078"/>
            <a:ext cx="7751933" cy="4304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644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Inline</a:t>
            </a:r>
          </a:p>
        </p:txBody>
      </p:sp>
      <p:sp>
        <p:nvSpPr>
          <p:cNvPr id="6" name="Rectangle 5">
            <a:extLst>
              <a:ext uri="{FF2B5EF4-FFF2-40B4-BE49-F238E27FC236}">
                <a16:creationId xmlns:a16="http://schemas.microsoft.com/office/drawing/2014/main" id="{7075B1C6-EA3D-4FF2-A72E-9355AEBEE3B4}"/>
              </a:ext>
            </a:extLst>
          </p:cNvPr>
          <p:cNvSpPr/>
          <p:nvPr/>
        </p:nvSpPr>
        <p:spPr>
          <a:xfrm>
            <a:off x="1030940" y="1582340"/>
            <a:ext cx="8875059" cy="1323439"/>
          </a:xfrm>
          <a:prstGeom prst="rect">
            <a:avLst/>
          </a:prstGeom>
        </p:spPr>
        <p:txBody>
          <a:bodyPr wrap="square">
            <a:spAutoFit/>
          </a:bodyPr>
          <a:lstStyle/>
          <a:p>
            <a:pPr>
              <a:defRPr/>
            </a:pPr>
            <a:r>
              <a:rPr lang="en-US" sz="1600" dirty="0">
                <a:solidFill>
                  <a:schemeClr val="tx2"/>
                </a:solidFill>
                <a:cs typeface="Calibri" panose="020F0502020204030204" pitchFamily="34" charset="0"/>
              </a:rPr>
              <a:t>Used inline with PROJECT, JOIN, ROLLUP, etc. </a:t>
            </a:r>
          </a:p>
          <a:p>
            <a:pPr>
              <a:defRPr/>
            </a:pPr>
            <a:endParaRPr lang="en-US" sz="1600" dirty="0">
              <a:solidFill>
                <a:schemeClr val="tx2"/>
              </a:solidFill>
              <a:cs typeface="Calibri" panose="020F0502020204030204" pitchFamily="34" charset="0"/>
            </a:endParaRP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No Keyword END</a:t>
            </a: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No passing argument</a:t>
            </a: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Input records are referred to as LEFT and RIGHT</a:t>
            </a:r>
            <a:endParaRPr lang="en-US" sz="1600" dirty="0">
              <a:solidFill>
                <a:schemeClr val="tx2"/>
              </a:solidFill>
            </a:endParaRPr>
          </a:p>
        </p:txBody>
      </p:sp>
      <p:pic>
        <p:nvPicPr>
          <p:cNvPr id="8" name="Picture 7">
            <a:extLst>
              <a:ext uri="{FF2B5EF4-FFF2-40B4-BE49-F238E27FC236}">
                <a16:creationId xmlns:a16="http://schemas.microsoft.com/office/drawing/2014/main" id="{E3CA55CF-1496-4E23-BC46-E520A581D030}"/>
              </a:ext>
            </a:extLst>
          </p:cNvPr>
          <p:cNvPicPr>
            <a:picLocks noChangeAspect="1"/>
          </p:cNvPicPr>
          <p:nvPr/>
        </p:nvPicPr>
        <p:blipFill>
          <a:blip r:embed="rId2"/>
          <a:stretch>
            <a:fillRect/>
          </a:stretch>
        </p:blipFill>
        <p:spPr>
          <a:xfrm>
            <a:off x="4725690" y="3429000"/>
            <a:ext cx="6820852" cy="1657581"/>
          </a:xfrm>
          <a:prstGeom prst="rect">
            <a:avLst/>
          </a:prstGeom>
          <a:ln w="76200" cap="sq">
            <a:solidFill>
              <a:srgbClr val="92D05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489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PROJECT Function</a:t>
            </a:r>
          </a:p>
        </p:txBody>
      </p:sp>
      <p:sp>
        <p:nvSpPr>
          <p:cNvPr id="4" name="Rectangle 3">
            <a:extLst>
              <a:ext uri="{FF2B5EF4-FFF2-40B4-BE49-F238E27FC236}">
                <a16:creationId xmlns:a16="http://schemas.microsoft.com/office/drawing/2014/main" id="{AE4011DE-23DE-40A2-9980-C5583E2E63E2}"/>
              </a:ext>
            </a:extLst>
          </p:cNvPr>
          <p:cNvSpPr/>
          <p:nvPr/>
        </p:nvSpPr>
        <p:spPr>
          <a:xfrm>
            <a:off x="1104900" y="1595735"/>
            <a:ext cx="8729382" cy="1354217"/>
          </a:xfrm>
          <a:prstGeom prst="rect">
            <a:avLst/>
          </a:prstGeom>
        </p:spPr>
        <p:txBody>
          <a:bodyPr wrap="square">
            <a:spAutoFit/>
          </a:bodyPr>
          <a:lstStyle/>
          <a:p>
            <a:r>
              <a:rPr lang="en-US" sz="1600" dirty="0">
                <a:solidFill>
                  <a:schemeClr val="tx2"/>
                </a:solidFill>
              </a:rPr>
              <a:t>The PROJECT function processes through all records in the record-set performing the transform function on each record in turn.</a:t>
            </a:r>
          </a:p>
          <a:p>
            <a:r>
              <a:rPr lang="en-US" sz="1600" dirty="0">
                <a:solidFill>
                  <a:schemeClr val="tx2"/>
                </a:solidFill>
              </a:rPr>
              <a:t>PROJECT can be used with many functions such as TRANSFORM, JOIN, ROLLUP, etc.</a:t>
            </a:r>
          </a:p>
          <a:p>
            <a:endParaRPr lang="en-US" sz="1600" dirty="0">
              <a:solidFill>
                <a:schemeClr val="tx2"/>
              </a:solidFill>
            </a:endParaRPr>
          </a:p>
          <a:p>
            <a:r>
              <a:rPr lang="en-US" sz="1600" dirty="0">
                <a:solidFill>
                  <a:schemeClr val="tx2"/>
                </a:solidFill>
              </a:rPr>
              <a:t>PROJECT is like SQL's SELECT … INTO TABLE …</a:t>
            </a:r>
          </a:p>
        </p:txBody>
      </p:sp>
      <p:sp>
        <p:nvSpPr>
          <p:cNvPr id="5" name="Rectangle 4">
            <a:extLst>
              <a:ext uri="{FF2B5EF4-FFF2-40B4-BE49-F238E27FC236}">
                <a16:creationId xmlns:a16="http://schemas.microsoft.com/office/drawing/2014/main" id="{C05DC2F7-2C2E-44A0-9765-A341C91CEF02}"/>
              </a:ext>
            </a:extLst>
          </p:cNvPr>
          <p:cNvSpPr/>
          <p:nvPr/>
        </p:nvSpPr>
        <p:spPr>
          <a:xfrm>
            <a:off x="1104900" y="3206483"/>
            <a:ext cx="3754179" cy="2554545"/>
          </a:xfrm>
          <a:prstGeom prst="rect">
            <a:avLst/>
          </a:prstGeom>
        </p:spPr>
        <p:txBody>
          <a:bodyPr wrap="square">
            <a:spAutoFit/>
          </a:bodyPr>
          <a:lstStyle/>
          <a:p>
            <a:r>
              <a:rPr lang="en-US" sz="1600" dirty="0">
                <a:solidFill>
                  <a:srgbClr val="00B050"/>
                </a:solidFill>
              </a:rPr>
              <a:t>EXPORT </a:t>
            </a:r>
          </a:p>
          <a:p>
            <a:pPr marL="742950" lvl="1" indent="-285750">
              <a:buFont typeface="Arial" panose="020B0604020202020204" pitchFamily="34" charset="0"/>
              <a:buChar char="•"/>
            </a:pPr>
            <a:r>
              <a:rPr lang="en-US" sz="1600" dirty="0">
                <a:solidFill>
                  <a:schemeClr val="tx2"/>
                </a:solidFill>
              </a:rPr>
              <a:t>ECL Keyword</a:t>
            </a:r>
          </a:p>
          <a:p>
            <a:pPr marL="742950" lvl="1" indent="-285750">
              <a:buFont typeface="Arial" panose="020B0604020202020204" pitchFamily="34" charset="0"/>
              <a:buChar char="•"/>
            </a:pPr>
            <a:r>
              <a:rPr lang="en-US" sz="1600" dirty="0">
                <a:solidFill>
                  <a:schemeClr val="tx2"/>
                </a:solidFill>
              </a:rPr>
              <a:t>Optional, used for constants, or in modules</a:t>
            </a:r>
          </a:p>
          <a:p>
            <a:r>
              <a:rPr lang="en-US" sz="1600" dirty="0" err="1">
                <a:solidFill>
                  <a:srgbClr val="00B050"/>
                </a:solidFill>
              </a:rPr>
              <a:t>project_name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name by which the project will be invoked</a:t>
            </a:r>
          </a:p>
          <a:p>
            <a:r>
              <a:rPr lang="en-US" sz="1600" dirty="0" err="1">
                <a:solidFill>
                  <a:srgbClr val="00B050"/>
                </a:solidFill>
              </a:rPr>
              <a:t>input_dataset</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input dataset</a:t>
            </a:r>
          </a:p>
          <a:p>
            <a:pPr marL="742950" lvl="1" indent="-285750">
              <a:buFont typeface="Arial" panose="020B0604020202020204" pitchFamily="34" charset="0"/>
              <a:buChar char="•"/>
            </a:pPr>
            <a:endParaRPr lang="en-US" sz="1600" dirty="0">
              <a:solidFill>
                <a:schemeClr val="tx2"/>
              </a:solidFill>
              <a:effectLst/>
            </a:endParaRPr>
          </a:p>
        </p:txBody>
      </p:sp>
      <p:pic>
        <p:nvPicPr>
          <p:cNvPr id="6" name="Picture 5">
            <a:extLst>
              <a:ext uri="{FF2B5EF4-FFF2-40B4-BE49-F238E27FC236}">
                <a16:creationId xmlns:a16="http://schemas.microsoft.com/office/drawing/2014/main" id="{41A3157F-43A2-43DD-8BC8-6BA9301A9AAC}"/>
              </a:ext>
            </a:extLst>
          </p:cNvPr>
          <p:cNvPicPr>
            <a:picLocks noChangeAspect="1"/>
          </p:cNvPicPr>
          <p:nvPr/>
        </p:nvPicPr>
        <p:blipFill>
          <a:blip r:embed="rId2"/>
          <a:stretch>
            <a:fillRect/>
          </a:stretch>
        </p:blipFill>
        <p:spPr>
          <a:xfrm>
            <a:off x="5209953" y="3082679"/>
            <a:ext cx="6685479" cy="2648264"/>
          </a:xfrm>
          <a:prstGeom prst="rect">
            <a:avLst/>
          </a:prstGeom>
          <a:ln w="38100" cap="sq">
            <a:solidFill>
              <a:srgbClr val="FF3399"/>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775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429" y="-1194"/>
            <a:ext cx="9980682" cy="1096962"/>
          </a:xfrm>
        </p:spPr>
        <p:txBody>
          <a:bodyPr/>
          <a:lstStyle/>
          <a:p>
            <a:r>
              <a:rPr lang="en-US" b="1" dirty="0">
                <a:solidFill>
                  <a:schemeClr val="tx2"/>
                </a:solidFill>
              </a:rPr>
              <a:t>Example</a:t>
            </a:r>
          </a:p>
        </p:txBody>
      </p:sp>
      <p:sp>
        <p:nvSpPr>
          <p:cNvPr id="7" name="Rounded Rectangle 10">
            <a:extLst>
              <a:ext uri="{FF2B5EF4-FFF2-40B4-BE49-F238E27FC236}">
                <a16:creationId xmlns:a16="http://schemas.microsoft.com/office/drawing/2014/main" id="{157CBF79-01EA-401D-BB90-BAA83AC9896D}"/>
              </a:ext>
            </a:extLst>
          </p:cNvPr>
          <p:cNvSpPr/>
          <p:nvPr/>
        </p:nvSpPr>
        <p:spPr>
          <a:xfrm>
            <a:off x="7585859" y="1611823"/>
            <a:ext cx="4158218" cy="3583996"/>
          </a:xfrm>
          <a:prstGeom prst="roundRect">
            <a:avLst/>
          </a:prstGeom>
          <a:solidFill>
            <a:srgbClr val="00B0F0">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2"/>
                </a:solidFill>
                <a:latin typeface="Calibri" panose="020F0502020204030204" pitchFamily="34" charset="0"/>
                <a:cs typeface="Calibri" panose="020F0502020204030204" pitchFamily="34" charset="0"/>
              </a:rPr>
              <a:t>NameOutRec</a:t>
            </a:r>
            <a:r>
              <a:rPr lang="en-US" dirty="0">
                <a:solidFill>
                  <a:schemeClr val="tx2"/>
                </a:solidFill>
                <a:latin typeface="Calibri" panose="020F0502020204030204" pitchFamily="34" charset="0"/>
                <a:cs typeface="Calibri" panose="020F0502020204030204" pitchFamily="34" charset="0"/>
              </a:rPr>
              <a:t>: Result Layout</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CatThem</a:t>
            </a:r>
            <a:r>
              <a:rPr lang="en-US" dirty="0">
                <a:solidFill>
                  <a:schemeClr val="tx2"/>
                </a:solidFill>
                <a:latin typeface="Calibri" panose="020F0502020204030204" pitchFamily="34" charset="0"/>
                <a:cs typeface="Calibri" panose="020F0502020204030204" pitchFamily="34" charset="0"/>
              </a:rPr>
              <a:t>: Transform Name</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Person_Layout</a:t>
            </a:r>
            <a:r>
              <a:rPr lang="en-US" dirty="0">
                <a:solidFill>
                  <a:schemeClr val="tx2"/>
                </a:solidFill>
                <a:latin typeface="Calibri" panose="020F0502020204030204" pitchFamily="34" charset="0"/>
                <a:cs typeface="Calibri" panose="020F0502020204030204" pitchFamily="34" charset="0"/>
              </a:rPr>
              <a:t>: Input Dataset Layout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L : Reference to </a:t>
            </a:r>
            <a:r>
              <a:rPr lang="en-US" dirty="0" err="1">
                <a:solidFill>
                  <a:schemeClr val="tx2"/>
                </a:solidFill>
                <a:latin typeface="Calibri" panose="020F0502020204030204" pitchFamily="34" charset="0"/>
                <a:cs typeface="Calibri" panose="020F0502020204030204" pitchFamily="34" charset="0"/>
              </a:rPr>
              <a:t>Person_Layout</a:t>
            </a:r>
            <a:r>
              <a:rPr lang="en-US" dirty="0">
                <a:solidFill>
                  <a:schemeClr val="tx2"/>
                </a:solidFill>
                <a:latin typeface="Calibri" panose="020F0502020204030204" pitchFamily="34" charset="0"/>
                <a:cs typeface="Calibri" panose="020F0502020204030204" pitchFamily="34" charset="0"/>
              </a:rPr>
              <a:t> fields</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Refers to fields in result dataset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C: Will do the Counting </a:t>
            </a:r>
          </a:p>
        </p:txBody>
      </p:sp>
      <p:pic>
        <p:nvPicPr>
          <p:cNvPr id="9" name="Picture 8">
            <a:extLst>
              <a:ext uri="{FF2B5EF4-FFF2-40B4-BE49-F238E27FC236}">
                <a16:creationId xmlns:a16="http://schemas.microsoft.com/office/drawing/2014/main" id="{0FFDA0EB-C9E3-4B16-A102-18BF42665CC7}"/>
              </a:ext>
            </a:extLst>
          </p:cNvPr>
          <p:cNvPicPr>
            <a:picLocks noChangeAspect="1"/>
          </p:cNvPicPr>
          <p:nvPr/>
        </p:nvPicPr>
        <p:blipFill>
          <a:blip r:embed="rId2"/>
          <a:stretch>
            <a:fillRect/>
          </a:stretch>
        </p:blipFill>
        <p:spPr>
          <a:xfrm>
            <a:off x="175796" y="473696"/>
            <a:ext cx="7154595" cy="6108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4BDB505-F44B-42F1-8FDE-EA9058CCD00B}"/>
              </a:ext>
            </a:extLst>
          </p:cNvPr>
          <p:cNvPicPr>
            <a:picLocks noChangeAspect="1"/>
          </p:cNvPicPr>
          <p:nvPr/>
        </p:nvPicPr>
        <p:blipFill>
          <a:blip r:embed="rId3"/>
          <a:stretch>
            <a:fillRect/>
          </a:stretch>
        </p:blipFill>
        <p:spPr>
          <a:xfrm>
            <a:off x="3980795" y="1537073"/>
            <a:ext cx="2057053" cy="1034995"/>
          </a:xfrm>
          <a:prstGeom prst="rect">
            <a:avLst/>
          </a:prstGeom>
        </p:spPr>
      </p:pic>
      <p:pic>
        <p:nvPicPr>
          <p:cNvPr id="11" name="Picture 10">
            <a:extLst>
              <a:ext uri="{FF2B5EF4-FFF2-40B4-BE49-F238E27FC236}">
                <a16:creationId xmlns:a16="http://schemas.microsoft.com/office/drawing/2014/main" id="{3668C124-D610-444C-BA03-9E291B644D6C}"/>
              </a:ext>
            </a:extLst>
          </p:cNvPr>
          <p:cNvPicPr>
            <a:picLocks noChangeAspect="1"/>
          </p:cNvPicPr>
          <p:nvPr/>
        </p:nvPicPr>
        <p:blipFill>
          <a:blip r:embed="rId4"/>
          <a:stretch>
            <a:fillRect/>
          </a:stretch>
        </p:blipFill>
        <p:spPr>
          <a:xfrm>
            <a:off x="4423679" y="5900531"/>
            <a:ext cx="2524125" cy="904875"/>
          </a:xfrm>
          <a:prstGeom prst="rect">
            <a:avLst/>
          </a:prstGeom>
        </p:spPr>
      </p:pic>
      <p:cxnSp>
        <p:nvCxnSpPr>
          <p:cNvPr id="12" name="Straight Arrow Connector 11">
            <a:extLst>
              <a:ext uri="{FF2B5EF4-FFF2-40B4-BE49-F238E27FC236}">
                <a16:creationId xmlns:a16="http://schemas.microsoft.com/office/drawing/2014/main" id="{F22651A2-49B7-401C-9704-5921686928FF}"/>
              </a:ext>
            </a:extLst>
          </p:cNvPr>
          <p:cNvCxnSpPr>
            <a:endCxn id="7"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429" y="-1194"/>
            <a:ext cx="9980682" cy="1096962"/>
          </a:xfrm>
        </p:spPr>
        <p:txBody>
          <a:bodyPr/>
          <a:lstStyle/>
          <a:p>
            <a:r>
              <a:rPr lang="en-US" b="1" dirty="0">
                <a:solidFill>
                  <a:schemeClr val="tx2"/>
                </a:solidFill>
              </a:rPr>
              <a:t>Example</a:t>
            </a:r>
          </a:p>
        </p:txBody>
      </p:sp>
      <p:sp>
        <p:nvSpPr>
          <p:cNvPr id="8" name="Rounded Rectangle 6">
            <a:extLst>
              <a:ext uri="{FF2B5EF4-FFF2-40B4-BE49-F238E27FC236}">
                <a16:creationId xmlns:a16="http://schemas.microsoft.com/office/drawing/2014/main" id="{8A3C1E84-0656-451B-B857-249ECB6DE320}"/>
              </a:ext>
            </a:extLst>
          </p:cNvPr>
          <p:cNvSpPr/>
          <p:nvPr/>
        </p:nvSpPr>
        <p:spPr>
          <a:xfrm>
            <a:off x="7381103" y="1424610"/>
            <a:ext cx="4362974" cy="3691088"/>
          </a:xfrm>
          <a:prstGeom prst="roundRect">
            <a:avLst/>
          </a:prstGeom>
          <a:solidFill>
            <a:srgbClr val="00B0F0">
              <a:alpha val="46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2"/>
                </a:solidFill>
                <a:latin typeface="Calibri" panose="020F0502020204030204" pitchFamily="34" charset="0"/>
                <a:cs typeface="Calibri" panose="020F0502020204030204" pitchFamily="34" charset="0"/>
              </a:rPr>
              <a:t>CatRecs</a:t>
            </a:r>
            <a:r>
              <a:rPr lang="en-US" dirty="0">
                <a:solidFill>
                  <a:schemeClr val="tx2"/>
                </a:solidFill>
                <a:latin typeface="Calibri" panose="020F0502020204030204" pitchFamily="34" charset="0"/>
                <a:cs typeface="Calibri" panose="020F0502020204030204" pitchFamily="34" charset="0"/>
              </a:rPr>
              <a:t>: Project Name</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NameDS</a:t>
            </a:r>
            <a:r>
              <a:rPr lang="en-US" dirty="0">
                <a:solidFill>
                  <a:schemeClr val="tx2"/>
                </a:solidFill>
                <a:latin typeface="Calibri" panose="020F0502020204030204" pitchFamily="34" charset="0"/>
                <a:cs typeface="Calibri" panose="020F0502020204030204" pitchFamily="34" charset="0"/>
              </a:rPr>
              <a:t>: Input Dataset to loop through</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NameOutRec</a:t>
            </a:r>
            <a:r>
              <a:rPr lang="en-US" dirty="0">
                <a:solidFill>
                  <a:schemeClr val="tx2"/>
                </a:solidFill>
                <a:latin typeface="Calibri" panose="020F0502020204030204" pitchFamily="34" charset="0"/>
                <a:cs typeface="Calibri" panose="020F0502020204030204" pitchFamily="34" charset="0"/>
              </a:rPr>
              <a:t>: Result layout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Refers to fields in result dataset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 LEFT: Assign everything with same field name from </a:t>
            </a:r>
            <a:r>
              <a:rPr lang="en-US" dirty="0" err="1">
                <a:solidFill>
                  <a:schemeClr val="tx2"/>
                </a:solidFill>
                <a:latin typeface="Calibri" panose="020F0502020204030204" pitchFamily="34" charset="0"/>
                <a:cs typeface="Calibri" panose="020F0502020204030204" pitchFamily="34" charset="0"/>
              </a:rPr>
              <a:t>NameDS</a:t>
            </a:r>
            <a:endParaRPr lang="en-US" dirty="0">
              <a:solidFill>
                <a:schemeClr val="tx2"/>
              </a:solidFill>
              <a:latin typeface="Calibri" panose="020F0502020204030204" pitchFamily="34" charset="0"/>
              <a:cs typeface="Calibri" panose="020F0502020204030204" pitchFamily="34" charset="0"/>
            </a:endParaRP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 [ ]: All un-assigned fields will be set to default values</a:t>
            </a:r>
          </a:p>
        </p:txBody>
      </p:sp>
      <p:pic>
        <p:nvPicPr>
          <p:cNvPr id="13" name="Picture 12">
            <a:extLst>
              <a:ext uri="{FF2B5EF4-FFF2-40B4-BE49-F238E27FC236}">
                <a16:creationId xmlns:a16="http://schemas.microsoft.com/office/drawing/2014/main" id="{EAE0834D-460F-40DC-B786-2771865F8A59}"/>
              </a:ext>
            </a:extLst>
          </p:cNvPr>
          <p:cNvPicPr>
            <a:picLocks noChangeAspect="1"/>
          </p:cNvPicPr>
          <p:nvPr/>
        </p:nvPicPr>
        <p:blipFill>
          <a:blip r:embed="rId2"/>
          <a:stretch>
            <a:fillRect/>
          </a:stretch>
        </p:blipFill>
        <p:spPr>
          <a:xfrm>
            <a:off x="239614" y="581519"/>
            <a:ext cx="6723916" cy="5973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4" name="Straight Arrow Connector 13">
            <a:extLst>
              <a:ext uri="{FF2B5EF4-FFF2-40B4-BE49-F238E27FC236}">
                <a16:creationId xmlns:a16="http://schemas.microsoft.com/office/drawing/2014/main" id="{D9ABB1D3-FA23-4B20-A6E8-A4365AD849C6}"/>
              </a:ext>
            </a:extLst>
          </p:cNvPr>
          <p:cNvCxnSpPr>
            <a:cxnSpLocks/>
            <a:endCxn id="8" idx="1"/>
          </p:cNvCxnSpPr>
          <p:nvPr/>
        </p:nvCxnSpPr>
        <p:spPr>
          <a:xfrm flipV="1">
            <a:off x="2823882" y="3270154"/>
            <a:ext cx="4557221" cy="143031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56232F1-08D1-406E-A8D3-62FEED97DAD1}"/>
              </a:ext>
            </a:extLst>
          </p:cNvPr>
          <p:cNvPicPr>
            <a:picLocks noChangeAspect="1"/>
          </p:cNvPicPr>
          <p:nvPr/>
        </p:nvPicPr>
        <p:blipFill>
          <a:blip r:embed="rId3"/>
          <a:stretch>
            <a:fillRect/>
          </a:stretch>
        </p:blipFill>
        <p:spPr>
          <a:xfrm>
            <a:off x="4470744" y="977286"/>
            <a:ext cx="2247900" cy="962025"/>
          </a:xfrm>
          <a:prstGeom prst="rect">
            <a:avLst/>
          </a:prstGeom>
        </p:spPr>
      </p:pic>
      <p:pic>
        <p:nvPicPr>
          <p:cNvPr id="16" name="Picture 15">
            <a:extLst>
              <a:ext uri="{FF2B5EF4-FFF2-40B4-BE49-F238E27FC236}">
                <a16:creationId xmlns:a16="http://schemas.microsoft.com/office/drawing/2014/main" id="{079A6A85-1D7E-4968-A2CA-4A2E3ED76514}"/>
              </a:ext>
            </a:extLst>
          </p:cNvPr>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18266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C5856C39-D2CF-4026-908C-8159D8BEF47C}"/>
              </a:ext>
            </a:extLst>
          </p:cNvPr>
          <p:cNvPicPr>
            <a:picLocks noChangeAspect="1"/>
          </p:cNvPicPr>
          <p:nvPr/>
        </p:nvPicPr>
        <p:blipFill>
          <a:blip r:embed="rId3"/>
          <a:stretch>
            <a:fillRect/>
          </a:stretch>
        </p:blipFill>
        <p:spPr>
          <a:xfrm>
            <a:off x="9868295" y="5357069"/>
            <a:ext cx="1808652" cy="308452"/>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CBBC7FB8-DB7B-4D45-AB02-E0A283166D24}"/>
              </a:ext>
            </a:extLst>
          </p:cNvPr>
          <p:cNvPicPr>
            <a:picLocks noChangeAspect="1"/>
          </p:cNvPicPr>
          <p:nvPr/>
        </p:nvPicPr>
        <p:blipFill>
          <a:blip r:embed="rId4"/>
          <a:stretch>
            <a:fillRect/>
          </a:stretch>
        </p:blipFill>
        <p:spPr>
          <a:xfrm>
            <a:off x="10034706" y="4920254"/>
            <a:ext cx="1402056" cy="308452"/>
          </a:xfrm>
          <a:prstGeom prst="rect">
            <a:avLst/>
          </a:prstGeom>
          <a:scene3d>
            <a:camera prst="orthographicFront"/>
            <a:lightRig rig="threePt" dir="t"/>
          </a:scene3d>
          <a:sp3d>
            <a:bevelT/>
          </a:sp3d>
        </p:spPr>
      </p:pic>
      <p:sp>
        <p:nvSpPr>
          <p:cNvPr id="9" name="Rectangle 8">
            <a:extLst>
              <a:ext uri="{FF2B5EF4-FFF2-40B4-BE49-F238E27FC236}">
                <a16:creationId xmlns:a16="http://schemas.microsoft.com/office/drawing/2014/main" id="{16CBFF87-517B-4925-BF39-7789EBAF52AA}"/>
              </a:ext>
            </a:extLst>
          </p:cNvPr>
          <p:cNvSpPr/>
          <p:nvPr/>
        </p:nvSpPr>
        <p:spPr>
          <a:xfrm>
            <a:off x="1245873" y="1808513"/>
            <a:ext cx="8047756" cy="3046988"/>
          </a:xfrm>
          <a:prstGeom prst="rect">
            <a:avLst/>
          </a:prstGeom>
        </p:spPr>
        <p:txBody>
          <a:bodyPr wrap="square">
            <a:spAutoFit/>
          </a:bodyPr>
          <a:lstStyle/>
          <a:p>
            <a:r>
              <a:rPr lang="en-US" sz="1600" dirty="0">
                <a:solidFill>
                  <a:schemeClr val="tx2"/>
                </a:solidFill>
              </a:rPr>
              <a:t>//  Let’s review </a:t>
            </a:r>
            <a:r>
              <a:rPr lang="en-US" sz="1600" dirty="0" err="1">
                <a:solidFill>
                  <a:schemeClr val="tx2"/>
                </a:solidFill>
              </a:rPr>
              <a:t>getCars</a:t>
            </a:r>
            <a:r>
              <a:rPr lang="en-US" sz="1600" dirty="0">
                <a:solidFill>
                  <a:schemeClr val="tx2"/>
                </a:solidFill>
              </a:rPr>
              <a:t> and work on </a:t>
            </a:r>
            <a:r>
              <a:rPr lang="en-US" sz="1600" dirty="0" err="1">
                <a:solidFill>
                  <a:schemeClr val="tx2"/>
                </a:solidFill>
              </a:rPr>
              <a:t>cars_projects</a:t>
            </a:r>
            <a:endParaRPr lang="en-US" sz="1600" dirty="0">
              <a:solidFill>
                <a:schemeClr val="tx2"/>
              </a:solidFill>
            </a:endParaRPr>
          </a:p>
          <a:p>
            <a:endParaRPr lang="en-US" sz="1600" dirty="0">
              <a:solidFill>
                <a:schemeClr val="tx2"/>
              </a:solidFill>
            </a:endParaRPr>
          </a:p>
          <a:p>
            <a:r>
              <a:rPr lang="en-US" sz="1600" dirty="0">
                <a:solidFill>
                  <a:schemeClr val="tx2"/>
                </a:solidFill>
              </a:rPr>
              <a:t>// We will be reviewing the TRANSFORM and add the following fields:</a:t>
            </a:r>
          </a:p>
          <a:p>
            <a:endParaRPr lang="en-US" sz="1600" dirty="0">
              <a:solidFill>
                <a:schemeClr val="tx2"/>
              </a:solidFill>
            </a:endParaRPr>
          </a:p>
          <a:p>
            <a:r>
              <a:rPr lang="en-US" sz="1600" dirty="0" err="1">
                <a:solidFill>
                  <a:schemeClr val="tx2"/>
                </a:solidFill>
              </a:rPr>
              <a:t>Old_Exp</a:t>
            </a:r>
            <a:r>
              <a:rPr lang="en-US" sz="1600" dirty="0">
                <a:solidFill>
                  <a:schemeClr val="tx2"/>
                </a:solidFill>
              </a:rPr>
              <a:t>: If price &gt;= 10000 AND year &lt;= 2012, then it's pricey</a:t>
            </a:r>
          </a:p>
          <a:p>
            <a:endParaRPr lang="en-US" sz="1600" dirty="0">
              <a:solidFill>
                <a:schemeClr val="tx2"/>
              </a:solidFill>
            </a:endParaRPr>
          </a:p>
          <a:p>
            <a:r>
              <a:rPr lang="en-US" sz="1600" dirty="0" err="1">
                <a:solidFill>
                  <a:schemeClr val="tx2"/>
                </a:solidFill>
              </a:rPr>
              <a:t>colorType</a:t>
            </a:r>
            <a:r>
              <a:rPr lang="en-US" sz="1600" dirty="0">
                <a:solidFill>
                  <a:schemeClr val="tx2"/>
                </a:solidFill>
              </a:rPr>
              <a:t>: If color is part </a:t>
            </a:r>
            <a:r>
              <a:rPr lang="en-US" sz="1600" dirty="0" err="1">
                <a:solidFill>
                  <a:schemeClr val="tx2"/>
                </a:solidFill>
              </a:rPr>
              <a:t>invalidColors</a:t>
            </a:r>
            <a:r>
              <a:rPr lang="en-US" sz="1600" dirty="0">
                <a:solidFill>
                  <a:schemeClr val="tx2"/>
                </a:solidFill>
              </a:rPr>
              <a:t> then 'Invalid Entry’, if part of </a:t>
            </a:r>
            <a:r>
              <a:rPr lang="en-US" sz="1600" dirty="0" err="1">
                <a:solidFill>
                  <a:schemeClr val="tx2"/>
                </a:solidFill>
              </a:rPr>
              <a:t>darkColors</a:t>
            </a:r>
            <a:r>
              <a:rPr lang="en-US" sz="1600" dirty="0">
                <a:solidFill>
                  <a:schemeClr val="tx2"/>
                </a:solidFill>
              </a:rPr>
              <a:t> then 'Dark', else is 'Light' color</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spTree>
    <p:extLst>
      <p:ext uri="{BB962C8B-B14F-4D97-AF65-F5344CB8AC3E}">
        <p14:creationId xmlns:p14="http://schemas.microsoft.com/office/powerpoint/2010/main" val="181610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4C9A-3627-49AD-B059-C46312A250D3}"/>
              </a:ext>
            </a:extLst>
          </p:cNvPr>
          <p:cNvSpPr>
            <a:spLocks noGrp="1"/>
          </p:cNvSpPr>
          <p:nvPr>
            <p:ph type="title"/>
          </p:nvPr>
        </p:nvSpPr>
        <p:spPr/>
        <p:txBody>
          <a:bodyPr/>
          <a:lstStyle/>
          <a:p>
            <a:pPr algn="ctr"/>
            <a:r>
              <a:rPr lang="en-US" dirty="0"/>
              <a:t>Std </a:t>
            </a:r>
            <a:r>
              <a:rPr lang="en-US" dirty="0" err="1"/>
              <a:t>libraray</a:t>
            </a:r>
            <a:endParaRPr lang="en-US" dirty="0"/>
          </a:p>
        </p:txBody>
      </p:sp>
    </p:spTree>
    <p:extLst>
      <p:ext uri="{BB962C8B-B14F-4D97-AF65-F5344CB8AC3E}">
        <p14:creationId xmlns:p14="http://schemas.microsoft.com/office/powerpoint/2010/main" val="128904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600200"/>
            <a:ext cx="9123317" cy="4281985"/>
          </a:xfrm>
        </p:spPr>
        <p:txBody>
          <a:bodyPr>
            <a:normAutofit fontScale="85000" lnSpcReduction="20000"/>
          </a:bodyPr>
          <a:lstStyle/>
          <a:p>
            <a:pPr marL="0" indent="0">
              <a:buNone/>
            </a:pPr>
            <a:r>
              <a:rPr lang="en-US" dirty="0"/>
              <a:t>STD (Standard) Library, provides, prebuild function to provide more support for ECL language.</a:t>
            </a:r>
          </a:p>
          <a:p>
            <a:pPr marL="0" indent="0">
              <a:buNone/>
            </a:pPr>
            <a:r>
              <a:rPr lang="en-US" dirty="0"/>
              <a:t>This library includes supports for:</a:t>
            </a:r>
          </a:p>
          <a:p>
            <a:r>
              <a:rPr lang="en-US" dirty="0"/>
              <a:t>String handling</a:t>
            </a:r>
          </a:p>
          <a:p>
            <a:pPr lvl="1"/>
            <a:r>
              <a:rPr lang="en-US" dirty="0" err="1"/>
              <a:t>Std.Str</a:t>
            </a:r>
            <a:endParaRPr lang="en-US" dirty="0"/>
          </a:p>
          <a:p>
            <a:pPr lvl="1"/>
            <a:r>
              <a:rPr lang="en-US" dirty="0" err="1"/>
              <a:t>Std.Uni</a:t>
            </a:r>
            <a:endParaRPr lang="en-US" dirty="0"/>
          </a:p>
          <a:p>
            <a:r>
              <a:rPr lang="en-US" dirty="0"/>
              <a:t>Date &amp; Time</a:t>
            </a:r>
          </a:p>
          <a:p>
            <a:pPr lvl="1"/>
            <a:r>
              <a:rPr lang="en-US" dirty="0" err="1"/>
              <a:t>Std.Date</a:t>
            </a:r>
            <a:endParaRPr lang="en-US" dirty="0"/>
          </a:p>
          <a:p>
            <a:r>
              <a:rPr lang="en-US" dirty="0"/>
              <a:t>Files</a:t>
            </a:r>
          </a:p>
          <a:p>
            <a:pPr lvl="1"/>
            <a:r>
              <a:rPr lang="en-US" dirty="0" err="1"/>
              <a:t>Std.File</a:t>
            </a:r>
            <a:endParaRPr lang="en-US" dirty="0"/>
          </a:p>
          <a:p>
            <a:r>
              <a:rPr lang="en-US" dirty="0"/>
              <a:t>Clusters</a:t>
            </a:r>
          </a:p>
          <a:p>
            <a:pPr lvl="1"/>
            <a:r>
              <a:rPr lang="en-US" dirty="0" err="1"/>
              <a:t>Std.System.Thorlib</a:t>
            </a:r>
            <a:endParaRPr lang="en-US" dirty="0"/>
          </a:p>
          <a:p>
            <a:r>
              <a:rPr lang="en-US" dirty="0"/>
              <a:t>Jobs</a:t>
            </a:r>
          </a:p>
          <a:p>
            <a:pPr lvl="1"/>
            <a:r>
              <a:rPr lang="en-US" dirty="0" err="1"/>
              <a:t>Std.System.Job</a:t>
            </a:r>
            <a:endParaRPr lang="en-US" dirty="0"/>
          </a:p>
          <a:p>
            <a:r>
              <a:rPr lang="en-US" dirty="0"/>
              <a:t>And more</a:t>
            </a:r>
          </a:p>
          <a:p>
            <a:pPr marL="0" indent="0">
              <a:buNone/>
            </a:pPr>
            <a:endParaRPr lang="en-US" dirty="0"/>
          </a:p>
        </p:txBody>
      </p:sp>
    </p:spTree>
    <p:extLst>
      <p:ext uri="{BB962C8B-B14F-4D97-AF65-F5344CB8AC3E}">
        <p14:creationId xmlns:p14="http://schemas.microsoft.com/office/powerpoint/2010/main" val="214503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CompareIgnoreCase</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600200"/>
            <a:ext cx="9123317" cy="4281985"/>
          </a:xfrm>
        </p:spPr>
        <p:txBody>
          <a:bodyPr>
            <a:normAutofit/>
          </a:bodyPr>
          <a:lstStyle/>
          <a:p>
            <a:pPr marL="0" indent="0">
              <a:buNone/>
            </a:pPr>
            <a:r>
              <a:rPr lang="en-US" sz="1800" b="1" dirty="0" err="1"/>
              <a:t>CompareIgnoreCase</a:t>
            </a:r>
            <a:r>
              <a:rPr lang="en-US" sz="1800" dirty="0"/>
              <a:t> </a:t>
            </a:r>
          </a:p>
          <a:p>
            <a:r>
              <a:rPr lang="en-US" sz="1800" dirty="0"/>
              <a:t>Ignoring any differences in the case of the letters</a:t>
            </a:r>
          </a:p>
          <a:p>
            <a:r>
              <a:rPr lang="en-US" sz="1800" dirty="0"/>
              <a:t>Returns zero (0) if the source1 and source2 strings contain the same data</a:t>
            </a:r>
          </a:p>
          <a:p>
            <a:r>
              <a:rPr lang="en-US" sz="1800" dirty="0"/>
              <a:t>Returns negative one (-1) if source1 &lt; source2 </a:t>
            </a:r>
          </a:p>
          <a:p>
            <a:r>
              <a:rPr lang="en-US" sz="1800" dirty="0"/>
              <a:t>Returns positive one (1) if source1 &gt; source2</a:t>
            </a:r>
          </a:p>
        </p:txBody>
      </p:sp>
      <p:pic>
        <p:nvPicPr>
          <p:cNvPr id="7" name="Picture 6">
            <a:extLst>
              <a:ext uri="{FF2B5EF4-FFF2-40B4-BE49-F238E27FC236}">
                <a16:creationId xmlns:a16="http://schemas.microsoft.com/office/drawing/2014/main" id="{2BDEEF14-61D8-4F0D-BE78-FD0EFF75302F}"/>
              </a:ext>
            </a:extLst>
          </p:cNvPr>
          <p:cNvPicPr>
            <a:picLocks noChangeAspect="1"/>
          </p:cNvPicPr>
          <p:nvPr/>
        </p:nvPicPr>
        <p:blipFill>
          <a:blip r:embed="rId2"/>
          <a:stretch>
            <a:fillRect/>
          </a:stretch>
        </p:blipFill>
        <p:spPr>
          <a:xfrm>
            <a:off x="7847394" y="1600200"/>
            <a:ext cx="3629532" cy="447737"/>
          </a:xfrm>
          <a:prstGeom prst="rect">
            <a:avLst/>
          </a:prstGeom>
          <a:ln w="57150" cap="sq">
            <a:solidFill>
              <a:srgbClr val="0070C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5142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pic>
        <p:nvPicPr>
          <p:cNvPr id="4" name="Picture 3"/>
          <p:cNvPicPr>
            <a:picLocks noChangeAspect="1"/>
          </p:cNvPicPr>
          <p:nvPr/>
        </p:nvPicPr>
        <p:blipFill>
          <a:blip r:embed="rId2"/>
          <a:stretch>
            <a:fillRect/>
          </a:stretch>
        </p:blipFill>
        <p:spPr>
          <a:xfrm>
            <a:off x="1688755" y="2714673"/>
            <a:ext cx="8513409" cy="2825879"/>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1688755" y="1757485"/>
            <a:ext cx="1376600"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Cluster Actions</a:t>
            </a:r>
          </a:p>
        </p:txBody>
      </p:sp>
      <p:cxnSp>
        <p:nvCxnSpPr>
          <p:cNvPr id="9" name="Straight Arrow Connector 8"/>
          <p:cNvCxnSpPr>
            <a:stCxn id="10" idx="0"/>
            <a:endCxn id="8" idx="4"/>
          </p:cNvCxnSpPr>
          <p:nvPr/>
        </p:nvCxnSpPr>
        <p:spPr>
          <a:xfrm flipH="1" flipV="1">
            <a:off x="2377055" y="2499754"/>
            <a:ext cx="976216" cy="7179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678238" y="3217702"/>
            <a:ext cx="135006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3" name="Oval 12"/>
          <p:cNvSpPr/>
          <p:nvPr/>
        </p:nvSpPr>
        <p:spPr>
          <a:xfrm>
            <a:off x="4629637" y="1767510"/>
            <a:ext cx="1647595" cy="7422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WU Actions</a:t>
            </a:r>
          </a:p>
        </p:txBody>
      </p:sp>
      <p:cxnSp>
        <p:nvCxnSpPr>
          <p:cNvPr id="14" name="Straight Arrow Connector 13"/>
          <p:cNvCxnSpPr>
            <a:stCxn id="15" idx="0"/>
            <a:endCxn id="13" idx="4"/>
          </p:cNvCxnSpPr>
          <p:nvPr/>
        </p:nvCxnSpPr>
        <p:spPr>
          <a:xfrm flipH="1" flipV="1">
            <a:off x="5453435" y="2509778"/>
            <a:ext cx="32069" cy="7079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356023" y="3217702"/>
            <a:ext cx="2258962"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0" name="Oval 19"/>
          <p:cNvSpPr/>
          <p:nvPr/>
        </p:nvSpPr>
        <p:spPr>
          <a:xfrm>
            <a:off x="6525100" y="1960246"/>
            <a:ext cx="1557556" cy="6469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Priorities </a:t>
            </a:r>
          </a:p>
        </p:txBody>
      </p:sp>
      <p:cxnSp>
        <p:nvCxnSpPr>
          <p:cNvPr id="21" name="Straight Arrow Connector 20"/>
          <p:cNvCxnSpPr>
            <a:stCxn id="22" idx="0"/>
            <a:endCxn id="20" idx="4"/>
          </p:cNvCxnSpPr>
          <p:nvPr/>
        </p:nvCxnSpPr>
        <p:spPr>
          <a:xfrm flipH="1" flipV="1">
            <a:off x="7303878" y="2607214"/>
            <a:ext cx="6334" cy="6104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728575" y="3217702"/>
            <a:ext cx="1163273"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7" name="Oval 26"/>
          <p:cNvSpPr/>
          <p:nvPr/>
        </p:nvSpPr>
        <p:spPr>
          <a:xfrm>
            <a:off x="8352311" y="1852786"/>
            <a:ext cx="1647595" cy="7422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Queuing</a:t>
            </a:r>
            <a:r>
              <a:rPr kumimoji="0" lang="en-US" sz="1100" b="0" i="0" u="none" strike="noStrike" kern="1200" cap="none" spc="0" normalizeH="0" noProof="0" dirty="0">
                <a:ln>
                  <a:noFill/>
                </a:ln>
                <a:solidFill>
                  <a:prstClr val="black"/>
                </a:solidFill>
                <a:effectLst/>
                <a:uLnTx/>
                <a:uFillTx/>
                <a:latin typeface="Corbel" panose="020B0503020204020204"/>
                <a:ea typeface="+mn-ea"/>
                <a:cs typeface="+mn-cs"/>
              </a:rPr>
              <a:t> Option</a:t>
            </a: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 </a:t>
            </a:r>
          </a:p>
        </p:txBody>
      </p:sp>
      <p:cxnSp>
        <p:nvCxnSpPr>
          <p:cNvPr id="28" name="Straight Arrow Connector 27"/>
          <p:cNvCxnSpPr>
            <a:stCxn id="29" idx="0"/>
            <a:endCxn id="27" idx="4"/>
          </p:cNvCxnSpPr>
          <p:nvPr/>
        </p:nvCxnSpPr>
        <p:spPr>
          <a:xfrm flipV="1">
            <a:off x="8711851" y="2595054"/>
            <a:ext cx="464258" cy="6226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7988539" y="3217702"/>
            <a:ext cx="1446623"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0800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0D1976-957A-456D-86EB-EA4C71789AD1}"/>
              </a:ext>
            </a:extLst>
          </p:cNvPr>
          <p:cNvPicPr>
            <a:picLocks noChangeAspect="1"/>
          </p:cNvPicPr>
          <p:nvPr/>
        </p:nvPicPr>
        <p:blipFill>
          <a:blip r:embed="rId2"/>
          <a:stretch>
            <a:fillRect/>
          </a:stretch>
        </p:blipFill>
        <p:spPr>
          <a:xfrm>
            <a:off x="2288265" y="1930020"/>
            <a:ext cx="7260563" cy="2535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1">
            <a:extLst>
              <a:ext uri="{FF2B5EF4-FFF2-40B4-BE49-F238E27FC236}">
                <a16:creationId xmlns:a16="http://schemas.microsoft.com/office/drawing/2014/main" id="{D24BBDC2-47D2-4AE9-BC8D-93CAA2303A01}"/>
              </a:ext>
            </a:extLst>
          </p:cNvPr>
          <p:cNvSpPr txBox="1">
            <a:spLocks/>
          </p:cNvSpPr>
          <p:nvPr/>
        </p:nvSpPr>
        <p:spPr>
          <a:xfrm>
            <a:off x="1105659" y="544032"/>
            <a:ext cx="9980682" cy="1096962"/>
          </a:xfrm>
          <a:prstGeom prst="rect">
            <a:avLst/>
          </a:prstGeom>
        </p:spPr>
        <p:txBody>
          <a:bodyPr/>
          <a:lstStyle>
            <a:lvl1pPr algn="l" defTabSz="914400" rtl="0" eaLnBrk="1" latinLnBrk="0" hangingPunct="1">
              <a:lnSpc>
                <a:spcPct val="90000"/>
              </a:lnSpc>
              <a:spcBef>
                <a:spcPct val="0"/>
              </a:spcBef>
              <a:buNone/>
              <a:defRPr lang="en-US" sz="2800" b="1" kern="1200" dirty="0">
                <a:solidFill>
                  <a:schemeClr val="tx2"/>
                </a:solidFill>
                <a:latin typeface="+mj-lt"/>
                <a:ea typeface="+mj-ea"/>
                <a:cs typeface="+mj-cs"/>
              </a:defRPr>
            </a:lvl1pPr>
          </a:lstStyle>
          <a:p>
            <a:r>
              <a:rPr lang="en-US"/>
              <a:t>STD Library – CompareIgnoreCase</a:t>
            </a:r>
          </a:p>
        </p:txBody>
      </p:sp>
    </p:spTree>
    <p:extLst>
      <p:ext uri="{BB962C8B-B14F-4D97-AF65-F5344CB8AC3E}">
        <p14:creationId xmlns:p14="http://schemas.microsoft.com/office/powerpoint/2010/main" val="37573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CountWords</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881616" y="1599004"/>
            <a:ext cx="9123317" cy="4281985"/>
          </a:xfrm>
        </p:spPr>
        <p:txBody>
          <a:bodyPr>
            <a:normAutofit/>
          </a:bodyPr>
          <a:lstStyle/>
          <a:p>
            <a:pPr marL="0" indent="0">
              <a:buNone/>
            </a:pPr>
            <a:r>
              <a:rPr lang="en-US" sz="1800" b="1" dirty="0" err="1"/>
              <a:t>CountWords</a:t>
            </a:r>
            <a:endParaRPr lang="en-US" sz="1800" b="1" dirty="0"/>
          </a:p>
          <a:p>
            <a:pPr marL="0" indent="0">
              <a:buNone/>
            </a:pPr>
            <a:endParaRPr lang="en-US" sz="1800" b="1" dirty="0"/>
          </a:p>
          <a:p>
            <a:pPr marL="0" indent="0">
              <a:buNone/>
            </a:pPr>
            <a:r>
              <a:rPr lang="en-US" sz="1800" dirty="0"/>
              <a:t>Returns the number of words in the source string based on the specified separator</a:t>
            </a:r>
          </a:p>
          <a:p>
            <a:pPr marL="0" indent="0">
              <a:buNone/>
            </a:pPr>
            <a:endParaRPr lang="en-US" sz="1800" b="1" dirty="0"/>
          </a:p>
          <a:p>
            <a:r>
              <a:rPr lang="en-US" sz="1800" dirty="0">
                <a:solidFill>
                  <a:srgbClr val="C00000"/>
                </a:solidFill>
              </a:rPr>
              <a:t>source</a:t>
            </a:r>
            <a:r>
              <a:rPr lang="en-US" sz="1800" dirty="0"/>
              <a:t> A string containing the words to count</a:t>
            </a:r>
          </a:p>
          <a:p>
            <a:r>
              <a:rPr lang="en-US" sz="1800" dirty="0">
                <a:solidFill>
                  <a:srgbClr val="C00000"/>
                </a:solidFill>
              </a:rPr>
              <a:t>separator</a:t>
            </a:r>
            <a:r>
              <a:rPr lang="en-US" sz="1800" dirty="0"/>
              <a:t> A string containing the word delimiter to use</a:t>
            </a:r>
            <a:endParaRPr lang="en-US" sz="1800" b="1" dirty="0"/>
          </a:p>
        </p:txBody>
      </p:sp>
      <p:pic>
        <p:nvPicPr>
          <p:cNvPr id="6" name="Picture 5">
            <a:extLst>
              <a:ext uri="{FF2B5EF4-FFF2-40B4-BE49-F238E27FC236}">
                <a16:creationId xmlns:a16="http://schemas.microsoft.com/office/drawing/2014/main" id="{1079EC84-6512-4781-8573-87A6A6CB78A0}"/>
              </a:ext>
            </a:extLst>
          </p:cNvPr>
          <p:cNvPicPr>
            <a:picLocks noChangeAspect="1"/>
          </p:cNvPicPr>
          <p:nvPr/>
        </p:nvPicPr>
        <p:blipFill>
          <a:blip r:embed="rId2"/>
          <a:stretch>
            <a:fillRect/>
          </a:stretch>
        </p:blipFill>
        <p:spPr>
          <a:xfrm>
            <a:off x="6878949" y="1599004"/>
            <a:ext cx="4740808" cy="602007"/>
          </a:xfrm>
          <a:prstGeom prst="rect">
            <a:avLst/>
          </a:prstGeom>
          <a:ln w="76200" cap="sq">
            <a:solidFill>
              <a:srgbClr val="FF0066"/>
            </a:solidFill>
            <a:miter lim="800000"/>
          </a:ln>
          <a:effectLst>
            <a:outerShdw blurRad="57150" dist="50800" dir="2700000" algn="tl" rotWithShape="0">
              <a:srgbClr val="000000">
                <a:alpha val="40000"/>
              </a:srgbClr>
            </a:outerShdw>
          </a:effectLst>
        </p:spPr>
      </p:pic>
      <p:pic>
        <p:nvPicPr>
          <p:cNvPr id="4" name="Picture 3">
            <a:extLst>
              <a:ext uri="{FF2B5EF4-FFF2-40B4-BE49-F238E27FC236}">
                <a16:creationId xmlns:a16="http://schemas.microsoft.com/office/drawing/2014/main" id="{A79F7AF4-4D76-45D1-A74C-4A4FB0FFD16C}"/>
              </a:ext>
            </a:extLst>
          </p:cNvPr>
          <p:cNvPicPr>
            <a:picLocks noChangeAspect="1"/>
          </p:cNvPicPr>
          <p:nvPr/>
        </p:nvPicPr>
        <p:blipFill>
          <a:blip r:embed="rId3"/>
          <a:stretch>
            <a:fillRect/>
          </a:stretch>
        </p:blipFill>
        <p:spPr>
          <a:xfrm>
            <a:off x="6969008" y="3468558"/>
            <a:ext cx="4740808" cy="2376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84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Find</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977310" y="1615068"/>
            <a:ext cx="9172161" cy="4281985"/>
          </a:xfrm>
        </p:spPr>
        <p:txBody>
          <a:bodyPr>
            <a:normAutofit/>
          </a:bodyPr>
          <a:lstStyle/>
          <a:p>
            <a:pPr marL="0" indent="0">
              <a:buNone/>
            </a:pPr>
            <a:r>
              <a:rPr lang="en-US" sz="1800" b="1" dirty="0"/>
              <a:t>Find</a:t>
            </a:r>
          </a:p>
          <a:p>
            <a:pPr marL="0" indent="0">
              <a:buNone/>
            </a:pPr>
            <a:r>
              <a:rPr lang="en-US" sz="1800" dirty="0"/>
              <a:t>Return the beginning index position within the source string of the specified instance of the target string. </a:t>
            </a:r>
          </a:p>
          <a:p>
            <a:pPr marL="0" indent="0">
              <a:buNone/>
            </a:pPr>
            <a:r>
              <a:rPr lang="en-US" sz="1800" dirty="0"/>
              <a:t>Returns0, if target is not found or specified instance is greater than the number of occurrences of the target. </a:t>
            </a:r>
          </a:p>
          <a:p>
            <a:r>
              <a:rPr lang="en-US" sz="1800" dirty="0">
                <a:solidFill>
                  <a:srgbClr val="6699FF"/>
                </a:solidFill>
              </a:rPr>
              <a:t>source</a:t>
            </a:r>
            <a:r>
              <a:rPr lang="en-US" sz="1800" dirty="0"/>
              <a:t> A string containing the data to search.</a:t>
            </a:r>
          </a:p>
          <a:p>
            <a:r>
              <a:rPr lang="en-US" sz="1800" dirty="0">
                <a:solidFill>
                  <a:srgbClr val="6699FF"/>
                </a:solidFill>
              </a:rPr>
              <a:t>target</a:t>
            </a:r>
            <a:r>
              <a:rPr lang="en-US" sz="1800" dirty="0"/>
              <a:t> A string containing the substring to search for.</a:t>
            </a:r>
          </a:p>
          <a:p>
            <a:r>
              <a:rPr lang="en-US" sz="1800" dirty="0">
                <a:solidFill>
                  <a:srgbClr val="6699FF"/>
                </a:solidFill>
              </a:rPr>
              <a:t>instance</a:t>
            </a:r>
            <a:r>
              <a:rPr lang="en-US" sz="1800" dirty="0"/>
              <a:t> An integer specifying which occurrence of the target to find.</a:t>
            </a:r>
          </a:p>
        </p:txBody>
      </p:sp>
      <p:pic>
        <p:nvPicPr>
          <p:cNvPr id="4" name="Picture 3">
            <a:extLst>
              <a:ext uri="{FF2B5EF4-FFF2-40B4-BE49-F238E27FC236}">
                <a16:creationId xmlns:a16="http://schemas.microsoft.com/office/drawing/2014/main" id="{B3108898-7045-4ACB-B0BE-1E9B01D606A0}"/>
              </a:ext>
            </a:extLst>
          </p:cNvPr>
          <p:cNvPicPr>
            <a:picLocks noChangeAspect="1"/>
          </p:cNvPicPr>
          <p:nvPr/>
        </p:nvPicPr>
        <p:blipFill>
          <a:blip r:embed="rId2"/>
          <a:stretch>
            <a:fillRect/>
          </a:stretch>
        </p:blipFill>
        <p:spPr>
          <a:xfrm>
            <a:off x="7486354" y="1481588"/>
            <a:ext cx="3867225" cy="527349"/>
          </a:xfrm>
          <a:prstGeom prst="rect">
            <a:avLst/>
          </a:prstGeom>
          <a:ln w="76200" cap="sq">
            <a:solidFill>
              <a:srgbClr val="FF9999"/>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6E85BE15-97AF-4DE9-8BCA-82D1558ABEA1}"/>
              </a:ext>
            </a:extLst>
          </p:cNvPr>
          <p:cNvPicPr>
            <a:picLocks noChangeAspect="1"/>
          </p:cNvPicPr>
          <p:nvPr/>
        </p:nvPicPr>
        <p:blipFill>
          <a:blip r:embed="rId3"/>
          <a:stretch>
            <a:fillRect/>
          </a:stretch>
        </p:blipFill>
        <p:spPr>
          <a:xfrm>
            <a:off x="2950175" y="5077957"/>
            <a:ext cx="4906060" cy="1381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47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FindReplace</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742893"/>
            <a:ext cx="9123317" cy="4281985"/>
          </a:xfrm>
        </p:spPr>
        <p:txBody>
          <a:bodyPr>
            <a:normAutofit/>
          </a:bodyPr>
          <a:lstStyle/>
          <a:p>
            <a:pPr marL="0" indent="0">
              <a:buNone/>
            </a:pPr>
            <a:r>
              <a:rPr lang="en-US" sz="1800" b="1" dirty="0" err="1"/>
              <a:t>FindReplace</a:t>
            </a:r>
            <a:endParaRPr lang="en-US" sz="1800" b="1" dirty="0"/>
          </a:p>
          <a:p>
            <a:pPr marL="0" indent="0">
              <a:buNone/>
            </a:pPr>
            <a:r>
              <a:rPr lang="en-US" sz="1800" dirty="0"/>
              <a:t>Returns the source string with the replacement string substituted for all instances of the target string . </a:t>
            </a:r>
          </a:p>
          <a:p>
            <a:pPr marL="0" indent="0">
              <a:buNone/>
            </a:pPr>
            <a:r>
              <a:rPr lang="en-US" sz="1800" dirty="0"/>
              <a:t>It’s case sensitive. </a:t>
            </a:r>
          </a:p>
          <a:p>
            <a:pPr marL="0" indent="0">
              <a:buNone/>
            </a:pPr>
            <a:r>
              <a:rPr lang="en-US" sz="1800" dirty="0"/>
              <a:t>If the target string is not in the source string, it returns the source string unaltered.</a:t>
            </a:r>
          </a:p>
          <a:p>
            <a:r>
              <a:rPr lang="en-US" sz="1800" dirty="0">
                <a:solidFill>
                  <a:srgbClr val="0070C0"/>
                </a:solidFill>
              </a:rPr>
              <a:t>source</a:t>
            </a:r>
            <a:r>
              <a:rPr lang="en-US" sz="1800" dirty="0"/>
              <a:t> A string containing the data to search</a:t>
            </a:r>
          </a:p>
          <a:p>
            <a:r>
              <a:rPr lang="en-US" sz="1800" dirty="0">
                <a:solidFill>
                  <a:srgbClr val="0070C0"/>
                </a:solidFill>
              </a:rPr>
              <a:t>target</a:t>
            </a:r>
            <a:r>
              <a:rPr lang="en-US" sz="1800" dirty="0"/>
              <a:t> A string containing the substring to search for. </a:t>
            </a:r>
          </a:p>
          <a:p>
            <a:r>
              <a:rPr lang="en-US" sz="1800" dirty="0">
                <a:solidFill>
                  <a:srgbClr val="0070C0"/>
                </a:solidFill>
              </a:rPr>
              <a:t>replacement</a:t>
            </a:r>
            <a:r>
              <a:rPr lang="en-US" sz="1800" dirty="0"/>
              <a:t> A string containing the replacement data. </a:t>
            </a:r>
          </a:p>
        </p:txBody>
      </p:sp>
      <p:pic>
        <p:nvPicPr>
          <p:cNvPr id="8" name="Picture 7">
            <a:extLst>
              <a:ext uri="{FF2B5EF4-FFF2-40B4-BE49-F238E27FC236}">
                <a16:creationId xmlns:a16="http://schemas.microsoft.com/office/drawing/2014/main" id="{0B6F0E82-B79E-4152-AE1A-4FDFDE7DF30C}"/>
              </a:ext>
            </a:extLst>
          </p:cNvPr>
          <p:cNvPicPr>
            <a:picLocks noChangeAspect="1"/>
          </p:cNvPicPr>
          <p:nvPr/>
        </p:nvPicPr>
        <p:blipFill>
          <a:blip r:embed="rId2"/>
          <a:stretch>
            <a:fillRect/>
          </a:stretch>
        </p:blipFill>
        <p:spPr>
          <a:xfrm>
            <a:off x="7415218" y="1658476"/>
            <a:ext cx="4048690" cy="41915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183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03A00B-573E-4688-B89A-152AE8D09680}"/>
              </a:ext>
            </a:extLst>
          </p:cNvPr>
          <p:cNvPicPr>
            <a:picLocks noChangeAspect="1"/>
          </p:cNvPicPr>
          <p:nvPr/>
        </p:nvPicPr>
        <p:blipFill>
          <a:blip r:embed="rId2"/>
          <a:stretch>
            <a:fillRect/>
          </a:stretch>
        </p:blipFill>
        <p:spPr>
          <a:xfrm>
            <a:off x="1644314" y="2028940"/>
            <a:ext cx="9257840" cy="2314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1">
            <a:extLst>
              <a:ext uri="{FF2B5EF4-FFF2-40B4-BE49-F238E27FC236}">
                <a16:creationId xmlns:a16="http://schemas.microsoft.com/office/drawing/2014/main" id="{0D3A0EC1-90BC-47C3-8BB3-81CDFD8BC227}"/>
              </a:ext>
            </a:extLst>
          </p:cNvPr>
          <p:cNvSpPr txBox="1">
            <a:spLocks/>
          </p:cNvSpPr>
          <p:nvPr/>
        </p:nvSpPr>
        <p:spPr>
          <a:xfrm>
            <a:off x="1105659" y="593558"/>
            <a:ext cx="9980682" cy="1096962"/>
          </a:xfrm>
          <a:prstGeom prst="rect">
            <a:avLst/>
          </a:prstGeom>
        </p:spPr>
        <p:txBody>
          <a:bodyPr/>
          <a:lstStyle>
            <a:lvl1pPr algn="l" defTabSz="914400" rtl="0" eaLnBrk="1" latinLnBrk="0" hangingPunct="1">
              <a:lnSpc>
                <a:spcPct val="90000"/>
              </a:lnSpc>
              <a:spcBef>
                <a:spcPct val="0"/>
              </a:spcBef>
              <a:buNone/>
              <a:defRPr lang="en-US" sz="2800" b="1" kern="1200" dirty="0">
                <a:solidFill>
                  <a:schemeClr val="tx2"/>
                </a:solidFill>
                <a:latin typeface="+mj-lt"/>
                <a:ea typeface="+mj-ea"/>
                <a:cs typeface="+mj-cs"/>
              </a:defRPr>
            </a:lvl1pPr>
          </a:lstStyle>
          <a:p>
            <a:r>
              <a:rPr lang="en-US"/>
              <a:t>STD Library – FindReplace</a:t>
            </a:r>
          </a:p>
        </p:txBody>
      </p:sp>
    </p:spTree>
    <p:extLst>
      <p:ext uri="{BB962C8B-B14F-4D97-AF65-F5344CB8AC3E}">
        <p14:creationId xmlns:p14="http://schemas.microsoft.com/office/powerpoint/2010/main" val="181434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SplitWords</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742893"/>
            <a:ext cx="9855868" cy="4281985"/>
          </a:xfrm>
        </p:spPr>
        <p:txBody>
          <a:bodyPr>
            <a:normAutofit/>
          </a:bodyPr>
          <a:lstStyle/>
          <a:p>
            <a:pPr marL="0" indent="0">
              <a:buNone/>
            </a:pPr>
            <a:r>
              <a:rPr lang="en-US" sz="1800" b="1" dirty="0" err="1"/>
              <a:t>SplitWords</a:t>
            </a:r>
            <a:endParaRPr lang="en-US" sz="1800" b="1" dirty="0"/>
          </a:p>
          <a:p>
            <a:pPr marL="0" indent="0">
              <a:buNone/>
            </a:pPr>
            <a:r>
              <a:rPr lang="en-US" sz="1800" dirty="0"/>
              <a:t>Returns the list of words in the source string split out by the specified separator.</a:t>
            </a:r>
          </a:p>
          <a:p>
            <a:r>
              <a:rPr lang="en-US" sz="1800" dirty="0">
                <a:solidFill>
                  <a:srgbClr val="FF7C80"/>
                </a:solidFill>
              </a:rPr>
              <a:t>source</a:t>
            </a:r>
            <a:r>
              <a:rPr lang="en-US" sz="1800" dirty="0"/>
              <a:t> A string containing the words to extract. </a:t>
            </a:r>
          </a:p>
          <a:p>
            <a:r>
              <a:rPr lang="en-US" sz="1800" dirty="0">
                <a:solidFill>
                  <a:srgbClr val="FF7C80"/>
                </a:solidFill>
              </a:rPr>
              <a:t>separator</a:t>
            </a:r>
            <a:r>
              <a:rPr lang="en-US" sz="1800" dirty="0"/>
              <a:t> A string containing the word delimiter to use. </a:t>
            </a:r>
          </a:p>
          <a:p>
            <a:r>
              <a:rPr lang="en-US" sz="1800" dirty="0" err="1">
                <a:solidFill>
                  <a:srgbClr val="FF7C80"/>
                </a:solidFill>
              </a:rPr>
              <a:t>allowblank</a:t>
            </a:r>
            <a:r>
              <a:rPr lang="en-US" sz="1800" dirty="0"/>
              <a:t> Optional. If TRUE, specifies allowing blank items in the result. Default is FALSE</a:t>
            </a:r>
          </a:p>
        </p:txBody>
      </p:sp>
      <p:pic>
        <p:nvPicPr>
          <p:cNvPr id="4" name="Picture 3">
            <a:extLst>
              <a:ext uri="{FF2B5EF4-FFF2-40B4-BE49-F238E27FC236}">
                <a16:creationId xmlns:a16="http://schemas.microsoft.com/office/drawing/2014/main" id="{D2B2A361-38DF-439C-8AA3-2DEA9058D53B}"/>
              </a:ext>
            </a:extLst>
          </p:cNvPr>
          <p:cNvPicPr>
            <a:picLocks noChangeAspect="1"/>
          </p:cNvPicPr>
          <p:nvPr/>
        </p:nvPicPr>
        <p:blipFill>
          <a:blip r:embed="rId2"/>
          <a:stretch>
            <a:fillRect/>
          </a:stretch>
        </p:blipFill>
        <p:spPr>
          <a:xfrm>
            <a:off x="7086603" y="1839019"/>
            <a:ext cx="4096322" cy="39058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8F75757-1774-4E74-955E-A10BE0C7CFBE}"/>
              </a:ext>
            </a:extLst>
          </p:cNvPr>
          <p:cNvPicPr>
            <a:picLocks noChangeAspect="1"/>
          </p:cNvPicPr>
          <p:nvPr/>
        </p:nvPicPr>
        <p:blipFill>
          <a:blip r:embed="rId3"/>
          <a:stretch>
            <a:fillRect/>
          </a:stretch>
        </p:blipFill>
        <p:spPr>
          <a:xfrm>
            <a:off x="4788622" y="4208698"/>
            <a:ext cx="6060697" cy="1719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282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Case Changes</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742893"/>
            <a:ext cx="9123317" cy="4281985"/>
          </a:xfrm>
        </p:spPr>
        <p:txBody>
          <a:bodyPr>
            <a:normAutofit/>
          </a:bodyPr>
          <a:lstStyle/>
          <a:p>
            <a:pPr marL="0" indent="0">
              <a:buNone/>
            </a:pPr>
            <a:endParaRPr lang="en-US" sz="1800" dirty="0">
              <a:solidFill>
                <a:srgbClr val="FF7C80"/>
              </a:solidFill>
            </a:endParaRPr>
          </a:p>
          <a:p>
            <a:pPr marL="0" indent="0">
              <a:buNone/>
            </a:pPr>
            <a:r>
              <a:rPr lang="en-US" dirty="0"/>
              <a:t>Returns, lower, upper, or title case based on the chosen function.</a:t>
            </a:r>
          </a:p>
          <a:p>
            <a:pPr marL="0" indent="0">
              <a:buNone/>
            </a:pPr>
            <a:endParaRPr lang="en-US" sz="1800" dirty="0">
              <a:solidFill>
                <a:srgbClr val="FF7C80"/>
              </a:solidFill>
            </a:endParaRPr>
          </a:p>
          <a:p>
            <a:pPr marL="0" indent="0">
              <a:buNone/>
            </a:pPr>
            <a:r>
              <a:rPr lang="en-US" sz="1800" dirty="0">
                <a:solidFill>
                  <a:srgbClr val="FF7C80"/>
                </a:solidFill>
              </a:rPr>
              <a:t>source</a:t>
            </a:r>
            <a:r>
              <a:rPr lang="en-US" sz="1800" dirty="0"/>
              <a:t> A string containing the data to change case. </a:t>
            </a:r>
          </a:p>
        </p:txBody>
      </p:sp>
      <p:pic>
        <p:nvPicPr>
          <p:cNvPr id="4" name="Picture 3">
            <a:extLst>
              <a:ext uri="{FF2B5EF4-FFF2-40B4-BE49-F238E27FC236}">
                <a16:creationId xmlns:a16="http://schemas.microsoft.com/office/drawing/2014/main" id="{D5A2CDD8-C24A-4AD3-9975-1B625035700F}"/>
              </a:ext>
            </a:extLst>
          </p:cNvPr>
          <p:cNvPicPr>
            <a:picLocks noChangeAspect="1"/>
          </p:cNvPicPr>
          <p:nvPr/>
        </p:nvPicPr>
        <p:blipFill>
          <a:blip r:embed="rId2"/>
          <a:stretch>
            <a:fillRect/>
          </a:stretch>
        </p:blipFill>
        <p:spPr>
          <a:xfrm>
            <a:off x="8235766" y="1742893"/>
            <a:ext cx="2629267" cy="76210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1DB4F05-6201-4626-B885-D65AB35C3C1F}"/>
              </a:ext>
            </a:extLst>
          </p:cNvPr>
          <p:cNvPicPr>
            <a:picLocks noChangeAspect="1"/>
          </p:cNvPicPr>
          <p:nvPr/>
        </p:nvPicPr>
        <p:blipFill>
          <a:blip r:embed="rId3"/>
          <a:stretch>
            <a:fillRect/>
          </a:stretch>
        </p:blipFill>
        <p:spPr>
          <a:xfrm>
            <a:off x="3530078" y="4575405"/>
            <a:ext cx="4801270" cy="838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786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847B-289F-4E69-88E4-1A22413B2B6B}"/>
              </a:ext>
            </a:extLst>
          </p:cNvPr>
          <p:cNvSpPr>
            <a:spLocks noGrp="1"/>
          </p:cNvSpPr>
          <p:nvPr>
            <p:ph type="title"/>
          </p:nvPr>
        </p:nvSpPr>
        <p:spPr/>
        <p:txBody>
          <a:bodyPr/>
          <a:lstStyle/>
          <a:p>
            <a:r>
              <a:rPr lang="en-US" dirty="0"/>
              <a:t>Date Data Types</a:t>
            </a:r>
          </a:p>
        </p:txBody>
      </p:sp>
      <p:sp>
        <p:nvSpPr>
          <p:cNvPr id="3" name="Content Placeholder 2">
            <a:extLst>
              <a:ext uri="{FF2B5EF4-FFF2-40B4-BE49-F238E27FC236}">
                <a16:creationId xmlns:a16="http://schemas.microsoft.com/office/drawing/2014/main" id="{8068423E-CE62-4440-B594-410501061EA7}"/>
              </a:ext>
            </a:extLst>
          </p:cNvPr>
          <p:cNvSpPr>
            <a:spLocks noGrp="1"/>
          </p:cNvSpPr>
          <p:nvPr>
            <p:ph idx="1"/>
          </p:nvPr>
        </p:nvSpPr>
        <p:spPr>
          <a:xfrm>
            <a:off x="1104900" y="1547757"/>
            <a:ext cx="7046322" cy="2514600"/>
          </a:xfrm>
        </p:spPr>
        <p:txBody>
          <a:bodyPr>
            <a:normAutofit fontScale="92500" lnSpcReduction="10000"/>
          </a:bodyPr>
          <a:lstStyle/>
          <a:p>
            <a:pPr>
              <a:lnSpc>
                <a:spcPct val="150000"/>
              </a:lnSpc>
            </a:pPr>
            <a:r>
              <a:rPr lang="en-US" dirty="0" err="1">
                <a:solidFill>
                  <a:srgbClr val="FF9999"/>
                </a:solidFill>
              </a:rPr>
              <a:t>Date_rec</a:t>
            </a:r>
            <a:r>
              <a:rPr lang="en-US" dirty="0">
                <a:solidFill>
                  <a:srgbClr val="FF9999"/>
                </a:solidFill>
              </a:rPr>
              <a:t> </a:t>
            </a:r>
            <a:r>
              <a:rPr lang="en-US" dirty="0"/>
              <a:t>A RECORD structure containing three fields, and INTEGER2 year, an UNSIGNED1 month, and an UNSIGNED1 day.</a:t>
            </a:r>
          </a:p>
          <a:p>
            <a:pPr>
              <a:lnSpc>
                <a:spcPct val="150000"/>
              </a:lnSpc>
            </a:pPr>
            <a:r>
              <a:rPr lang="en-US" dirty="0" err="1">
                <a:solidFill>
                  <a:srgbClr val="FF9999"/>
                </a:solidFill>
              </a:rPr>
              <a:t>Date_t</a:t>
            </a:r>
            <a:r>
              <a:rPr lang="en-US" dirty="0">
                <a:solidFill>
                  <a:srgbClr val="FF9999"/>
                </a:solidFill>
              </a:rPr>
              <a:t> </a:t>
            </a:r>
            <a:r>
              <a:rPr lang="en-US" dirty="0"/>
              <a:t>An UNSIGNED4 containing a date value in YYYYMMDD format. This type does not support dates prior to 1AD</a:t>
            </a:r>
          </a:p>
          <a:p>
            <a:pPr>
              <a:lnSpc>
                <a:spcPct val="150000"/>
              </a:lnSpc>
            </a:pPr>
            <a:r>
              <a:rPr lang="en-US" dirty="0" err="1">
                <a:solidFill>
                  <a:srgbClr val="FF9999"/>
                </a:solidFill>
              </a:rPr>
              <a:t>Days_t</a:t>
            </a:r>
            <a:r>
              <a:rPr lang="en-US" dirty="0">
                <a:solidFill>
                  <a:srgbClr val="FF9999"/>
                </a:solidFill>
              </a:rPr>
              <a:t> </a:t>
            </a:r>
            <a:r>
              <a:rPr lang="en-US" dirty="0"/>
              <a:t>An UNSIGNED4 containing a date value representing the number of elapsed days since a particular base date. </a:t>
            </a:r>
          </a:p>
        </p:txBody>
      </p:sp>
      <p:pic>
        <p:nvPicPr>
          <p:cNvPr id="5" name="Picture 4">
            <a:extLst>
              <a:ext uri="{FF2B5EF4-FFF2-40B4-BE49-F238E27FC236}">
                <a16:creationId xmlns:a16="http://schemas.microsoft.com/office/drawing/2014/main" id="{B06F81A7-6E72-41DC-8DEF-C8DB5F4F9B73}"/>
              </a:ext>
            </a:extLst>
          </p:cNvPr>
          <p:cNvPicPr>
            <a:picLocks noChangeAspect="1"/>
          </p:cNvPicPr>
          <p:nvPr/>
        </p:nvPicPr>
        <p:blipFill>
          <a:blip r:embed="rId2"/>
          <a:stretch>
            <a:fillRect/>
          </a:stretch>
        </p:blipFill>
        <p:spPr>
          <a:xfrm>
            <a:off x="7873638" y="5997046"/>
            <a:ext cx="2333951" cy="428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ECE7704-328E-48B0-BA90-D37C7E2FBAD3}"/>
              </a:ext>
            </a:extLst>
          </p:cNvPr>
          <p:cNvPicPr>
            <a:picLocks noChangeAspect="1"/>
          </p:cNvPicPr>
          <p:nvPr/>
        </p:nvPicPr>
        <p:blipFill>
          <a:blip r:embed="rId3"/>
          <a:stretch>
            <a:fillRect/>
          </a:stretch>
        </p:blipFill>
        <p:spPr>
          <a:xfrm>
            <a:off x="1855239" y="3971109"/>
            <a:ext cx="5268060" cy="2657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E8B6186-B43A-4AD5-96D0-E5D076DA9833}"/>
              </a:ext>
            </a:extLst>
          </p:cNvPr>
          <p:cNvPicPr>
            <a:picLocks noChangeAspect="1"/>
          </p:cNvPicPr>
          <p:nvPr/>
        </p:nvPicPr>
        <p:blipFill>
          <a:blip r:embed="rId4"/>
          <a:stretch>
            <a:fillRect/>
          </a:stretch>
        </p:blipFill>
        <p:spPr>
          <a:xfrm>
            <a:off x="8795741" y="1870697"/>
            <a:ext cx="2289841" cy="934360"/>
          </a:xfrm>
          <a:prstGeom prst="rect">
            <a:avLst/>
          </a:prstGeom>
          <a:ln w="38100" cap="sq">
            <a:solidFill>
              <a:schemeClr val="bg2">
                <a:lumMod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70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DDDE-1C2B-4C3D-B9A7-BAB44ADED19B}"/>
              </a:ext>
            </a:extLst>
          </p:cNvPr>
          <p:cNvSpPr>
            <a:spLocks noGrp="1"/>
          </p:cNvSpPr>
          <p:nvPr>
            <p:ph type="title"/>
          </p:nvPr>
        </p:nvSpPr>
        <p:spPr/>
        <p:txBody>
          <a:bodyPr/>
          <a:lstStyle/>
          <a:p>
            <a:r>
              <a:rPr lang="en-US" dirty="0"/>
              <a:t>Time Data Types</a:t>
            </a:r>
          </a:p>
        </p:txBody>
      </p:sp>
      <p:sp>
        <p:nvSpPr>
          <p:cNvPr id="3" name="Content Placeholder 2">
            <a:extLst>
              <a:ext uri="{FF2B5EF4-FFF2-40B4-BE49-F238E27FC236}">
                <a16:creationId xmlns:a16="http://schemas.microsoft.com/office/drawing/2014/main" id="{10C2BD14-D526-4F08-A987-40501F74BCBE}"/>
              </a:ext>
            </a:extLst>
          </p:cNvPr>
          <p:cNvSpPr>
            <a:spLocks noGrp="1"/>
          </p:cNvSpPr>
          <p:nvPr>
            <p:ph idx="1"/>
          </p:nvPr>
        </p:nvSpPr>
        <p:spPr>
          <a:xfrm>
            <a:off x="1000398" y="1802674"/>
            <a:ext cx="6393180" cy="2109651"/>
          </a:xfrm>
        </p:spPr>
        <p:txBody>
          <a:bodyPr>
            <a:normAutofit fontScale="85000" lnSpcReduction="10000"/>
          </a:bodyPr>
          <a:lstStyle/>
          <a:p>
            <a:pPr>
              <a:lnSpc>
                <a:spcPct val="150000"/>
              </a:lnSpc>
            </a:pPr>
            <a:r>
              <a:rPr lang="en-US" dirty="0" err="1">
                <a:solidFill>
                  <a:srgbClr val="00B050"/>
                </a:solidFill>
              </a:rPr>
              <a:t>Time_rec</a:t>
            </a:r>
            <a:r>
              <a:rPr lang="en-US" dirty="0">
                <a:solidFill>
                  <a:srgbClr val="00B050"/>
                </a:solidFill>
              </a:rPr>
              <a:t> </a:t>
            </a:r>
            <a:r>
              <a:rPr lang="en-US" dirty="0"/>
              <a:t>A RECORD structure containing three fields, and INTEGER1 hour, an UNSIGNED1 minute, and an UNSIGNED1 second.</a:t>
            </a:r>
          </a:p>
          <a:p>
            <a:pPr>
              <a:lnSpc>
                <a:spcPct val="150000"/>
              </a:lnSpc>
            </a:pPr>
            <a:r>
              <a:rPr lang="en-US" dirty="0" err="1">
                <a:solidFill>
                  <a:srgbClr val="00B050"/>
                </a:solidFill>
              </a:rPr>
              <a:t>Time_t</a:t>
            </a:r>
            <a:r>
              <a:rPr lang="en-US" dirty="0">
                <a:solidFill>
                  <a:srgbClr val="00B050"/>
                </a:solidFill>
              </a:rPr>
              <a:t> </a:t>
            </a:r>
            <a:r>
              <a:rPr lang="en-US" dirty="0"/>
              <a:t>An UNSIGNED3 holding a time of day in the decimal form HHMMDD.</a:t>
            </a:r>
          </a:p>
          <a:p>
            <a:pPr>
              <a:lnSpc>
                <a:spcPct val="150000"/>
              </a:lnSpc>
            </a:pPr>
            <a:r>
              <a:rPr lang="en-US" dirty="0" err="1">
                <a:solidFill>
                  <a:srgbClr val="00B050"/>
                </a:solidFill>
              </a:rPr>
              <a:t>Seconds_t</a:t>
            </a:r>
            <a:r>
              <a:rPr lang="en-US" dirty="0">
                <a:solidFill>
                  <a:srgbClr val="00B050"/>
                </a:solidFill>
              </a:rPr>
              <a:t> </a:t>
            </a:r>
            <a:r>
              <a:rPr lang="en-US" dirty="0"/>
              <a:t>An INTEGER8 holding a number of seconds. Can be used to represent either a duration or the number of seconds since epoch</a:t>
            </a:r>
          </a:p>
        </p:txBody>
      </p:sp>
      <p:pic>
        <p:nvPicPr>
          <p:cNvPr id="5" name="Picture 4">
            <a:extLst>
              <a:ext uri="{FF2B5EF4-FFF2-40B4-BE49-F238E27FC236}">
                <a16:creationId xmlns:a16="http://schemas.microsoft.com/office/drawing/2014/main" id="{AA56E94C-62BB-4BAB-93D7-64D53687FD7E}"/>
              </a:ext>
            </a:extLst>
          </p:cNvPr>
          <p:cNvPicPr>
            <a:picLocks noChangeAspect="1"/>
          </p:cNvPicPr>
          <p:nvPr/>
        </p:nvPicPr>
        <p:blipFill>
          <a:blip r:embed="rId2"/>
          <a:stretch>
            <a:fillRect/>
          </a:stretch>
        </p:blipFill>
        <p:spPr>
          <a:xfrm>
            <a:off x="8516984" y="1802674"/>
            <a:ext cx="2365056" cy="927473"/>
          </a:xfrm>
          <a:prstGeom prst="rect">
            <a:avLst/>
          </a:prstGeom>
          <a:ln w="38100" cap="sq">
            <a:solidFill>
              <a:srgbClr val="CC00CC"/>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D068207-3FE0-46B5-A566-06500A4B3ECE}"/>
              </a:ext>
            </a:extLst>
          </p:cNvPr>
          <p:cNvPicPr>
            <a:picLocks noChangeAspect="1"/>
          </p:cNvPicPr>
          <p:nvPr/>
        </p:nvPicPr>
        <p:blipFill>
          <a:blip r:embed="rId3"/>
          <a:stretch>
            <a:fillRect/>
          </a:stretch>
        </p:blipFill>
        <p:spPr>
          <a:xfrm>
            <a:off x="4323805" y="3958044"/>
            <a:ext cx="2747560" cy="2179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511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F8E4-D391-4B2B-93DF-16B43924208F}"/>
              </a:ext>
            </a:extLst>
          </p:cNvPr>
          <p:cNvSpPr>
            <a:spLocks noGrp="1"/>
          </p:cNvSpPr>
          <p:nvPr>
            <p:ph type="title"/>
          </p:nvPr>
        </p:nvSpPr>
        <p:spPr/>
        <p:txBody>
          <a:bodyPr/>
          <a:lstStyle/>
          <a:p>
            <a:r>
              <a:rPr lang="en-US" dirty="0"/>
              <a:t>Year – Month – Day Functions</a:t>
            </a:r>
          </a:p>
        </p:txBody>
      </p:sp>
      <p:sp>
        <p:nvSpPr>
          <p:cNvPr id="3" name="Content Placeholder 2">
            <a:extLst>
              <a:ext uri="{FF2B5EF4-FFF2-40B4-BE49-F238E27FC236}">
                <a16:creationId xmlns:a16="http://schemas.microsoft.com/office/drawing/2014/main" id="{CB9D129B-D53A-4FCB-819C-91CF2C118BEE}"/>
              </a:ext>
            </a:extLst>
          </p:cNvPr>
          <p:cNvSpPr>
            <a:spLocks noGrp="1"/>
          </p:cNvSpPr>
          <p:nvPr>
            <p:ph idx="1"/>
          </p:nvPr>
        </p:nvSpPr>
        <p:spPr>
          <a:xfrm>
            <a:off x="1104900" y="1600200"/>
            <a:ext cx="9982200" cy="4601095"/>
          </a:xfrm>
        </p:spPr>
        <p:txBody>
          <a:bodyPr>
            <a:normAutofit/>
          </a:bodyPr>
          <a:lstStyle/>
          <a:p>
            <a:pPr marL="0" indent="0">
              <a:buNone/>
            </a:pPr>
            <a:r>
              <a:rPr lang="en-US" dirty="0">
                <a:solidFill>
                  <a:srgbClr val="7030A0"/>
                </a:solidFill>
              </a:rPr>
              <a:t>Year</a:t>
            </a:r>
            <a:r>
              <a:rPr lang="en-US" dirty="0"/>
              <a:t>   Returns the Year number from date value.</a:t>
            </a:r>
          </a:p>
          <a:p>
            <a:pPr marL="0" indent="0">
              <a:buNone/>
            </a:pPr>
            <a:r>
              <a:rPr lang="en-US" dirty="0">
                <a:solidFill>
                  <a:srgbClr val="7030A0"/>
                </a:solidFill>
              </a:rPr>
              <a:t>Month</a:t>
            </a:r>
            <a:r>
              <a:rPr lang="en-US" dirty="0"/>
              <a:t> Returns the Month number from date value.</a:t>
            </a:r>
          </a:p>
          <a:p>
            <a:pPr marL="0" indent="0">
              <a:buNone/>
            </a:pPr>
            <a:r>
              <a:rPr lang="en-US" dirty="0">
                <a:solidFill>
                  <a:srgbClr val="7030A0"/>
                </a:solidFill>
              </a:rPr>
              <a:t>Day</a:t>
            </a:r>
            <a:r>
              <a:rPr lang="en-US" dirty="0"/>
              <a:t>   Returns the Day number from date value.</a:t>
            </a:r>
          </a:p>
          <a:p>
            <a:r>
              <a:rPr lang="en-US" dirty="0">
                <a:solidFill>
                  <a:srgbClr val="00B0F0"/>
                </a:solidFill>
              </a:rPr>
              <a:t>date</a:t>
            </a:r>
            <a:r>
              <a:rPr lang="en-US" dirty="0"/>
              <a:t> A date value in the </a:t>
            </a:r>
            <a:r>
              <a:rPr lang="en-US" dirty="0" err="1"/>
              <a:t>Date_t</a:t>
            </a:r>
            <a:r>
              <a:rPr lang="en-US" dirty="0"/>
              <a:t> format (YYYYMMDD)</a:t>
            </a:r>
          </a:p>
          <a:p>
            <a:endParaRPr lang="en-US" dirty="0"/>
          </a:p>
        </p:txBody>
      </p:sp>
      <p:pic>
        <p:nvPicPr>
          <p:cNvPr id="5" name="Picture 4">
            <a:extLst>
              <a:ext uri="{FF2B5EF4-FFF2-40B4-BE49-F238E27FC236}">
                <a16:creationId xmlns:a16="http://schemas.microsoft.com/office/drawing/2014/main" id="{115353A9-72EE-4DA8-BFCF-DC28776A9D43}"/>
              </a:ext>
            </a:extLst>
          </p:cNvPr>
          <p:cNvPicPr>
            <a:picLocks noChangeAspect="1"/>
          </p:cNvPicPr>
          <p:nvPr/>
        </p:nvPicPr>
        <p:blipFill>
          <a:blip r:embed="rId2"/>
          <a:stretch>
            <a:fillRect/>
          </a:stretch>
        </p:blipFill>
        <p:spPr>
          <a:xfrm>
            <a:off x="8891011" y="1600200"/>
            <a:ext cx="2057687" cy="790685"/>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2603CF6-973E-406A-A0B0-1B75FD603E52}"/>
              </a:ext>
            </a:extLst>
          </p:cNvPr>
          <p:cNvPicPr>
            <a:picLocks noChangeAspect="1"/>
          </p:cNvPicPr>
          <p:nvPr/>
        </p:nvPicPr>
        <p:blipFill>
          <a:blip r:embed="rId3"/>
          <a:stretch>
            <a:fillRect/>
          </a:stretch>
        </p:blipFill>
        <p:spPr>
          <a:xfrm>
            <a:off x="3550539" y="4193177"/>
            <a:ext cx="4614086" cy="1204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321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sp>
        <p:nvSpPr>
          <p:cNvPr id="5" name="TextBox 4"/>
          <p:cNvSpPr txBox="1"/>
          <p:nvPr/>
        </p:nvSpPr>
        <p:spPr>
          <a:xfrm>
            <a:off x="6778000" y="1857658"/>
            <a:ext cx="4660250" cy="2308324"/>
          </a:xfrm>
          <a:prstGeom prst="rect">
            <a:avLst/>
          </a:prstGeom>
          <a:noFill/>
        </p:spPr>
        <p:txBody>
          <a:bodyPr wrap="none" rtlCol="0">
            <a:spAutoFit/>
          </a:bodyPr>
          <a:lstStyle/>
          <a:p>
            <a:r>
              <a:rPr lang="en-US" dirty="0">
                <a:solidFill>
                  <a:srgbClr val="00B0F0"/>
                </a:solidFill>
              </a:rPr>
              <a:t>WUID Options</a:t>
            </a:r>
          </a:p>
          <a:p>
            <a:r>
              <a:rPr lang="en-US" dirty="0">
                <a:solidFill>
                  <a:schemeClr val="tx2">
                    <a:lumMod val="50000"/>
                  </a:schemeClr>
                </a:solidFill>
              </a:rPr>
              <a:t>Clear: Remove all WUID from a queue</a:t>
            </a:r>
          </a:p>
          <a:p>
            <a:r>
              <a:rPr lang="en-US" dirty="0">
                <a:solidFill>
                  <a:schemeClr val="tx2">
                    <a:lumMod val="50000"/>
                  </a:schemeClr>
                </a:solidFill>
              </a:rPr>
              <a:t>Open: Open the job page</a:t>
            </a:r>
          </a:p>
          <a:p>
            <a:r>
              <a:rPr lang="en-US" dirty="0">
                <a:solidFill>
                  <a:schemeClr val="tx2">
                    <a:lumMod val="50000"/>
                  </a:schemeClr>
                </a:solidFill>
              </a:rPr>
              <a:t>Pause: Pause the job after </a:t>
            </a:r>
            <a:r>
              <a:rPr lang="en-US" u="sng" dirty="0">
                <a:solidFill>
                  <a:schemeClr val="tx2">
                    <a:lumMod val="50000"/>
                  </a:schemeClr>
                </a:solidFill>
              </a:rPr>
              <a:t>completing</a:t>
            </a:r>
            <a:r>
              <a:rPr lang="en-US" dirty="0">
                <a:solidFill>
                  <a:schemeClr val="tx2">
                    <a:lumMod val="50000"/>
                  </a:schemeClr>
                </a:solidFill>
              </a:rPr>
              <a:t> </a:t>
            </a:r>
          </a:p>
          <a:p>
            <a:r>
              <a:rPr lang="en-US" dirty="0">
                <a:solidFill>
                  <a:schemeClr val="tx2">
                    <a:lumMod val="50000"/>
                  </a:schemeClr>
                </a:solidFill>
              </a:rPr>
              <a:t>	the current subgraph</a:t>
            </a:r>
          </a:p>
          <a:p>
            <a:r>
              <a:rPr lang="en-US" dirty="0">
                <a:solidFill>
                  <a:schemeClr val="tx2">
                    <a:lumMod val="50000"/>
                  </a:schemeClr>
                </a:solidFill>
              </a:rPr>
              <a:t>Pause Now: Interrupts the current subgraph</a:t>
            </a:r>
          </a:p>
          <a:p>
            <a:r>
              <a:rPr lang="en-US" dirty="0">
                <a:solidFill>
                  <a:schemeClr val="tx2">
                    <a:lumMod val="50000"/>
                  </a:schemeClr>
                </a:solidFill>
              </a:rPr>
              <a:t>Resume: Resume a paused job</a:t>
            </a:r>
          </a:p>
          <a:p>
            <a:r>
              <a:rPr lang="en-US" dirty="0">
                <a:solidFill>
                  <a:schemeClr val="tx2">
                    <a:lumMod val="50000"/>
                  </a:schemeClr>
                </a:solidFill>
              </a:rPr>
              <a:t>Abort: Kill a job </a:t>
            </a:r>
          </a:p>
        </p:txBody>
      </p:sp>
      <p:sp>
        <p:nvSpPr>
          <p:cNvPr id="7" name="TextBox 6"/>
          <p:cNvSpPr txBox="1"/>
          <p:nvPr/>
        </p:nvSpPr>
        <p:spPr>
          <a:xfrm>
            <a:off x="573539" y="6143776"/>
            <a:ext cx="6566926" cy="369332"/>
          </a:xfrm>
          <a:prstGeom prst="rect">
            <a:avLst/>
          </a:prstGeom>
          <a:noFill/>
        </p:spPr>
        <p:txBody>
          <a:bodyPr wrap="none" rtlCol="0">
            <a:spAutoFit/>
          </a:bodyPr>
          <a:lstStyle/>
          <a:p>
            <a:r>
              <a:rPr lang="en-US" dirty="0">
                <a:solidFill>
                  <a:srgbClr val="00B050"/>
                </a:solidFill>
              </a:rPr>
              <a:t>Note: User can use these options for ANY jobs, so be careful!</a:t>
            </a:r>
          </a:p>
        </p:txBody>
      </p:sp>
      <p:sp>
        <p:nvSpPr>
          <p:cNvPr id="8" name="TextBox 7"/>
          <p:cNvSpPr txBox="1"/>
          <p:nvPr/>
        </p:nvSpPr>
        <p:spPr>
          <a:xfrm>
            <a:off x="1046476" y="1580659"/>
            <a:ext cx="4588205" cy="3416320"/>
          </a:xfrm>
          <a:prstGeom prst="rect">
            <a:avLst/>
          </a:prstGeom>
          <a:noFill/>
        </p:spPr>
        <p:txBody>
          <a:bodyPr wrap="square" rtlCol="0">
            <a:spAutoFit/>
          </a:bodyPr>
          <a:lstStyle/>
          <a:p>
            <a:r>
              <a:rPr lang="en-US" dirty="0">
                <a:solidFill>
                  <a:srgbClr val="00B0F0"/>
                </a:solidFill>
              </a:rPr>
              <a:t>Cluster Options</a:t>
            </a:r>
          </a:p>
          <a:p>
            <a:r>
              <a:rPr lang="en-US" dirty="0">
                <a:solidFill>
                  <a:srgbClr val="00B0F0"/>
                </a:solidFill>
              </a:rPr>
              <a:t> Allows to work on selected cluster job queue</a:t>
            </a:r>
          </a:p>
          <a:p>
            <a:r>
              <a:rPr lang="en-US" dirty="0">
                <a:solidFill>
                  <a:schemeClr val="tx2">
                    <a:lumMod val="50000"/>
                  </a:schemeClr>
                </a:solidFill>
              </a:rPr>
              <a:t>Pause: Pause the cluster’s job queue</a:t>
            </a:r>
          </a:p>
          <a:p>
            <a:r>
              <a:rPr lang="en-US" dirty="0">
                <a:solidFill>
                  <a:schemeClr val="tx2">
                    <a:lumMod val="50000"/>
                  </a:schemeClr>
                </a:solidFill>
              </a:rPr>
              <a:t>current running job will complete</a:t>
            </a:r>
          </a:p>
          <a:p>
            <a:endParaRPr lang="en-US" dirty="0">
              <a:solidFill>
                <a:schemeClr val="tx2">
                  <a:lumMod val="50000"/>
                </a:schemeClr>
              </a:solidFill>
            </a:endParaRPr>
          </a:p>
          <a:p>
            <a:r>
              <a:rPr lang="en-US" dirty="0">
                <a:solidFill>
                  <a:schemeClr val="tx2">
                    <a:lumMod val="50000"/>
                  </a:schemeClr>
                </a:solidFill>
              </a:rPr>
              <a:t>Resume: Resume a paused job any waiting job will resume action</a:t>
            </a:r>
          </a:p>
          <a:p>
            <a:endParaRPr lang="en-US" dirty="0">
              <a:solidFill>
                <a:schemeClr val="tx2">
                  <a:lumMod val="50000"/>
                </a:schemeClr>
              </a:solidFill>
            </a:endParaRPr>
          </a:p>
          <a:p>
            <a:r>
              <a:rPr lang="en-US" dirty="0">
                <a:solidFill>
                  <a:schemeClr val="tx2">
                    <a:lumMod val="50000"/>
                  </a:schemeClr>
                </a:solidFill>
              </a:rPr>
              <a:t>Clear: Remove all WUID from a queue selected jobs are set to abort,</a:t>
            </a:r>
          </a:p>
          <a:p>
            <a:r>
              <a:rPr lang="en-US">
                <a:solidFill>
                  <a:schemeClr val="tx2">
                    <a:lumMod val="50000"/>
                  </a:schemeClr>
                </a:solidFill>
              </a:rPr>
              <a:t>all </a:t>
            </a:r>
            <a:r>
              <a:rPr lang="en-US" dirty="0">
                <a:solidFill>
                  <a:schemeClr val="tx2">
                    <a:lumMod val="50000"/>
                  </a:schemeClr>
                </a:solidFill>
              </a:rPr>
              <a:t>jobs need to be resubmitted later</a:t>
            </a:r>
          </a:p>
        </p:txBody>
      </p:sp>
      <p:sp>
        <p:nvSpPr>
          <p:cNvPr id="3" name="TextBox 2"/>
          <p:cNvSpPr txBox="1"/>
          <p:nvPr/>
        </p:nvSpPr>
        <p:spPr>
          <a:xfrm>
            <a:off x="6778000" y="4481146"/>
            <a:ext cx="3236784" cy="369332"/>
          </a:xfrm>
          <a:prstGeom prst="rect">
            <a:avLst/>
          </a:prstGeom>
          <a:noFill/>
        </p:spPr>
        <p:txBody>
          <a:bodyPr wrap="none" rtlCol="0">
            <a:spAutoFit/>
          </a:bodyPr>
          <a:lstStyle/>
          <a:p>
            <a:r>
              <a:rPr lang="en-US" dirty="0"/>
              <a:t>Can aborted job be resumed?</a:t>
            </a:r>
          </a:p>
        </p:txBody>
      </p:sp>
      <p:sp>
        <p:nvSpPr>
          <p:cNvPr id="4" name="TextBox 3"/>
          <p:cNvSpPr txBox="1"/>
          <p:nvPr/>
        </p:nvSpPr>
        <p:spPr>
          <a:xfrm>
            <a:off x="6955734" y="4977506"/>
            <a:ext cx="4339650" cy="369332"/>
          </a:xfrm>
          <a:prstGeom prst="rect">
            <a:avLst/>
          </a:prstGeom>
          <a:noFill/>
        </p:spPr>
        <p:txBody>
          <a:bodyPr wrap="none" rtlCol="0">
            <a:spAutoFit/>
          </a:bodyPr>
          <a:lstStyle/>
          <a:p>
            <a:r>
              <a:rPr lang="en-US" dirty="0">
                <a:solidFill>
                  <a:srgbClr val="0070C0"/>
                </a:solidFill>
              </a:rPr>
              <a:t>No, it needs to be resubmitted if needed.</a:t>
            </a:r>
          </a:p>
        </p:txBody>
      </p:sp>
    </p:spTree>
    <p:extLst>
      <p:ext uri="{BB962C8B-B14F-4D97-AF65-F5344CB8AC3E}">
        <p14:creationId xmlns:p14="http://schemas.microsoft.com/office/powerpoint/2010/main" val="9054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F8E4-D391-4B2B-93DF-16B43924208F}"/>
              </a:ext>
            </a:extLst>
          </p:cNvPr>
          <p:cNvSpPr>
            <a:spLocks noGrp="1"/>
          </p:cNvSpPr>
          <p:nvPr>
            <p:ph type="title"/>
          </p:nvPr>
        </p:nvSpPr>
        <p:spPr/>
        <p:txBody>
          <a:bodyPr/>
          <a:lstStyle/>
          <a:p>
            <a:r>
              <a:rPr lang="en-US" dirty="0"/>
              <a:t>Valid Functions</a:t>
            </a:r>
          </a:p>
        </p:txBody>
      </p:sp>
      <p:sp>
        <p:nvSpPr>
          <p:cNvPr id="3" name="Content Placeholder 2">
            <a:extLst>
              <a:ext uri="{FF2B5EF4-FFF2-40B4-BE49-F238E27FC236}">
                <a16:creationId xmlns:a16="http://schemas.microsoft.com/office/drawing/2014/main" id="{CB9D129B-D53A-4FCB-819C-91CF2C118BEE}"/>
              </a:ext>
            </a:extLst>
          </p:cNvPr>
          <p:cNvSpPr>
            <a:spLocks noGrp="1"/>
          </p:cNvSpPr>
          <p:nvPr>
            <p:ph idx="1"/>
          </p:nvPr>
        </p:nvSpPr>
        <p:spPr>
          <a:xfrm>
            <a:off x="879602" y="1471353"/>
            <a:ext cx="5503719" cy="1957647"/>
          </a:xfrm>
        </p:spPr>
        <p:txBody>
          <a:bodyPr>
            <a:noAutofit/>
          </a:bodyPr>
          <a:lstStyle/>
          <a:p>
            <a:pPr marL="0" indent="0">
              <a:buNone/>
            </a:pPr>
            <a:r>
              <a:rPr lang="en-US" sz="1400" b="1" dirty="0" err="1">
                <a:solidFill>
                  <a:srgbClr val="FF3300"/>
                </a:solidFill>
              </a:rPr>
              <a:t>IsValidDate</a:t>
            </a:r>
            <a:endParaRPr lang="en-US" sz="1400" b="1" dirty="0">
              <a:solidFill>
                <a:srgbClr val="FF3300"/>
              </a:solidFill>
            </a:endParaRPr>
          </a:p>
          <a:p>
            <a:pPr marL="0" indent="0">
              <a:buNone/>
            </a:pPr>
            <a:r>
              <a:rPr lang="en-US" sz="1400" dirty="0"/>
              <a:t>if the date is valid, both by range-checking the year and by validating each of the other individual components. </a:t>
            </a:r>
          </a:p>
          <a:p>
            <a:r>
              <a:rPr lang="en-US" sz="1400" dirty="0">
                <a:solidFill>
                  <a:srgbClr val="00B050"/>
                </a:solidFill>
              </a:rPr>
              <a:t>date</a:t>
            </a:r>
            <a:r>
              <a:rPr lang="en-US" sz="1400" dirty="0"/>
              <a:t> A date value in the </a:t>
            </a:r>
            <a:r>
              <a:rPr lang="en-US" sz="1400" dirty="0" err="1"/>
              <a:t>Date_t</a:t>
            </a:r>
            <a:r>
              <a:rPr lang="en-US" sz="1400" dirty="0"/>
              <a:t> format. </a:t>
            </a:r>
          </a:p>
          <a:p>
            <a:r>
              <a:rPr lang="en-US" sz="1400" dirty="0" err="1">
                <a:solidFill>
                  <a:srgbClr val="00B050"/>
                </a:solidFill>
              </a:rPr>
              <a:t>yearLowerBound</a:t>
            </a:r>
            <a:r>
              <a:rPr lang="en-US" sz="1400" dirty="0"/>
              <a:t> Optional , the minimum acceptable year. Defaults is 1800. </a:t>
            </a:r>
          </a:p>
          <a:p>
            <a:r>
              <a:rPr lang="en-US" sz="1400" dirty="0" err="1">
                <a:solidFill>
                  <a:srgbClr val="00B050"/>
                </a:solidFill>
              </a:rPr>
              <a:t>yearUpperBound</a:t>
            </a:r>
            <a:r>
              <a:rPr lang="en-US" sz="1400" dirty="0"/>
              <a:t> Optional , the maximum acceptable year. defaults is 2100. </a:t>
            </a:r>
          </a:p>
        </p:txBody>
      </p:sp>
      <p:sp>
        <p:nvSpPr>
          <p:cNvPr id="5" name="Content Placeholder 2">
            <a:extLst>
              <a:ext uri="{FF2B5EF4-FFF2-40B4-BE49-F238E27FC236}">
                <a16:creationId xmlns:a16="http://schemas.microsoft.com/office/drawing/2014/main" id="{A3389C49-DD65-40EB-895C-1C0F127C787F}"/>
              </a:ext>
            </a:extLst>
          </p:cNvPr>
          <p:cNvSpPr txBox="1">
            <a:spLocks/>
          </p:cNvSpPr>
          <p:nvPr/>
        </p:nvSpPr>
        <p:spPr>
          <a:xfrm>
            <a:off x="879602" y="4407823"/>
            <a:ext cx="5503719" cy="19576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b="1" dirty="0" err="1">
                <a:solidFill>
                  <a:srgbClr val="FF3300"/>
                </a:solidFill>
              </a:rPr>
              <a:t>IsValidTime</a:t>
            </a:r>
            <a:endParaRPr lang="en-US" b="1" dirty="0">
              <a:solidFill>
                <a:srgbClr val="FF3300"/>
              </a:solidFill>
            </a:endParaRPr>
          </a:p>
          <a:p>
            <a:pPr marL="0" indent="0">
              <a:buNone/>
            </a:pPr>
            <a:r>
              <a:rPr lang="en-US" dirty="0"/>
              <a:t>Returns True if the time is valid, by validating each of the individual components (hours, minutes, and seconds)</a:t>
            </a:r>
          </a:p>
          <a:p>
            <a:r>
              <a:rPr lang="en-US" dirty="0">
                <a:solidFill>
                  <a:srgbClr val="00B050"/>
                </a:solidFill>
              </a:rPr>
              <a:t>time</a:t>
            </a:r>
            <a:r>
              <a:rPr lang="en-US" dirty="0"/>
              <a:t> A time value in the </a:t>
            </a:r>
            <a:r>
              <a:rPr lang="en-US" dirty="0" err="1"/>
              <a:t>Time_t</a:t>
            </a:r>
            <a:r>
              <a:rPr lang="en-US" dirty="0"/>
              <a:t> format(HHMMDD)</a:t>
            </a:r>
          </a:p>
        </p:txBody>
      </p:sp>
      <p:pic>
        <p:nvPicPr>
          <p:cNvPr id="7" name="Picture 6">
            <a:extLst>
              <a:ext uri="{FF2B5EF4-FFF2-40B4-BE49-F238E27FC236}">
                <a16:creationId xmlns:a16="http://schemas.microsoft.com/office/drawing/2014/main" id="{8A1D7AC7-1FBA-41EE-B4B1-221396B1F880}"/>
              </a:ext>
            </a:extLst>
          </p:cNvPr>
          <p:cNvPicPr>
            <a:picLocks noChangeAspect="1"/>
          </p:cNvPicPr>
          <p:nvPr/>
        </p:nvPicPr>
        <p:blipFill>
          <a:blip r:embed="rId2"/>
          <a:stretch>
            <a:fillRect/>
          </a:stretch>
        </p:blipFill>
        <p:spPr>
          <a:xfrm>
            <a:off x="6787609" y="1600200"/>
            <a:ext cx="4867954" cy="771633"/>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EA0F2A5-DED5-4A26-91DF-CB7EC8819FC6}"/>
              </a:ext>
            </a:extLst>
          </p:cNvPr>
          <p:cNvPicPr>
            <a:picLocks noChangeAspect="1"/>
          </p:cNvPicPr>
          <p:nvPr/>
        </p:nvPicPr>
        <p:blipFill>
          <a:blip r:embed="rId3"/>
          <a:stretch>
            <a:fillRect/>
          </a:stretch>
        </p:blipFill>
        <p:spPr>
          <a:xfrm>
            <a:off x="6317246" y="3727191"/>
            <a:ext cx="5808679" cy="225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058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FromStringToDate Function</a:t>
            </a:r>
          </a:p>
        </p:txBody>
      </p:sp>
      <p:sp>
        <p:nvSpPr>
          <p:cNvPr id="3" name="Content Placeholder 2">
            <a:extLst>
              <a:ext uri="{FF2B5EF4-FFF2-40B4-BE49-F238E27FC236}">
                <a16:creationId xmlns:a16="http://schemas.microsoft.com/office/drawing/2014/main" id="{F92A9BCD-FC03-422A-A56D-10C3FF70B236}"/>
              </a:ext>
            </a:extLst>
          </p:cNvPr>
          <p:cNvSpPr>
            <a:spLocks noGrp="1"/>
          </p:cNvSpPr>
          <p:nvPr>
            <p:ph idx="1"/>
          </p:nvPr>
        </p:nvSpPr>
        <p:spPr>
          <a:xfrm>
            <a:off x="1104900" y="2490538"/>
            <a:ext cx="6359929" cy="4572000"/>
          </a:xfrm>
        </p:spPr>
        <p:txBody>
          <a:bodyPr/>
          <a:lstStyle/>
          <a:p>
            <a:pPr marL="0" indent="0">
              <a:buNone/>
            </a:pPr>
            <a:r>
              <a:rPr lang="en-US" dirty="0"/>
              <a:t>Converts a string to a </a:t>
            </a:r>
            <a:r>
              <a:rPr lang="en-US" dirty="0" err="1"/>
              <a:t>Date_t</a:t>
            </a:r>
            <a:r>
              <a:rPr lang="en-US" dirty="0"/>
              <a:t>(YYYMMDD) using the relevant string format. </a:t>
            </a:r>
          </a:p>
          <a:p>
            <a:pPr marL="0" indent="0">
              <a:buNone/>
            </a:pPr>
            <a:r>
              <a:rPr lang="en-US" dirty="0"/>
              <a:t>The resulting date must be representable within the Gregorian calendar after the year 1600.</a:t>
            </a:r>
          </a:p>
          <a:p>
            <a:pPr marL="0" indent="0">
              <a:buNone/>
            </a:pPr>
            <a:endParaRPr lang="en-US" dirty="0"/>
          </a:p>
          <a:p>
            <a:pPr marL="0" indent="0">
              <a:lnSpc>
                <a:spcPct val="150000"/>
              </a:lnSpc>
              <a:spcBef>
                <a:spcPts val="0"/>
              </a:spcBef>
              <a:buNone/>
            </a:pPr>
            <a:r>
              <a:rPr lang="en-US" dirty="0" err="1">
                <a:solidFill>
                  <a:srgbClr val="7030A0"/>
                </a:solidFill>
              </a:rPr>
              <a:t>date_text</a:t>
            </a:r>
            <a:r>
              <a:rPr lang="en-US" dirty="0">
                <a:solidFill>
                  <a:srgbClr val="7030A0"/>
                </a:solidFill>
              </a:rPr>
              <a:t> </a:t>
            </a:r>
            <a:r>
              <a:rPr lang="en-US" dirty="0"/>
              <a:t>The string to be converted </a:t>
            </a:r>
          </a:p>
          <a:p>
            <a:pPr marL="0" indent="0">
              <a:lnSpc>
                <a:spcPct val="150000"/>
              </a:lnSpc>
              <a:spcBef>
                <a:spcPts val="0"/>
              </a:spcBef>
              <a:buNone/>
            </a:pPr>
            <a:r>
              <a:rPr lang="en-US" dirty="0">
                <a:solidFill>
                  <a:srgbClr val="7030A0"/>
                </a:solidFill>
              </a:rPr>
              <a:t>format </a:t>
            </a:r>
            <a:r>
              <a:rPr lang="en-US" dirty="0"/>
              <a:t>	The format of the input string.</a:t>
            </a:r>
          </a:p>
        </p:txBody>
      </p:sp>
      <p:pic>
        <p:nvPicPr>
          <p:cNvPr id="5" name="Picture 4">
            <a:extLst>
              <a:ext uri="{FF2B5EF4-FFF2-40B4-BE49-F238E27FC236}">
                <a16:creationId xmlns:a16="http://schemas.microsoft.com/office/drawing/2014/main" id="{E1283548-8318-4108-9137-1AA07D4A8862}"/>
              </a:ext>
            </a:extLst>
          </p:cNvPr>
          <p:cNvPicPr>
            <a:picLocks noChangeAspect="1"/>
          </p:cNvPicPr>
          <p:nvPr/>
        </p:nvPicPr>
        <p:blipFill>
          <a:blip r:embed="rId2"/>
          <a:stretch>
            <a:fillRect/>
          </a:stretch>
        </p:blipFill>
        <p:spPr>
          <a:xfrm>
            <a:off x="6959963" y="1621379"/>
            <a:ext cx="4435680" cy="460084"/>
          </a:xfrm>
          <a:prstGeom prst="rect">
            <a:avLst/>
          </a:prstGeom>
          <a:ln w="38100" cap="sq">
            <a:solidFill>
              <a:srgbClr val="9966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64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FromStringToDate Function</a:t>
            </a:r>
          </a:p>
        </p:txBody>
      </p:sp>
      <p:pic>
        <p:nvPicPr>
          <p:cNvPr id="7" name="Picture 6">
            <a:extLst>
              <a:ext uri="{FF2B5EF4-FFF2-40B4-BE49-F238E27FC236}">
                <a16:creationId xmlns:a16="http://schemas.microsoft.com/office/drawing/2014/main" id="{BE204DE0-9C8A-4972-9D23-D168DC7723CE}"/>
              </a:ext>
            </a:extLst>
          </p:cNvPr>
          <p:cNvPicPr>
            <a:picLocks noChangeAspect="1"/>
          </p:cNvPicPr>
          <p:nvPr/>
        </p:nvPicPr>
        <p:blipFill>
          <a:blip r:embed="rId2"/>
          <a:stretch>
            <a:fillRect/>
          </a:stretch>
        </p:blipFill>
        <p:spPr>
          <a:xfrm>
            <a:off x="1726663" y="1957209"/>
            <a:ext cx="8106906" cy="3791479"/>
          </a:xfrm>
          <a:prstGeom prst="roundRect">
            <a:avLst>
              <a:gd name="adj" fmla="val 4167"/>
            </a:avLst>
          </a:prstGeom>
          <a:solidFill>
            <a:srgbClr val="FFFFFF"/>
          </a:solidFill>
          <a:ln w="76200" cap="sq">
            <a:solidFill>
              <a:srgbClr val="00206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3589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FEAC-B46B-49BD-A21B-C29B5B2A5484}"/>
              </a:ext>
            </a:extLst>
          </p:cNvPr>
          <p:cNvSpPr>
            <a:spLocks noGrp="1"/>
          </p:cNvSpPr>
          <p:nvPr>
            <p:ph type="title"/>
          </p:nvPr>
        </p:nvSpPr>
        <p:spPr/>
        <p:txBody>
          <a:bodyPr/>
          <a:lstStyle/>
          <a:p>
            <a:r>
              <a:rPr lang="en-US" dirty="0"/>
              <a:t>FromStringToDate Function</a:t>
            </a:r>
          </a:p>
        </p:txBody>
      </p:sp>
      <p:pic>
        <p:nvPicPr>
          <p:cNvPr id="3" name="Picture 2">
            <a:extLst>
              <a:ext uri="{FF2B5EF4-FFF2-40B4-BE49-F238E27FC236}">
                <a16:creationId xmlns:a16="http://schemas.microsoft.com/office/drawing/2014/main" id="{F9D85C5E-DE3A-4EC1-84FD-2EC309327F98}"/>
              </a:ext>
            </a:extLst>
          </p:cNvPr>
          <p:cNvPicPr>
            <a:picLocks noChangeAspect="1"/>
          </p:cNvPicPr>
          <p:nvPr/>
        </p:nvPicPr>
        <p:blipFill>
          <a:blip r:embed="rId2"/>
          <a:stretch>
            <a:fillRect/>
          </a:stretch>
        </p:blipFill>
        <p:spPr>
          <a:xfrm>
            <a:off x="1710706" y="1920623"/>
            <a:ext cx="8419536" cy="3481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618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Today – Current Functions</a:t>
            </a:r>
          </a:p>
        </p:txBody>
      </p:sp>
      <p:sp>
        <p:nvSpPr>
          <p:cNvPr id="5" name="Content Placeholder 2">
            <a:extLst>
              <a:ext uri="{FF2B5EF4-FFF2-40B4-BE49-F238E27FC236}">
                <a16:creationId xmlns:a16="http://schemas.microsoft.com/office/drawing/2014/main" id="{22311486-A72E-4CE6-8A03-E8779E189DD9}"/>
              </a:ext>
            </a:extLst>
          </p:cNvPr>
          <p:cNvSpPr>
            <a:spLocks noGrp="1"/>
          </p:cNvSpPr>
          <p:nvPr>
            <p:ph idx="1"/>
          </p:nvPr>
        </p:nvSpPr>
        <p:spPr>
          <a:xfrm>
            <a:off x="1104899" y="1471353"/>
            <a:ext cx="5503719" cy="876423"/>
          </a:xfrm>
        </p:spPr>
        <p:txBody>
          <a:bodyPr>
            <a:noAutofit/>
          </a:bodyPr>
          <a:lstStyle/>
          <a:p>
            <a:pPr marL="0" indent="0">
              <a:buNone/>
            </a:pPr>
            <a:r>
              <a:rPr lang="en-US" b="1" dirty="0">
                <a:solidFill>
                  <a:srgbClr val="FF3300"/>
                </a:solidFill>
              </a:rPr>
              <a:t>Today</a:t>
            </a:r>
          </a:p>
          <a:p>
            <a:pPr marL="0" indent="0">
              <a:buNone/>
            </a:pPr>
            <a:r>
              <a:rPr lang="en-US" dirty="0"/>
              <a:t>Returns to today’s date in YYYYMMDD format.</a:t>
            </a:r>
          </a:p>
        </p:txBody>
      </p:sp>
      <p:sp>
        <p:nvSpPr>
          <p:cNvPr id="6" name="Content Placeholder 2">
            <a:extLst>
              <a:ext uri="{FF2B5EF4-FFF2-40B4-BE49-F238E27FC236}">
                <a16:creationId xmlns:a16="http://schemas.microsoft.com/office/drawing/2014/main" id="{BEA52261-06F1-4A71-BDD1-83D7EAA352D8}"/>
              </a:ext>
            </a:extLst>
          </p:cNvPr>
          <p:cNvSpPr txBox="1">
            <a:spLocks/>
          </p:cNvSpPr>
          <p:nvPr/>
        </p:nvSpPr>
        <p:spPr>
          <a:xfrm>
            <a:off x="1104898" y="2347776"/>
            <a:ext cx="7449555" cy="1747751"/>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b="1" dirty="0" err="1">
                <a:solidFill>
                  <a:srgbClr val="FF3300"/>
                </a:solidFill>
              </a:rPr>
              <a:t>CurrentDate</a:t>
            </a:r>
            <a:endParaRPr lang="en-US" b="1" dirty="0">
              <a:solidFill>
                <a:srgbClr val="FF3300"/>
              </a:solidFill>
            </a:endParaRPr>
          </a:p>
          <a:p>
            <a:pPr marL="0" indent="0">
              <a:buNone/>
            </a:pPr>
            <a:r>
              <a:rPr lang="en-US" dirty="0"/>
              <a:t>Returns the current date. </a:t>
            </a:r>
          </a:p>
          <a:p>
            <a:pPr marL="0" indent="0">
              <a:buNone/>
            </a:pPr>
            <a:r>
              <a:rPr lang="en-US" dirty="0"/>
              <a:t>If the </a:t>
            </a:r>
            <a:r>
              <a:rPr lang="en-US" dirty="0" err="1">
                <a:solidFill>
                  <a:srgbClr val="00B050"/>
                </a:solidFill>
              </a:rPr>
              <a:t>Local_Date</a:t>
            </a:r>
            <a:r>
              <a:rPr lang="en-US" dirty="0">
                <a:solidFill>
                  <a:srgbClr val="00B050"/>
                </a:solidFill>
              </a:rPr>
              <a:t> </a:t>
            </a:r>
            <a:r>
              <a:rPr lang="en-US" dirty="0"/>
              <a:t>parameter is TRUE the returned value is local to the cluster computing the date, if </a:t>
            </a:r>
            <a:r>
              <a:rPr lang="en-US" u="sng" dirty="0"/>
              <a:t>FALSE then the UTC </a:t>
            </a:r>
            <a:r>
              <a:rPr lang="en-US" dirty="0"/>
              <a:t>value is returned. </a:t>
            </a:r>
          </a:p>
        </p:txBody>
      </p:sp>
      <p:sp>
        <p:nvSpPr>
          <p:cNvPr id="7" name="Content Placeholder 2">
            <a:extLst>
              <a:ext uri="{FF2B5EF4-FFF2-40B4-BE49-F238E27FC236}">
                <a16:creationId xmlns:a16="http://schemas.microsoft.com/office/drawing/2014/main" id="{CE8DCA29-808E-4BC4-8D05-3A4AF9939A71}"/>
              </a:ext>
            </a:extLst>
          </p:cNvPr>
          <p:cNvSpPr txBox="1">
            <a:spLocks/>
          </p:cNvSpPr>
          <p:nvPr/>
        </p:nvSpPr>
        <p:spPr>
          <a:xfrm>
            <a:off x="1104898" y="4244953"/>
            <a:ext cx="7449555" cy="1747751"/>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b="1" dirty="0" err="1">
                <a:solidFill>
                  <a:srgbClr val="FF3300"/>
                </a:solidFill>
              </a:rPr>
              <a:t>CurrentTime</a:t>
            </a:r>
            <a:endParaRPr lang="en-US" b="1" dirty="0">
              <a:solidFill>
                <a:srgbClr val="FF3300"/>
              </a:solidFill>
            </a:endParaRPr>
          </a:p>
          <a:p>
            <a:pPr marL="0" indent="0">
              <a:buNone/>
            </a:pPr>
            <a:r>
              <a:rPr lang="en-US" dirty="0"/>
              <a:t>Returns the current time. </a:t>
            </a:r>
          </a:p>
          <a:p>
            <a:pPr marL="0" indent="0">
              <a:buNone/>
            </a:pPr>
            <a:r>
              <a:rPr lang="en-US" dirty="0"/>
              <a:t>If the </a:t>
            </a:r>
            <a:r>
              <a:rPr lang="en-US" dirty="0" err="1">
                <a:solidFill>
                  <a:srgbClr val="00B050"/>
                </a:solidFill>
              </a:rPr>
              <a:t>Local_Time</a:t>
            </a:r>
            <a:r>
              <a:rPr lang="en-US" dirty="0">
                <a:solidFill>
                  <a:srgbClr val="00B050"/>
                </a:solidFill>
              </a:rPr>
              <a:t> </a:t>
            </a:r>
            <a:r>
              <a:rPr lang="en-US" dirty="0"/>
              <a:t>parameter is TRUE the returned value is local to the cluster computing the date, if </a:t>
            </a:r>
            <a:r>
              <a:rPr lang="en-US" u="sng" dirty="0"/>
              <a:t>FALSE then the UTC </a:t>
            </a:r>
            <a:r>
              <a:rPr lang="en-US" dirty="0"/>
              <a:t>value is returned. </a:t>
            </a:r>
          </a:p>
        </p:txBody>
      </p:sp>
      <p:pic>
        <p:nvPicPr>
          <p:cNvPr id="3" name="Picture 2">
            <a:extLst>
              <a:ext uri="{FF2B5EF4-FFF2-40B4-BE49-F238E27FC236}">
                <a16:creationId xmlns:a16="http://schemas.microsoft.com/office/drawing/2014/main" id="{AC484542-8BF2-4B10-95F4-13F79112B7CB}"/>
              </a:ext>
            </a:extLst>
          </p:cNvPr>
          <p:cNvPicPr>
            <a:picLocks noChangeAspect="1"/>
          </p:cNvPicPr>
          <p:nvPr/>
        </p:nvPicPr>
        <p:blipFill>
          <a:blip r:embed="rId2"/>
          <a:stretch>
            <a:fillRect/>
          </a:stretch>
        </p:blipFill>
        <p:spPr>
          <a:xfrm>
            <a:off x="7504663" y="1617402"/>
            <a:ext cx="3580919" cy="1311322"/>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14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Today – Current Functions</a:t>
            </a:r>
          </a:p>
        </p:txBody>
      </p:sp>
      <p:pic>
        <p:nvPicPr>
          <p:cNvPr id="11" name="Picture 10">
            <a:extLst>
              <a:ext uri="{FF2B5EF4-FFF2-40B4-BE49-F238E27FC236}">
                <a16:creationId xmlns:a16="http://schemas.microsoft.com/office/drawing/2014/main" id="{99352A62-34D3-453B-ACC5-6C7FEDC16C7E}"/>
              </a:ext>
            </a:extLst>
          </p:cNvPr>
          <p:cNvPicPr>
            <a:picLocks noChangeAspect="1"/>
          </p:cNvPicPr>
          <p:nvPr/>
        </p:nvPicPr>
        <p:blipFill>
          <a:blip r:embed="rId2"/>
          <a:stretch>
            <a:fillRect/>
          </a:stretch>
        </p:blipFill>
        <p:spPr>
          <a:xfrm>
            <a:off x="1388204" y="2374361"/>
            <a:ext cx="9609407" cy="2739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38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Between Function</a:t>
            </a:r>
          </a:p>
        </p:txBody>
      </p:sp>
      <p:sp>
        <p:nvSpPr>
          <p:cNvPr id="8" name="Content Placeholder 2">
            <a:extLst>
              <a:ext uri="{FF2B5EF4-FFF2-40B4-BE49-F238E27FC236}">
                <a16:creationId xmlns:a16="http://schemas.microsoft.com/office/drawing/2014/main" id="{45D06115-4FC0-40F3-9E74-AC771198D9D1}"/>
              </a:ext>
            </a:extLst>
          </p:cNvPr>
          <p:cNvSpPr txBox="1">
            <a:spLocks/>
          </p:cNvSpPr>
          <p:nvPr/>
        </p:nvSpPr>
        <p:spPr>
          <a:xfrm>
            <a:off x="1030086" y="1598122"/>
            <a:ext cx="6093922" cy="3181696"/>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1400" b="1" dirty="0" err="1">
                <a:solidFill>
                  <a:srgbClr val="FF3300"/>
                </a:solidFill>
              </a:rPr>
              <a:t>DaysBetween</a:t>
            </a:r>
            <a:endParaRPr lang="en-US" sz="1400" dirty="0"/>
          </a:p>
          <a:p>
            <a:pPr marL="0" indent="0">
              <a:buNone/>
            </a:pPr>
            <a:r>
              <a:rPr lang="en-US" sz="1400" dirty="0"/>
              <a:t>Calculates and returns the number of whole days between two dates</a:t>
            </a:r>
          </a:p>
          <a:p>
            <a:pPr marL="0" indent="0">
              <a:buNone/>
            </a:pPr>
            <a:r>
              <a:rPr lang="en-US" sz="1400" b="1" dirty="0" err="1">
                <a:solidFill>
                  <a:srgbClr val="FF3300"/>
                </a:solidFill>
              </a:rPr>
              <a:t>MonthsBetween</a:t>
            </a:r>
            <a:endParaRPr lang="en-US" sz="1400" dirty="0"/>
          </a:p>
          <a:p>
            <a:pPr marL="0" indent="0">
              <a:buNone/>
            </a:pPr>
            <a:r>
              <a:rPr lang="en-US" sz="1400" dirty="0"/>
              <a:t>Calculates and returns the number of whole days between two dates</a:t>
            </a:r>
          </a:p>
          <a:p>
            <a:pPr marL="0" indent="0">
              <a:buNone/>
            </a:pPr>
            <a:r>
              <a:rPr lang="en-US" sz="1400" dirty="0" err="1">
                <a:solidFill>
                  <a:srgbClr val="0070C0"/>
                </a:solidFill>
              </a:rPr>
              <a:t>fromDate</a:t>
            </a:r>
            <a:r>
              <a:rPr lang="en-US" sz="1400" dirty="0"/>
              <a:t> The first date value in </a:t>
            </a:r>
            <a:r>
              <a:rPr lang="en-US" sz="1400" dirty="0" err="1"/>
              <a:t>Date_t</a:t>
            </a:r>
            <a:r>
              <a:rPr lang="en-US" sz="1400" dirty="0"/>
              <a:t> format. </a:t>
            </a:r>
          </a:p>
          <a:p>
            <a:pPr marL="0" indent="0">
              <a:buNone/>
            </a:pPr>
            <a:r>
              <a:rPr lang="en-US" sz="1400" dirty="0" err="1">
                <a:solidFill>
                  <a:srgbClr val="0070C0"/>
                </a:solidFill>
              </a:rPr>
              <a:t>toDate</a:t>
            </a:r>
            <a:r>
              <a:rPr lang="en-US" sz="1400" dirty="0"/>
              <a:t>   The last date value in </a:t>
            </a:r>
            <a:r>
              <a:rPr lang="en-US" sz="1400" dirty="0" err="1"/>
              <a:t>Date_t</a:t>
            </a:r>
            <a:r>
              <a:rPr lang="en-US" sz="1400" dirty="0"/>
              <a:t> format. </a:t>
            </a:r>
          </a:p>
        </p:txBody>
      </p:sp>
      <p:pic>
        <p:nvPicPr>
          <p:cNvPr id="11" name="Picture 10">
            <a:extLst>
              <a:ext uri="{FF2B5EF4-FFF2-40B4-BE49-F238E27FC236}">
                <a16:creationId xmlns:a16="http://schemas.microsoft.com/office/drawing/2014/main" id="{47330D22-0C2C-4134-9A30-F0D9F025A23F}"/>
              </a:ext>
            </a:extLst>
          </p:cNvPr>
          <p:cNvPicPr>
            <a:picLocks noChangeAspect="1"/>
          </p:cNvPicPr>
          <p:nvPr/>
        </p:nvPicPr>
        <p:blipFill>
          <a:blip r:embed="rId2"/>
          <a:stretch>
            <a:fillRect/>
          </a:stretch>
        </p:blipFill>
        <p:spPr>
          <a:xfrm>
            <a:off x="7468812" y="1598122"/>
            <a:ext cx="4254443" cy="743029"/>
          </a:xfrm>
          <a:prstGeom prst="rect">
            <a:avLst/>
          </a:prstGeom>
          <a:ln w="38100" cap="sq">
            <a:solidFill>
              <a:srgbClr val="9966FF"/>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68A59159-1B48-46E9-B4C2-1485D875A5F3}"/>
              </a:ext>
            </a:extLst>
          </p:cNvPr>
          <p:cNvPicPr>
            <a:picLocks noChangeAspect="1"/>
          </p:cNvPicPr>
          <p:nvPr/>
        </p:nvPicPr>
        <p:blipFill>
          <a:blip r:embed="rId3"/>
          <a:stretch>
            <a:fillRect/>
          </a:stretch>
        </p:blipFill>
        <p:spPr>
          <a:xfrm>
            <a:off x="2321185" y="4329038"/>
            <a:ext cx="7110508" cy="2131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929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F244-BC19-4CD4-89A0-DFAA5E28FB53}"/>
              </a:ext>
            </a:extLst>
          </p:cNvPr>
          <p:cNvSpPr>
            <a:spLocks noGrp="1"/>
          </p:cNvSpPr>
          <p:nvPr>
            <p:ph type="title"/>
          </p:nvPr>
        </p:nvSpPr>
        <p:spPr/>
        <p:txBody>
          <a:bodyPr/>
          <a:lstStyle/>
          <a:p>
            <a:pPr algn="ctr"/>
            <a:r>
              <a:rPr lang="en-US" dirty="0"/>
              <a:t>Data Append</a:t>
            </a:r>
          </a:p>
        </p:txBody>
      </p:sp>
    </p:spTree>
    <p:extLst>
      <p:ext uri="{BB962C8B-B14F-4D97-AF65-F5344CB8AC3E}">
        <p14:creationId xmlns:p14="http://schemas.microsoft.com/office/powerpoint/2010/main" val="131788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Append</a:t>
            </a:r>
          </a:p>
        </p:txBody>
      </p:sp>
      <p:sp>
        <p:nvSpPr>
          <p:cNvPr id="3" name="Rectangle 2"/>
          <p:cNvSpPr/>
          <p:nvPr/>
        </p:nvSpPr>
        <p:spPr>
          <a:xfrm>
            <a:off x="1424387" y="1769290"/>
            <a:ext cx="9341708" cy="1200329"/>
          </a:xfrm>
          <a:prstGeom prst="rect">
            <a:avLst/>
          </a:prstGeom>
        </p:spPr>
        <p:txBody>
          <a:bodyPr wrap="square">
            <a:spAutoFit/>
          </a:bodyPr>
          <a:lstStyle/>
          <a:p>
            <a:pPr>
              <a:defRPr/>
            </a:pPr>
            <a:r>
              <a:rPr lang="en-US" dirty="0">
                <a:solidFill>
                  <a:schemeClr val="tx2"/>
                </a:solidFill>
              </a:rPr>
              <a:t>Data Append, and Enrichment are used interchangeably. </a:t>
            </a:r>
          </a:p>
          <a:p>
            <a:pPr>
              <a:defRPr/>
            </a:pPr>
            <a:endParaRPr lang="en-US" dirty="0">
              <a:solidFill>
                <a:srgbClr val="000000"/>
              </a:solidFill>
              <a:effectLst>
                <a:outerShdw blurRad="38100" dist="38100" dir="2700000" algn="tl">
                  <a:srgbClr val="FFFFFF"/>
                </a:outerShdw>
              </a:effectLst>
            </a:endParaRPr>
          </a:p>
          <a:p>
            <a:pPr>
              <a:defRPr/>
            </a:pPr>
            <a:r>
              <a:rPr lang="en-US" dirty="0">
                <a:solidFill>
                  <a:srgbClr val="110B89"/>
                </a:solidFill>
                <a:effectLst>
                  <a:outerShdw blurRad="38100" dist="38100" dir="2700000" algn="tl">
                    <a:srgbClr val="FFFFFF"/>
                  </a:outerShdw>
                </a:effectLst>
              </a:rPr>
              <a:t>Can you think of a few more examples?</a:t>
            </a:r>
          </a:p>
          <a:p>
            <a:pPr>
              <a:defRPr/>
            </a:pPr>
            <a:endParaRPr lang="en-US" dirty="0">
              <a:solidFill>
                <a:schemeClr val="tx2"/>
              </a:solidFill>
              <a:effectLst>
                <a:outerShdw blurRad="38100" dist="38100" dir="2700000" algn="tl">
                  <a:srgbClr val="FFFFFF"/>
                </a:outerShdw>
              </a:effectLst>
            </a:endParaRPr>
          </a:p>
        </p:txBody>
      </p:sp>
      <p:sp>
        <p:nvSpPr>
          <p:cNvPr id="5" name="Rectangle 4">
            <a:extLst>
              <a:ext uri="{FF2B5EF4-FFF2-40B4-BE49-F238E27FC236}">
                <a16:creationId xmlns:a16="http://schemas.microsoft.com/office/drawing/2014/main" id="{F10F958C-5571-43E9-949A-CD777949DCDD}"/>
              </a:ext>
            </a:extLst>
          </p:cNvPr>
          <p:cNvSpPr/>
          <p:nvPr/>
        </p:nvSpPr>
        <p:spPr>
          <a:xfrm>
            <a:off x="1424387" y="3104082"/>
            <a:ext cx="8142694" cy="1200329"/>
          </a:xfrm>
          <a:prstGeom prst="rect">
            <a:avLst/>
          </a:prstGeom>
        </p:spPr>
        <p:txBody>
          <a:bodyPr wrap="square">
            <a:spAutoFit/>
          </a:bodyPr>
          <a:lstStyle/>
          <a:p>
            <a:pPr marL="285750" indent="-285750">
              <a:buFontTx/>
              <a:buChar char="-"/>
              <a:defRPr/>
            </a:pPr>
            <a:r>
              <a:rPr lang="en-US" dirty="0">
                <a:solidFill>
                  <a:schemeClr val="tx2"/>
                </a:solidFill>
              </a:rPr>
              <a:t>Enriching internal sales data with third party advertisement data to get a better understanding of advertising effectiveness.</a:t>
            </a:r>
          </a:p>
          <a:p>
            <a:pPr marL="285750" indent="-285750">
              <a:buFontTx/>
              <a:buChar char="-"/>
              <a:defRPr/>
            </a:pPr>
            <a:endParaRPr lang="en-US" dirty="0">
              <a:solidFill>
                <a:schemeClr val="tx2"/>
              </a:solidFill>
            </a:endParaRPr>
          </a:p>
          <a:p>
            <a:pPr marL="285750" indent="-285750">
              <a:buFontTx/>
              <a:buChar char="-"/>
              <a:defRPr/>
            </a:pPr>
            <a:r>
              <a:rPr lang="en-US" dirty="0">
                <a:solidFill>
                  <a:schemeClr val="tx2"/>
                </a:solidFill>
                <a:effectLst>
                  <a:outerShdw blurRad="38100" dist="38100" dir="2700000" algn="tl">
                    <a:srgbClr val="FFFFFF"/>
                  </a:outerShdw>
                </a:effectLst>
              </a:rPr>
              <a:t>Adding demographic information to customer data for target sales</a:t>
            </a:r>
            <a:endParaRPr lang="en-US" dirty="0">
              <a:solidFill>
                <a:schemeClr val="tx2"/>
              </a:solidFill>
            </a:endParaRPr>
          </a:p>
        </p:txBody>
      </p:sp>
    </p:spTree>
    <p:extLst>
      <p:ext uri="{BB962C8B-B14F-4D97-AF65-F5344CB8AC3E}">
        <p14:creationId xmlns:p14="http://schemas.microsoft.com/office/powerpoint/2010/main" val="256672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C5856C39-D2CF-4026-908C-8159D8BEF47C}"/>
              </a:ext>
            </a:extLst>
          </p:cNvPr>
          <p:cNvPicPr>
            <a:picLocks noChangeAspect="1"/>
          </p:cNvPicPr>
          <p:nvPr/>
        </p:nvPicPr>
        <p:blipFill>
          <a:blip r:embed="rId3"/>
          <a:stretch>
            <a:fillRect/>
          </a:stretch>
        </p:blipFill>
        <p:spPr>
          <a:xfrm>
            <a:off x="9868295" y="5357069"/>
            <a:ext cx="1808652" cy="308452"/>
          </a:xfrm>
          <a:prstGeom prst="rect">
            <a:avLst/>
          </a:prstGeom>
        </p:spPr>
      </p:pic>
      <p:pic>
        <p:nvPicPr>
          <p:cNvPr id="8" name="Picture 7">
            <a:extLst>
              <a:ext uri="{FF2B5EF4-FFF2-40B4-BE49-F238E27FC236}">
                <a16:creationId xmlns:a16="http://schemas.microsoft.com/office/drawing/2014/main" id="{CBBC7FB8-DB7B-4D45-AB02-E0A283166D24}"/>
              </a:ext>
            </a:extLst>
          </p:cNvPr>
          <p:cNvPicPr>
            <a:picLocks noChangeAspect="1"/>
          </p:cNvPicPr>
          <p:nvPr/>
        </p:nvPicPr>
        <p:blipFill>
          <a:blip r:embed="rId4"/>
          <a:stretch>
            <a:fillRect/>
          </a:stretch>
        </p:blipFill>
        <p:spPr>
          <a:xfrm>
            <a:off x="10034706" y="4920254"/>
            <a:ext cx="1402056" cy="308452"/>
          </a:xfrm>
          <a:prstGeom prst="rect">
            <a:avLst/>
          </a:prstGeom>
        </p:spPr>
      </p:pic>
      <p:sp>
        <p:nvSpPr>
          <p:cNvPr id="9" name="Rectangle 8">
            <a:extLst>
              <a:ext uri="{FF2B5EF4-FFF2-40B4-BE49-F238E27FC236}">
                <a16:creationId xmlns:a16="http://schemas.microsoft.com/office/drawing/2014/main" id="{16CBFF87-517B-4925-BF39-7789EBAF52AA}"/>
              </a:ext>
            </a:extLst>
          </p:cNvPr>
          <p:cNvSpPr/>
          <p:nvPr/>
        </p:nvSpPr>
        <p:spPr>
          <a:xfrm>
            <a:off x="1245873" y="1808513"/>
            <a:ext cx="8047756" cy="3046988"/>
          </a:xfrm>
          <a:prstGeom prst="rect">
            <a:avLst/>
          </a:prstGeom>
        </p:spPr>
        <p:txBody>
          <a:bodyPr wrap="square">
            <a:spAutoFit/>
          </a:bodyPr>
          <a:lstStyle/>
          <a:p>
            <a:r>
              <a:rPr lang="en-US" sz="1600" dirty="0">
                <a:solidFill>
                  <a:schemeClr val="tx2"/>
                </a:solidFill>
              </a:rPr>
              <a:t>//  Let’s review </a:t>
            </a:r>
            <a:r>
              <a:rPr lang="en-US" sz="1600" dirty="0" err="1">
                <a:solidFill>
                  <a:schemeClr val="tx2"/>
                </a:solidFill>
              </a:rPr>
              <a:t>getCars</a:t>
            </a:r>
            <a:r>
              <a:rPr lang="en-US" sz="1600" dirty="0">
                <a:solidFill>
                  <a:schemeClr val="tx2"/>
                </a:solidFill>
              </a:rPr>
              <a:t> and work on </a:t>
            </a:r>
            <a:r>
              <a:rPr lang="en-US" sz="1600" dirty="0" err="1">
                <a:solidFill>
                  <a:schemeClr val="tx2"/>
                </a:solidFill>
              </a:rPr>
              <a:t>cars_projects</a:t>
            </a:r>
            <a:endParaRPr lang="en-US" sz="1600" dirty="0">
              <a:solidFill>
                <a:schemeClr val="tx2"/>
              </a:solidFill>
            </a:endParaRPr>
          </a:p>
          <a:p>
            <a:endParaRPr lang="en-US" sz="1600" dirty="0">
              <a:solidFill>
                <a:schemeClr val="tx2"/>
              </a:solidFill>
            </a:endParaRPr>
          </a:p>
          <a:p>
            <a:r>
              <a:rPr lang="en-US" sz="1600" dirty="0">
                <a:solidFill>
                  <a:schemeClr val="tx2"/>
                </a:solidFill>
              </a:rPr>
              <a:t>// We will be reviewing the TRANSFORM and add the following fields:</a:t>
            </a:r>
          </a:p>
          <a:p>
            <a:endParaRPr lang="en-US" sz="1600" dirty="0">
              <a:solidFill>
                <a:schemeClr val="tx2"/>
              </a:solidFill>
            </a:endParaRPr>
          </a:p>
          <a:p>
            <a:r>
              <a:rPr lang="en-US" sz="1600" dirty="0" err="1">
                <a:solidFill>
                  <a:schemeClr val="tx2"/>
                </a:solidFill>
              </a:rPr>
              <a:t>Old_Exp</a:t>
            </a:r>
            <a:r>
              <a:rPr lang="en-US" sz="1600" dirty="0">
                <a:solidFill>
                  <a:schemeClr val="tx2"/>
                </a:solidFill>
              </a:rPr>
              <a:t>: If price &gt;= 10000 AND year &lt;= 2012, then it's pricey</a:t>
            </a:r>
          </a:p>
          <a:p>
            <a:endParaRPr lang="en-US" sz="1600" dirty="0">
              <a:solidFill>
                <a:schemeClr val="tx2"/>
              </a:solidFill>
            </a:endParaRPr>
          </a:p>
          <a:p>
            <a:r>
              <a:rPr lang="en-US" sz="1600" dirty="0" err="1">
                <a:solidFill>
                  <a:schemeClr val="tx2"/>
                </a:solidFill>
              </a:rPr>
              <a:t>colorType</a:t>
            </a:r>
            <a:r>
              <a:rPr lang="en-US" sz="1600" dirty="0">
                <a:solidFill>
                  <a:schemeClr val="tx2"/>
                </a:solidFill>
              </a:rPr>
              <a:t>: If color is part </a:t>
            </a:r>
            <a:r>
              <a:rPr lang="en-US" sz="1600" dirty="0" err="1">
                <a:solidFill>
                  <a:schemeClr val="tx2"/>
                </a:solidFill>
              </a:rPr>
              <a:t>invalidColors</a:t>
            </a:r>
            <a:r>
              <a:rPr lang="en-US" sz="1600" dirty="0">
                <a:solidFill>
                  <a:schemeClr val="tx2"/>
                </a:solidFill>
              </a:rPr>
              <a:t> then 'Invalid Entry’, if part of </a:t>
            </a:r>
            <a:r>
              <a:rPr lang="en-US" sz="1600" dirty="0" err="1">
                <a:solidFill>
                  <a:schemeClr val="tx2"/>
                </a:solidFill>
              </a:rPr>
              <a:t>darkColors</a:t>
            </a:r>
            <a:r>
              <a:rPr lang="en-US" sz="1600" dirty="0">
                <a:solidFill>
                  <a:schemeClr val="tx2"/>
                </a:solidFill>
              </a:rPr>
              <a:t> then 'Dark', else is 'Light' color</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spTree>
    <p:extLst>
      <p:ext uri="{BB962C8B-B14F-4D97-AF65-F5344CB8AC3E}">
        <p14:creationId xmlns:p14="http://schemas.microsoft.com/office/powerpoint/2010/main" val="362368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sp>
        <p:nvSpPr>
          <p:cNvPr id="6" name="TextBox 5"/>
          <p:cNvSpPr txBox="1"/>
          <p:nvPr/>
        </p:nvSpPr>
        <p:spPr>
          <a:xfrm>
            <a:off x="1104900" y="1821207"/>
            <a:ext cx="3159839" cy="1477328"/>
          </a:xfrm>
          <a:prstGeom prst="rect">
            <a:avLst/>
          </a:prstGeom>
          <a:noFill/>
        </p:spPr>
        <p:txBody>
          <a:bodyPr wrap="none" rtlCol="0">
            <a:spAutoFit/>
          </a:bodyPr>
          <a:lstStyle/>
          <a:p>
            <a:r>
              <a:rPr lang="en-US" dirty="0">
                <a:solidFill>
                  <a:srgbClr val="00B0F0"/>
                </a:solidFill>
              </a:rPr>
              <a:t>Priority Options</a:t>
            </a:r>
          </a:p>
          <a:p>
            <a:r>
              <a:rPr lang="en-US" dirty="0">
                <a:solidFill>
                  <a:schemeClr val="tx2">
                    <a:lumMod val="50000"/>
                  </a:schemeClr>
                </a:solidFill>
              </a:rPr>
              <a:t>User can set priorities to jobs</a:t>
            </a:r>
          </a:p>
          <a:p>
            <a:pPr marL="285750" indent="-285750">
              <a:buFontTx/>
              <a:buChar char="-"/>
            </a:pPr>
            <a:r>
              <a:rPr lang="en-US" dirty="0">
                <a:solidFill>
                  <a:schemeClr val="tx2">
                    <a:lumMod val="50000"/>
                  </a:schemeClr>
                </a:solidFill>
              </a:rPr>
              <a:t>High</a:t>
            </a:r>
          </a:p>
          <a:p>
            <a:pPr marL="285750" indent="-285750">
              <a:buFontTx/>
              <a:buChar char="-"/>
            </a:pPr>
            <a:r>
              <a:rPr lang="en-US" dirty="0">
                <a:solidFill>
                  <a:schemeClr val="tx2">
                    <a:lumMod val="50000"/>
                  </a:schemeClr>
                </a:solidFill>
              </a:rPr>
              <a:t>Normal</a:t>
            </a:r>
          </a:p>
          <a:p>
            <a:pPr marL="285750" indent="-285750">
              <a:buFontTx/>
              <a:buChar char="-"/>
            </a:pPr>
            <a:r>
              <a:rPr lang="en-US" dirty="0">
                <a:solidFill>
                  <a:schemeClr val="tx2">
                    <a:lumMod val="50000"/>
                  </a:schemeClr>
                </a:solidFill>
              </a:rPr>
              <a:t>Low</a:t>
            </a:r>
          </a:p>
        </p:txBody>
      </p:sp>
      <p:sp>
        <p:nvSpPr>
          <p:cNvPr id="7" name="TextBox 6"/>
          <p:cNvSpPr txBox="1"/>
          <p:nvPr/>
        </p:nvSpPr>
        <p:spPr>
          <a:xfrm>
            <a:off x="1052763" y="4813799"/>
            <a:ext cx="6566926" cy="369332"/>
          </a:xfrm>
          <a:prstGeom prst="rect">
            <a:avLst/>
          </a:prstGeom>
          <a:noFill/>
        </p:spPr>
        <p:txBody>
          <a:bodyPr wrap="none" rtlCol="0">
            <a:spAutoFit/>
          </a:bodyPr>
          <a:lstStyle/>
          <a:p>
            <a:r>
              <a:rPr lang="en-US" dirty="0">
                <a:solidFill>
                  <a:srgbClr val="00B050"/>
                </a:solidFill>
              </a:rPr>
              <a:t>Note: User can use these options for ANY jobs, so be careful!</a:t>
            </a:r>
          </a:p>
        </p:txBody>
      </p:sp>
      <p:sp>
        <p:nvSpPr>
          <p:cNvPr id="9" name="TextBox 8"/>
          <p:cNvSpPr txBox="1"/>
          <p:nvPr/>
        </p:nvSpPr>
        <p:spPr>
          <a:xfrm>
            <a:off x="6257667" y="1821207"/>
            <a:ext cx="4403770" cy="1754326"/>
          </a:xfrm>
          <a:prstGeom prst="rect">
            <a:avLst/>
          </a:prstGeom>
          <a:noFill/>
        </p:spPr>
        <p:txBody>
          <a:bodyPr wrap="none" rtlCol="0">
            <a:spAutoFit/>
          </a:bodyPr>
          <a:lstStyle/>
          <a:p>
            <a:r>
              <a:rPr lang="en-US" dirty="0">
                <a:solidFill>
                  <a:srgbClr val="00B0F0"/>
                </a:solidFill>
              </a:rPr>
              <a:t>Queue Options</a:t>
            </a:r>
          </a:p>
          <a:p>
            <a:r>
              <a:rPr lang="en-US" dirty="0">
                <a:solidFill>
                  <a:schemeClr val="tx2"/>
                </a:solidFill>
              </a:rPr>
              <a:t>change the position of a job in the queue </a:t>
            </a:r>
          </a:p>
          <a:p>
            <a:pPr marL="285750" indent="-285750">
              <a:buFontTx/>
              <a:buChar char="-"/>
            </a:pPr>
            <a:r>
              <a:rPr lang="en-US" dirty="0">
                <a:solidFill>
                  <a:schemeClr val="tx2">
                    <a:lumMod val="50000"/>
                  </a:schemeClr>
                </a:solidFill>
              </a:rPr>
              <a:t>Top</a:t>
            </a:r>
          </a:p>
          <a:p>
            <a:pPr marL="285750" indent="-285750">
              <a:buFontTx/>
              <a:buChar char="-"/>
            </a:pPr>
            <a:r>
              <a:rPr lang="en-US" dirty="0">
                <a:solidFill>
                  <a:schemeClr val="tx2">
                    <a:lumMod val="50000"/>
                  </a:schemeClr>
                </a:solidFill>
              </a:rPr>
              <a:t>Down</a:t>
            </a:r>
          </a:p>
          <a:p>
            <a:pPr marL="285750" indent="-285750">
              <a:buFontTx/>
              <a:buChar char="-"/>
            </a:pPr>
            <a:r>
              <a:rPr lang="en-US" dirty="0">
                <a:solidFill>
                  <a:schemeClr val="tx2">
                    <a:lumMod val="50000"/>
                  </a:schemeClr>
                </a:solidFill>
              </a:rPr>
              <a:t>Up</a:t>
            </a:r>
          </a:p>
          <a:p>
            <a:pPr marL="285750" indent="-285750">
              <a:buFontTx/>
              <a:buChar char="-"/>
            </a:pPr>
            <a:r>
              <a:rPr lang="en-US" dirty="0">
                <a:solidFill>
                  <a:schemeClr val="tx2">
                    <a:lumMod val="50000"/>
                  </a:schemeClr>
                </a:solidFill>
              </a:rPr>
              <a:t>Bottom</a:t>
            </a:r>
          </a:p>
        </p:txBody>
      </p:sp>
    </p:spTree>
    <p:extLst>
      <p:ext uri="{BB962C8B-B14F-4D97-AF65-F5344CB8AC3E}">
        <p14:creationId xmlns:p14="http://schemas.microsoft.com/office/powerpoint/2010/main" val="23442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600200"/>
            <a:ext cx="6960927" cy="4281985"/>
          </a:xfrm>
        </p:spPr>
        <p:txBody>
          <a:bodyPr>
            <a:normAutofit/>
          </a:bodyPr>
          <a:lstStyle/>
          <a:p>
            <a:pPr marL="0" indent="0">
              <a:buNone/>
            </a:pPr>
            <a:r>
              <a:rPr lang="en-US" sz="2000" dirty="0"/>
              <a:t>JOIN is used to combine data or rows from two or more tables/datasets based on at least one </a:t>
            </a:r>
            <a:r>
              <a:rPr lang="en-US" sz="2000" dirty="0" err="1"/>
              <a:t>boolean</a:t>
            </a:r>
            <a:r>
              <a:rPr lang="en-US" sz="2000" dirty="0"/>
              <a:t> expression test. </a:t>
            </a:r>
          </a:p>
          <a:p>
            <a:r>
              <a:rPr lang="en-US" sz="2000" dirty="0"/>
              <a:t>Part of Data Append or Data Enrichment.</a:t>
            </a:r>
          </a:p>
          <a:p>
            <a:pPr marL="0" indent="0">
              <a:buNone/>
            </a:pPr>
            <a:endParaRPr lang="en-US" sz="2000" dirty="0"/>
          </a:p>
        </p:txBody>
      </p:sp>
      <p:pic>
        <p:nvPicPr>
          <p:cNvPr id="1026" name="Picture 2">
            <a:extLst>
              <a:ext uri="{FF2B5EF4-FFF2-40B4-BE49-F238E27FC236}">
                <a16:creationId xmlns:a16="http://schemas.microsoft.com/office/drawing/2014/main" id="{5B126142-7318-49AB-9A78-45F0A73F0B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722" y="2249037"/>
            <a:ext cx="3274325" cy="32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3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Types </a:t>
            </a:r>
          </a:p>
        </p:txBody>
      </p:sp>
      <p:sp>
        <p:nvSpPr>
          <p:cNvPr id="4" name="Rectangle 3">
            <a:extLst>
              <a:ext uri="{FF2B5EF4-FFF2-40B4-BE49-F238E27FC236}">
                <a16:creationId xmlns:a16="http://schemas.microsoft.com/office/drawing/2014/main" id="{4040CDC8-5BB0-4C21-A72D-D82AA436FBC4}"/>
              </a:ext>
            </a:extLst>
          </p:cNvPr>
          <p:cNvSpPr/>
          <p:nvPr/>
        </p:nvSpPr>
        <p:spPr>
          <a:xfrm>
            <a:off x="1104899" y="1748640"/>
            <a:ext cx="7315769" cy="923330"/>
          </a:xfrm>
          <a:prstGeom prst="rect">
            <a:avLst/>
          </a:prstGeom>
        </p:spPr>
        <p:txBody>
          <a:bodyPr wrap="square">
            <a:spAutoFit/>
          </a:bodyPr>
          <a:lstStyle/>
          <a:p>
            <a:r>
              <a:rPr lang="en-US" dirty="0">
                <a:solidFill>
                  <a:srgbClr val="FF3300"/>
                </a:solidFill>
                <a:latin typeface="urw-din"/>
              </a:rPr>
              <a:t>INNER Join  </a:t>
            </a:r>
            <a:r>
              <a:rPr lang="en-US" dirty="0">
                <a:solidFill>
                  <a:schemeClr val="tx2"/>
                </a:solidFill>
                <a:latin typeface="urw-din"/>
              </a:rPr>
              <a:t>selects all rows from both the dataset if the condition satisfies. </a:t>
            </a:r>
          </a:p>
          <a:p>
            <a:r>
              <a:rPr lang="en-US" dirty="0">
                <a:solidFill>
                  <a:schemeClr val="tx2"/>
                </a:solidFill>
                <a:latin typeface="urw-din"/>
              </a:rPr>
              <a:t>This join  will create the result-set by combining all rows from both the datasets where the condition satisfies. This is the default JOIN.</a:t>
            </a:r>
            <a:endParaRPr lang="en-US" dirty="0">
              <a:solidFill>
                <a:schemeClr val="tx2"/>
              </a:solidFill>
            </a:endParaRPr>
          </a:p>
        </p:txBody>
      </p:sp>
      <p:pic>
        <p:nvPicPr>
          <p:cNvPr id="10" name="Picture 9">
            <a:extLst>
              <a:ext uri="{FF2B5EF4-FFF2-40B4-BE49-F238E27FC236}">
                <a16:creationId xmlns:a16="http://schemas.microsoft.com/office/drawing/2014/main" id="{9155283F-925C-4E41-90C1-525AC37CD3CC}"/>
              </a:ext>
            </a:extLst>
          </p:cNvPr>
          <p:cNvPicPr>
            <a:picLocks noChangeAspect="1"/>
          </p:cNvPicPr>
          <p:nvPr/>
        </p:nvPicPr>
        <p:blipFill>
          <a:blip r:embed="rId2"/>
          <a:stretch>
            <a:fillRect/>
          </a:stretch>
        </p:blipFill>
        <p:spPr>
          <a:xfrm>
            <a:off x="9062841" y="1624809"/>
            <a:ext cx="1790950" cy="1324160"/>
          </a:xfrm>
          <a:prstGeom prst="rect">
            <a:avLst/>
          </a:prstGeom>
        </p:spPr>
      </p:pic>
      <p:sp>
        <p:nvSpPr>
          <p:cNvPr id="13" name="Rectangle 12">
            <a:extLst>
              <a:ext uri="{FF2B5EF4-FFF2-40B4-BE49-F238E27FC236}">
                <a16:creationId xmlns:a16="http://schemas.microsoft.com/office/drawing/2014/main" id="{F1063821-53B7-46E6-9160-E8687EEF313F}"/>
              </a:ext>
            </a:extLst>
          </p:cNvPr>
          <p:cNvSpPr/>
          <p:nvPr/>
        </p:nvSpPr>
        <p:spPr>
          <a:xfrm>
            <a:off x="1104899" y="3985231"/>
            <a:ext cx="7315769" cy="1477328"/>
          </a:xfrm>
          <a:prstGeom prst="rect">
            <a:avLst/>
          </a:prstGeom>
        </p:spPr>
        <p:txBody>
          <a:bodyPr wrap="square">
            <a:spAutoFit/>
          </a:bodyPr>
          <a:lstStyle/>
          <a:p>
            <a:r>
              <a:rPr lang="en-US" dirty="0">
                <a:solidFill>
                  <a:srgbClr val="FF3300"/>
                </a:solidFill>
                <a:latin typeface="urw-din"/>
              </a:rPr>
              <a:t>FULL OUTER Join  </a:t>
            </a:r>
            <a:r>
              <a:rPr lang="en-US" dirty="0">
                <a:solidFill>
                  <a:schemeClr val="tx2"/>
                </a:solidFill>
                <a:latin typeface="urw-din"/>
              </a:rPr>
              <a:t>selects all rows from both the datasets regardless of join condition.</a:t>
            </a:r>
          </a:p>
          <a:p>
            <a:r>
              <a:rPr lang="en-US" dirty="0">
                <a:solidFill>
                  <a:schemeClr val="tx2"/>
                </a:solidFill>
                <a:latin typeface="urw-din"/>
              </a:rPr>
              <a:t>This join  will create the result-set by combining all rows from both the datasets, including matched and non matched rows. </a:t>
            </a:r>
          </a:p>
          <a:p>
            <a:r>
              <a:rPr lang="en-US" dirty="0">
                <a:solidFill>
                  <a:schemeClr val="tx2"/>
                </a:solidFill>
                <a:latin typeface="urw-din"/>
              </a:rPr>
              <a:t>For non matched rows, the fields from opposite dataset will remain null.</a:t>
            </a:r>
            <a:endParaRPr lang="en-US" dirty="0">
              <a:solidFill>
                <a:schemeClr val="tx2"/>
              </a:solidFill>
            </a:endParaRPr>
          </a:p>
        </p:txBody>
      </p:sp>
      <p:pic>
        <p:nvPicPr>
          <p:cNvPr id="14" name="Picture 13">
            <a:extLst>
              <a:ext uri="{FF2B5EF4-FFF2-40B4-BE49-F238E27FC236}">
                <a16:creationId xmlns:a16="http://schemas.microsoft.com/office/drawing/2014/main" id="{BD8E5F64-F3D3-43E5-99A0-96B562CEF319}"/>
              </a:ext>
            </a:extLst>
          </p:cNvPr>
          <p:cNvPicPr>
            <a:picLocks noChangeAspect="1"/>
          </p:cNvPicPr>
          <p:nvPr/>
        </p:nvPicPr>
        <p:blipFill>
          <a:blip r:embed="rId3"/>
          <a:stretch>
            <a:fillRect/>
          </a:stretch>
        </p:blipFill>
        <p:spPr>
          <a:xfrm>
            <a:off x="9129525" y="3953387"/>
            <a:ext cx="1724266" cy="1162212"/>
          </a:xfrm>
          <a:prstGeom prst="rect">
            <a:avLst/>
          </a:prstGeom>
        </p:spPr>
      </p:pic>
    </p:spTree>
    <p:extLst>
      <p:ext uri="{BB962C8B-B14F-4D97-AF65-F5344CB8AC3E}">
        <p14:creationId xmlns:p14="http://schemas.microsoft.com/office/powerpoint/2010/main" val="146219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Types </a:t>
            </a:r>
          </a:p>
        </p:txBody>
      </p:sp>
      <p:sp>
        <p:nvSpPr>
          <p:cNvPr id="8" name="Rectangle 7">
            <a:extLst>
              <a:ext uri="{FF2B5EF4-FFF2-40B4-BE49-F238E27FC236}">
                <a16:creationId xmlns:a16="http://schemas.microsoft.com/office/drawing/2014/main" id="{85227AF4-6A54-41F8-811C-E454D73C0930}"/>
              </a:ext>
            </a:extLst>
          </p:cNvPr>
          <p:cNvSpPr/>
          <p:nvPr/>
        </p:nvSpPr>
        <p:spPr>
          <a:xfrm>
            <a:off x="1287439" y="3909032"/>
            <a:ext cx="6096000" cy="923330"/>
          </a:xfrm>
          <a:prstGeom prst="rect">
            <a:avLst/>
          </a:prstGeom>
        </p:spPr>
        <p:txBody>
          <a:bodyPr>
            <a:spAutoFit/>
          </a:bodyPr>
          <a:lstStyle/>
          <a:p>
            <a:r>
              <a:rPr lang="en-US" dirty="0">
                <a:solidFill>
                  <a:srgbClr val="FF3300"/>
                </a:solidFill>
                <a:latin typeface="urw-din"/>
              </a:rPr>
              <a:t>LEFT OUTER Join </a:t>
            </a:r>
            <a:r>
              <a:rPr lang="en-US" dirty="0">
                <a:solidFill>
                  <a:schemeClr val="tx2"/>
                </a:solidFill>
                <a:latin typeface="urw-din"/>
              </a:rPr>
              <a:t>returns all the rows of the dataset on the left side of the join and matching rows for the dataset on the right side of join. </a:t>
            </a:r>
            <a:endParaRPr lang="en-US" dirty="0">
              <a:solidFill>
                <a:schemeClr val="tx2"/>
              </a:solidFill>
            </a:endParaRPr>
          </a:p>
        </p:txBody>
      </p:sp>
      <p:pic>
        <p:nvPicPr>
          <p:cNvPr id="11" name="Picture 10">
            <a:extLst>
              <a:ext uri="{FF2B5EF4-FFF2-40B4-BE49-F238E27FC236}">
                <a16:creationId xmlns:a16="http://schemas.microsoft.com/office/drawing/2014/main" id="{00198511-D648-42F6-8AF4-AB785E2BCA0D}"/>
              </a:ext>
            </a:extLst>
          </p:cNvPr>
          <p:cNvPicPr>
            <a:picLocks noChangeAspect="1"/>
          </p:cNvPicPr>
          <p:nvPr/>
        </p:nvPicPr>
        <p:blipFill>
          <a:blip r:embed="rId2"/>
          <a:stretch>
            <a:fillRect/>
          </a:stretch>
        </p:blipFill>
        <p:spPr>
          <a:xfrm>
            <a:off x="9016589" y="3909032"/>
            <a:ext cx="1743318" cy="1276528"/>
          </a:xfrm>
          <a:prstGeom prst="rect">
            <a:avLst/>
          </a:prstGeom>
        </p:spPr>
      </p:pic>
      <p:sp>
        <p:nvSpPr>
          <p:cNvPr id="7" name="Rectangle 6">
            <a:extLst>
              <a:ext uri="{FF2B5EF4-FFF2-40B4-BE49-F238E27FC236}">
                <a16:creationId xmlns:a16="http://schemas.microsoft.com/office/drawing/2014/main" id="{B8233F9D-DDCE-4871-AE12-AB5AF38317F6}"/>
              </a:ext>
            </a:extLst>
          </p:cNvPr>
          <p:cNvSpPr/>
          <p:nvPr/>
        </p:nvSpPr>
        <p:spPr>
          <a:xfrm>
            <a:off x="1287439" y="1717142"/>
            <a:ext cx="6096000" cy="646331"/>
          </a:xfrm>
          <a:prstGeom prst="rect">
            <a:avLst/>
          </a:prstGeom>
        </p:spPr>
        <p:txBody>
          <a:bodyPr>
            <a:spAutoFit/>
          </a:bodyPr>
          <a:lstStyle/>
          <a:p>
            <a:r>
              <a:rPr lang="en-US" dirty="0">
                <a:solidFill>
                  <a:srgbClr val="FF3300"/>
                </a:solidFill>
                <a:latin typeface="urw-din"/>
              </a:rPr>
              <a:t>LEFT ONLY Join </a:t>
            </a:r>
            <a:r>
              <a:rPr lang="en-US" dirty="0">
                <a:solidFill>
                  <a:schemeClr val="tx2"/>
                </a:solidFill>
                <a:latin typeface="urw-din"/>
              </a:rPr>
              <a:t>returns all the rows of the dataset on the left side of the join that didn’t match any rows from right dataset.</a:t>
            </a:r>
          </a:p>
        </p:txBody>
      </p:sp>
      <p:pic>
        <p:nvPicPr>
          <p:cNvPr id="3" name="Picture 2">
            <a:extLst>
              <a:ext uri="{FF2B5EF4-FFF2-40B4-BE49-F238E27FC236}">
                <a16:creationId xmlns:a16="http://schemas.microsoft.com/office/drawing/2014/main" id="{EEA7331A-BFD8-477C-9FF7-B46AF8E45FF1}"/>
              </a:ext>
            </a:extLst>
          </p:cNvPr>
          <p:cNvPicPr>
            <a:picLocks noChangeAspect="1"/>
          </p:cNvPicPr>
          <p:nvPr/>
        </p:nvPicPr>
        <p:blipFill>
          <a:blip r:embed="rId3"/>
          <a:stretch>
            <a:fillRect/>
          </a:stretch>
        </p:blipFill>
        <p:spPr>
          <a:xfrm>
            <a:off x="8902273" y="1668051"/>
            <a:ext cx="1857634" cy="1390844"/>
          </a:xfrm>
          <a:prstGeom prst="rect">
            <a:avLst/>
          </a:prstGeom>
        </p:spPr>
      </p:pic>
    </p:spTree>
    <p:extLst>
      <p:ext uri="{BB962C8B-B14F-4D97-AF65-F5344CB8AC3E}">
        <p14:creationId xmlns:p14="http://schemas.microsoft.com/office/powerpoint/2010/main" val="230998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B86B-7B54-4EA8-A65B-2585A09A2084}"/>
              </a:ext>
            </a:extLst>
          </p:cNvPr>
          <p:cNvSpPr>
            <a:spLocks noGrp="1"/>
          </p:cNvSpPr>
          <p:nvPr>
            <p:ph type="title"/>
          </p:nvPr>
        </p:nvSpPr>
        <p:spPr/>
        <p:txBody>
          <a:bodyPr/>
          <a:lstStyle/>
          <a:p>
            <a:r>
              <a:rPr lang="en-US" dirty="0"/>
              <a:t>Join Types</a:t>
            </a:r>
          </a:p>
        </p:txBody>
      </p:sp>
      <p:sp>
        <p:nvSpPr>
          <p:cNvPr id="3" name="Content Placeholder 2">
            <a:extLst>
              <a:ext uri="{FF2B5EF4-FFF2-40B4-BE49-F238E27FC236}">
                <a16:creationId xmlns:a16="http://schemas.microsoft.com/office/drawing/2014/main" id="{C25F683F-5448-4C5D-9683-0012C438227C}"/>
              </a:ext>
            </a:extLst>
          </p:cNvPr>
          <p:cNvSpPr>
            <a:spLocks noGrp="1"/>
          </p:cNvSpPr>
          <p:nvPr>
            <p:ph idx="1"/>
          </p:nvPr>
        </p:nvSpPr>
        <p:spPr/>
        <p:txBody>
          <a:bodyPr>
            <a:normAutofit/>
          </a:bodyPr>
          <a:lstStyle/>
          <a:p>
            <a:pPr marL="0" indent="0">
              <a:buNone/>
            </a:pPr>
            <a:r>
              <a:rPr lang="en-US" sz="1800" b="1" dirty="0">
                <a:solidFill>
                  <a:srgbClr val="00B0F0"/>
                </a:solidFill>
              </a:rPr>
              <a:t>INNER</a:t>
            </a:r>
            <a:r>
              <a:rPr lang="en-US" sz="1800" b="1" dirty="0"/>
              <a:t> </a:t>
            </a:r>
            <a:r>
              <a:rPr lang="en-US" sz="1800" dirty="0"/>
              <a:t>Keep only those records that exist in both datasets. Default value if no type is listed.</a:t>
            </a:r>
          </a:p>
          <a:p>
            <a:pPr marL="0" indent="0">
              <a:buNone/>
            </a:pPr>
            <a:r>
              <a:rPr lang="en-US" sz="1800" b="1" dirty="0">
                <a:solidFill>
                  <a:srgbClr val="00B0F0"/>
                </a:solidFill>
              </a:rPr>
              <a:t>LEFT OUTER</a:t>
            </a:r>
            <a:r>
              <a:rPr lang="en-US" sz="1800" dirty="0">
                <a:solidFill>
                  <a:srgbClr val="00B0F0"/>
                </a:solidFill>
              </a:rPr>
              <a:t> </a:t>
            </a:r>
            <a:r>
              <a:rPr lang="en-US" sz="1800" dirty="0"/>
              <a:t>Keep all records from LEFT, even if there are no matches.</a:t>
            </a:r>
          </a:p>
          <a:p>
            <a:pPr marL="0" indent="0">
              <a:buNone/>
            </a:pPr>
            <a:r>
              <a:rPr lang="en-US" sz="1800" b="1" dirty="0">
                <a:solidFill>
                  <a:srgbClr val="00B0F0"/>
                </a:solidFill>
              </a:rPr>
              <a:t>RIGHT OUTER</a:t>
            </a:r>
            <a:r>
              <a:rPr lang="en-US" sz="1800" dirty="0">
                <a:solidFill>
                  <a:srgbClr val="00B0F0"/>
                </a:solidFill>
              </a:rPr>
              <a:t> </a:t>
            </a:r>
            <a:r>
              <a:rPr lang="en-US" sz="1800" dirty="0"/>
              <a:t>Keep all records from RIGHT, even if there are no matches.</a:t>
            </a:r>
          </a:p>
          <a:p>
            <a:pPr marL="0" indent="0">
              <a:buNone/>
            </a:pPr>
            <a:r>
              <a:rPr lang="en-US" sz="1800" b="1" dirty="0">
                <a:solidFill>
                  <a:srgbClr val="00B0F0"/>
                </a:solidFill>
              </a:rPr>
              <a:t>LEFT ONLY</a:t>
            </a:r>
            <a:r>
              <a:rPr lang="en-US" sz="1800" dirty="0">
                <a:solidFill>
                  <a:srgbClr val="00B0F0"/>
                </a:solidFill>
              </a:rPr>
              <a:t> </a:t>
            </a:r>
            <a:r>
              <a:rPr lang="en-US" sz="1800" dirty="0"/>
              <a:t>One record for each left record with no match in the right.</a:t>
            </a:r>
          </a:p>
          <a:p>
            <a:pPr marL="0" indent="0">
              <a:buNone/>
            </a:pPr>
            <a:r>
              <a:rPr lang="en-US" sz="1800" b="1" dirty="0">
                <a:solidFill>
                  <a:srgbClr val="00B0F0"/>
                </a:solidFill>
              </a:rPr>
              <a:t>RIGHT ONLY</a:t>
            </a:r>
            <a:r>
              <a:rPr lang="en-US" sz="1800" dirty="0">
                <a:solidFill>
                  <a:srgbClr val="00B0F0"/>
                </a:solidFill>
              </a:rPr>
              <a:t> </a:t>
            </a:r>
            <a:r>
              <a:rPr lang="en-US" sz="1800" dirty="0"/>
              <a:t>One record for each left record with no match in the left.</a:t>
            </a:r>
          </a:p>
          <a:p>
            <a:pPr marL="0" indent="0">
              <a:buNone/>
            </a:pPr>
            <a:r>
              <a:rPr lang="en-US" sz="1800" b="1" dirty="0">
                <a:solidFill>
                  <a:srgbClr val="00B0F0"/>
                </a:solidFill>
              </a:rPr>
              <a:t>FULL ONLY</a:t>
            </a:r>
            <a:r>
              <a:rPr lang="en-US" sz="1800" dirty="0">
                <a:solidFill>
                  <a:srgbClr val="00B0F0"/>
                </a:solidFill>
              </a:rPr>
              <a:t> </a:t>
            </a:r>
            <a:r>
              <a:rPr lang="en-US" sz="1800" dirty="0"/>
              <a:t>One record for each left and right record with no match in the opposite.</a:t>
            </a:r>
          </a:p>
          <a:p>
            <a:pPr marL="0" indent="0">
              <a:buNone/>
            </a:pPr>
            <a:r>
              <a:rPr lang="en-US" sz="1800" b="1" dirty="0">
                <a:solidFill>
                  <a:srgbClr val="00B0F0"/>
                </a:solidFill>
              </a:rPr>
              <a:t>FULL OUTER</a:t>
            </a:r>
            <a:r>
              <a:rPr lang="en-US" sz="1800" dirty="0">
                <a:solidFill>
                  <a:srgbClr val="00B0F0"/>
                </a:solidFill>
              </a:rPr>
              <a:t> </a:t>
            </a:r>
            <a:r>
              <a:rPr lang="en-US" sz="1800" dirty="0"/>
              <a:t>One record for each record in left and right dataset.</a:t>
            </a:r>
          </a:p>
          <a:p>
            <a:endParaRPr lang="en-US" sz="1800" dirty="0"/>
          </a:p>
        </p:txBody>
      </p:sp>
    </p:spTree>
    <p:extLst>
      <p:ext uri="{BB962C8B-B14F-4D97-AF65-F5344CB8AC3E}">
        <p14:creationId xmlns:p14="http://schemas.microsoft.com/office/powerpoint/2010/main" val="11093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B86B-7B54-4EA8-A65B-2585A09A2084}"/>
              </a:ext>
            </a:extLst>
          </p:cNvPr>
          <p:cNvSpPr>
            <a:spLocks noGrp="1"/>
          </p:cNvSpPr>
          <p:nvPr>
            <p:ph type="title"/>
          </p:nvPr>
        </p:nvSpPr>
        <p:spPr/>
        <p:txBody>
          <a:bodyPr/>
          <a:lstStyle/>
          <a:p>
            <a:r>
              <a:rPr lang="en-US" dirty="0"/>
              <a:t>Join Types</a:t>
            </a:r>
          </a:p>
        </p:txBody>
      </p:sp>
      <p:pic>
        <p:nvPicPr>
          <p:cNvPr id="7" name="Picture 6">
            <a:extLst>
              <a:ext uri="{FF2B5EF4-FFF2-40B4-BE49-F238E27FC236}">
                <a16:creationId xmlns:a16="http://schemas.microsoft.com/office/drawing/2014/main" id="{FD03B123-7278-4E3A-8001-BFFFD73A4129}"/>
              </a:ext>
            </a:extLst>
          </p:cNvPr>
          <p:cNvPicPr>
            <a:picLocks noChangeAspect="1"/>
          </p:cNvPicPr>
          <p:nvPr/>
        </p:nvPicPr>
        <p:blipFill>
          <a:blip r:embed="rId2"/>
          <a:stretch>
            <a:fillRect/>
          </a:stretch>
        </p:blipFill>
        <p:spPr>
          <a:xfrm>
            <a:off x="1385881" y="1631056"/>
            <a:ext cx="8805643" cy="4521550"/>
          </a:xfrm>
          <a:prstGeom prst="rect">
            <a:avLst/>
          </a:prstGeom>
          <a:ln w="190500" cap="sq">
            <a:solidFill>
              <a:srgbClr val="FF9999"/>
            </a:solidFill>
            <a:prstDash val="solid"/>
            <a:miter lim="800000"/>
          </a:ln>
          <a:effectLst>
            <a:innerShdw blurRad="63500" dist="50800" dir="13500000">
              <a:prstClr val="black">
                <a:alpha val="50000"/>
              </a:prstClr>
            </a:inn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5927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a:t>
            </a:r>
          </a:p>
        </p:txBody>
      </p:sp>
      <p:pic>
        <p:nvPicPr>
          <p:cNvPr id="6" name="Picture 5">
            <a:extLst>
              <a:ext uri="{FF2B5EF4-FFF2-40B4-BE49-F238E27FC236}">
                <a16:creationId xmlns:a16="http://schemas.microsoft.com/office/drawing/2014/main" id="{0A3B5363-93B5-42C8-9B76-E9D5B9128E04}"/>
              </a:ext>
            </a:extLst>
          </p:cNvPr>
          <p:cNvPicPr>
            <a:picLocks noChangeAspect="1"/>
          </p:cNvPicPr>
          <p:nvPr/>
        </p:nvPicPr>
        <p:blipFill>
          <a:blip r:embed="rId2"/>
          <a:stretch>
            <a:fillRect/>
          </a:stretch>
        </p:blipFill>
        <p:spPr>
          <a:xfrm>
            <a:off x="6871770" y="1558094"/>
            <a:ext cx="5228478" cy="4699013"/>
          </a:xfrm>
          <a:prstGeom prst="rect">
            <a:avLst/>
          </a:prstGeom>
          <a:ln w="57150" cap="sq">
            <a:solidFill>
              <a:srgbClr val="FFFF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AE671766-5734-4AD6-AD93-5A26410AF70C}"/>
              </a:ext>
            </a:extLst>
          </p:cNvPr>
          <p:cNvSpPr/>
          <p:nvPr/>
        </p:nvSpPr>
        <p:spPr>
          <a:xfrm>
            <a:off x="370114" y="1501959"/>
            <a:ext cx="6096000" cy="3970318"/>
          </a:xfrm>
          <a:prstGeom prst="rect">
            <a:avLst/>
          </a:prstGeom>
        </p:spPr>
        <p:txBody>
          <a:bodyPr>
            <a:spAutoFit/>
          </a:bodyPr>
          <a:lstStyle/>
          <a:p>
            <a:pPr marL="285750" indent="-285750">
              <a:buFont typeface="Arial" panose="020B0604020202020204" pitchFamily="34" charset="0"/>
              <a:buChar char="•"/>
            </a:pPr>
            <a:r>
              <a:rPr lang="en-US" dirty="0" err="1">
                <a:solidFill>
                  <a:srgbClr val="00B0F0"/>
                </a:solidFill>
                <a:latin typeface="-apple-system"/>
              </a:rPr>
              <a:t>attribName</a:t>
            </a:r>
            <a:r>
              <a:rPr lang="en-US" dirty="0">
                <a:solidFill>
                  <a:srgbClr val="00B0F0"/>
                </a:solidFill>
                <a:latin typeface="-apple-system"/>
              </a:rPr>
              <a:t> </a:t>
            </a:r>
            <a:r>
              <a:rPr lang="en-US" dirty="0">
                <a:solidFill>
                  <a:srgbClr val="293232"/>
                </a:solidFill>
                <a:latin typeface="-apple-system"/>
              </a:rPr>
              <a:t>The name by which the join will be invoked</a:t>
            </a:r>
          </a:p>
          <a:p>
            <a:pPr marL="285750" indent="-285750">
              <a:buFont typeface="Arial" panose="020B0604020202020204" pitchFamily="34" charset="0"/>
              <a:buChar char="•"/>
            </a:pPr>
            <a:r>
              <a:rPr lang="en-US" dirty="0" err="1">
                <a:solidFill>
                  <a:srgbClr val="00B0F0"/>
                </a:solidFill>
                <a:latin typeface="-apple-system"/>
              </a:rPr>
              <a:t>LEFT_DatasetName</a:t>
            </a:r>
            <a:r>
              <a:rPr lang="en-US" dirty="0">
                <a:solidFill>
                  <a:srgbClr val="00B0F0"/>
                </a:solidFill>
                <a:latin typeface="-apple-system"/>
              </a:rPr>
              <a:t> </a:t>
            </a:r>
            <a:r>
              <a:rPr lang="en-US" dirty="0">
                <a:solidFill>
                  <a:srgbClr val="293232"/>
                </a:solidFill>
                <a:latin typeface="-apple-system"/>
              </a:rPr>
              <a:t>Left dataset name</a:t>
            </a:r>
          </a:p>
          <a:p>
            <a:pPr marL="285750" indent="-285750">
              <a:buFont typeface="Arial" panose="020B0604020202020204" pitchFamily="34" charset="0"/>
              <a:buChar char="•"/>
            </a:pPr>
            <a:r>
              <a:rPr lang="en-US" dirty="0" err="1">
                <a:solidFill>
                  <a:srgbClr val="00B0F0"/>
                </a:solidFill>
                <a:latin typeface="-apple-system"/>
              </a:rPr>
              <a:t>RIGHT_DatasetName</a:t>
            </a:r>
            <a:r>
              <a:rPr lang="en-US" dirty="0">
                <a:solidFill>
                  <a:srgbClr val="00B0F0"/>
                </a:solidFill>
                <a:latin typeface="-apple-system"/>
              </a:rPr>
              <a:t> </a:t>
            </a:r>
            <a:r>
              <a:rPr lang="en-US" dirty="0">
                <a:solidFill>
                  <a:srgbClr val="293232"/>
                </a:solidFill>
                <a:latin typeface="-apple-system"/>
              </a:rPr>
              <a:t>Right dataset name</a:t>
            </a:r>
          </a:p>
          <a:p>
            <a:pPr marL="285750" indent="-285750">
              <a:buFont typeface="Arial" panose="020B0604020202020204" pitchFamily="34" charset="0"/>
              <a:buChar char="•"/>
            </a:pPr>
            <a:r>
              <a:rPr lang="en-US" dirty="0" err="1">
                <a:solidFill>
                  <a:srgbClr val="00B0F0"/>
                </a:solidFill>
                <a:latin typeface="-apple-system"/>
              </a:rPr>
              <a:t>LEFT.fieldName</a:t>
            </a:r>
            <a:r>
              <a:rPr lang="en-US" dirty="0">
                <a:solidFill>
                  <a:srgbClr val="00B0F0"/>
                </a:solidFill>
                <a:latin typeface="-apple-system"/>
              </a:rPr>
              <a:t> = </a:t>
            </a:r>
            <a:r>
              <a:rPr lang="en-US" dirty="0" err="1">
                <a:solidFill>
                  <a:srgbClr val="00B0F0"/>
                </a:solidFill>
                <a:latin typeface="-apple-system"/>
              </a:rPr>
              <a:t>RIGHT.fieldName</a:t>
            </a:r>
            <a:endParaRPr lang="en-US" dirty="0">
              <a:solidFill>
                <a:srgbClr val="00B0F0"/>
              </a:solidFill>
              <a:latin typeface="-apple-system"/>
            </a:endParaRPr>
          </a:p>
          <a:p>
            <a:pPr marL="742950" lvl="1" indent="-285750">
              <a:buFont typeface="Arial" panose="020B0604020202020204" pitchFamily="34" charset="0"/>
              <a:buChar char="•"/>
            </a:pPr>
            <a:r>
              <a:rPr lang="en-US" dirty="0">
                <a:solidFill>
                  <a:srgbClr val="293232"/>
                </a:solidFill>
                <a:latin typeface="-apple-system"/>
              </a:rPr>
              <a:t>Join condition</a:t>
            </a:r>
          </a:p>
          <a:p>
            <a:pPr marL="742950" lvl="1" indent="-285750">
              <a:buFont typeface="Arial" panose="020B0604020202020204" pitchFamily="34" charset="0"/>
              <a:buChar char="•"/>
            </a:pPr>
            <a:r>
              <a:rPr lang="en-US" dirty="0">
                <a:solidFill>
                  <a:srgbClr val="293232"/>
                </a:solidFill>
                <a:latin typeface="-apple-system"/>
              </a:rPr>
              <a:t>can use equal (=) or not-equal (!=)</a:t>
            </a:r>
          </a:p>
          <a:p>
            <a:pPr marL="742950" lvl="1" indent="-285750">
              <a:buFont typeface="Arial" panose="020B0604020202020204" pitchFamily="34" charset="0"/>
              <a:buChar char="•"/>
            </a:pPr>
            <a:r>
              <a:rPr lang="en-US" dirty="0">
                <a:solidFill>
                  <a:srgbClr val="293232"/>
                </a:solidFill>
                <a:latin typeface="-apple-system"/>
              </a:rPr>
              <a:t>multiple conditions can exists using AND/OR</a:t>
            </a:r>
          </a:p>
          <a:p>
            <a:pPr marL="285750" indent="-285750">
              <a:buFont typeface="Arial" panose="020B0604020202020204" pitchFamily="34" charset="0"/>
              <a:buChar char="•"/>
            </a:pPr>
            <a:r>
              <a:rPr lang="en-US" dirty="0">
                <a:solidFill>
                  <a:srgbClr val="00B0F0"/>
                </a:solidFill>
                <a:latin typeface="-apple-system"/>
              </a:rPr>
              <a:t>Transform/</a:t>
            </a:r>
            <a:r>
              <a:rPr lang="en-US" dirty="0" err="1">
                <a:solidFill>
                  <a:srgbClr val="00B0F0"/>
                </a:solidFill>
                <a:latin typeface="-apple-system"/>
              </a:rPr>
              <a:t>xFormName</a:t>
            </a:r>
            <a:endParaRPr lang="en-US" dirty="0">
              <a:solidFill>
                <a:srgbClr val="00B0F0"/>
              </a:solidFill>
              <a:latin typeface="-apple-system"/>
            </a:endParaRPr>
          </a:p>
          <a:p>
            <a:pPr marL="742950" lvl="1" indent="-285750">
              <a:buFont typeface="Arial" panose="020B0604020202020204" pitchFamily="34" charset="0"/>
              <a:buChar char="•"/>
            </a:pPr>
            <a:r>
              <a:rPr lang="en-US" dirty="0">
                <a:solidFill>
                  <a:srgbClr val="293232"/>
                </a:solidFill>
                <a:latin typeface="-apple-system"/>
              </a:rPr>
              <a:t>Join, inline or stand-alone transform</a:t>
            </a:r>
          </a:p>
          <a:p>
            <a:pPr marL="285750" indent="-285750">
              <a:buFont typeface="Arial" panose="020B0604020202020204" pitchFamily="34" charset="0"/>
              <a:buChar char="•"/>
            </a:pPr>
            <a:r>
              <a:rPr lang="en-US" dirty="0" err="1">
                <a:solidFill>
                  <a:srgbClr val="00B0F0"/>
                </a:solidFill>
                <a:latin typeface="-apple-system"/>
              </a:rPr>
              <a:t>JoinType</a:t>
            </a:r>
            <a:r>
              <a:rPr lang="en-US" dirty="0">
                <a:solidFill>
                  <a:srgbClr val="00B0F0"/>
                </a:solidFill>
                <a:latin typeface="-apple-system"/>
              </a:rPr>
              <a:t> </a:t>
            </a:r>
            <a:r>
              <a:rPr lang="en-US" dirty="0">
                <a:solidFill>
                  <a:srgbClr val="293232"/>
                </a:solidFill>
                <a:latin typeface="-apple-system"/>
              </a:rPr>
              <a:t>Default is Inner join.</a:t>
            </a:r>
          </a:p>
          <a:p>
            <a:pPr marL="285750" indent="-285750">
              <a:buFont typeface="Arial" panose="020B0604020202020204" pitchFamily="34" charset="0"/>
              <a:buChar char="•"/>
            </a:pPr>
            <a:r>
              <a:rPr lang="en-US" dirty="0">
                <a:solidFill>
                  <a:srgbClr val="00B0F0"/>
                </a:solidFill>
                <a:latin typeface="-apple-system"/>
              </a:rPr>
              <a:t>Flags </a:t>
            </a:r>
            <a:r>
              <a:rPr lang="en-US" dirty="0">
                <a:solidFill>
                  <a:srgbClr val="293232"/>
                </a:solidFill>
                <a:latin typeface="-apple-system"/>
              </a:rPr>
              <a:t>Optional</a:t>
            </a:r>
          </a:p>
          <a:p>
            <a:pPr marL="285750" indent="-285750">
              <a:buFont typeface="Arial" panose="020B0604020202020204" pitchFamily="34" charset="0"/>
              <a:buChar char="•"/>
            </a:pPr>
            <a:endParaRPr lang="en-US" dirty="0">
              <a:solidFill>
                <a:srgbClr val="293232"/>
              </a:solidFill>
              <a:latin typeface="-apple-system"/>
            </a:endParaRPr>
          </a:p>
          <a:p>
            <a:r>
              <a:rPr lang="en-US" dirty="0">
                <a:solidFill>
                  <a:srgbClr val="CC00CC"/>
                </a:solidFill>
                <a:latin typeface="-apple-system"/>
              </a:rPr>
              <a:t>Note: </a:t>
            </a:r>
            <a:r>
              <a:rPr lang="en-US" dirty="0">
                <a:solidFill>
                  <a:schemeClr val="tx2"/>
                </a:solidFill>
                <a:latin typeface="-apple-system"/>
              </a:rPr>
              <a:t>When join condition is on STRING and the = operator is used, case sensitivity matters.</a:t>
            </a:r>
          </a:p>
        </p:txBody>
      </p:sp>
    </p:spTree>
    <p:extLst>
      <p:ext uri="{BB962C8B-B14F-4D97-AF65-F5344CB8AC3E}">
        <p14:creationId xmlns:p14="http://schemas.microsoft.com/office/powerpoint/2010/main" val="16847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3A86-1473-4F7B-8269-E687E17E8BD6}"/>
              </a:ext>
            </a:extLst>
          </p:cNvPr>
          <p:cNvSpPr>
            <a:spLocks noGrp="1"/>
          </p:cNvSpPr>
          <p:nvPr>
            <p:ph type="title"/>
          </p:nvPr>
        </p:nvSpPr>
        <p:spPr/>
        <p:txBody>
          <a:bodyPr/>
          <a:lstStyle/>
          <a:p>
            <a:r>
              <a:rPr lang="en-US" dirty="0"/>
              <a:t>JOIN Condition &amp; Transform</a:t>
            </a:r>
          </a:p>
        </p:txBody>
      </p:sp>
      <p:sp>
        <p:nvSpPr>
          <p:cNvPr id="3" name="Rectangle 2">
            <a:extLst>
              <a:ext uri="{FF2B5EF4-FFF2-40B4-BE49-F238E27FC236}">
                <a16:creationId xmlns:a16="http://schemas.microsoft.com/office/drawing/2014/main" id="{F2E2AF2B-114D-4DBC-839B-7C7B34D48ACD}"/>
              </a:ext>
            </a:extLst>
          </p:cNvPr>
          <p:cNvSpPr/>
          <p:nvPr/>
        </p:nvSpPr>
        <p:spPr>
          <a:xfrm>
            <a:off x="678839" y="1822664"/>
            <a:ext cx="10960167" cy="3293209"/>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00B0F0"/>
                </a:solidFill>
              </a:rPr>
              <a:t>Condition</a:t>
            </a:r>
          </a:p>
          <a:p>
            <a:pPr marL="285750" indent="-285750">
              <a:buFont typeface="Arial" panose="020B0604020202020204" pitchFamily="34" charset="0"/>
              <a:buChar char="•"/>
            </a:pPr>
            <a:endParaRPr lang="en-US" sz="1600" dirty="0">
              <a:solidFill>
                <a:srgbClr val="00B0F0"/>
              </a:solidFill>
            </a:endParaRPr>
          </a:p>
          <a:p>
            <a:pPr marL="742950" lvl="1" indent="-285750">
              <a:buFont typeface="Arial" panose="020B0604020202020204" pitchFamily="34" charset="0"/>
              <a:buChar char="•"/>
            </a:pPr>
            <a:r>
              <a:rPr lang="en-US" sz="1600" dirty="0">
                <a:solidFill>
                  <a:srgbClr val="293232"/>
                </a:solidFill>
              </a:rPr>
              <a:t>Boolean test of arbitrary complexity</a:t>
            </a:r>
          </a:p>
          <a:p>
            <a:pPr marL="742950" lvl="1" indent="-285750">
              <a:buFont typeface="Arial" panose="020B0604020202020204" pitchFamily="34" charset="0"/>
              <a:buChar char="•"/>
            </a:pPr>
            <a:r>
              <a:rPr lang="en-US" sz="1600" dirty="0">
                <a:solidFill>
                  <a:srgbClr val="293232"/>
                </a:solidFill>
              </a:rPr>
              <a:t>Normally contains at least one equality test</a:t>
            </a:r>
          </a:p>
          <a:p>
            <a:pPr marL="742950" lvl="1" indent="-285750">
              <a:buFont typeface="Arial" panose="020B0604020202020204" pitchFamily="34" charset="0"/>
              <a:buChar char="•"/>
            </a:pPr>
            <a:r>
              <a:rPr lang="en-US" sz="1600" dirty="0">
                <a:solidFill>
                  <a:srgbClr val="293232"/>
                </a:solidFill>
              </a:rPr>
              <a:t>Reference attributes within the input datasets via LEFT and RIGHT - ds1 = LEFT - ds2 = RIGHT</a:t>
            </a:r>
          </a:p>
          <a:p>
            <a:pPr marL="742950" lvl="1" indent="-285750">
              <a:buFont typeface="Arial" panose="020B0604020202020204" pitchFamily="34" charset="0"/>
              <a:buChar char="•"/>
            </a:pPr>
            <a:r>
              <a:rPr lang="en-US" sz="1600" dirty="0">
                <a:solidFill>
                  <a:schemeClr val="tx2"/>
                </a:solidFill>
              </a:rPr>
              <a:t>Join conditions can be arbitrarily complex but should include at least one equality test</a:t>
            </a:r>
          </a:p>
          <a:p>
            <a:pPr marL="742950" lvl="1" indent="-285750">
              <a:buFont typeface="Arial" panose="020B0604020202020204" pitchFamily="34" charset="0"/>
              <a:buChar char="•"/>
            </a:pPr>
            <a:endParaRPr lang="en-US" sz="1600" dirty="0">
              <a:solidFill>
                <a:srgbClr val="293232"/>
              </a:solidFill>
            </a:endParaRPr>
          </a:p>
          <a:p>
            <a:pPr marL="285750" indent="-285750">
              <a:buFont typeface="Arial" panose="020B0604020202020204" pitchFamily="34" charset="0"/>
              <a:buChar char="•"/>
            </a:pPr>
            <a:r>
              <a:rPr lang="en-US" sz="1600" b="1" dirty="0">
                <a:solidFill>
                  <a:srgbClr val="00B0F0"/>
                </a:solidFill>
              </a:rPr>
              <a:t>Transform</a:t>
            </a:r>
          </a:p>
          <a:p>
            <a:pPr marL="285750" indent="-285750">
              <a:buFont typeface="Arial" panose="020B0604020202020204" pitchFamily="34" charset="0"/>
              <a:buChar char="•"/>
            </a:pPr>
            <a:endParaRPr lang="en-US" sz="1600" dirty="0">
              <a:solidFill>
                <a:srgbClr val="00B0F0"/>
              </a:solidFill>
            </a:endParaRPr>
          </a:p>
          <a:p>
            <a:pPr marL="742950" lvl="1" indent="-285750">
              <a:buFont typeface="Arial" panose="020B0604020202020204" pitchFamily="34" charset="0"/>
              <a:buChar char="•"/>
            </a:pPr>
            <a:r>
              <a:rPr lang="en-US" sz="1600" dirty="0">
                <a:solidFill>
                  <a:srgbClr val="293232"/>
                </a:solidFill>
              </a:rPr>
              <a:t>If using an explicit TRANSFORM, it should accept at least two arguments</a:t>
            </a:r>
          </a:p>
          <a:p>
            <a:pPr marL="1200150" lvl="2" indent="-285750">
              <a:buFont typeface="Arial" panose="020B0604020202020204" pitchFamily="34" charset="0"/>
              <a:buChar char="•"/>
            </a:pPr>
            <a:r>
              <a:rPr lang="en-US" sz="1600" dirty="0">
                <a:solidFill>
                  <a:srgbClr val="293232"/>
                </a:solidFill>
              </a:rPr>
              <a:t>One representing a LEFT record and the other representing a RIGHT record</a:t>
            </a:r>
          </a:p>
          <a:p>
            <a:pPr lvl="2"/>
            <a:endParaRPr lang="en-US" sz="1600" dirty="0">
              <a:solidFill>
                <a:srgbClr val="293232"/>
              </a:solidFill>
            </a:endParaRPr>
          </a:p>
          <a:p>
            <a:pPr marL="742950" lvl="1" indent="-285750">
              <a:buFont typeface="Arial" panose="020B0604020202020204" pitchFamily="34" charset="0"/>
              <a:buChar char="•"/>
            </a:pPr>
            <a:r>
              <a:rPr lang="en-US" sz="1600" dirty="0">
                <a:solidFill>
                  <a:srgbClr val="293232"/>
                </a:solidFill>
              </a:rPr>
              <a:t>If using an inline TRANSFORM, use LEFT and RIGHT to reference input data</a:t>
            </a:r>
          </a:p>
        </p:txBody>
      </p:sp>
    </p:spTree>
    <p:extLst>
      <p:ext uri="{BB962C8B-B14F-4D97-AF65-F5344CB8AC3E}">
        <p14:creationId xmlns:p14="http://schemas.microsoft.com/office/powerpoint/2010/main" val="3798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2928-A121-4FF8-85B8-C556DD569665}"/>
              </a:ext>
            </a:extLst>
          </p:cNvPr>
          <p:cNvSpPr>
            <a:spLocks noGrp="1"/>
          </p:cNvSpPr>
          <p:nvPr>
            <p:ph type="title"/>
          </p:nvPr>
        </p:nvSpPr>
        <p:spPr/>
        <p:txBody>
          <a:bodyPr/>
          <a:lstStyle/>
          <a:p>
            <a:r>
              <a:rPr lang="en-US" dirty="0"/>
              <a:t>Optional Flags</a:t>
            </a:r>
          </a:p>
        </p:txBody>
      </p:sp>
      <p:sp>
        <p:nvSpPr>
          <p:cNvPr id="3" name="Rectangle 2">
            <a:extLst>
              <a:ext uri="{FF2B5EF4-FFF2-40B4-BE49-F238E27FC236}">
                <a16:creationId xmlns:a16="http://schemas.microsoft.com/office/drawing/2014/main" id="{34420DFF-41F3-48A2-802B-D53CB2C3D967}"/>
              </a:ext>
            </a:extLst>
          </p:cNvPr>
          <p:cNvSpPr/>
          <p:nvPr/>
        </p:nvSpPr>
        <p:spPr>
          <a:xfrm>
            <a:off x="1232262" y="1563755"/>
            <a:ext cx="9980682"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FFC000"/>
                </a:solidFill>
                <a:latin typeface="-apple-system"/>
              </a:rPr>
              <a:t>LOOKUP</a:t>
            </a:r>
            <a:r>
              <a:rPr lang="en-US" dirty="0">
                <a:solidFill>
                  <a:srgbClr val="293232"/>
                </a:solidFill>
                <a:latin typeface="-apple-system"/>
              </a:rPr>
              <a:t> The </a:t>
            </a:r>
            <a:r>
              <a:rPr lang="en-US" u="sng" dirty="0">
                <a:solidFill>
                  <a:srgbClr val="293232"/>
                </a:solidFill>
                <a:latin typeface="-apple-system"/>
              </a:rPr>
              <a:t>right</a:t>
            </a:r>
            <a:r>
              <a:rPr lang="en-US" dirty="0">
                <a:solidFill>
                  <a:srgbClr val="293232"/>
                </a:solidFill>
                <a:latin typeface="-apple-system"/>
              </a:rPr>
              <a:t> dataset is relatively small and there should be only </a:t>
            </a:r>
            <a:r>
              <a:rPr lang="en-US" u="sng" dirty="0">
                <a:solidFill>
                  <a:srgbClr val="293232"/>
                </a:solidFill>
                <a:latin typeface="-apple-system"/>
              </a:rPr>
              <a:t>one match</a:t>
            </a:r>
            <a:r>
              <a:rPr lang="en-US" dirty="0">
                <a:solidFill>
                  <a:srgbClr val="293232"/>
                </a:solidFill>
                <a:latin typeface="-apple-system"/>
              </a:rPr>
              <a:t> for any LEFT record</a:t>
            </a:r>
          </a:p>
          <a:p>
            <a:pPr marL="285750" indent="-285750">
              <a:buFont typeface="Arial" panose="020B0604020202020204" pitchFamily="34" charset="0"/>
              <a:buChar char="•"/>
            </a:pPr>
            <a:r>
              <a:rPr lang="en-US" b="1" dirty="0">
                <a:solidFill>
                  <a:srgbClr val="FFC000"/>
                </a:solidFill>
                <a:latin typeface="-apple-system"/>
              </a:rPr>
              <a:t>ALL</a:t>
            </a:r>
            <a:r>
              <a:rPr lang="en-US" dirty="0">
                <a:solidFill>
                  <a:srgbClr val="293232"/>
                </a:solidFill>
                <a:latin typeface="-apple-system"/>
              </a:rPr>
              <a:t> The </a:t>
            </a:r>
            <a:r>
              <a:rPr lang="en-US" u="sng" dirty="0">
                <a:solidFill>
                  <a:srgbClr val="293232"/>
                </a:solidFill>
                <a:latin typeface="-apple-system"/>
              </a:rPr>
              <a:t>right</a:t>
            </a:r>
            <a:r>
              <a:rPr lang="en-US" dirty="0">
                <a:solidFill>
                  <a:srgbClr val="293232"/>
                </a:solidFill>
                <a:latin typeface="-apple-system"/>
              </a:rPr>
              <a:t> dataset is relatively small and can be copied to every node in its entirety</a:t>
            </a:r>
          </a:p>
          <a:p>
            <a:pPr marL="742950" lvl="1" indent="-285750">
              <a:buFont typeface="Arial" panose="020B0604020202020204" pitchFamily="34" charset="0"/>
              <a:buChar char="•"/>
            </a:pPr>
            <a:r>
              <a:rPr lang="en-US" dirty="0">
                <a:solidFill>
                  <a:srgbClr val="293232"/>
                </a:solidFill>
                <a:latin typeface="-apple-system"/>
              </a:rPr>
              <a:t>Can have multiple matches (unlike LOOKUP)</a:t>
            </a:r>
          </a:p>
          <a:p>
            <a:pPr marL="742950" lvl="1" indent="-285750">
              <a:buFont typeface="Arial" panose="020B0604020202020204" pitchFamily="34" charset="0"/>
              <a:buChar char="•"/>
            </a:pPr>
            <a:r>
              <a:rPr lang="en-US" dirty="0">
                <a:solidFill>
                  <a:srgbClr val="293232"/>
                </a:solidFill>
                <a:latin typeface="-apple-system"/>
              </a:rPr>
              <a:t>Supports join conditions that contain no equalities</a:t>
            </a:r>
          </a:p>
          <a:p>
            <a:pPr marL="742950" lvl="1" indent="-285750">
              <a:buFont typeface="Arial" panose="020B0604020202020204" pitchFamily="34" charset="0"/>
              <a:buChar char="•"/>
            </a:pPr>
            <a:r>
              <a:rPr lang="en-US" dirty="0">
                <a:solidFill>
                  <a:srgbClr val="293232"/>
                </a:solidFill>
                <a:latin typeface="-apple-system"/>
              </a:rPr>
              <a:t>Required if there are no equality tests in the condition</a:t>
            </a:r>
          </a:p>
          <a:p>
            <a:pPr marL="285750" indent="-285750">
              <a:buFont typeface="Arial" panose="020B0604020202020204" pitchFamily="34" charset="0"/>
              <a:buChar char="•"/>
            </a:pPr>
            <a:r>
              <a:rPr lang="en-US" b="1" dirty="0">
                <a:solidFill>
                  <a:srgbClr val="FFC000"/>
                </a:solidFill>
                <a:latin typeface="-apple-system"/>
              </a:rPr>
              <a:t>Few</a:t>
            </a:r>
            <a:r>
              <a:rPr lang="en-US" dirty="0">
                <a:solidFill>
                  <a:srgbClr val="293232"/>
                </a:solidFill>
                <a:latin typeface="-apple-system"/>
              </a:rPr>
              <a:t> Specifies the LOOKUP </a:t>
            </a:r>
            <a:r>
              <a:rPr lang="en-US" u="sng" dirty="0">
                <a:solidFill>
                  <a:srgbClr val="293232"/>
                </a:solidFill>
                <a:latin typeface="-apple-system"/>
              </a:rPr>
              <a:t>right</a:t>
            </a:r>
            <a:r>
              <a:rPr lang="en-US" dirty="0">
                <a:solidFill>
                  <a:srgbClr val="293232"/>
                </a:solidFill>
                <a:latin typeface="-apple-system"/>
              </a:rPr>
              <a:t> dataset has few records, so little memory is used</a:t>
            </a:r>
          </a:p>
          <a:p>
            <a:pPr marL="285750" indent="-285750">
              <a:buFont typeface="Arial" panose="020B0604020202020204" pitchFamily="34" charset="0"/>
              <a:buChar char="•"/>
            </a:pPr>
            <a:r>
              <a:rPr lang="en-US" b="1" dirty="0">
                <a:solidFill>
                  <a:srgbClr val="FFC000"/>
                </a:solidFill>
                <a:latin typeface="-apple-system"/>
              </a:rPr>
              <a:t>NOSORT</a:t>
            </a:r>
            <a:r>
              <a:rPr lang="en-US" dirty="0">
                <a:solidFill>
                  <a:srgbClr val="293232"/>
                </a:solidFill>
                <a:latin typeface="-apple-system"/>
              </a:rPr>
              <a:t> Performs the JOIN without dynamically sorting the tables. This implies that the left and/or right record-set must have been previously sorted and partitioned based on the fields specified in the join Condition</a:t>
            </a:r>
          </a:p>
          <a:p>
            <a:pPr marL="285750" indent="-285750">
              <a:buFont typeface="Arial" panose="020B0604020202020204" pitchFamily="34" charset="0"/>
              <a:buChar char="•"/>
            </a:pPr>
            <a:r>
              <a:rPr lang="en-US" b="1" dirty="0">
                <a:solidFill>
                  <a:srgbClr val="FFC000"/>
                </a:solidFill>
                <a:latin typeface="-apple-system"/>
              </a:rPr>
              <a:t>KEYED</a:t>
            </a:r>
            <a:r>
              <a:rPr lang="en-US" dirty="0">
                <a:solidFill>
                  <a:srgbClr val="293232"/>
                </a:solidFill>
                <a:latin typeface="-apple-system"/>
              </a:rPr>
              <a:t> Specifies using indexed access into the </a:t>
            </a:r>
            <a:r>
              <a:rPr lang="en-US" u="sng" dirty="0">
                <a:solidFill>
                  <a:srgbClr val="293232"/>
                </a:solidFill>
                <a:latin typeface="-apple-system"/>
              </a:rPr>
              <a:t>right</a:t>
            </a:r>
            <a:r>
              <a:rPr lang="en-US" dirty="0">
                <a:solidFill>
                  <a:srgbClr val="293232"/>
                </a:solidFill>
                <a:latin typeface="-apple-system"/>
              </a:rPr>
              <a:t> record-set</a:t>
            </a:r>
          </a:p>
          <a:p>
            <a:pPr marL="285750" indent="-285750">
              <a:buFont typeface="Arial" panose="020B0604020202020204" pitchFamily="34" charset="0"/>
              <a:buChar char="•"/>
            </a:pPr>
            <a:r>
              <a:rPr lang="en-US" b="1" dirty="0">
                <a:solidFill>
                  <a:srgbClr val="FFC000"/>
                </a:solidFill>
                <a:latin typeface="-apple-system"/>
              </a:rPr>
              <a:t>LOCAL</a:t>
            </a:r>
            <a:r>
              <a:rPr lang="en-US" dirty="0">
                <a:solidFill>
                  <a:srgbClr val="293232"/>
                </a:solidFill>
                <a:latin typeface="-apple-system"/>
              </a:rPr>
              <a:t> JOIN performed on each supercomputer node independently, and maintains the pervious distribution of data</a:t>
            </a:r>
          </a:p>
          <a:p>
            <a:pPr marL="285750" indent="-285750">
              <a:buFont typeface="Arial" panose="020B0604020202020204" pitchFamily="34" charset="0"/>
              <a:buChar char="•"/>
            </a:pPr>
            <a:r>
              <a:rPr lang="en-US" b="1" dirty="0">
                <a:solidFill>
                  <a:srgbClr val="FFC000"/>
                </a:solidFill>
                <a:latin typeface="-apple-system"/>
              </a:rPr>
              <a:t>KEEP(n)</a:t>
            </a:r>
            <a:r>
              <a:rPr lang="en-US" dirty="0">
                <a:solidFill>
                  <a:srgbClr val="FFC000"/>
                </a:solidFill>
                <a:latin typeface="-apple-system"/>
              </a:rPr>
              <a:t> </a:t>
            </a:r>
            <a:r>
              <a:rPr lang="en-US" dirty="0">
                <a:solidFill>
                  <a:srgbClr val="293232"/>
                </a:solidFill>
                <a:latin typeface="-apple-system"/>
              </a:rPr>
              <a:t>Specifies the maximum number of matching records (n) to generate into the result set. If omitted, all matches are kept.</a:t>
            </a:r>
          </a:p>
          <a:p>
            <a:pPr marL="285750" indent="-285750">
              <a:buFont typeface="Arial" panose="020B0604020202020204" pitchFamily="34" charset="0"/>
              <a:buChar char="•"/>
            </a:pPr>
            <a:r>
              <a:rPr lang="en-US" b="1" dirty="0">
                <a:solidFill>
                  <a:srgbClr val="FFC000"/>
                </a:solidFill>
                <a:latin typeface="-apple-system"/>
              </a:rPr>
              <a:t>LIMIT</a:t>
            </a:r>
            <a:r>
              <a:rPr lang="en-US" dirty="0">
                <a:solidFill>
                  <a:srgbClr val="293232"/>
                </a:solidFill>
                <a:latin typeface="-apple-system"/>
              </a:rPr>
              <a:t> Specifies a maximum number of matching records which, if exceeded, either fails the job, or eliminates all those matches from the result set.</a:t>
            </a:r>
            <a:endParaRPr lang="en-US" b="0" i="0" dirty="0">
              <a:solidFill>
                <a:srgbClr val="293232"/>
              </a:solidFill>
              <a:effectLst/>
              <a:latin typeface="-apple-system"/>
            </a:endParaRPr>
          </a:p>
        </p:txBody>
      </p:sp>
    </p:spTree>
    <p:extLst>
      <p:ext uri="{BB962C8B-B14F-4D97-AF65-F5344CB8AC3E}">
        <p14:creationId xmlns:p14="http://schemas.microsoft.com/office/powerpoint/2010/main" val="18076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D7DB1-8A4E-4AAC-ABCC-5E6D1B7B2BD9}"/>
              </a:ext>
            </a:extLst>
          </p:cNvPr>
          <p:cNvPicPr>
            <a:picLocks noChangeAspect="1"/>
          </p:cNvPicPr>
          <p:nvPr/>
        </p:nvPicPr>
        <p:blipFill>
          <a:blip r:embed="rId2"/>
          <a:stretch>
            <a:fillRect/>
          </a:stretch>
        </p:blipFill>
        <p:spPr>
          <a:xfrm>
            <a:off x="395496" y="204416"/>
            <a:ext cx="4784150" cy="6449167"/>
          </a:xfrm>
          <a:prstGeom prst="rect">
            <a:avLst/>
          </a:prstGeom>
        </p:spPr>
      </p:pic>
      <p:pic>
        <p:nvPicPr>
          <p:cNvPr id="9" name="Picture 8">
            <a:extLst>
              <a:ext uri="{FF2B5EF4-FFF2-40B4-BE49-F238E27FC236}">
                <a16:creationId xmlns:a16="http://schemas.microsoft.com/office/drawing/2014/main" id="{ECEFC9AE-0901-4D74-A2D1-8956FB713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73" y="578082"/>
            <a:ext cx="2686050" cy="132397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A3EA4633-C853-4C52-9AFC-6A448FAD4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526" y="4832394"/>
            <a:ext cx="3686175" cy="141922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B978BB3E-0C3B-4A1C-8196-31B8D9E1EA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965" y="445292"/>
            <a:ext cx="3038475" cy="16764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28983726-EF11-4B5E-AE65-2D9F10B258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9526" y="2378867"/>
            <a:ext cx="3657600" cy="96202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777B3A8D-71AB-4CDE-8ACB-DBB9F9D858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9526" y="3705643"/>
            <a:ext cx="3609975" cy="762000"/>
          </a:xfrm>
          <a:prstGeom prst="rect">
            <a:avLst/>
          </a:prstGeom>
          <a:ln w="28575" cap="sq">
            <a:solidFill>
              <a:srgbClr val="000000"/>
            </a:solidFill>
            <a:miter lim="800000"/>
          </a:ln>
          <a:effectLst>
            <a:outerShdw blurRad="57150" dist="50800" dir="2700000" algn="tl" rotWithShape="0">
              <a:srgbClr val="000000">
                <a:alpha val="40000"/>
              </a:srgbClr>
            </a:outerShdw>
          </a:effectLst>
        </p:spPr>
      </p:pic>
      <p:cxnSp>
        <p:nvCxnSpPr>
          <p:cNvPr id="22" name="Straight Arrow Connector 21">
            <a:extLst>
              <a:ext uri="{FF2B5EF4-FFF2-40B4-BE49-F238E27FC236}">
                <a16:creationId xmlns:a16="http://schemas.microsoft.com/office/drawing/2014/main" id="{786B023E-1DEB-4D9E-8722-7FC5FDB0E1FE}"/>
              </a:ext>
            </a:extLst>
          </p:cNvPr>
          <p:cNvCxnSpPr>
            <a:cxnSpLocks/>
            <a:endCxn id="16" idx="1"/>
          </p:cNvCxnSpPr>
          <p:nvPr/>
        </p:nvCxnSpPr>
        <p:spPr>
          <a:xfrm flipV="1">
            <a:off x="3566160" y="2859880"/>
            <a:ext cx="2723366" cy="131514"/>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3E605C-F4D5-4EDC-9435-78E3BB955F7A}"/>
              </a:ext>
            </a:extLst>
          </p:cNvPr>
          <p:cNvCxnSpPr>
            <a:cxnSpLocks/>
          </p:cNvCxnSpPr>
          <p:nvPr/>
        </p:nvCxnSpPr>
        <p:spPr>
          <a:xfrm flipV="1">
            <a:off x="3383280" y="4171426"/>
            <a:ext cx="2746929" cy="296217"/>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9C16EF-4A88-44D4-81ED-69B07D9EB261}"/>
              </a:ext>
            </a:extLst>
          </p:cNvPr>
          <p:cNvCxnSpPr>
            <a:cxnSpLocks/>
          </p:cNvCxnSpPr>
          <p:nvPr/>
        </p:nvCxnSpPr>
        <p:spPr>
          <a:xfrm flipV="1">
            <a:off x="3564301" y="5866829"/>
            <a:ext cx="2530940" cy="245658"/>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591457" y="1879754"/>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10309700" y="4103372"/>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229249" y="2041269"/>
            <a:ext cx="6096000" cy="1569660"/>
          </a:xfrm>
          <a:prstGeom prst="rect">
            <a:avLst/>
          </a:prstGeom>
        </p:spPr>
        <p:txBody>
          <a:bodyPr>
            <a:spAutoFit/>
          </a:bodyPr>
          <a:lstStyle/>
          <a:p>
            <a:r>
              <a:rPr lang="en-US" sz="1600" dirty="0">
                <a:solidFill>
                  <a:schemeClr val="tx2"/>
                </a:solidFill>
              </a:rPr>
              <a:t>//  Let’s review &amp; complete </a:t>
            </a:r>
            <a:r>
              <a:rPr lang="en-US" sz="1600" dirty="0" err="1">
                <a:solidFill>
                  <a:schemeClr val="tx2"/>
                </a:solidFill>
              </a:rPr>
              <a:t>Vacc_Analyze</a:t>
            </a:r>
            <a:endParaRPr lang="en-US" sz="1600" dirty="0">
              <a:solidFill>
                <a:schemeClr val="tx2"/>
              </a:solidFill>
            </a:endParaRPr>
          </a:p>
          <a:p>
            <a:endParaRPr lang="en-US" sz="1600" dirty="0">
              <a:solidFill>
                <a:schemeClr val="tx2"/>
              </a:solidFill>
            </a:endParaRPr>
          </a:p>
          <a:p>
            <a:r>
              <a:rPr lang="en-US" sz="1600" dirty="0">
                <a:solidFill>
                  <a:schemeClr val="tx2"/>
                </a:solidFill>
              </a:rPr>
              <a:t>// Note:  </a:t>
            </a:r>
            <a:r>
              <a:rPr lang="en-US" sz="1600" dirty="0" err="1">
                <a:solidFill>
                  <a:schemeClr val="tx2"/>
                </a:solidFill>
              </a:rPr>
              <a:t>PopDS_Clean</a:t>
            </a:r>
            <a:r>
              <a:rPr lang="en-US" sz="1600" dirty="0">
                <a:solidFill>
                  <a:schemeClr val="tx2"/>
                </a:solidFill>
              </a:rPr>
              <a:t> will be reviewed later.</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8DDF7861-56AF-470B-9F72-E572C1FCB9B2}"/>
              </a:ext>
            </a:extLst>
          </p:cNvPr>
          <p:cNvPicPr>
            <a:picLocks noChangeAspect="1"/>
          </p:cNvPicPr>
          <p:nvPr/>
        </p:nvPicPr>
        <p:blipFill>
          <a:blip r:embed="rId3"/>
          <a:stretch>
            <a:fillRect/>
          </a:stretch>
        </p:blipFill>
        <p:spPr>
          <a:xfrm>
            <a:off x="10082271" y="4784822"/>
            <a:ext cx="1473192" cy="319192"/>
          </a:xfrm>
          <a:prstGeom prst="rect">
            <a:avLst/>
          </a:prstGeom>
        </p:spPr>
      </p:pic>
    </p:spTree>
    <p:extLst>
      <p:ext uri="{BB962C8B-B14F-4D97-AF65-F5344CB8AC3E}">
        <p14:creationId xmlns:p14="http://schemas.microsoft.com/office/powerpoint/2010/main" val="109538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475" y="4173759"/>
            <a:ext cx="11590075" cy="1941272"/>
          </a:xfrm>
          <a:prstGeom prst="rect">
            <a:avLst/>
          </a:prstGeom>
        </p:spPr>
      </p:pic>
      <p:sp>
        <p:nvSpPr>
          <p:cNvPr id="4" name="Rectangle 3"/>
          <p:cNvSpPr/>
          <p:nvPr/>
        </p:nvSpPr>
        <p:spPr>
          <a:xfrm>
            <a:off x="918256" y="1751777"/>
            <a:ext cx="5120640" cy="2308324"/>
          </a:xfrm>
          <a:prstGeom prst="rect">
            <a:avLst/>
          </a:prstGeom>
        </p:spPr>
        <p:txBody>
          <a:bodyPr wrap="square">
            <a:spAutoFit/>
          </a:bodyPr>
          <a:lstStyle/>
          <a:p>
            <a:r>
              <a:rPr lang="en-US" dirty="0">
                <a:solidFill>
                  <a:schemeClr val="tx2"/>
                </a:solidFill>
              </a:rPr>
              <a:t>Workunits displays:</a:t>
            </a:r>
          </a:p>
          <a:p>
            <a:pPr marL="285750" indent="-285750">
              <a:buFont typeface="Arial" panose="020B0604020202020204" pitchFamily="34" charset="0"/>
              <a:buChar char="•"/>
            </a:pPr>
            <a:r>
              <a:rPr lang="en-US" dirty="0">
                <a:solidFill>
                  <a:schemeClr val="tx2"/>
                </a:solidFill>
              </a:rPr>
              <a:t>Workunit ID</a:t>
            </a:r>
          </a:p>
          <a:p>
            <a:pPr marL="285750" indent="-285750">
              <a:buFont typeface="Arial" panose="020B0604020202020204" pitchFamily="34" charset="0"/>
              <a:buChar char="•"/>
            </a:pPr>
            <a:r>
              <a:rPr lang="en-US" dirty="0">
                <a:solidFill>
                  <a:schemeClr val="tx2"/>
                </a:solidFill>
              </a:rPr>
              <a:t>Owner</a:t>
            </a:r>
          </a:p>
          <a:p>
            <a:pPr marL="285750" indent="-285750">
              <a:buFont typeface="Arial" panose="020B0604020202020204" pitchFamily="34" charset="0"/>
              <a:buChar char="•"/>
            </a:pPr>
            <a:r>
              <a:rPr lang="en-US" dirty="0">
                <a:solidFill>
                  <a:schemeClr val="tx2"/>
                </a:solidFill>
              </a:rPr>
              <a:t>Job Name</a:t>
            </a:r>
          </a:p>
          <a:p>
            <a:pPr marL="285750" indent="-285750">
              <a:buFont typeface="Arial" panose="020B0604020202020204" pitchFamily="34" charset="0"/>
              <a:buChar char="•"/>
            </a:pPr>
            <a:r>
              <a:rPr lang="en-US" dirty="0">
                <a:solidFill>
                  <a:schemeClr val="tx2"/>
                </a:solidFill>
              </a:rPr>
              <a:t>Cluster job ran on</a:t>
            </a:r>
          </a:p>
          <a:p>
            <a:pPr marL="285750" indent="-285750">
              <a:buFont typeface="Arial" panose="020B0604020202020204" pitchFamily="34" charset="0"/>
              <a:buChar char="•"/>
            </a:pPr>
            <a:r>
              <a:rPr lang="en-US" dirty="0">
                <a:solidFill>
                  <a:schemeClr val="tx2"/>
                </a:solidFill>
              </a:rPr>
              <a:t>Job state (Compile, execute, complete, fail)</a:t>
            </a:r>
          </a:p>
          <a:p>
            <a:pPr marL="285750" indent="-285750">
              <a:buFont typeface="Arial" panose="020B0604020202020204" pitchFamily="34" charset="0"/>
              <a:buChar char="•"/>
            </a:pPr>
            <a:r>
              <a:rPr lang="en-US" dirty="0">
                <a:solidFill>
                  <a:schemeClr val="tx2"/>
                </a:solidFill>
              </a:rPr>
              <a:t>Total run time</a:t>
            </a:r>
          </a:p>
          <a:p>
            <a:pPr marL="285750" indent="-285750">
              <a:buFont typeface="Arial" panose="020B0604020202020204" pitchFamily="34" charset="0"/>
              <a:buChar char="•"/>
            </a:pPr>
            <a:endParaRPr lang="en-US" dirty="0">
              <a:solidFill>
                <a:schemeClr val="tx2"/>
              </a:solidFill>
            </a:endParaRPr>
          </a:p>
        </p:txBody>
      </p:sp>
      <p:sp>
        <p:nvSpPr>
          <p:cNvPr id="5" name="Title 1">
            <a:extLst>
              <a:ext uri="{FF2B5EF4-FFF2-40B4-BE49-F238E27FC236}">
                <a16:creationId xmlns:a16="http://schemas.microsoft.com/office/drawing/2014/main" id="{1B056174-E4EF-554C-9C0A-8781E4D2A1B0}"/>
              </a:ext>
            </a:extLst>
          </p:cNvPr>
          <p:cNvSpPr>
            <a:spLocks noGrp="1"/>
          </p:cNvSpPr>
          <p:nvPr/>
        </p:nvSpPr>
        <p:spPr>
          <a:xfrm>
            <a:off x="1126195" y="662199"/>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a:t>
            </a:r>
          </a:p>
        </p:txBody>
      </p:sp>
      <p:sp>
        <p:nvSpPr>
          <p:cNvPr id="6" name="Rectangle 5"/>
          <p:cNvSpPr/>
          <p:nvPr/>
        </p:nvSpPr>
        <p:spPr>
          <a:xfrm>
            <a:off x="6242799" y="1751777"/>
            <a:ext cx="5120640" cy="2308324"/>
          </a:xfrm>
          <a:prstGeom prst="rect">
            <a:avLst/>
          </a:prstGeom>
        </p:spPr>
        <p:txBody>
          <a:bodyPr wrap="square">
            <a:spAutoFit/>
          </a:bodyPr>
          <a:lstStyle/>
          <a:p>
            <a:r>
              <a:rPr lang="en-US" dirty="0">
                <a:solidFill>
                  <a:schemeClr val="tx2"/>
                </a:solidFill>
              </a:rPr>
              <a:t>Each workunit provides details such as:</a:t>
            </a:r>
          </a:p>
          <a:p>
            <a:pPr marL="285750" indent="-285750">
              <a:buFont typeface="Arial" panose="020B0604020202020204" pitchFamily="34" charset="0"/>
              <a:buChar char="•"/>
            </a:pPr>
            <a:r>
              <a:rPr lang="en-US" dirty="0">
                <a:solidFill>
                  <a:schemeClr val="tx2"/>
                </a:solidFill>
              </a:rPr>
              <a:t>Job information</a:t>
            </a:r>
          </a:p>
          <a:p>
            <a:pPr marL="285750" indent="-285750">
              <a:buFont typeface="Arial" panose="020B0604020202020204" pitchFamily="34" charset="0"/>
              <a:buChar char="•"/>
            </a:pPr>
            <a:r>
              <a:rPr lang="en-US" dirty="0">
                <a:solidFill>
                  <a:schemeClr val="tx2"/>
                </a:solidFill>
              </a:rPr>
              <a:t>ECL code</a:t>
            </a:r>
          </a:p>
          <a:p>
            <a:pPr marL="285750" indent="-285750">
              <a:buFont typeface="Arial" panose="020B0604020202020204" pitchFamily="34" charset="0"/>
              <a:buChar char="•"/>
            </a:pPr>
            <a:r>
              <a:rPr lang="en-US" dirty="0">
                <a:solidFill>
                  <a:schemeClr val="tx2"/>
                </a:solidFill>
              </a:rPr>
              <a:t>Outputs</a:t>
            </a:r>
          </a:p>
          <a:p>
            <a:pPr marL="285750" indent="-285750">
              <a:buFont typeface="Arial" panose="020B0604020202020204" pitchFamily="34" charset="0"/>
              <a:buChar char="•"/>
            </a:pPr>
            <a:r>
              <a:rPr lang="en-US" dirty="0">
                <a:solidFill>
                  <a:schemeClr val="tx2"/>
                </a:solidFill>
              </a:rPr>
              <a:t>Job workflow</a:t>
            </a:r>
          </a:p>
          <a:p>
            <a:pPr marL="285750" indent="-285750">
              <a:buFont typeface="Arial" panose="020B0604020202020204" pitchFamily="34" charset="0"/>
              <a:buChar char="•"/>
            </a:pPr>
            <a:r>
              <a:rPr lang="en-US" dirty="0">
                <a:solidFill>
                  <a:schemeClr val="tx2"/>
                </a:solidFill>
              </a:rPr>
              <a:t>Further action items</a:t>
            </a:r>
          </a:p>
          <a:p>
            <a:pPr marL="285750" indent="-285750">
              <a:buFont typeface="Arial" panose="020B0604020202020204" pitchFamily="34" charset="0"/>
              <a:buChar char="•"/>
            </a:pPr>
            <a:r>
              <a:rPr lang="en-US" dirty="0">
                <a:solidFill>
                  <a:schemeClr val="tx2"/>
                </a:solidFill>
              </a:rPr>
              <a:t>Publish the job</a:t>
            </a:r>
          </a:p>
          <a:p>
            <a:pPr marL="285750" indent="-285750">
              <a:buFont typeface="Arial" panose="020B0604020202020204" pitchFamily="34" charset="0"/>
              <a:buChar char="•"/>
            </a:pP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9489989" y="3089601"/>
            <a:ext cx="2434561" cy="934666"/>
          </a:xfrm>
          <a:prstGeom prst="rect">
            <a:avLst/>
          </a:prstGeom>
        </p:spPr>
      </p:pic>
      <p:sp>
        <p:nvSpPr>
          <p:cNvPr id="9" name="Oval 8"/>
          <p:cNvSpPr/>
          <p:nvPr/>
        </p:nvSpPr>
        <p:spPr>
          <a:xfrm>
            <a:off x="10506605" y="2405449"/>
            <a:ext cx="839467" cy="45858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ECL  </a:t>
            </a:r>
          </a:p>
        </p:txBody>
      </p:sp>
      <p:cxnSp>
        <p:nvCxnSpPr>
          <p:cNvPr id="10" name="Straight Arrow Connector 9"/>
          <p:cNvCxnSpPr>
            <a:stCxn id="11" idx="0"/>
            <a:endCxn id="9" idx="4"/>
          </p:cNvCxnSpPr>
          <p:nvPr/>
        </p:nvCxnSpPr>
        <p:spPr>
          <a:xfrm flipH="1" flipV="1">
            <a:off x="10926338" y="2864035"/>
            <a:ext cx="79350" cy="2761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827941" y="3140226"/>
            <a:ext cx="355495" cy="22139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7698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Resources</a:t>
            </a:r>
          </a:p>
        </p:txBody>
      </p:sp>
      <p:sp>
        <p:nvSpPr>
          <p:cNvPr id="3" name="Content Placeholder 2"/>
          <p:cNvSpPr>
            <a:spLocks noGrp="1"/>
          </p:cNvSpPr>
          <p:nvPr>
            <p:ph idx="1"/>
          </p:nvPr>
        </p:nvSpPr>
        <p:spPr>
          <a:xfrm>
            <a:off x="1231693" y="1441760"/>
            <a:ext cx="9627896" cy="3713222"/>
          </a:xfrm>
        </p:spPr>
        <p:txBody>
          <a:bodyPr>
            <a:normAutofit/>
          </a:bodyPr>
          <a:lstStyle/>
          <a:p>
            <a:pPr>
              <a:lnSpc>
                <a:spcPct val="110000"/>
              </a:lnSpc>
              <a:buFontTx/>
              <a:buChar char="-"/>
            </a:pPr>
            <a:endParaRPr lang="en-US" dirty="0"/>
          </a:p>
          <a:p>
            <a:pPr>
              <a:lnSpc>
                <a:spcPct val="110000"/>
              </a:lnSpc>
              <a:buFontTx/>
              <a:buChar char="-"/>
            </a:pPr>
            <a:endParaRPr lang="en-US" dirty="0"/>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marL="0" indent="0">
              <a:lnSpc>
                <a:spcPct val="110000"/>
              </a:lnSpc>
              <a:buNone/>
            </a:pPr>
            <a:endParaRPr lang="en-US" dirty="0">
              <a:solidFill>
                <a:schemeClr val="tx2"/>
              </a:solidFill>
            </a:endParaRPr>
          </a:p>
        </p:txBody>
      </p:sp>
      <p:sp>
        <p:nvSpPr>
          <p:cNvPr id="5" name="Rectangle 4">
            <a:extLst>
              <a:ext uri="{FF2B5EF4-FFF2-40B4-BE49-F238E27FC236}">
                <a16:creationId xmlns:a16="http://schemas.microsoft.com/office/drawing/2014/main" id="{EC8F1914-9567-41EB-A122-64743B3FEF47}"/>
              </a:ext>
            </a:extLst>
          </p:cNvPr>
          <p:cNvSpPr/>
          <p:nvPr/>
        </p:nvSpPr>
        <p:spPr>
          <a:xfrm>
            <a:off x="878477" y="1528746"/>
            <a:ext cx="10383099" cy="2985754"/>
          </a:xfrm>
          <a:prstGeom prst="rect">
            <a:avLst/>
          </a:prstGeom>
        </p:spPr>
        <p:txBody>
          <a:bodyPr wrap="none">
            <a:spAutoFit/>
          </a:bodyPr>
          <a:lstStyle/>
          <a:p>
            <a:pPr marL="171450" indent="-171450">
              <a:lnSpc>
                <a:spcPct val="200000"/>
              </a:lnSpc>
              <a:buFont typeface="Arial" panose="020B0604020202020204" pitchFamily="34" charset="0"/>
              <a:buChar char="•"/>
            </a:pPr>
            <a:r>
              <a:rPr lang="en-US" sz="1200" dirty="0">
                <a:solidFill>
                  <a:schemeClr val="tx2"/>
                </a:solidFill>
              </a:rPr>
              <a:t>ECL Document: </a:t>
            </a:r>
            <a:r>
              <a:rPr lang="en-US" sz="1200" dirty="0">
                <a:solidFill>
                  <a:schemeClr val="tx2"/>
                </a:solidFill>
                <a:hlinkClick r:id="rId2"/>
              </a:rPr>
              <a:t>https://d2wulyp08c6njk.cloudfront.net/releases/CE-Candidate-7.4.8/docs/EN_US/ECLLanguageReference_EN_US-7.4.8-1.pdf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ECL Cheat Sheet: </a:t>
            </a:r>
            <a:r>
              <a:rPr lang="en-US" sz="1200" dirty="0">
                <a:solidFill>
                  <a:schemeClr val="tx2"/>
                </a:solidFill>
                <a:hlinkClick r:id="rId3"/>
              </a:rPr>
              <a:t>https://ide.hpccsystems.com/files/ECL_Cheat_Sheet.pdf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ECL Watch: </a:t>
            </a:r>
            <a:r>
              <a:rPr lang="en-US" sz="1200" dirty="0">
                <a:solidFill>
                  <a:schemeClr val="tx2"/>
                </a:solidFill>
                <a:hlinkClick r:id="rId4"/>
              </a:rPr>
              <a:t>https://cdn.hpccsystems.com/releases/CE-Candidate-7.12.8/docs/EN_US/The_ECL_Watch_Manual_EN_US-7.12.8-1.pdf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Log Visualization: </a:t>
            </a:r>
            <a:r>
              <a:rPr lang="en-US" sz="1200" dirty="0">
                <a:solidFill>
                  <a:schemeClr val="tx2"/>
                </a:solidFill>
                <a:hlinkClick r:id="rId5"/>
              </a:rPr>
              <a:t>https://hpccsystems.com/blog/ELK_visualizations</a:t>
            </a: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89451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5" y="662199"/>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a:t>
            </a:r>
          </a:p>
        </p:txBody>
      </p:sp>
      <p:pic>
        <p:nvPicPr>
          <p:cNvPr id="8" name="Picture 7"/>
          <p:cNvPicPr>
            <a:picLocks noChangeAspect="1"/>
          </p:cNvPicPr>
          <p:nvPr/>
        </p:nvPicPr>
        <p:blipFill>
          <a:blip r:embed="rId2"/>
          <a:stretch>
            <a:fillRect/>
          </a:stretch>
        </p:blipFill>
        <p:spPr>
          <a:xfrm>
            <a:off x="5941334" y="3330367"/>
            <a:ext cx="5528231" cy="209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337751" y="1606538"/>
            <a:ext cx="6096000" cy="2062103"/>
          </a:xfrm>
          <a:prstGeom prst="rect">
            <a:avLst/>
          </a:prstGeom>
        </p:spPr>
        <p:txBody>
          <a:bodyPr>
            <a:spAutoFit/>
          </a:bodyPr>
          <a:lstStyle/>
          <a:p>
            <a:pPr marL="285750" indent="-285750">
              <a:buFontTx/>
              <a:buChar char="-"/>
            </a:pPr>
            <a:r>
              <a:rPr lang="en-US" sz="1600" dirty="0">
                <a:solidFill>
                  <a:srgbClr val="00B050"/>
                </a:solidFill>
              </a:rPr>
              <a:t>Open</a:t>
            </a:r>
            <a:r>
              <a:rPr lang="en-US" sz="1600" dirty="0">
                <a:solidFill>
                  <a:schemeClr val="tx2"/>
                </a:solidFill>
              </a:rPr>
              <a:t>   to open the selected workunit(s)</a:t>
            </a:r>
          </a:p>
          <a:p>
            <a:pPr marL="285750" indent="-285750">
              <a:buFontTx/>
              <a:buChar char="-"/>
            </a:pPr>
            <a:r>
              <a:rPr lang="en-US" sz="1600" dirty="0">
                <a:solidFill>
                  <a:srgbClr val="00B050"/>
                </a:solidFill>
              </a:rPr>
              <a:t>Delete</a:t>
            </a:r>
            <a:r>
              <a:rPr lang="en-US" sz="1600" dirty="0">
                <a:solidFill>
                  <a:schemeClr val="tx2"/>
                </a:solidFill>
              </a:rPr>
              <a:t>  to delete selected workunit(s)</a:t>
            </a:r>
          </a:p>
          <a:p>
            <a:pPr marL="285750" indent="-285750">
              <a:buFontTx/>
              <a:buChar char="-"/>
            </a:pPr>
            <a:r>
              <a:rPr lang="en-US" sz="1600" dirty="0">
                <a:solidFill>
                  <a:srgbClr val="00B050"/>
                </a:solidFill>
              </a:rPr>
              <a:t>Set to Failed </a:t>
            </a:r>
            <a:r>
              <a:rPr lang="en-US" sz="1600" dirty="0">
                <a:solidFill>
                  <a:schemeClr val="tx2"/>
                </a:solidFill>
              </a:rPr>
              <a:t>to set the state of the selected workunit(s)</a:t>
            </a:r>
          </a:p>
          <a:p>
            <a:pPr marL="285750" indent="-285750">
              <a:buFontTx/>
              <a:buChar char="-"/>
            </a:pPr>
            <a:r>
              <a:rPr lang="en-US" sz="1600" dirty="0">
                <a:solidFill>
                  <a:srgbClr val="00B050"/>
                </a:solidFill>
              </a:rPr>
              <a:t>Abort</a:t>
            </a:r>
            <a:r>
              <a:rPr lang="en-US" sz="1600" dirty="0">
                <a:solidFill>
                  <a:schemeClr val="tx2"/>
                </a:solidFill>
              </a:rPr>
              <a:t> to stop a selected workunit that is running and abort the job </a:t>
            </a:r>
          </a:p>
          <a:p>
            <a:pPr marL="285750" indent="-285750">
              <a:buFontTx/>
              <a:buChar char="-"/>
            </a:pPr>
            <a:r>
              <a:rPr lang="en-US" sz="1600" dirty="0">
                <a:solidFill>
                  <a:srgbClr val="00B050"/>
                </a:solidFill>
              </a:rPr>
              <a:t>Protect</a:t>
            </a:r>
            <a:r>
              <a:rPr lang="en-US" sz="1600" dirty="0">
                <a:solidFill>
                  <a:schemeClr val="tx2"/>
                </a:solidFill>
              </a:rPr>
              <a:t>  to lock the selected workunit(s). This prevents it from archiving by the Sasha server </a:t>
            </a:r>
          </a:p>
          <a:p>
            <a:pPr marL="285750" indent="-285750">
              <a:buFontTx/>
              <a:buChar char="-"/>
            </a:pPr>
            <a:r>
              <a:rPr lang="en-US" sz="1600" dirty="0">
                <a:solidFill>
                  <a:srgbClr val="00B050"/>
                </a:solidFill>
              </a:rPr>
              <a:t>Unprotect</a:t>
            </a:r>
            <a:r>
              <a:rPr lang="en-US" sz="1600" dirty="0">
                <a:solidFill>
                  <a:schemeClr val="tx2"/>
                </a:solidFill>
              </a:rPr>
              <a:t>  to unlock the selected locked workunit(s) </a:t>
            </a:r>
          </a:p>
        </p:txBody>
      </p:sp>
    </p:spTree>
    <p:extLst>
      <p:ext uri="{BB962C8B-B14F-4D97-AF65-F5344CB8AC3E}">
        <p14:creationId xmlns:p14="http://schemas.microsoft.com/office/powerpoint/2010/main" val="26281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 Details</a:t>
            </a:r>
          </a:p>
        </p:txBody>
      </p:sp>
      <p:sp>
        <p:nvSpPr>
          <p:cNvPr id="9" name="Rectangle 8"/>
          <p:cNvSpPr/>
          <p:nvPr/>
        </p:nvSpPr>
        <p:spPr>
          <a:xfrm>
            <a:off x="6198973" y="1793963"/>
            <a:ext cx="5492456" cy="184665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Queries</a:t>
            </a:r>
            <a:r>
              <a:rPr lang="en-US" sz="1600" dirty="0"/>
              <a:t> </a:t>
            </a:r>
            <a:r>
              <a:rPr lang="en-US" sz="1600" u="sng" dirty="0"/>
              <a:t>Only</a:t>
            </a:r>
            <a:r>
              <a:rPr lang="en-US" sz="1600" dirty="0"/>
              <a:t> appear in the workunit details if the work unit is a published query.</a:t>
            </a:r>
          </a:p>
          <a:p>
            <a:pPr marL="285750" indent="-285750">
              <a:buFont typeface="Arial" panose="020B0604020202020204" pitchFamily="34" charset="0"/>
              <a:buChar char="•"/>
            </a:pPr>
            <a:r>
              <a:rPr lang="en-US" sz="1600" dirty="0">
                <a:solidFill>
                  <a:srgbClr val="00B050"/>
                </a:solidFill>
              </a:rPr>
              <a:t>Resources</a:t>
            </a:r>
            <a:endParaRPr lang="en-US" sz="1600" dirty="0">
              <a:solidFill>
                <a:srgbClr val="C00000"/>
              </a:solidFill>
            </a:endParaRPr>
          </a:p>
          <a:p>
            <a:pPr marL="285750" indent="-285750">
              <a:buFont typeface="Arial" panose="020B0604020202020204" pitchFamily="34" charset="0"/>
              <a:buChar char="•"/>
            </a:pPr>
            <a:r>
              <a:rPr lang="en-US" sz="1600" dirty="0">
                <a:solidFill>
                  <a:srgbClr val="00B050"/>
                </a:solidFill>
              </a:rPr>
              <a:t>Helpers </a:t>
            </a:r>
            <a:r>
              <a:rPr lang="en-US" sz="1600" dirty="0"/>
              <a:t>Displays several helpful elements of a WU.</a:t>
            </a:r>
          </a:p>
          <a:p>
            <a:pPr marL="742950" lvl="1" indent="-285750">
              <a:buFont typeface="Arial" panose="020B0604020202020204" pitchFamily="34" charset="0"/>
              <a:buChar char="•"/>
            </a:pPr>
            <a:r>
              <a:rPr lang="en-US" sz="1600" dirty="0"/>
              <a:t>XML, Logs, C++, etc.</a:t>
            </a:r>
          </a:p>
          <a:p>
            <a:pPr marL="285750" indent="-285750">
              <a:buFont typeface="Arial" panose="020B0604020202020204" pitchFamily="34" charset="0"/>
              <a:buChar char="•"/>
            </a:pPr>
            <a:r>
              <a:rPr lang="en-US" sz="1600" dirty="0">
                <a:solidFill>
                  <a:srgbClr val="00B050"/>
                </a:solidFill>
              </a:rPr>
              <a:t>ECL</a:t>
            </a:r>
            <a:r>
              <a:rPr lang="en-US" sz="1600" dirty="0"/>
              <a:t> Displays code.</a:t>
            </a:r>
          </a:p>
          <a:p>
            <a:pPr marL="285750" indent="-285750">
              <a:buFont typeface="Arial" panose="020B0604020202020204" pitchFamily="34" charset="0"/>
              <a:buChar char="•"/>
            </a:pPr>
            <a:r>
              <a:rPr lang="en-US" sz="1600" dirty="0">
                <a:solidFill>
                  <a:srgbClr val="00B050"/>
                </a:solidFill>
              </a:rPr>
              <a:t>XML </a:t>
            </a:r>
            <a:r>
              <a:rPr lang="en-US" sz="1600" dirty="0"/>
              <a:t>Workunits XML record as stored in Dali.. </a:t>
            </a:r>
          </a:p>
        </p:txBody>
      </p:sp>
      <p:pic>
        <p:nvPicPr>
          <p:cNvPr id="2" name="Picture 1"/>
          <p:cNvPicPr>
            <a:picLocks noChangeAspect="1"/>
          </p:cNvPicPr>
          <p:nvPr/>
        </p:nvPicPr>
        <p:blipFill>
          <a:blip r:embed="rId2"/>
          <a:stretch>
            <a:fillRect/>
          </a:stretch>
        </p:blipFill>
        <p:spPr>
          <a:xfrm>
            <a:off x="605889" y="4418039"/>
            <a:ext cx="10774279" cy="127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500573" y="1424978"/>
            <a:ext cx="5492456"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ID</a:t>
            </a:r>
            <a:r>
              <a:rPr lang="en-US" sz="1600" dirty="0"/>
              <a:t> Display job information. </a:t>
            </a:r>
          </a:p>
          <a:p>
            <a:pPr marL="285750" indent="-285750">
              <a:buFont typeface="Arial" panose="020B0604020202020204" pitchFamily="34" charset="0"/>
              <a:buChar char="•"/>
            </a:pPr>
            <a:r>
              <a:rPr lang="en-US" sz="1600" dirty="0">
                <a:solidFill>
                  <a:srgbClr val="00B050"/>
                </a:solidFill>
              </a:rPr>
              <a:t>Variables</a:t>
            </a:r>
            <a:r>
              <a:rPr lang="en-US" sz="1600" dirty="0"/>
              <a:t> Saves any changes to the workunit. </a:t>
            </a:r>
          </a:p>
          <a:p>
            <a:pPr marL="285750" indent="-285750">
              <a:buFont typeface="Arial" panose="020B0604020202020204" pitchFamily="34" charset="0"/>
              <a:buChar char="•"/>
            </a:pPr>
            <a:r>
              <a:rPr lang="en-US" sz="1600" dirty="0">
                <a:solidFill>
                  <a:srgbClr val="00B050"/>
                </a:solidFill>
              </a:rPr>
              <a:t>Outputs</a:t>
            </a:r>
            <a:r>
              <a:rPr lang="en-US" sz="1600" dirty="0"/>
              <a:t> Display job result(s). </a:t>
            </a:r>
          </a:p>
          <a:p>
            <a:pPr marL="285750" indent="-285750">
              <a:buFont typeface="Arial" panose="020B0604020202020204" pitchFamily="34" charset="0"/>
              <a:buChar char="•"/>
            </a:pPr>
            <a:r>
              <a:rPr lang="en-US" sz="1600" dirty="0">
                <a:solidFill>
                  <a:srgbClr val="00B050"/>
                </a:solidFill>
              </a:rPr>
              <a:t>Inputs</a:t>
            </a:r>
            <a:r>
              <a:rPr lang="en-US" sz="1600" dirty="0"/>
              <a:t> Display source files.</a:t>
            </a:r>
          </a:p>
          <a:p>
            <a:pPr marL="285750" indent="-285750">
              <a:buFont typeface="Arial" panose="020B0604020202020204" pitchFamily="34" charset="0"/>
              <a:buChar char="•"/>
            </a:pPr>
            <a:r>
              <a:rPr lang="en-US" sz="1600" dirty="0">
                <a:solidFill>
                  <a:srgbClr val="00B050"/>
                </a:solidFill>
              </a:rPr>
              <a:t>Timers</a:t>
            </a:r>
            <a:r>
              <a:rPr lang="en-US" sz="1600" dirty="0"/>
              <a:t> Display WU timings.</a:t>
            </a:r>
          </a:p>
          <a:p>
            <a:pPr marL="285750" indent="-285750">
              <a:buFont typeface="Arial" panose="020B0604020202020204" pitchFamily="34" charset="0"/>
              <a:buChar char="•"/>
            </a:pPr>
            <a:r>
              <a:rPr lang="en-US" sz="1600" dirty="0">
                <a:solidFill>
                  <a:srgbClr val="00B050"/>
                </a:solidFill>
              </a:rPr>
              <a:t>Graphs</a:t>
            </a:r>
            <a:r>
              <a:rPr lang="en-US" sz="1600" dirty="0"/>
              <a:t> Graph generated by job. </a:t>
            </a:r>
          </a:p>
          <a:p>
            <a:pPr marL="285750" indent="-285750">
              <a:buFont typeface="Arial" panose="020B0604020202020204" pitchFamily="34" charset="0"/>
              <a:buChar char="•"/>
            </a:pPr>
            <a:r>
              <a:rPr lang="en-US" sz="1600" dirty="0">
                <a:solidFill>
                  <a:srgbClr val="00B050"/>
                </a:solidFill>
              </a:rPr>
              <a:t>Workflow </a:t>
            </a:r>
            <a:r>
              <a:rPr lang="en-US" sz="1600" u="sng" dirty="0"/>
              <a:t>Only</a:t>
            </a:r>
            <a:r>
              <a:rPr lang="en-US" sz="1600" dirty="0"/>
              <a:t> exists if you have an attribute scheduled. There are multiple workflows when your code contains more than one WHEN statement. </a:t>
            </a:r>
          </a:p>
        </p:txBody>
      </p:sp>
    </p:spTree>
    <p:extLst>
      <p:ext uri="{BB962C8B-B14F-4D97-AF65-F5344CB8AC3E}">
        <p14:creationId xmlns:p14="http://schemas.microsoft.com/office/powerpoint/2010/main" val="34072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 Details</a:t>
            </a:r>
          </a:p>
        </p:txBody>
      </p:sp>
      <p:sp>
        <p:nvSpPr>
          <p:cNvPr id="9" name="Rectangle 8"/>
          <p:cNvSpPr/>
          <p:nvPr/>
        </p:nvSpPr>
        <p:spPr>
          <a:xfrm>
            <a:off x="6160420" y="1301867"/>
            <a:ext cx="5492456" cy="329320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Recover</a:t>
            </a:r>
            <a:r>
              <a:rPr lang="en-US" sz="1600" dirty="0"/>
              <a:t> Resubmits the workunit without resetting the workflow. This resumes processing from the same point in the process where it ended previously. </a:t>
            </a:r>
            <a:endParaRPr lang="en-US" sz="1600" dirty="0">
              <a:solidFill>
                <a:srgbClr val="00B050"/>
              </a:solidFill>
            </a:endParaRPr>
          </a:p>
          <a:p>
            <a:pPr marL="285750" indent="-285750">
              <a:buFont typeface="Arial" panose="020B0604020202020204" pitchFamily="34" charset="0"/>
              <a:buChar char="•"/>
            </a:pPr>
            <a:r>
              <a:rPr lang="en-US" sz="1600" dirty="0">
                <a:solidFill>
                  <a:srgbClr val="00B050"/>
                </a:solidFill>
              </a:rPr>
              <a:t>Resubmit</a:t>
            </a:r>
            <a:r>
              <a:rPr lang="en-US" sz="1600" dirty="0"/>
              <a:t> This resets the workflow and starts it over from the beginning. </a:t>
            </a:r>
          </a:p>
          <a:p>
            <a:pPr marL="285750" indent="-285750">
              <a:buFont typeface="Arial" panose="020B0604020202020204" pitchFamily="34" charset="0"/>
              <a:buChar char="•"/>
            </a:pPr>
            <a:r>
              <a:rPr lang="en-US" sz="1600" dirty="0">
                <a:solidFill>
                  <a:srgbClr val="00B050"/>
                </a:solidFill>
              </a:rPr>
              <a:t>Publish </a:t>
            </a:r>
            <a:r>
              <a:rPr lang="en-US" sz="1600" dirty="0"/>
              <a:t>To publish a query.</a:t>
            </a:r>
            <a:endParaRPr lang="en-US" sz="1600" dirty="0">
              <a:solidFill>
                <a:srgbClr val="00B050"/>
              </a:solidFill>
            </a:endParaRPr>
          </a:p>
          <a:p>
            <a:pPr marL="285750" indent="-285750">
              <a:buFont typeface="Arial" panose="020B0604020202020204" pitchFamily="34" charset="0"/>
              <a:buChar char="•"/>
            </a:pPr>
            <a:r>
              <a:rPr lang="en-US" sz="1600" dirty="0">
                <a:solidFill>
                  <a:srgbClr val="00B050"/>
                </a:solidFill>
              </a:rPr>
              <a:t>Clone</a:t>
            </a:r>
            <a:r>
              <a:rPr lang="en-US" sz="1600" dirty="0"/>
              <a:t> Creates a new copy of the workunit. The new workunit is now owned by the user who cloned it. </a:t>
            </a:r>
          </a:p>
          <a:p>
            <a:pPr marL="285750" indent="-285750">
              <a:buFont typeface="Arial" panose="020B0604020202020204" pitchFamily="34" charset="0"/>
              <a:buChar char="•"/>
            </a:pPr>
            <a:r>
              <a:rPr lang="en-US" sz="1600" dirty="0">
                <a:solidFill>
                  <a:srgbClr val="00B050"/>
                </a:solidFill>
              </a:rPr>
              <a:t>Publish</a:t>
            </a:r>
            <a:r>
              <a:rPr lang="en-US" sz="1600" dirty="0"/>
              <a:t> Publishes the workunit as a published query. </a:t>
            </a:r>
          </a:p>
          <a:p>
            <a:pPr marL="285750" indent="-285750">
              <a:buFont typeface="Arial" panose="020B0604020202020204" pitchFamily="34" charset="0"/>
              <a:buChar char="•"/>
            </a:pPr>
            <a:r>
              <a:rPr lang="en-US" sz="1600" dirty="0">
                <a:solidFill>
                  <a:srgbClr val="00B050"/>
                </a:solidFill>
              </a:rPr>
              <a:t>Z.A.P. </a:t>
            </a:r>
            <a:r>
              <a:rPr lang="en-US" sz="1600" dirty="0"/>
              <a:t>Packages up workunit and system information into a Zip file that can be shared. </a:t>
            </a:r>
          </a:p>
          <a:p>
            <a:pPr marL="285750" indent="-285750">
              <a:buFont typeface="Arial" panose="020B0604020202020204" pitchFamily="34" charset="0"/>
              <a:buChar char="•"/>
            </a:pPr>
            <a:r>
              <a:rPr lang="en-US" sz="1600" dirty="0">
                <a:solidFill>
                  <a:srgbClr val="00B050"/>
                </a:solidFill>
              </a:rPr>
              <a:t>Slave Logs </a:t>
            </a:r>
            <a:r>
              <a:rPr lang="en-US" sz="1600" dirty="0"/>
              <a:t>Download the logs for the specified Thor cluster. </a:t>
            </a:r>
            <a:endParaRPr lang="en-US" sz="1600" dirty="0">
              <a:solidFill>
                <a:schemeClr val="tx2"/>
              </a:solidFill>
            </a:endParaRPr>
          </a:p>
        </p:txBody>
      </p:sp>
      <p:pic>
        <p:nvPicPr>
          <p:cNvPr id="2" name="Picture 1"/>
          <p:cNvPicPr>
            <a:picLocks noChangeAspect="1"/>
          </p:cNvPicPr>
          <p:nvPr/>
        </p:nvPicPr>
        <p:blipFill>
          <a:blip r:embed="rId2"/>
          <a:stretch>
            <a:fillRect/>
          </a:stretch>
        </p:blipFill>
        <p:spPr>
          <a:xfrm>
            <a:off x="773280" y="5165024"/>
            <a:ext cx="10774279" cy="127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500573" y="1424978"/>
            <a:ext cx="5492456" cy="280076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Refresh</a:t>
            </a:r>
            <a:r>
              <a:rPr lang="en-US" sz="1600" dirty="0"/>
              <a:t> Redisplays the workunit details. </a:t>
            </a:r>
          </a:p>
          <a:p>
            <a:pPr marL="285750" indent="-285750">
              <a:buFont typeface="Arial" panose="020B0604020202020204" pitchFamily="34" charset="0"/>
              <a:buChar char="•"/>
            </a:pPr>
            <a:r>
              <a:rPr lang="en-US" sz="1600" dirty="0">
                <a:solidFill>
                  <a:srgbClr val="00B050"/>
                </a:solidFill>
              </a:rPr>
              <a:t>Save</a:t>
            </a:r>
            <a:r>
              <a:rPr lang="en-US" sz="1600" dirty="0"/>
              <a:t> Saves any changes to the workunit. </a:t>
            </a:r>
          </a:p>
          <a:p>
            <a:pPr marL="285750" indent="-285750">
              <a:buFont typeface="Arial" panose="020B0604020202020204" pitchFamily="34" charset="0"/>
              <a:buChar char="•"/>
            </a:pPr>
            <a:r>
              <a:rPr lang="en-US" sz="1600" dirty="0">
                <a:solidFill>
                  <a:srgbClr val="00B050"/>
                </a:solidFill>
              </a:rPr>
              <a:t>Delete</a:t>
            </a:r>
            <a:r>
              <a:rPr lang="en-US" sz="1600" dirty="0"/>
              <a:t> Deletes the workunit. </a:t>
            </a:r>
          </a:p>
          <a:p>
            <a:pPr marL="285750" indent="-285750">
              <a:buFont typeface="Arial" panose="020B0604020202020204" pitchFamily="34" charset="0"/>
              <a:buChar char="•"/>
            </a:pPr>
            <a:r>
              <a:rPr lang="en-US" sz="1600" dirty="0">
                <a:solidFill>
                  <a:srgbClr val="00B050"/>
                </a:solidFill>
              </a:rPr>
              <a:t>Restore</a:t>
            </a:r>
            <a:r>
              <a:rPr lang="en-US" sz="1600" dirty="0"/>
              <a:t> Restores an archived workunit. (Workunits are archived by Sasha). </a:t>
            </a:r>
          </a:p>
          <a:p>
            <a:pPr marL="285750" indent="-285750">
              <a:buFont typeface="Arial" panose="020B0604020202020204" pitchFamily="34" charset="0"/>
              <a:buChar char="•"/>
            </a:pPr>
            <a:r>
              <a:rPr lang="en-US" sz="1600" dirty="0">
                <a:solidFill>
                  <a:srgbClr val="00B050"/>
                </a:solidFill>
              </a:rPr>
              <a:t>Reschedule</a:t>
            </a:r>
            <a:r>
              <a:rPr lang="en-US" sz="1600" dirty="0"/>
              <a:t> Reschedules a workunit which has been descheduled.  </a:t>
            </a:r>
          </a:p>
          <a:p>
            <a:pPr marL="285750" indent="-285750">
              <a:buFont typeface="Arial" panose="020B0604020202020204" pitchFamily="34" charset="0"/>
              <a:buChar char="•"/>
            </a:pPr>
            <a:r>
              <a:rPr lang="en-US" sz="1600" dirty="0">
                <a:solidFill>
                  <a:srgbClr val="00B050"/>
                </a:solidFill>
              </a:rPr>
              <a:t>Deschedule</a:t>
            </a:r>
            <a:r>
              <a:rPr lang="en-US" sz="1600" dirty="0"/>
              <a:t> Stops the scheduled workunit from running. </a:t>
            </a:r>
          </a:p>
          <a:p>
            <a:pPr marL="285750" indent="-285750">
              <a:buFont typeface="Arial" panose="020B0604020202020204" pitchFamily="34" charset="0"/>
              <a:buChar char="•"/>
            </a:pPr>
            <a:r>
              <a:rPr lang="en-US" sz="1600" dirty="0">
                <a:solidFill>
                  <a:srgbClr val="00B050"/>
                </a:solidFill>
              </a:rPr>
              <a:t>Set To Failed </a:t>
            </a:r>
            <a:r>
              <a:rPr lang="en-US" sz="1600" dirty="0"/>
              <a:t>Changes the workunit state to failed. </a:t>
            </a:r>
          </a:p>
          <a:p>
            <a:pPr marL="285750" indent="-285750">
              <a:buFont typeface="Arial" panose="020B0604020202020204" pitchFamily="34" charset="0"/>
              <a:buChar char="•"/>
            </a:pPr>
            <a:r>
              <a:rPr lang="en-US" sz="1600" dirty="0">
                <a:solidFill>
                  <a:srgbClr val="00B050"/>
                </a:solidFill>
              </a:rPr>
              <a:t>Abort</a:t>
            </a:r>
            <a:r>
              <a:rPr lang="en-US" sz="1600" dirty="0"/>
              <a:t> Stops a running workunit and aborts the job. </a:t>
            </a:r>
          </a:p>
        </p:txBody>
      </p:sp>
      <p:sp>
        <p:nvSpPr>
          <p:cNvPr id="3" name="Rectangle 2"/>
          <p:cNvSpPr/>
          <p:nvPr/>
        </p:nvSpPr>
        <p:spPr>
          <a:xfrm>
            <a:off x="3858864" y="4723266"/>
            <a:ext cx="3275256" cy="307777"/>
          </a:xfrm>
          <a:prstGeom prst="rect">
            <a:avLst/>
          </a:prstGeom>
        </p:spPr>
        <p:txBody>
          <a:bodyPr wrap="none">
            <a:spAutoFit/>
          </a:bodyPr>
          <a:lstStyle/>
          <a:p>
            <a:r>
              <a:rPr lang="en-US" sz="1400" dirty="0">
                <a:solidFill>
                  <a:srgbClr val="00B0F0"/>
                </a:solidFill>
              </a:rPr>
              <a:t>For troubleshooting and bug reporting. </a:t>
            </a:r>
          </a:p>
        </p:txBody>
      </p:sp>
      <p:sp>
        <p:nvSpPr>
          <p:cNvPr id="4" name="TextBox 3"/>
          <p:cNvSpPr txBox="1"/>
          <p:nvPr/>
        </p:nvSpPr>
        <p:spPr>
          <a:xfrm>
            <a:off x="714303" y="4729056"/>
            <a:ext cx="3307252" cy="307777"/>
          </a:xfrm>
          <a:prstGeom prst="rect">
            <a:avLst/>
          </a:prstGeom>
          <a:noFill/>
        </p:spPr>
        <p:txBody>
          <a:bodyPr wrap="none" rtlCol="0">
            <a:spAutoFit/>
          </a:bodyPr>
          <a:lstStyle/>
          <a:p>
            <a:r>
              <a:rPr lang="en-US" sz="1400" dirty="0"/>
              <a:t>What is ZAP and Save Logs useful for?</a:t>
            </a:r>
          </a:p>
        </p:txBody>
      </p:sp>
    </p:spTree>
    <p:extLst>
      <p:ext uri="{BB962C8B-B14F-4D97-AF65-F5344CB8AC3E}">
        <p14:creationId xmlns:p14="http://schemas.microsoft.com/office/powerpoint/2010/main" val="378983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0"/>
                                        <p:tgtEl>
                                          <p:spTgt spid="3"/>
                                        </p:tgtEl>
                                      </p:cBhvr>
                                    </p:animEffect>
                                    <p:anim calcmode="lin" valueType="num">
                                      <p:cBhvr>
                                        <p:cTn id="8" dur="2500" fill="hold"/>
                                        <p:tgtEl>
                                          <p:spTgt spid="3"/>
                                        </p:tgtEl>
                                        <p:attrNameLst>
                                          <p:attrName>ppt_x</p:attrName>
                                        </p:attrNameLst>
                                      </p:cBhvr>
                                      <p:tavLst>
                                        <p:tav tm="0">
                                          <p:val>
                                            <p:strVal val="#ppt_x"/>
                                          </p:val>
                                        </p:tav>
                                        <p:tav tm="100000">
                                          <p:val>
                                            <p:strVal val="#ppt_x"/>
                                          </p:val>
                                        </p:tav>
                                      </p:tavLst>
                                    </p:anim>
                                    <p:anim calcmode="lin" valueType="num">
                                      <p:cBhvr>
                                        <p:cTn id="9" dur="2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F0A7-5450-4CEC-A39B-E6220085746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E13F29B1-B371-4055-A5F2-FF637CB08DB2}"/>
              </a:ext>
            </a:extLst>
          </p:cNvPr>
          <p:cNvSpPr/>
          <p:nvPr/>
        </p:nvSpPr>
        <p:spPr>
          <a:xfrm>
            <a:off x="978131" y="1962048"/>
            <a:ext cx="8157556" cy="3970318"/>
          </a:xfrm>
          <a:prstGeom prst="rect">
            <a:avLst/>
          </a:prstGeom>
        </p:spPr>
        <p:txBody>
          <a:bodyPr wrap="square">
            <a:spAutoFit/>
          </a:bodyPr>
          <a:lstStyle/>
          <a:p>
            <a:r>
              <a:rPr lang="en-US" dirty="0"/>
              <a:t>•	</a:t>
            </a:r>
            <a:r>
              <a:rPr lang="en-US" strike="sngStrike" dirty="0"/>
              <a:t>ECL Watch (Spray, WUID, main concepts)</a:t>
            </a:r>
          </a:p>
          <a:p>
            <a:r>
              <a:rPr lang="en-US" strike="sngStrike" dirty="0"/>
              <a:t>•	ECL </a:t>
            </a:r>
            <a:r>
              <a:rPr lang="en-US" strike="sngStrike" dirty="0" err="1"/>
              <a:t>CouldIDE</a:t>
            </a:r>
            <a:r>
              <a:rPr lang="en-US" strike="sngStrike" dirty="0"/>
              <a:t> / </a:t>
            </a:r>
            <a:r>
              <a:rPr lang="en-US" strike="sngStrike" dirty="0" err="1"/>
              <a:t>VSCode</a:t>
            </a:r>
            <a:endParaRPr lang="en-US" strike="sngStrike" dirty="0"/>
          </a:p>
          <a:p>
            <a:r>
              <a:rPr lang="en-US" strike="sngStrike" dirty="0"/>
              <a:t>•	Intro to ECL (Data types, declarative, house keeping)</a:t>
            </a:r>
          </a:p>
          <a:p>
            <a:r>
              <a:rPr lang="en-US" strike="sngStrike" dirty="0"/>
              <a:t>•	MODULE</a:t>
            </a:r>
          </a:p>
          <a:p>
            <a:r>
              <a:rPr lang="en-US" strike="sngStrike" dirty="0"/>
              <a:t>•	FUNCTION</a:t>
            </a:r>
          </a:p>
          <a:p>
            <a:r>
              <a:rPr lang="en-US" strike="sngStrike" dirty="0"/>
              <a:t>•	TRANSFORM</a:t>
            </a:r>
          </a:p>
          <a:p>
            <a:r>
              <a:rPr lang="en-US" strike="sngStrike" dirty="0"/>
              <a:t>•	PROJECT</a:t>
            </a:r>
          </a:p>
          <a:p>
            <a:r>
              <a:rPr lang="en-US" dirty="0"/>
              <a:t>•	TABLE, GROUP</a:t>
            </a:r>
          </a:p>
          <a:p>
            <a:r>
              <a:rPr lang="en-US" dirty="0"/>
              <a:t>•	</a:t>
            </a:r>
            <a:r>
              <a:rPr lang="en-US" strike="sngStrike" dirty="0"/>
              <a:t>Aggregation (Math </a:t>
            </a:r>
            <a:r>
              <a:rPr lang="en-US" strike="sngStrike" dirty="0" err="1"/>
              <a:t>Func</a:t>
            </a:r>
            <a:r>
              <a:rPr lang="en-US" strike="sngStrike" dirty="0"/>
              <a:t>, SUM, COUNT, …)</a:t>
            </a:r>
          </a:p>
          <a:p>
            <a:r>
              <a:rPr lang="en-US" strike="sngStrike" dirty="0"/>
              <a:t>•	SORT</a:t>
            </a:r>
          </a:p>
          <a:p>
            <a:r>
              <a:rPr lang="en-US" strike="sngStrike" dirty="0"/>
              <a:t>•	Filter</a:t>
            </a:r>
          </a:p>
          <a:p>
            <a:r>
              <a:rPr lang="en-US" dirty="0"/>
              <a:t>•	DEDUP</a:t>
            </a:r>
          </a:p>
          <a:p>
            <a:r>
              <a:rPr lang="en-US" dirty="0"/>
              <a:t>•	</a:t>
            </a:r>
            <a:r>
              <a:rPr lang="en-US" strike="sngStrike" dirty="0"/>
              <a:t>OUTPUT</a:t>
            </a:r>
          </a:p>
          <a:p>
            <a:r>
              <a:rPr lang="en-US" strike="sngStrike" dirty="0"/>
              <a:t>•	JOIN</a:t>
            </a:r>
          </a:p>
        </p:txBody>
      </p:sp>
    </p:spTree>
    <p:extLst>
      <p:ext uri="{BB962C8B-B14F-4D97-AF65-F5344CB8AC3E}">
        <p14:creationId xmlns:p14="http://schemas.microsoft.com/office/powerpoint/2010/main" val="3255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Playground</a:t>
            </a:r>
          </a:p>
        </p:txBody>
      </p:sp>
      <p:sp>
        <p:nvSpPr>
          <p:cNvPr id="6" name="Rectangle 5"/>
          <p:cNvSpPr/>
          <p:nvPr/>
        </p:nvSpPr>
        <p:spPr>
          <a:xfrm>
            <a:off x="1351004" y="2644178"/>
            <a:ext cx="4361937" cy="1569660"/>
          </a:xfrm>
          <a:prstGeom prst="rect">
            <a:avLst/>
          </a:prstGeom>
        </p:spPr>
        <p:txBody>
          <a:bodyPr wrap="square">
            <a:spAutoFit/>
          </a:bodyPr>
          <a:lstStyle/>
          <a:p>
            <a:r>
              <a:rPr lang="en-US" sz="1600" dirty="0">
                <a:solidFill>
                  <a:schemeClr val="tx2"/>
                </a:solidFill>
              </a:rPr>
              <a:t>Playground is equipped with preloaded sample code for practicing and testing purposes.</a:t>
            </a:r>
          </a:p>
          <a:p>
            <a:endParaRPr lang="en-US" sz="1600" dirty="0">
              <a:solidFill>
                <a:schemeClr val="tx2"/>
              </a:solidFill>
            </a:endParaRPr>
          </a:p>
          <a:p>
            <a:pPr marL="285750" indent="-285750">
              <a:buFontTx/>
              <a:buChar char="-"/>
            </a:pPr>
            <a:r>
              <a:rPr lang="en-US" sz="1600" dirty="0">
                <a:solidFill>
                  <a:schemeClr val="tx2"/>
                </a:solidFill>
              </a:rPr>
              <a:t>User can create a new code</a:t>
            </a:r>
          </a:p>
          <a:p>
            <a:pPr marL="285750" indent="-285750">
              <a:buFontTx/>
              <a:buChar char="-"/>
            </a:pPr>
            <a:r>
              <a:rPr lang="en-US" sz="1600" dirty="0">
                <a:solidFill>
                  <a:schemeClr val="tx2"/>
                </a:solidFill>
              </a:rPr>
              <a:t>Modify current code</a:t>
            </a:r>
          </a:p>
        </p:txBody>
      </p:sp>
      <p:pic>
        <p:nvPicPr>
          <p:cNvPr id="7" name="Picture 6"/>
          <p:cNvPicPr>
            <a:picLocks noChangeAspect="1"/>
          </p:cNvPicPr>
          <p:nvPr/>
        </p:nvPicPr>
        <p:blipFill>
          <a:blip r:embed="rId2"/>
          <a:stretch>
            <a:fillRect/>
          </a:stretch>
        </p:blipFill>
        <p:spPr>
          <a:xfrm>
            <a:off x="6263616" y="1660809"/>
            <a:ext cx="5134692" cy="3915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234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318659" y="1794082"/>
            <a:ext cx="2077259" cy="1811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B0771E67-5411-4927-A6B4-173ADD0C6B49}"/>
              </a:ext>
            </a:extLst>
          </p:cNvPr>
          <p:cNvSpPr/>
          <p:nvPr/>
        </p:nvSpPr>
        <p:spPr>
          <a:xfrm>
            <a:off x="841817" y="2256209"/>
            <a:ext cx="9734827" cy="2389565"/>
          </a:xfrm>
          <a:prstGeom prst="rect">
            <a:avLst/>
          </a:prstGeom>
        </p:spPr>
        <p:txBody>
          <a:bodyPr wrap="square">
            <a:spAutoFit/>
          </a:bodyPr>
          <a:lstStyle/>
          <a:p>
            <a:r>
              <a:rPr lang="en-US" dirty="0">
                <a:solidFill>
                  <a:schemeClr val="tx2"/>
                </a:solidFill>
              </a:rPr>
              <a:t>//1- Run a job in playground </a:t>
            </a:r>
          </a:p>
          <a:p>
            <a:pPr>
              <a:lnSpc>
                <a:spcPct val="150000"/>
              </a:lnSpc>
            </a:pPr>
            <a:endParaRPr lang="en-US" dirty="0">
              <a:solidFill>
                <a:schemeClr val="tx2"/>
              </a:solidFill>
            </a:endParaRPr>
          </a:p>
          <a:p>
            <a:pPr>
              <a:lnSpc>
                <a:spcPct val="150000"/>
              </a:lnSpc>
            </a:pPr>
            <a:r>
              <a:rPr lang="en-US" dirty="0">
                <a:solidFill>
                  <a:schemeClr val="tx2"/>
                </a:solidFill>
              </a:rPr>
              <a:t>//2- View job result</a:t>
            </a:r>
          </a:p>
          <a:p>
            <a:pPr>
              <a:lnSpc>
                <a:spcPct val="150000"/>
              </a:lnSpc>
            </a:pPr>
            <a:endParaRPr lang="en-US" dirty="0">
              <a:solidFill>
                <a:schemeClr val="tx2"/>
              </a:solidFill>
            </a:endParaRPr>
          </a:p>
          <a:p>
            <a:pPr>
              <a:lnSpc>
                <a:spcPct val="150000"/>
              </a:lnSpc>
            </a:pPr>
            <a:endParaRPr lang="en-US" dirty="0">
              <a:solidFill>
                <a:schemeClr val="tx2"/>
              </a:solidFill>
            </a:endParaRPr>
          </a:p>
          <a:p>
            <a:pPr>
              <a:lnSpc>
                <a:spcPct val="150000"/>
              </a:lnSpc>
            </a:pPr>
            <a:endParaRPr lang="en-US" dirty="0">
              <a:solidFill>
                <a:schemeClr val="tx2"/>
              </a:solidFill>
            </a:endParaRPr>
          </a:p>
        </p:txBody>
      </p:sp>
    </p:spTree>
    <p:extLst>
      <p:ext uri="{BB962C8B-B14F-4D97-AF65-F5344CB8AC3E}">
        <p14:creationId xmlns:p14="http://schemas.microsoft.com/office/powerpoint/2010/main" val="41513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grpSp>
        <p:nvGrpSpPr>
          <p:cNvPr id="15" name="Group 14"/>
          <p:cNvGrpSpPr/>
          <p:nvPr/>
        </p:nvGrpSpPr>
        <p:grpSpPr>
          <a:xfrm>
            <a:off x="6071287" y="1817641"/>
            <a:ext cx="3102873" cy="2047967"/>
            <a:chOff x="6779740" y="1364560"/>
            <a:chExt cx="3102873" cy="2047967"/>
          </a:xfrm>
        </p:grpSpPr>
        <p:pic>
          <p:nvPicPr>
            <p:cNvPr id="2" name="Picture 1"/>
            <p:cNvPicPr>
              <a:picLocks noChangeAspect="1"/>
            </p:cNvPicPr>
            <p:nvPr/>
          </p:nvPicPr>
          <p:blipFill>
            <a:blip r:embed="rId2"/>
            <a:stretch>
              <a:fillRect/>
            </a:stretch>
          </p:blipFill>
          <p:spPr>
            <a:xfrm>
              <a:off x="6779740" y="2230081"/>
              <a:ext cx="3102873" cy="1182446"/>
            </a:xfrm>
            <a:prstGeom prst="rect">
              <a:avLst/>
            </a:prstGeom>
          </p:spPr>
        </p:pic>
        <p:sp>
          <p:nvSpPr>
            <p:cNvPr id="9" name="Oval 8"/>
            <p:cNvSpPr/>
            <p:nvPr/>
          </p:nvSpPr>
          <p:spPr>
            <a:xfrm>
              <a:off x="8075427" y="1364560"/>
              <a:ext cx="1069909"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File  </a:t>
              </a:r>
            </a:p>
          </p:txBody>
        </p:sp>
        <p:cxnSp>
          <p:nvCxnSpPr>
            <p:cNvPr id="10" name="Straight Arrow Connector 9"/>
            <p:cNvCxnSpPr>
              <a:stCxn id="11" idx="0"/>
              <a:endCxn id="9" idx="4"/>
            </p:cNvCxnSpPr>
            <p:nvPr/>
          </p:nvCxnSpPr>
          <p:spPr>
            <a:xfrm flipH="1" flipV="1">
              <a:off x="8610382" y="1944717"/>
              <a:ext cx="101132" cy="34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484973" y="2294127"/>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13" name="Rectangle 12"/>
          <p:cNvSpPr/>
          <p:nvPr/>
        </p:nvSpPr>
        <p:spPr>
          <a:xfrm>
            <a:off x="1992940" y="2572503"/>
            <a:ext cx="5120640" cy="1477328"/>
          </a:xfrm>
          <a:prstGeom prst="rect">
            <a:avLst/>
          </a:prstGeom>
        </p:spPr>
        <p:txBody>
          <a:bodyPr wrap="square">
            <a:spAutoFit/>
          </a:bodyPr>
          <a:lstStyle/>
          <a:p>
            <a:r>
              <a:rPr lang="en-US" dirty="0">
                <a:solidFill>
                  <a:schemeClr val="tx2"/>
                </a:solidFill>
              </a:rPr>
              <a:t>File contains followings:</a:t>
            </a:r>
          </a:p>
          <a:p>
            <a:pPr marL="285750" indent="-285750">
              <a:buFontTx/>
              <a:buChar char="-"/>
            </a:pPr>
            <a:r>
              <a:rPr lang="en-US" dirty="0">
                <a:solidFill>
                  <a:schemeClr val="tx2"/>
                </a:solidFill>
              </a:rPr>
              <a:t>Logical Files</a:t>
            </a:r>
          </a:p>
          <a:p>
            <a:pPr marL="285750" indent="-285750">
              <a:buFontTx/>
              <a:buChar char="-"/>
            </a:pPr>
            <a:r>
              <a:rPr lang="en-US" dirty="0">
                <a:solidFill>
                  <a:schemeClr val="tx2"/>
                </a:solidFill>
              </a:rPr>
              <a:t>Landing Zone</a:t>
            </a:r>
          </a:p>
          <a:p>
            <a:pPr marL="285750" indent="-285750">
              <a:buFontTx/>
              <a:buChar char="-"/>
            </a:pPr>
            <a:r>
              <a:rPr lang="en-US" dirty="0">
                <a:solidFill>
                  <a:schemeClr val="tx2"/>
                </a:solidFill>
              </a:rPr>
              <a:t>Workunits</a:t>
            </a:r>
          </a:p>
          <a:p>
            <a:pPr marL="285750" indent="-285750">
              <a:buFontTx/>
              <a:buChar char="-"/>
            </a:pPr>
            <a:r>
              <a:rPr lang="en-US" dirty="0" err="1">
                <a:solidFill>
                  <a:schemeClr val="tx2"/>
                </a:solidFill>
              </a:rPr>
              <a:t>Xref</a:t>
            </a:r>
            <a:endParaRPr lang="en-US" dirty="0">
              <a:solidFill>
                <a:schemeClr val="tx2"/>
              </a:solidFill>
            </a:endParaRPr>
          </a:p>
        </p:txBody>
      </p:sp>
    </p:spTree>
    <p:extLst>
      <p:ext uri="{BB962C8B-B14F-4D97-AF65-F5344CB8AC3E}">
        <p14:creationId xmlns:p14="http://schemas.microsoft.com/office/powerpoint/2010/main" val="289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9599" y="1754828"/>
            <a:ext cx="4127774" cy="2031325"/>
          </a:xfrm>
          <a:prstGeom prst="rect">
            <a:avLst/>
          </a:prstGeom>
        </p:spPr>
        <p:txBody>
          <a:bodyPr wrap="square">
            <a:spAutoFit/>
          </a:bodyPr>
          <a:lstStyle/>
          <a:p>
            <a:r>
              <a:rPr lang="en-US" dirty="0">
                <a:solidFill>
                  <a:srgbClr val="FF0000"/>
                </a:solidFill>
              </a:rPr>
              <a:t>Logical Files</a:t>
            </a:r>
          </a:p>
          <a:p>
            <a:pPr marL="285750" indent="-285750">
              <a:buFontTx/>
              <a:buChar char="-"/>
            </a:pPr>
            <a:r>
              <a:rPr lang="en-US" dirty="0">
                <a:solidFill>
                  <a:schemeClr val="tx2"/>
                </a:solidFill>
              </a:rPr>
              <a:t>Access to all logical files on the cluster</a:t>
            </a:r>
          </a:p>
          <a:p>
            <a:pPr marL="285750" indent="-285750">
              <a:buFontTx/>
              <a:buChar char="-"/>
            </a:pPr>
            <a:endParaRPr lang="en-US" dirty="0">
              <a:solidFill>
                <a:schemeClr val="tx2"/>
              </a:solidFill>
            </a:endParaRPr>
          </a:p>
          <a:p>
            <a:pPr marL="285750" indent="-285750">
              <a:buFontTx/>
              <a:buChar char="-"/>
            </a:pPr>
            <a:r>
              <a:rPr lang="en-US" dirty="0">
                <a:solidFill>
                  <a:schemeClr val="tx2"/>
                </a:solidFill>
              </a:rPr>
              <a:t>Selecting a logical file will give user detailed information and action options to take</a:t>
            </a:r>
          </a:p>
        </p:txBody>
      </p:sp>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pic>
        <p:nvPicPr>
          <p:cNvPr id="14" name="Picture 13"/>
          <p:cNvPicPr>
            <a:picLocks noChangeAspect="1"/>
          </p:cNvPicPr>
          <p:nvPr/>
        </p:nvPicPr>
        <p:blipFill>
          <a:blip r:embed="rId2"/>
          <a:stretch>
            <a:fillRect/>
          </a:stretch>
        </p:blipFill>
        <p:spPr>
          <a:xfrm>
            <a:off x="5377898" y="1485249"/>
            <a:ext cx="5725324" cy="1943371"/>
          </a:xfrm>
          <a:prstGeom prst="rect">
            <a:avLst/>
          </a:prstGeom>
        </p:spPr>
      </p:pic>
      <p:pic>
        <p:nvPicPr>
          <p:cNvPr id="5" name="Picture 4"/>
          <p:cNvPicPr>
            <a:picLocks noChangeAspect="1"/>
          </p:cNvPicPr>
          <p:nvPr/>
        </p:nvPicPr>
        <p:blipFill>
          <a:blip r:embed="rId3"/>
          <a:stretch>
            <a:fillRect/>
          </a:stretch>
        </p:blipFill>
        <p:spPr>
          <a:xfrm>
            <a:off x="761646" y="4125297"/>
            <a:ext cx="10602805" cy="2048161"/>
          </a:xfrm>
          <a:prstGeom prst="rect">
            <a:avLst/>
          </a:prstGeom>
        </p:spPr>
      </p:pic>
    </p:spTree>
    <p:extLst>
      <p:ext uri="{BB962C8B-B14F-4D97-AF65-F5344CB8AC3E}">
        <p14:creationId xmlns:p14="http://schemas.microsoft.com/office/powerpoint/2010/main" val="20963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96793" y="1910893"/>
            <a:ext cx="5120640" cy="1477328"/>
          </a:xfrm>
          <a:prstGeom prst="rect">
            <a:avLst/>
          </a:prstGeom>
        </p:spPr>
        <p:txBody>
          <a:bodyPr wrap="square">
            <a:spAutoFit/>
          </a:bodyPr>
          <a:lstStyle/>
          <a:p>
            <a:r>
              <a:rPr lang="en-US" dirty="0">
                <a:solidFill>
                  <a:srgbClr val="FF0000"/>
                </a:solidFill>
              </a:rPr>
              <a:t>Landing Zones</a:t>
            </a:r>
          </a:p>
          <a:p>
            <a:pPr marL="285750" indent="-285750">
              <a:buFont typeface="Arial" panose="020B0604020202020204" pitchFamily="34" charset="0"/>
              <a:buChar char="•"/>
            </a:pPr>
            <a:r>
              <a:rPr lang="en-US" dirty="0">
                <a:solidFill>
                  <a:schemeClr val="tx2"/>
                </a:solidFill>
              </a:rPr>
              <a:t>Upload, download files</a:t>
            </a:r>
          </a:p>
          <a:p>
            <a:pPr marL="285750" indent="-285750">
              <a:buFont typeface="Arial" panose="020B0604020202020204" pitchFamily="34" charset="0"/>
              <a:buChar char="•"/>
            </a:pPr>
            <a:r>
              <a:rPr lang="en-US" dirty="0">
                <a:solidFill>
                  <a:schemeClr val="tx2"/>
                </a:solidFill>
              </a:rPr>
              <a:t>Spray, de-spray files</a:t>
            </a:r>
          </a:p>
          <a:p>
            <a:pPr marL="285750" indent="-285750">
              <a:buFont typeface="Arial" panose="020B0604020202020204" pitchFamily="34" charset="0"/>
              <a:buChar char="•"/>
            </a:pPr>
            <a:r>
              <a:rPr lang="en-US" dirty="0">
                <a:solidFill>
                  <a:schemeClr val="tx2"/>
                </a:solidFill>
              </a:rPr>
              <a:t>View/modify file information</a:t>
            </a:r>
          </a:p>
          <a:p>
            <a:pPr marL="285750" indent="-285750">
              <a:buFont typeface="Arial" panose="020B0604020202020204" pitchFamily="34" charset="0"/>
              <a:buChar cha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1515761" y="3972652"/>
            <a:ext cx="9072537" cy="2609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599917" y="1910893"/>
            <a:ext cx="5120640" cy="2031325"/>
          </a:xfrm>
          <a:prstGeom prst="rect">
            <a:avLst/>
          </a:prstGeom>
        </p:spPr>
        <p:txBody>
          <a:bodyPr wrap="square">
            <a:spAutoFit/>
          </a:bodyPr>
          <a:lstStyle/>
          <a:p>
            <a:r>
              <a:rPr lang="en-US" dirty="0">
                <a:solidFill>
                  <a:schemeClr val="tx2"/>
                </a:solidFill>
              </a:rPr>
              <a:t>Supported File Types</a:t>
            </a:r>
          </a:p>
          <a:p>
            <a:pPr marL="285750" indent="-285750">
              <a:buFont typeface="Arial" panose="020B0604020202020204" pitchFamily="34" charset="0"/>
              <a:buChar char="•"/>
            </a:pPr>
            <a:r>
              <a:rPr lang="en-US" dirty="0">
                <a:solidFill>
                  <a:schemeClr val="tx2"/>
                </a:solidFill>
              </a:rPr>
              <a:t>Fixed, flat files</a:t>
            </a:r>
          </a:p>
          <a:p>
            <a:pPr marL="285750" indent="-285750">
              <a:buFont typeface="Arial" panose="020B0604020202020204" pitchFamily="34" charset="0"/>
              <a:buChar char="•"/>
            </a:pPr>
            <a:r>
              <a:rPr lang="en-US" dirty="0">
                <a:solidFill>
                  <a:schemeClr val="tx2"/>
                </a:solidFill>
              </a:rPr>
              <a:t>Delimited, CSV files</a:t>
            </a:r>
          </a:p>
          <a:p>
            <a:pPr marL="285750" indent="-285750">
              <a:buFont typeface="Arial" panose="020B0604020202020204" pitchFamily="34" charset="0"/>
              <a:buChar char="•"/>
            </a:pPr>
            <a:r>
              <a:rPr lang="en-US" dirty="0">
                <a:solidFill>
                  <a:schemeClr val="tx2"/>
                </a:solidFill>
              </a:rPr>
              <a:t>JSON</a:t>
            </a:r>
          </a:p>
          <a:p>
            <a:pPr marL="285750" indent="-285750">
              <a:buFont typeface="Arial" panose="020B0604020202020204" pitchFamily="34" charset="0"/>
              <a:buChar char="•"/>
            </a:pPr>
            <a:r>
              <a:rPr lang="en-US" dirty="0">
                <a:solidFill>
                  <a:schemeClr val="tx2"/>
                </a:solidFill>
              </a:rPr>
              <a:t>Variable</a:t>
            </a:r>
          </a:p>
          <a:p>
            <a:pPr marL="285750" indent="-285750">
              <a:buFont typeface="Arial" panose="020B0604020202020204" pitchFamily="34" charset="0"/>
              <a:buChar char="•"/>
            </a:pPr>
            <a:r>
              <a:rPr lang="en-US" dirty="0">
                <a:solidFill>
                  <a:schemeClr val="tx2"/>
                </a:solidFill>
              </a:rPr>
              <a:t>BLOB</a:t>
            </a:r>
          </a:p>
          <a:p>
            <a:pPr marL="285750" indent="-285750">
              <a:buFont typeface="Arial" panose="020B0604020202020204" pitchFamily="34" charset="0"/>
              <a:buChar char="•"/>
            </a:pPr>
            <a:endParaRPr lang="en-US" dirty="0">
              <a:solidFill>
                <a:schemeClr val="tx2"/>
              </a:solidFill>
            </a:endParaRPr>
          </a:p>
        </p:txBody>
      </p:sp>
      <p:sp>
        <p:nvSpPr>
          <p:cNvPr id="6" name="Title 1">
            <a:extLst>
              <a:ext uri="{FF2B5EF4-FFF2-40B4-BE49-F238E27FC236}">
                <a16:creationId xmlns:a16="http://schemas.microsoft.com/office/drawing/2014/main" id="{D3513293-1216-4A82-B05B-D38D880884A8}"/>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spTree>
    <p:extLst>
      <p:ext uri="{BB962C8B-B14F-4D97-AF65-F5344CB8AC3E}">
        <p14:creationId xmlns:p14="http://schemas.microsoft.com/office/powerpoint/2010/main" val="183050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318659" y="1794082"/>
            <a:ext cx="2077259" cy="1811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B0771E67-5411-4927-A6B4-173ADD0C6B49}"/>
              </a:ext>
            </a:extLst>
          </p:cNvPr>
          <p:cNvSpPr/>
          <p:nvPr/>
        </p:nvSpPr>
        <p:spPr>
          <a:xfrm>
            <a:off x="1228586" y="1604438"/>
            <a:ext cx="9734827" cy="4744056"/>
          </a:xfrm>
          <a:prstGeom prst="rect">
            <a:avLst/>
          </a:prstGeom>
        </p:spPr>
        <p:txBody>
          <a:bodyPr wrap="square">
            <a:spAutoFit/>
          </a:bodyPr>
          <a:lstStyle/>
          <a:p>
            <a:r>
              <a:rPr lang="en-US" dirty="0">
                <a:solidFill>
                  <a:schemeClr val="tx2"/>
                </a:solidFill>
              </a:rPr>
              <a:t>//Let’s work with USA_Cars.csv file</a:t>
            </a:r>
          </a:p>
          <a:p>
            <a:endParaRPr lang="en-US" dirty="0">
              <a:solidFill>
                <a:schemeClr val="tx2"/>
              </a:solidFill>
            </a:endParaRPr>
          </a:p>
          <a:p>
            <a:r>
              <a:rPr lang="en-US" dirty="0">
                <a:solidFill>
                  <a:schemeClr val="tx2"/>
                </a:solidFill>
              </a:rPr>
              <a:t>//Download the file from:</a:t>
            </a:r>
          </a:p>
          <a:p>
            <a:r>
              <a:rPr lang="en-US" dirty="0">
                <a:solidFill>
                  <a:schemeClr val="tx2"/>
                </a:solidFill>
                <a:hlinkClick r:id="rId3"/>
              </a:rPr>
              <a:t>https://github.com/hpccsystems-solutions-lab/ECL-Workshop/tree/main/SourceCode/RawFiles</a:t>
            </a:r>
            <a:endParaRPr lang="en-US" dirty="0">
              <a:solidFill>
                <a:schemeClr val="tx2"/>
              </a:solidFill>
            </a:endParaRPr>
          </a:p>
          <a:p>
            <a:pPr>
              <a:lnSpc>
                <a:spcPct val="150000"/>
              </a:lnSpc>
            </a:pPr>
            <a:endParaRPr lang="en-US" dirty="0">
              <a:solidFill>
                <a:schemeClr val="tx2"/>
              </a:solidFill>
            </a:endParaRPr>
          </a:p>
          <a:p>
            <a:pPr>
              <a:lnSpc>
                <a:spcPct val="150000"/>
              </a:lnSpc>
            </a:pPr>
            <a:r>
              <a:rPr lang="en-US" dirty="0">
                <a:solidFill>
                  <a:schemeClr val="tx2"/>
                </a:solidFill>
              </a:rPr>
              <a:t>//Add your initial to file name: YourInitial_USA_Cars.csv</a:t>
            </a:r>
          </a:p>
          <a:p>
            <a:pPr>
              <a:lnSpc>
                <a:spcPct val="150000"/>
              </a:lnSpc>
            </a:pPr>
            <a:endParaRPr lang="en-US" dirty="0">
              <a:solidFill>
                <a:schemeClr val="tx2"/>
              </a:solidFill>
            </a:endParaRPr>
          </a:p>
          <a:p>
            <a:pPr>
              <a:lnSpc>
                <a:spcPct val="150000"/>
              </a:lnSpc>
            </a:pPr>
            <a:r>
              <a:rPr lang="en-US" dirty="0">
                <a:solidFill>
                  <a:schemeClr val="tx2"/>
                </a:solidFill>
              </a:rPr>
              <a:t>//Spray the file</a:t>
            </a:r>
          </a:p>
          <a:p>
            <a:pPr>
              <a:lnSpc>
                <a:spcPct val="150000"/>
              </a:lnSpc>
            </a:pPr>
            <a:endParaRPr lang="en-US" dirty="0">
              <a:solidFill>
                <a:schemeClr val="tx2"/>
              </a:solidFill>
            </a:endParaRPr>
          </a:p>
          <a:p>
            <a:pPr>
              <a:lnSpc>
                <a:spcPct val="150000"/>
              </a:lnSpc>
            </a:pPr>
            <a:r>
              <a:rPr lang="en-US" dirty="0">
                <a:solidFill>
                  <a:schemeClr val="tx2"/>
                </a:solidFill>
              </a:rPr>
              <a:t>//View the file</a:t>
            </a:r>
          </a:p>
          <a:p>
            <a:pPr>
              <a:lnSpc>
                <a:spcPct val="150000"/>
              </a:lnSpc>
            </a:pPr>
            <a:endParaRPr lang="en-US" dirty="0">
              <a:solidFill>
                <a:schemeClr val="tx2"/>
              </a:solidFill>
            </a:endParaRPr>
          </a:p>
          <a:p>
            <a:pPr>
              <a:lnSpc>
                <a:spcPct val="150000"/>
              </a:lnSpc>
            </a:pPr>
            <a:endParaRPr lang="en-US" dirty="0">
              <a:solidFill>
                <a:schemeClr val="tx2"/>
              </a:solidFill>
            </a:endParaRPr>
          </a:p>
        </p:txBody>
      </p:sp>
    </p:spTree>
    <p:extLst>
      <p:ext uri="{BB962C8B-B14F-4D97-AF65-F5344CB8AC3E}">
        <p14:creationId xmlns:p14="http://schemas.microsoft.com/office/powerpoint/2010/main" val="22437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Published Queries</a:t>
            </a:r>
          </a:p>
        </p:txBody>
      </p:sp>
      <p:sp>
        <p:nvSpPr>
          <p:cNvPr id="7" name="Rectangle 6"/>
          <p:cNvSpPr/>
          <p:nvPr/>
        </p:nvSpPr>
        <p:spPr>
          <a:xfrm>
            <a:off x="917823" y="1995340"/>
            <a:ext cx="5120640" cy="1477328"/>
          </a:xfrm>
          <a:prstGeom prst="rect">
            <a:avLst/>
          </a:prstGeom>
        </p:spPr>
        <p:txBody>
          <a:bodyPr wrap="square">
            <a:spAutoFit/>
          </a:bodyPr>
          <a:lstStyle/>
          <a:p>
            <a:r>
              <a:rPr lang="en-US" dirty="0">
                <a:solidFill>
                  <a:schemeClr val="tx2"/>
                </a:solidFill>
              </a:rPr>
              <a:t>- The Queries page lists published queries for each target cluster. </a:t>
            </a:r>
          </a:p>
          <a:p>
            <a:r>
              <a:rPr lang="en-US" dirty="0">
                <a:solidFill>
                  <a:schemeClr val="tx2"/>
                </a:solidFill>
              </a:rPr>
              <a:t> - Can see the published queries </a:t>
            </a:r>
          </a:p>
          <a:p>
            <a:r>
              <a:rPr lang="en-US" dirty="0">
                <a:solidFill>
                  <a:schemeClr val="tx2"/>
                </a:solidFill>
              </a:rPr>
              <a:t>- You can also perform some actions on the selected queries. </a:t>
            </a:r>
          </a:p>
        </p:txBody>
      </p:sp>
      <p:pic>
        <p:nvPicPr>
          <p:cNvPr id="10" name="Picture 9"/>
          <p:cNvPicPr>
            <a:picLocks noChangeAspect="1"/>
          </p:cNvPicPr>
          <p:nvPr/>
        </p:nvPicPr>
        <p:blipFill>
          <a:blip r:embed="rId2"/>
          <a:stretch>
            <a:fillRect/>
          </a:stretch>
        </p:blipFill>
        <p:spPr>
          <a:xfrm>
            <a:off x="7471719" y="2290222"/>
            <a:ext cx="3102873" cy="1182446"/>
          </a:xfrm>
          <a:prstGeom prst="rect">
            <a:avLst/>
          </a:prstGeom>
        </p:spPr>
      </p:pic>
      <p:sp>
        <p:nvSpPr>
          <p:cNvPr id="11" name="Oval 10"/>
          <p:cNvSpPr/>
          <p:nvPr/>
        </p:nvSpPr>
        <p:spPr>
          <a:xfrm>
            <a:off x="9138108" y="1416463"/>
            <a:ext cx="1069909"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Published Queries  </a:t>
            </a:r>
          </a:p>
        </p:txBody>
      </p:sp>
      <p:cxnSp>
        <p:nvCxnSpPr>
          <p:cNvPr id="12" name="Straight Arrow Connector 11"/>
          <p:cNvCxnSpPr>
            <a:stCxn id="13" idx="0"/>
            <a:endCxn id="11" idx="4"/>
          </p:cNvCxnSpPr>
          <p:nvPr/>
        </p:nvCxnSpPr>
        <p:spPr>
          <a:xfrm flipH="1" flipV="1">
            <a:off x="9673063" y="1996620"/>
            <a:ext cx="101132" cy="34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547654" y="2346030"/>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906351" y="4218142"/>
            <a:ext cx="6487430" cy="2095792"/>
          </a:xfrm>
          <a:prstGeom prst="rect">
            <a:avLst/>
          </a:prstGeom>
          <a:ln>
            <a:noFill/>
          </a:ln>
          <a:effectLst>
            <a:softEdge rad="112500"/>
          </a:effectLst>
        </p:spPr>
      </p:pic>
      <p:sp>
        <p:nvSpPr>
          <p:cNvPr id="14" name="Rectangle 13"/>
          <p:cNvSpPr/>
          <p:nvPr/>
        </p:nvSpPr>
        <p:spPr>
          <a:xfrm>
            <a:off x="7647697" y="4005610"/>
            <a:ext cx="5120640"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solidFill>
              </a:rPr>
              <a:t>View query</a:t>
            </a:r>
          </a:p>
          <a:p>
            <a:pPr marL="742950" lvl="1" indent="-285750">
              <a:buFont typeface="Arial" panose="020B0604020202020204" pitchFamily="34" charset="0"/>
              <a:buChar char="•"/>
            </a:pPr>
            <a:r>
              <a:rPr lang="en-US" dirty="0">
                <a:solidFill>
                  <a:schemeClr val="tx2"/>
                </a:solidFill>
              </a:rPr>
              <a:t>Query details</a:t>
            </a:r>
          </a:p>
          <a:p>
            <a:pPr marL="742950" lvl="1" indent="-285750">
              <a:buFont typeface="Arial" panose="020B0604020202020204" pitchFamily="34" charset="0"/>
              <a:buChar char="•"/>
            </a:pPr>
            <a:r>
              <a:rPr lang="en-US" dirty="0">
                <a:solidFill>
                  <a:schemeClr val="tx2"/>
                </a:solidFill>
              </a:rPr>
              <a:t>Graphs</a:t>
            </a:r>
          </a:p>
          <a:p>
            <a:pPr marL="742950" lvl="1" indent="-285750">
              <a:buFont typeface="Arial" panose="020B0604020202020204" pitchFamily="34" charset="0"/>
              <a:buChar char="•"/>
            </a:pPr>
            <a:r>
              <a:rPr lang="en-US" dirty="0">
                <a:solidFill>
                  <a:schemeClr val="tx2"/>
                </a:solidFill>
              </a:rPr>
              <a:t>Status</a:t>
            </a:r>
          </a:p>
          <a:p>
            <a:pPr marL="742950" lvl="1" indent="-285750">
              <a:buFont typeface="Arial" panose="020B0604020202020204" pitchFamily="34" charset="0"/>
              <a:buChar char="•"/>
            </a:pPr>
            <a:r>
              <a:rPr lang="en-US" dirty="0">
                <a:solidFill>
                  <a:schemeClr val="tx2"/>
                </a:solidFill>
              </a:rPr>
              <a:t>Logical files</a:t>
            </a:r>
          </a:p>
          <a:p>
            <a:pPr marL="742950" lvl="1" indent="-285750">
              <a:buFont typeface="Arial" panose="020B0604020202020204" pitchFamily="34" charset="0"/>
              <a:buChar char="•"/>
            </a:pPr>
            <a:r>
              <a:rPr lang="en-US" dirty="0">
                <a:solidFill>
                  <a:schemeClr val="tx2"/>
                </a:solidFill>
              </a:rPr>
              <a:t>Workunit information</a:t>
            </a:r>
          </a:p>
          <a:p>
            <a:pPr marL="285750" indent="-285750">
              <a:buFont typeface="Arial" panose="020B0604020202020204" pitchFamily="34" charset="0"/>
              <a:buChar char="•"/>
            </a:pPr>
            <a:r>
              <a:rPr lang="en-US" dirty="0">
                <a:solidFill>
                  <a:schemeClr val="tx2"/>
                </a:solidFill>
              </a:rPr>
              <a:t>Change status of a query</a:t>
            </a:r>
          </a:p>
          <a:p>
            <a:pPr marL="285750" indent="-285750">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93572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2" y="728101"/>
            <a:ext cx="3199070" cy="47462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lumMod val="50000"/>
                  </a:schemeClr>
                </a:solidFill>
                <a:latin typeface="+mj-lt"/>
              </a:rPr>
              <a:t>Roxie Interface</a:t>
            </a:r>
          </a:p>
        </p:txBody>
      </p:sp>
      <p:pic>
        <p:nvPicPr>
          <p:cNvPr id="2" name="Picture 1"/>
          <p:cNvPicPr>
            <a:picLocks noChangeAspect="1"/>
          </p:cNvPicPr>
          <p:nvPr/>
        </p:nvPicPr>
        <p:blipFill>
          <a:blip r:embed="rId2"/>
          <a:stretch>
            <a:fillRect/>
          </a:stretch>
        </p:blipFill>
        <p:spPr>
          <a:xfrm>
            <a:off x="1967783" y="1724759"/>
            <a:ext cx="7811590" cy="4248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962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Operations</a:t>
            </a:r>
          </a:p>
        </p:txBody>
      </p:sp>
      <p:sp>
        <p:nvSpPr>
          <p:cNvPr id="7" name="Rectangle 6"/>
          <p:cNvSpPr/>
          <p:nvPr/>
        </p:nvSpPr>
        <p:spPr>
          <a:xfrm>
            <a:off x="917823" y="2563304"/>
            <a:ext cx="5120640" cy="1200329"/>
          </a:xfrm>
          <a:prstGeom prst="rect">
            <a:avLst/>
          </a:prstGeom>
        </p:spPr>
        <p:txBody>
          <a:bodyPr wrap="square">
            <a:spAutoFit/>
          </a:bodyPr>
          <a:lstStyle/>
          <a:p>
            <a:r>
              <a:rPr lang="en-US" dirty="0">
                <a:solidFill>
                  <a:schemeClr val="tx2"/>
                </a:solidFill>
              </a:rPr>
              <a:t>The Operations link provides access to several components useful for the day-to-day operation of your system, and some system administration access as well. </a:t>
            </a:r>
          </a:p>
        </p:txBody>
      </p:sp>
      <p:pic>
        <p:nvPicPr>
          <p:cNvPr id="10" name="Picture 9"/>
          <p:cNvPicPr>
            <a:picLocks noChangeAspect="1"/>
          </p:cNvPicPr>
          <p:nvPr/>
        </p:nvPicPr>
        <p:blipFill>
          <a:blip r:embed="rId2"/>
          <a:stretch>
            <a:fillRect/>
          </a:stretch>
        </p:blipFill>
        <p:spPr>
          <a:xfrm>
            <a:off x="7449989" y="2669162"/>
            <a:ext cx="3102873" cy="1182446"/>
          </a:xfrm>
          <a:prstGeom prst="rect">
            <a:avLst/>
          </a:prstGeom>
        </p:spPr>
      </p:pic>
      <p:sp>
        <p:nvSpPr>
          <p:cNvPr id="11" name="Oval 10"/>
          <p:cNvSpPr/>
          <p:nvPr/>
        </p:nvSpPr>
        <p:spPr>
          <a:xfrm>
            <a:off x="9482953" y="1807885"/>
            <a:ext cx="1179793"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Operations</a:t>
            </a:r>
          </a:p>
        </p:txBody>
      </p:sp>
      <p:cxnSp>
        <p:nvCxnSpPr>
          <p:cNvPr id="12" name="Straight Arrow Connector 11"/>
          <p:cNvCxnSpPr>
            <a:stCxn id="13" idx="0"/>
          </p:cNvCxnSpPr>
          <p:nvPr/>
        </p:nvCxnSpPr>
        <p:spPr>
          <a:xfrm flipH="1" flipV="1">
            <a:off x="10040780" y="2386762"/>
            <a:ext cx="78260" cy="3506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892499" y="2737452"/>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17305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Operations</a:t>
            </a:r>
          </a:p>
        </p:txBody>
      </p:sp>
      <p:sp>
        <p:nvSpPr>
          <p:cNvPr id="7" name="Rectangle 6"/>
          <p:cNvSpPr/>
          <p:nvPr/>
        </p:nvSpPr>
        <p:spPr>
          <a:xfrm>
            <a:off x="827206" y="1385293"/>
            <a:ext cx="9956124" cy="304698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FF0000"/>
                </a:solidFill>
              </a:rPr>
              <a:t>Topology</a:t>
            </a:r>
            <a:r>
              <a:rPr lang="en-US" sz="1600" dirty="0">
                <a:solidFill>
                  <a:schemeClr val="tx2"/>
                </a:solidFill>
              </a:rPr>
              <a:t> provides a visual tree display with information about your clusters, services, and nodes.</a:t>
            </a:r>
          </a:p>
          <a:p>
            <a:pPr marL="285750" indent="-285750">
              <a:buFont typeface="Arial" panose="020B0604020202020204" pitchFamily="34" charset="0"/>
              <a:buChar char="•"/>
            </a:pPr>
            <a:r>
              <a:rPr lang="en-US" sz="1600" dirty="0">
                <a:solidFill>
                  <a:srgbClr val="FF0000"/>
                </a:solidFill>
              </a:rPr>
              <a:t>Disk Usage </a:t>
            </a:r>
            <a:r>
              <a:rPr lang="en-US" sz="1600" dirty="0">
                <a:solidFill>
                  <a:schemeClr val="tx2"/>
                </a:solidFill>
              </a:rPr>
              <a:t>provides information about the available space on your system, and what is using that space. </a:t>
            </a:r>
          </a:p>
          <a:p>
            <a:pPr marL="285750" indent="-285750">
              <a:buFont typeface="Arial" panose="020B0604020202020204" pitchFamily="34" charset="0"/>
              <a:buChar char="•"/>
            </a:pPr>
            <a:r>
              <a:rPr lang="en-US" sz="1600" dirty="0">
                <a:solidFill>
                  <a:srgbClr val="FF0000"/>
                </a:solidFill>
              </a:rPr>
              <a:t>Target Clusters </a:t>
            </a:r>
            <a:r>
              <a:rPr lang="en-US" sz="1600" dirty="0">
                <a:solidFill>
                  <a:schemeClr val="tx2"/>
                </a:solidFill>
              </a:rPr>
              <a:t>provides machine information on the clusters you have set up on your machine.</a:t>
            </a:r>
          </a:p>
          <a:p>
            <a:pPr marL="285750" indent="-285750">
              <a:buFont typeface="Arial" panose="020B0604020202020204" pitchFamily="34" charset="0"/>
              <a:buChar char="•"/>
            </a:pPr>
            <a:r>
              <a:rPr lang="en-US" sz="1600" dirty="0">
                <a:solidFill>
                  <a:srgbClr val="FF0000"/>
                </a:solidFill>
              </a:rPr>
              <a:t>Cluster Processes/System Servers/Security </a:t>
            </a:r>
            <a:r>
              <a:rPr lang="en-US" sz="1600" dirty="0">
                <a:solidFill>
                  <a:schemeClr val="tx2"/>
                </a:solidFill>
              </a:rPr>
              <a:t>These tabs provides more information about the specific topology for the selected clusters. They are helpful in certifying that your system is up and running properly. </a:t>
            </a:r>
          </a:p>
          <a:p>
            <a:pPr marL="285750" indent="-285750">
              <a:buFont typeface="Arial" panose="020B0604020202020204" pitchFamily="34" charset="0"/>
              <a:buChar char="•"/>
            </a:pPr>
            <a:r>
              <a:rPr lang="en-US" sz="1600" dirty="0">
                <a:solidFill>
                  <a:srgbClr val="FF0000"/>
                </a:solidFill>
              </a:rPr>
              <a:t>Monitoring </a:t>
            </a:r>
            <a:r>
              <a:rPr lang="en-US" sz="1600" dirty="0">
                <a:solidFill>
                  <a:schemeClr val="tx2"/>
                </a:solidFill>
              </a:rPr>
              <a:t>configurable monitoring system for clusters to send out alerts and notifications. </a:t>
            </a:r>
            <a:endParaRPr lang="en-US" sz="1600" dirty="0">
              <a:solidFill>
                <a:srgbClr val="FF0000"/>
              </a:solidFill>
            </a:endParaRPr>
          </a:p>
          <a:p>
            <a:pPr marL="285750" indent="-285750">
              <a:buFont typeface="Arial" panose="020B0604020202020204" pitchFamily="34" charset="0"/>
              <a:buChar char="•"/>
            </a:pPr>
            <a:r>
              <a:rPr lang="en-US" sz="1600" dirty="0">
                <a:solidFill>
                  <a:srgbClr val="FF0000"/>
                </a:solidFill>
              </a:rPr>
              <a:t>Dynamic ESDL </a:t>
            </a:r>
            <a:r>
              <a:rPr lang="en-US" sz="1600" dirty="0">
                <a:solidFill>
                  <a:schemeClr val="tx2"/>
                </a:solidFill>
              </a:rPr>
              <a:t>displays the available ESP Services. You can explore the DESDL services and ESDL bindings, also known as service configurations. </a:t>
            </a:r>
          </a:p>
          <a:p>
            <a:pPr marL="285750" indent="-285750">
              <a:buFont typeface="Arial" panose="020B0604020202020204" pitchFamily="34" charset="0"/>
              <a:buChar char="•"/>
            </a:pPr>
            <a:r>
              <a:rPr lang="en-US" sz="1600" dirty="0">
                <a:solidFill>
                  <a:srgbClr val="FF0000"/>
                </a:solidFill>
              </a:rPr>
              <a:t>Log Visualization </a:t>
            </a:r>
            <a:r>
              <a:rPr lang="en-US" sz="1600" dirty="0">
                <a:solidFill>
                  <a:schemeClr val="tx2"/>
                </a:solidFill>
              </a:rPr>
              <a:t>integration with ECL Watch using ELK (</a:t>
            </a:r>
            <a:r>
              <a:rPr lang="en-US" sz="1600" dirty="0" err="1">
                <a:solidFill>
                  <a:schemeClr val="tx2"/>
                </a:solidFill>
              </a:rPr>
              <a:t>ElasticSearch</a:t>
            </a:r>
            <a:r>
              <a:rPr lang="en-US" sz="1600" dirty="0">
                <a:solidFill>
                  <a:schemeClr val="tx2"/>
                </a:solidFill>
              </a:rPr>
              <a:t>, </a:t>
            </a:r>
            <a:r>
              <a:rPr lang="en-US" sz="1600" dirty="0" err="1">
                <a:solidFill>
                  <a:schemeClr val="tx2"/>
                </a:solidFill>
              </a:rPr>
              <a:t>Logstash</a:t>
            </a:r>
            <a:r>
              <a:rPr lang="en-US" sz="1600" dirty="0">
                <a:solidFill>
                  <a:schemeClr val="tx2"/>
                </a:solidFill>
              </a:rPr>
              <a:t> and </a:t>
            </a:r>
            <a:r>
              <a:rPr lang="en-US" sz="1600" dirty="0" err="1">
                <a:solidFill>
                  <a:schemeClr val="tx2"/>
                </a:solidFill>
              </a:rPr>
              <a:t>Kibana</a:t>
            </a:r>
            <a:r>
              <a:rPr lang="en-US" sz="1600" dirty="0">
                <a:solidFill>
                  <a:schemeClr val="tx2"/>
                </a:solidFill>
              </a:rPr>
              <a:t>) help identify, track and predict important events and trends on HPCC Systems clusters, by spotting interesting patterns and giving you visual clues which are easier to interpret than reading through the log file itself.</a:t>
            </a:r>
          </a:p>
        </p:txBody>
      </p:sp>
      <p:pic>
        <p:nvPicPr>
          <p:cNvPr id="3" name="Picture 2"/>
          <p:cNvPicPr>
            <a:picLocks noChangeAspect="1"/>
          </p:cNvPicPr>
          <p:nvPr/>
        </p:nvPicPr>
        <p:blipFill>
          <a:blip r:embed="rId2"/>
          <a:stretch>
            <a:fillRect/>
          </a:stretch>
        </p:blipFill>
        <p:spPr>
          <a:xfrm>
            <a:off x="2674125" y="4759423"/>
            <a:ext cx="5934413" cy="1884478"/>
          </a:xfrm>
          <a:prstGeom prst="rect">
            <a:avLst/>
          </a:prstGeom>
          <a:ln>
            <a:noFill/>
          </a:ln>
          <a:effectLst>
            <a:softEdge rad="112500"/>
          </a:effectLst>
        </p:spPr>
      </p:pic>
    </p:spTree>
    <p:extLst>
      <p:ext uri="{BB962C8B-B14F-4D97-AF65-F5344CB8AC3E}">
        <p14:creationId xmlns:p14="http://schemas.microsoft.com/office/powerpoint/2010/main" val="14275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104900" y="1382550"/>
            <a:ext cx="7738654" cy="6740307"/>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solidFill>
              </a:rPr>
              <a:t>Workshop Session 1 (Bahar)</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ECL Watch (Spray, WUID, main concepts)</a:t>
            </a:r>
          </a:p>
          <a:p>
            <a:pPr marL="285750" indent="-285750">
              <a:buFont typeface="Arial" panose="020B0604020202020204" pitchFamily="34" charset="0"/>
              <a:buChar char="•"/>
            </a:pPr>
            <a:r>
              <a:rPr lang="en-US" dirty="0">
                <a:solidFill>
                  <a:schemeClr val="tx2"/>
                </a:solidFill>
              </a:rPr>
              <a:t>ECL </a:t>
            </a:r>
            <a:r>
              <a:rPr lang="en-US" dirty="0" err="1">
                <a:solidFill>
                  <a:schemeClr val="tx2"/>
                </a:solidFill>
              </a:rPr>
              <a:t>CouldIDE</a:t>
            </a:r>
            <a:r>
              <a:rPr lang="en-US" dirty="0">
                <a:solidFill>
                  <a:schemeClr val="tx2"/>
                </a:solidFill>
              </a:rPr>
              <a:t> / </a:t>
            </a:r>
            <a:r>
              <a:rPr lang="en-US" dirty="0" err="1">
                <a:solidFill>
                  <a:schemeClr val="tx2"/>
                </a:solidFill>
              </a:rPr>
              <a:t>VSCode</a:t>
            </a:r>
            <a:endParaRPr lang="en-US" dirty="0">
              <a:solidFill>
                <a:schemeClr val="tx2"/>
              </a:solidFill>
            </a:endParaRPr>
          </a:p>
          <a:p>
            <a:pPr marL="285750" indent="-285750">
              <a:buFont typeface="Arial" panose="020B0604020202020204" pitchFamily="34" charset="0"/>
              <a:buChar char="•"/>
            </a:pPr>
            <a:r>
              <a:rPr lang="en-US" dirty="0">
                <a:solidFill>
                  <a:schemeClr val="tx2"/>
                </a:solidFill>
              </a:rPr>
              <a:t>Intro to ECL (Data types, declarative, house keeping)</a:t>
            </a:r>
          </a:p>
          <a:p>
            <a:pPr marL="285750" indent="-285750">
              <a:buFont typeface="Arial" panose="020B0604020202020204" pitchFamily="34" charset="0"/>
              <a:buChar char="•"/>
            </a:pPr>
            <a:r>
              <a:rPr lang="en-US" dirty="0">
                <a:solidFill>
                  <a:schemeClr val="tx2"/>
                </a:solidFill>
              </a:rPr>
              <a:t>MODULE</a:t>
            </a:r>
          </a:p>
          <a:p>
            <a:pPr marL="285750" indent="-285750">
              <a:buFont typeface="Arial" panose="020B0604020202020204" pitchFamily="34" charset="0"/>
              <a:buChar char="•"/>
            </a:pPr>
            <a:r>
              <a:rPr lang="en-US" dirty="0">
                <a:solidFill>
                  <a:schemeClr val="tx2"/>
                </a:solidFill>
              </a:rPr>
              <a:t>FUNCTION</a:t>
            </a:r>
          </a:p>
          <a:p>
            <a:pPr marL="285750" indent="-285750">
              <a:buFont typeface="Arial" panose="020B0604020202020204" pitchFamily="34" charset="0"/>
              <a:buChar char="•"/>
            </a:pPr>
            <a:r>
              <a:rPr lang="en-US" dirty="0">
                <a:solidFill>
                  <a:schemeClr val="tx2"/>
                </a:solidFill>
              </a:rPr>
              <a:t>OUTPUT</a:t>
            </a:r>
          </a:p>
          <a:p>
            <a:pPr marL="285750" indent="-285750">
              <a:buFont typeface="Arial" panose="020B0604020202020204" pitchFamily="34" charset="0"/>
              <a:buChar char="•"/>
            </a:pPr>
            <a:r>
              <a:rPr lang="en-US" dirty="0">
                <a:solidFill>
                  <a:schemeClr val="tx2"/>
                </a:solidFill>
              </a:rPr>
              <a:t>DATASET</a:t>
            </a:r>
          </a:p>
          <a:p>
            <a:pPr marL="285750" indent="-285750">
              <a:buFont typeface="Arial" panose="020B0604020202020204" pitchFamily="34" charset="0"/>
              <a:buChar char="•"/>
            </a:pPr>
            <a:r>
              <a:rPr lang="en-US" dirty="0">
                <a:solidFill>
                  <a:schemeClr val="tx2"/>
                </a:solidFill>
              </a:rPr>
              <a:t>FILTER</a:t>
            </a:r>
          </a:p>
          <a:p>
            <a:pPr marL="285750" indent="-285750">
              <a:buFont typeface="Arial" panose="020B0604020202020204" pitchFamily="34" charset="0"/>
              <a:buChar char="•"/>
            </a:pPr>
            <a:r>
              <a:rPr lang="en-US" dirty="0">
                <a:solidFill>
                  <a:schemeClr val="tx2"/>
                </a:solidFill>
              </a:rPr>
              <a:t>SORT</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Workshop Session 2 (Arjuna)</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PROJECT</a:t>
            </a:r>
          </a:p>
          <a:p>
            <a:pPr marL="285750" indent="-285750">
              <a:buFont typeface="Arial" panose="020B0604020202020204" pitchFamily="34" charset="0"/>
              <a:buChar char="•"/>
            </a:pPr>
            <a:r>
              <a:rPr lang="en-US" dirty="0">
                <a:solidFill>
                  <a:schemeClr val="tx2"/>
                </a:solidFill>
              </a:rPr>
              <a:t>ITERATE</a:t>
            </a:r>
          </a:p>
          <a:p>
            <a:pPr marL="285750" indent="-285750">
              <a:buFont typeface="Arial" panose="020B0604020202020204" pitchFamily="34" charset="0"/>
              <a:buChar char="•"/>
            </a:pPr>
            <a:r>
              <a:rPr lang="en-US" dirty="0">
                <a:solidFill>
                  <a:schemeClr val="tx2"/>
                </a:solidFill>
              </a:rPr>
              <a:t>JOIN</a:t>
            </a:r>
          </a:p>
          <a:p>
            <a:pPr marL="285750" indent="-285750">
              <a:buFont typeface="Arial" panose="020B0604020202020204" pitchFamily="34" charset="0"/>
              <a:buChar char="•"/>
            </a:pPr>
            <a:r>
              <a:rPr lang="en-US" dirty="0">
                <a:solidFill>
                  <a:schemeClr val="tx2"/>
                </a:solidFill>
              </a:rPr>
              <a:t>DEDUP</a:t>
            </a:r>
          </a:p>
          <a:p>
            <a:pPr marL="285750" indent="-285750">
              <a:buFont typeface="Arial" panose="020B0604020202020204" pitchFamily="34" charset="0"/>
              <a:buChar char="•"/>
            </a:pPr>
            <a:r>
              <a:rPr lang="en-US" dirty="0">
                <a:solidFill>
                  <a:schemeClr val="tx2"/>
                </a:solidFill>
              </a:rPr>
              <a:t>TRANSFORMS</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4925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423-297B-434E-80C6-DD9046D36BD1}"/>
              </a:ext>
            </a:extLst>
          </p:cNvPr>
          <p:cNvSpPr>
            <a:spLocks noGrp="1"/>
          </p:cNvSpPr>
          <p:nvPr>
            <p:ph type="title"/>
          </p:nvPr>
        </p:nvSpPr>
        <p:spPr/>
        <p:txBody>
          <a:bodyPr/>
          <a:lstStyle/>
          <a:p>
            <a:pPr algn="ctr"/>
            <a:r>
              <a:rPr lang="en-US" dirty="0"/>
              <a:t>ECL Basics</a:t>
            </a:r>
          </a:p>
        </p:txBody>
      </p:sp>
    </p:spTree>
    <p:extLst>
      <p:ext uri="{BB962C8B-B14F-4D97-AF65-F5344CB8AC3E}">
        <p14:creationId xmlns:p14="http://schemas.microsoft.com/office/powerpoint/2010/main" val="159218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Objective</a:t>
            </a:r>
          </a:p>
        </p:txBody>
      </p:sp>
      <p:sp>
        <p:nvSpPr>
          <p:cNvPr id="3" name="Rectangle 2"/>
          <p:cNvSpPr/>
          <p:nvPr/>
        </p:nvSpPr>
        <p:spPr>
          <a:xfrm>
            <a:off x="906162" y="1935544"/>
            <a:ext cx="6096000" cy="2308324"/>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 vs SQL</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House keeping</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Types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Output</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 </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80046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32819" y="647176"/>
            <a:ext cx="11049000" cy="10015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2"/>
                </a:solidFill>
              </a:rPr>
              <a:t>SQL vs. ECL (table and dataset)</a:t>
            </a:r>
          </a:p>
        </p:txBody>
      </p:sp>
      <p:sp>
        <p:nvSpPr>
          <p:cNvPr id="3" name="Rectangle 2"/>
          <p:cNvSpPr/>
          <p:nvPr/>
        </p:nvSpPr>
        <p:spPr>
          <a:xfrm>
            <a:off x="5789654" y="1917941"/>
            <a:ext cx="108857" cy="3766458"/>
          </a:xfrm>
          <a:prstGeom prst="rect">
            <a:avLst/>
          </a:prstGeom>
          <a:solidFill>
            <a:schemeClr val="accent2">
              <a:lumMod val="20000"/>
              <a:lumOff val="80000"/>
            </a:schemeClr>
          </a:solidFill>
          <a:ln w="1905"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2578646" y="1464069"/>
            <a:ext cx="659155" cy="369332"/>
          </a:xfrm>
          <a:prstGeom prst="rect">
            <a:avLst/>
          </a:prstGeom>
          <a:noFill/>
        </p:spPr>
        <p:txBody>
          <a:bodyPr wrap="none" rtlCol="0">
            <a:spAutoFit/>
          </a:bodyPr>
          <a:lstStyle/>
          <a:p>
            <a:r>
              <a:rPr lang="en-US" b="1" dirty="0">
                <a:solidFill>
                  <a:schemeClr val="tx2"/>
                </a:solidFill>
              </a:rPr>
              <a:t>SQL</a:t>
            </a:r>
          </a:p>
        </p:txBody>
      </p:sp>
      <p:sp>
        <p:nvSpPr>
          <p:cNvPr id="5" name="TextBox 4"/>
          <p:cNvSpPr txBox="1"/>
          <p:nvPr/>
        </p:nvSpPr>
        <p:spPr>
          <a:xfrm>
            <a:off x="8683026" y="1464069"/>
            <a:ext cx="646331" cy="369332"/>
          </a:xfrm>
          <a:prstGeom prst="rect">
            <a:avLst/>
          </a:prstGeom>
          <a:noFill/>
        </p:spPr>
        <p:txBody>
          <a:bodyPr wrap="none" rtlCol="0">
            <a:spAutoFit/>
          </a:bodyPr>
          <a:lstStyle/>
          <a:p>
            <a:r>
              <a:rPr lang="en-US" b="1" dirty="0">
                <a:solidFill>
                  <a:schemeClr val="tx2"/>
                </a:solidFill>
              </a:rPr>
              <a:t>ECL</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759" y="2116604"/>
            <a:ext cx="5567741" cy="330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39" y="2116604"/>
            <a:ext cx="4844562" cy="330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72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578372"/>
            <a:ext cx="11049000" cy="10015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2"/>
                </a:solidFill>
              </a:rPr>
              <a:t>SQL vs. ECL (sort, count, group)</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31" y="1877218"/>
            <a:ext cx="2870186" cy="58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02967" y="1713932"/>
            <a:ext cx="108857" cy="3766458"/>
          </a:xfrm>
          <a:prstGeom prst="rect">
            <a:avLst/>
          </a:prstGeom>
          <a:solidFill>
            <a:schemeClr val="tx2">
              <a:lumMod val="20000"/>
              <a:lumOff val="80000"/>
            </a:schemeClr>
          </a:solidFill>
          <a:ln w="1905"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9" y="1902027"/>
            <a:ext cx="3737556" cy="32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092" y="3054015"/>
            <a:ext cx="371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31" y="3125175"/>
            <a:ext cx="3253887" cy="58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331" y="4355653"/>
            <a:ext cx="2705611" cy="52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6092" y="4246302"/>
            <a:ext cx="31623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23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68688" y="543309"/>
            <a:ext cx="11049000" cy="10015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2"/>
                </a:solidFill>
              </a:rPr>
              <a:t>ECL: A Powerful Data Flow Language</a:t>
            </a:r>
          </a:p>
        </p:txBody>
      </p:sp>
      <p:pic>
        <p:nvPicPr>
          <p:cNvPr id="3" name="Picture 2"/>
          <p:cNvPicPr>
            <a:picLocks noChangeAspect="1"/>
          </p:cNvPicPr>
          <p:nvPr/>
        </p:nvPicPr>
        <p:blipFill>
          <a:blip r:embed="rId2"/>
          <a:stretch>
            <a:fillRect/>
          </a:stretch>
        </p:blipFill>
        <p:spPr>
          <a:xfrm>
            <a:off x="1577824" y="2807320"/>
            <a:ext cx="2981325" cy="619125"/>
          </a:xfrm>
          <a:prstGeom prst="rect">
            <a:avLst/>
          </a:prstGeom>
        </p:spPr>
      </p:pic>
      <p:pic>
        <p:nvPicPr>
          <p:cNvPr id="4" name="Picture 3"/>
          <p:cNvPicPr>
            <a:picLocks noChangeAspect="1"/>
          </p:cNvPicPr>
          <p:nvPr/>
        </p:nvPicPr>
        <p:blipFill>
          <a:blip r:embed="rId3"/>
          <a:stretch>
            <a:fillRect/>
          </a:stretch>
        </p:blipFill>
        <p:spPr>
          <a:xfrm>
            <a:off x="7443432" y="1955609"/>
            <a:ext cx="2519376" cy="2054491"/>
          </a:xfrm>
          <a:prstGeom prst="rect">
            <a:avLst/>
          </a:prstGeom>
        </p:spPr>
      </p:pic>
      <p:grpSp>
        <p:nvGrpSpPr>
          <p:cNvPr id="5" name="Group 4"/>
          <p:cNvGrpSpPr/>
          <p:nvPr/>
        </p:nvGrpSpPr>
        <p:grpSpPr>
          <a:xfrm>
            <a:off x="5258219" y="2867727"/>
            <a:ext cx="584924" cy="584922"/>
            <a:chOff x="344383" y="4913144"/>
            <a:chExt cx="409968" cy="409966"/>
          </a:xfrm>
        </p:grpSpPr>
        <p:sp>
          <p:nvSpPr>
            <p:cNvPr id="6" name="Oval 5"/>
            <p:cNvSpPr/>
            <p:nvPr/>
          </p:nvSpPr>
          <p:spPr>
            <a:xfrm>
              <a:off x="344383" y="4913144"/>
              <a:ext cx="409968" cy="409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a:spLocks/>
            </p:cNvSpPr>
            <p:nvPr/>
          </p:nvSpPr>
          <p:spPr bwMode="auto">
            <a:xfrm>
              <a:off x="481991" y="4993836"/>
              <a:ext cx="167551" cy="248583"/>
            </a:xfrm>
            <a:custGeom>
              <a:avLst/>
              <a:gdLst>
                <a:gd name="T0" fmla="*/ 1935 w 1941"/>
                <a:gd name="T1" fmla="*/ 1479 h 2877"/>
                <a:gd name="T2" fmla="*/ 1941 w 1941"/>
                <a:gd name="T3" fmla="*/ 1472 h 2877"/>
                <a:gd name="T4" fmla="*/ 1895 w 1941"/>
                <a:gd name="T5" fmla="*/ 1409 h 2877"/>
                <a:gd name="T6" fmla="*/ 899 w 1941"/>
                <a:gd name="T7" fmla="*/ 1 h 2877"/>
                <a:gd name="T8" fmla="*/ 93 w 1941"/>
                <a:gd name="T9" fmla="*/ 0 h 2877"/>
                <a:gd name="T10" fmla="*/ 1164 w 1941"/>
                <a:gd name="T11" fmla="*/ 1444 h 2877"/>
                <a:gd name="T12" fmla="*/ 52 w 1941"/>
                <a:gd name="T13" fmla="*/ 2815 h 2877"/>
                <a:gd name="T14" fmla="*/ 0 w 1941"/>
                <a:gd name="T15" fmla="*/ 2877 h 2877"/>
                <a:gd name="T16" fmla="*/ 868 w 1941"/>
                <a:gd name="T17" fmla="*/ 2877 h 2877"/>
                <a:gd name="T18" fmla="*/ 1551 w 1941"/>
                <a:gd name="T19" fmla="*/ 1971 h 2877"/>
                <a:gd name="T20" fmla="*/ 1551 w 1941"/>
                <a:gd name="T21" fmla="*/ 1971 h 2877"/>
                <a:gd name="T22" fmla="*/ 1935 w 1941"/>
                <a:gd name="T23" fmla="*/ 1479 h 2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1" h="2877">
                  <a:moveTo>
                    <a:pt x="1935" y="1479"/>
                  </a:moveTo>
                  <a:cubicBezTo>
                    <a:pt x="1937" y="1477"/>
                    <a:pt x="1939" y="1474"/>
                    <a:pt x="1941" y="1472"/>
                  </a:cubicBezTo>
                  <a:cubicBezTo>
                    <a:pt x="1895" y="1409"/>
                    <a:pt x="1895" y="1409"/>
                    <a:pt x="1895" y="1409"/>
                  </a:cubicBezTo>
                  <a:cubicBezTo>
                    <a:pt x="1721" y="1164"/>
                    <a:pt x="1090" y="275"/>
                    <a:pt x="899" y="1"/>
                  </a:cubicBezTo>
                  <a:cubicBezTo>
                    <a:pt x="831" y="3"/>
                    <a:pt x="199" y="6"/>
                    <a:pt x="93" y="0"/>
                  </a:cubicBezTo>
                  <a:cubicBezTo>
                    <a:pt x="272" y="233"/>
                    <a:pt x="796" y="944"/>
                    <a:pt x="1164" y="1444"/>
                  </a:cubicBezTo>
                  <a:cubicBezTo>
                    <a:pt x="712" y="2015"/>
                    <a:pt x="263" y="2569"/>
                    <a:pt x="52" y="2815"/>
                  </a:cubicBezTo>
                  <a:cubicBezTo>
                    <a:pt x="0" y="2877"/>
                    <a:pt x="0" y="2877"/>
                    <a:pt x="0" y="2877"/>
                  </a:cubicBezTo>
                  <a:cubicBezTo>
                    <a:pt x="72" y="2871"/>
                    <a:pt x="819" y="2873"/>
                    <a:pt x="868" y="2877"/>
                  </a:cubicBezTo>
                  <a:cubicBezTo>
                    <a:pt x="1021" y="2662"/>
                    <a:pt x="1269" y="2335"/>
                    <a:pt x="1551" y="1971"/>
                  </a:cubicBezTo>
                  <a:cubicBezTo>
                    <a:pt x="1551" y="1971"/>
                    <a:pt x="1551" y="1971"/>
                    <a:pt x="1551" y="1971"/>
                  </a:cubicBezTo>
                  <a:lnTo>
                    <a:pt x="1935" y="147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stretch>
            <a:fillRect/>
          </a:stretch>
        </p:blipFill>
        <p:spPr>
          <a:xfrm>
            <a:off x="1487209" y="5649401"/>
            <a:ext cx="3286125" cy="514350"/>
          </a:xfrm>
          <a:prstGeom prst="rect">
            <a:avLst/>
          </a:prstGeom>
        </p:spPr>
      </p:pic>
      <p:grpSp>
        <p:nvGrpSpPr>
          <p:cNvPr id="9" name="Group 8"/>
          <p:cNvGrpSpPr/>
          <p:nvPr/>
        </p:nvGrpSpPr>
        <p:grpSpPr>
          <a:xfrm>
            <a:off x="5164537" y="5614115"/>
            <a:ext cx="584924" cy="584922"/>
            <a:chOff x="344383" y="4913144"/>
            <a:chExt cx="409968" cy="409966"/>
          </a:xfrm>
        </p:grpSpPr>
        <p:sp>
          <p:nvSpPr>
            <p:cNvPr id="10" name="Oval 9"/>
            <p:cNvSpPr/>
            <p:nvPr/>
          </p:nvSpPr>
          <p:spPr>
            <a:xfrm>
              <a:off x="344383" y="4913144"/>
              <a:ext cx="409968" cy="409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a:spLocks/>
            </p:cNvSpPr>
            <p:nvPr/>
          </p:nvSpPr>
          <p:spPr bwMode="auto">
            <a:xfrm>
              <a:off x="481991" y="4993836"/>
              <a:ext cx="167551" cy="248583"/>
            </a:xfrm>
            <a:custGeom>
              <a:avLst/>
              <a:gdLst>
                <a:gd name="T0" fmla="*/ 1935 w 1941"/>
                <a:gd name="T1" fmla="*/ 1479 h 2877"/>
                <a:gd name="T2" fmla="*/ 1941 w 1941"/>
                <a:gd name="T3" fmla="*/ 1472 h 2877"/>
                <a:gd name="T4" fmla="*/ 1895 w 1941"/>
                <a:gd name="T5" fmla="*/ 1409 h 2877"/>
                <a:gd name="T6" fmla="*/ 899 w 1941"/>
                <a:gd name="T7" fmla="*/ 1 h 2877"/>
                <a:gd name="T8" fmla="*/ 93 w 1941"/>
                <a:gd name="T9" fmla="*/ 0 h 2877"/>
                <a:gd name="T10" fmla="*/ 1164 w 1941"/>
                <a:gd name="T11" fmla="*/ 1444 h 2877"/>
                <a:gd name="T12" fmla="*/ 52 w 1941"/>
                <a:gd name="T13" fmla="*/ 2815 h 2877"/>
                <a:gd name="T14" fmla="*/ 0 w 1941"/>
                <a:gd name="T15" fmla="*/ 2877 h 2877"/>
                <a:gd name="T16" fmla="*/ 868 w 1941"/>
                <a:gd name="T17" fmla="*/ 2877 h 2877"/>
                <a:gd name="T18" fmla="*/ 1551 w 1941"/>
                <a:gd name="T19" fmla="*/ 1971 h 2877"/>
                <a:gd name="T20" fmla="*/ 1551 w 1941"/>
                <a:gd name="T21" fmla="*/ 1971 h 2877"/>
                <a:gd name="T22" fmla="*/ 1935 w 1941"/>
                <a:gd name="T23" fmla="*/ 1479 h 2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1" h="2877">
                  <a:moveTo>
                    <a:pt x="1935" y="1479"/>
                  </a:moveTo>
                  <a:cubicBezTo>
                    <a:pt x="1937" y="1477"/>
                    <a:pt x="1939" y="1474"/>
                    <a:pt x="1941" y="1472"/>
                  </a:cubicBezTo>
                  <a:cubicBezTo>
                    <a:pt x="1895" y="1409"/>
                    <a:pt x="1895" y="1409"/>
                    <a:pt x="1895" y="1409"/>
                  </a:cubicBezTo>
                  <a:cubicBezTo>
                    <a:pt x="1721" y="1164"/>
                    <a:pt x="1090" y="275"/>
                    <a:pt x="899" y="1"/>
                  </a:cubicBezTo>
                  <a:cubicBezTo>
                    <a:pt x="831" y="3"/>
                    <a:pt x="199" y="6"/>
                    <a:pt x="93" y="0"/>
                  </a:cubicBezTo>
                  <a:cubicBezTo>
                    <a:pt x="272" y="233"/>
                    <a:pt x="796" y="944"/>
                    <a:pt x="1164" y="1444"/>
                  </a:cubicBezTo>
                  <a:cubicBezTo>
                    <a:pt x="712" y="2015"/>
                    <a:pt x="263" y="2569"/>
                    <a:pt x="52" y="2815"/>
                  </a:cubicBezTo>
                  <a:cubicBezTo>
                    <a:pt x="0" y="2877"/>
                    <a:pt x="0" y="2877"/>
                    <a:pt x="0" y="2877"/>
                  </a:cubicBezTo>
                  <a:cubicBezTo>
                    <a:pt x="72" y="2871"/>
                    <a:pt x="819" y="2873"/>
                    <a:pt x="868" y="2877"/>
                  </a:cubicBezTo>
                  <a:cubicBezTo>
                    <a:pt x="1021" y="2662"/>
                    <a:pt x="1269" y="2335"/>
                    <a:pt x="1551" y="1971"/>
                  </a:cubicBezTo>
                  <a:cubicBezTo>
                    <a:pt x="1551" y="1971"/>
                    <a:pt x="1551" y="1971"/>
                    <a:pt x="1551" y="1971"/>
                  </a:cubicBezTo>
                  <a:lnTo>
                    <a:pt x="1935" y="147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5"/>
          <a:stretch>
            <a:fillRect/>
          </a:stretch>
        </p:blipFill>
        <p:spPr>
          <a:xfrm>
            <a:off x="7563381" y="4238514"/>
            <a:ext cx="2399427" cy="2484844"/>
          </a:xfrm>
          <a:prstGeom prst="rect">
            <a:avLst/>
          </a:prstGeom>
        </p:spPr>
      </p:pic>
      <p:cxnSp>
        <p:nvCxnSpPr>
          <p:cNvPr id="13" name="Straight Connector 12"/>
          <p:cNvCxnSpPr/>
          <p:nvPr/>
        </p:nvCxnSpPr>
        <p:spPr>
          <a:xfrm>
            <a:off x="734585" y="3718272"/>
            <a:ext cx="11317207" cy="1"/>
          </a:xfrm>
          <a:prstGeom prst="line">
            <a:avLst/>
          </a:prstGeom>
          <a:ln w="9525" cap="flat" cmpd="sng" algn="ctr">
            <a:solidFill>
              <a:schemeClr val="accent2">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1841568" y="1595422"/>
            <a:ext cx="2268570" cy="461665"/>
          </a:xfrm>
          <a:prstGeom prst="rect">
            <a:avLst/>
          </a:prstGeom>
          <a:noFill/>
        </p:spPr>
        <p:txBody>
          <a:bodyPr wrap="none" rtlCol="0">
            <a:spAutoFit/>
          </a:bodyPr>
          <a:lstStyle/>
          <a:p>
            <a:r>
              <a:rPr lang="en-US" sz="2400" b="1" dirty="0">
                <a:solidFill>
                  <a:srgbClr val="00B0F0"/>
                </a:solidFill>
              </a:rPr>
              <a:t>How you code</a:t>
            </a:r>
          </a:p>
        </p:txBody>
      </p:sp>
      <p:sp>
        <p:nvSpPr>
          <p:cNvPr id="15" name="TextBox 14"/>
          <p:cNvSpPr txBox="1"/>
          <p:nvPr/>
        </p:nvSpPr>
        <p:spPr>
          <a:xfrm>
            <a:off x="6618549" y="1405055"/>
            <a:ext cx="4204997" cy="461665"/>
          </a:xfrm>
          <a:prstGeom prst="rect">
            <a:avLst/>
          </a:prstGeom>
          <a:noFill/>
        </p:spPr>
        <p:txBody>
          <a:bodyPr wrap="none" rtlCol="0">
            <a:spAutoFit/>
          </a:bodyPr>
          <a:lstStyle/>
          <a:p>
            <a:r>
              <a:rPr lang="en-US" sz="2400" b="1" dirty="0">
                <a:solidFill>
                  <a:srgbClr val="00B0F0"/>
                </a:solidFill>
              </a:rPr>
              <a:t>How the system executes it</a:t>
            </a:r>
          </a:p>
        </p:txBody>
      </p:sp>
    </p:spTree>
    <p:extLst>
      <p:ext uri="{BB962C8B-B14F-4D97-AF65-F5344CB8AC3E}">
        <p14:creationId xmlns:p14="http://schemas.microsoft.com/office/powerpoint/2010/main" val="139044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582" y="157215"/>
            <a:ext cx="11049000" cy="1001559"/>
          </a:xfrm>
        </p:spPr>
        <p:txBody>
          <a:bodyPr/>
          <a:lstStyle/>
          <a:p>
            <a:r>
              <a:rPr lang="en-US" b="1" dirty="0">
                <a:solidFill>
                  <a:schemeClr val="tx2"/>
                </a:solidFill>
              </a:rPr>
              <a:t>ECL </a:t>
            </a:r>
          </a:p>
        </p:txBody>
      </p:sp>
      <p:sp>
        <p:nvSpPr>
          <p:cNvPr id="3" name="Content Placeholder 2"/>
          <p:cNvSpPr>
            <a:spLocks noGrp="1"/>
          </p:cNvSpPr>
          <p:nvPr>
            <p:ph idx="1"/>
          </p:nvPr>
        </p:nvSpPr>
        <p:spPr>
          <a:xfrm>
            <a:off x="1024582" y="1493196"/>
            <a:ext cx="6402868" cy="4842363"/>
          </a:xfrm>
        </p:spPr>
        <p:txBody>
          <a:bodyPr>
            <a:normAutofit/>
          </a:bodyPr>
          <a:lstStyle/>
          <a:p>
            <a:pPr marL="0" indent="0">
              <a:buNone/>
            </a:pPr>
            <a:r>
              <a:rPr lang="en-US" sz="1600" dirty="0">
                <a:solidFill>
                  <a:schemeClr val="tx2"/>
                </a:solidFill>
              </a:rPr>
              <a:t>ECL is a language design to query/manipulate massive data and is used for ETL (Extract, Transform, Load) and data visualization.</a:t>
            </a:r>
          </a:p>
          <a:p>
            <a:pPr marL="0" indent="0">
              <a:buNone/>
            </a:pPr>
            <a:r>
              <a:rPr lang="en-US" sz="1600" b="1" dirty="0">
                <a:solidFill>
                  <a:srgbClr val="FF0000"/>
                </a:solidFill>
              </a:rPr>
              <a:t>Extract</a:t>
            </a:r>
          </a:p>
          <a:p>
            <a:pPr marL="0" indent="0">
              <a:buNone/>
            </a:pPr>
            <a:r>
              <a:rPr lang="en-US" sz="1600" dirty="0">
                <a:solidFill>
                  <a:schemeClr val="tx2"/>
                </a:solidFill>
              </a:rPr>
              <a:t>Reading data from different type of datasets</a:t>
            </a:r>
          </a:p>
          <a:p>
            <a:pPr marL="0" indent="0">
              <a:buNone/>
            </a:pPr>
            <a:endParaRPr lang="en-US" sz="1600" dirty="0">
              <a:solidFill>
                <a:schemeClr val="tx2"/>
              </a:solidFill>
            </a:endParaRPr>
          </a:p>
          <a:p>
            <a:pPr marL="0" indent="0">
              <a:buNone/>
            </a:pPr>
            <a:r>
              <a:rPr lang="en-US" sz="1600" b="1" dirty="0">
                <a:solidFill>
                  <a:srgbClr val="FF0000"/>
                </a:solidFill>
              </a:rPr>
              <a:t>Transform</a:t>
            </a:r>
          </a:p>
          <a:p>
            <a:pPr marL="0" indent="0">
              <a:buNone/>
            </a:pPr>
            <a:r>
              <a:rPr lang="en-US" sz="1600" dirty="0">
                <a:solidFill>
                  <a:schemeClr val="tx2"/>
                </a:solidFill>
              </a:rPr>
              <a:t>Formatting/converting data to needed shape, so it can be used</a:t>
            </a:r>
          </a:p>
          <a:p>
            <a:pPr marL="0" indent="0">
              <a:buNone/>
            </a:pPr>
            <a:endParaRPr lang="en-US" sz="1600" dirty="0">
              <a:solidFill>
                <a:schemeClr val="tx2"/>
              </a:solidFill>
            </a:endParaRPr>
          </a:p>
          <a:p>
            <a:pPr marL="0" indent="0">
              <a:buNone/>
            </a:pPr>
            <a:r>
              <a:rPr lang="en-US" sz="1600" b="1" dirty="0">
                <a:solidFill>
                  <a:srgbClr val="FF0000"/>
                </a:solidFill>
              </a:rPr>
              <a:t>Load</a:t>
            </a:r>
          </a:p>
          <a:p>
            <a:pPr marL="0" indent="0">
              <a:buNone/>
            </a:pPr>
            <a:r>
              <a:rPr lang="en-US" sz="1600" dirty="0">
                <a:solidFill>
                  <a:schemeClr val="tx2"/>
                </a:solidFill>
              </a:rPr>
              <a:t>Writing dataset to it’s target location</a:t>
            </a:r>
          </a:p>
        </p:txBody>
      </p:sp>
      <p:grpSp>
        <p:nvGrpSpPr>
          <p:cNvPr id="31" name="Group 30"/>
          <p:cNvGrpSpPr/>
          <p:nvPr/>
        </p:nvGrpSpPr>
        <p:grpSpPr>
          <a:xfrm>
            <a:off x="8600302" y="1482810"/>
            <a:ext cx="2949713" cy="4909751"/>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486712" y="1612545"/>
                <a:ext cx="1151450" cy="630569"/>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rgbClr val="00B0F0"/>
                    </a:solidFill>
                  </a:rPr>
                  <a:t>Source</a:t>
                </a: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992668"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Extract</a:t>
              </a:r>
            </a:p>
          </p:txBody>
        </p:sp>
        <p:sp>
          <p:nvSpPr>
            <p:cNvPr id="23" name="TextBox 22"/>
            <p:cNvSpPr txBox="1"/>
            <p:nvPr/>
          </p:nvSpPr>
          <p:spPr>
            <a:xfrm>
              <a:off x="10310542" y="3400908"/>
              <a:ext cx="1239474"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Transfer</a:t>
              </a:r>
            </a:p>
          </p:txBody>
        </p:sp>
        <p:sp>
          <p:nvSpPr>
            <p:cNvPr id="24" name="TextBox 23"/>
            <p:cNvSpPr txBox="1"/>
            <p:nvPr/>
          </p:nvSpPr>
          <p:spPr>
            <a:xfrm>
              <a:off x="10449160" y="4846784"/>
              <a:ext cx="910626"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Load</a:t>
              </a: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chemeClr val="bg1"/>
                    </a:solidFill>
                  </a:rPr>
                  <a:t>Destination</a:t>
                </a:r>
              </a:p>
            </p:txBody>
          </p:sp>
        </p:grpSp>
      </p:grpSp>
    </p:spTree>
    <p:extLst>
      <p:ext uri="{BB962C8B-B14F-4D97-AF65-F5344CB8AC3E}">
        <p14:creationId xmlns:p14="http://schemas.microsoft.com/office/powerpoint/2010/main" val="25428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7DB3-2D49-4CE5-8AC1-E74EF79781C5}"/>
              </a:ext>
            </a:extLst>
          </p:cNvPr>
          <p:cNvSpPr>
            <a:spLocks noGrp="1"/>
          </p:cNvSpPr>
          <p:nvPr>
            <p:ph type="title"/>
          </p:nvPr>
        </p:nvSpPr>
        <p:spPr/>
        <p:txBody>
          <a:bodyPr/>
          <a:lstStyle/>
          <a:p>
            <a:r>
              <a:rPr lang="en-US" dirty="0"/>
              <a:t>Statement Types</a:t>
            </a:r>
          </a:p>
        </p:txBody>
      </p:sp>
      <p:sp>
        <p:nvSpPr>
          <p:cNvPr id="3" name="Content Placeholder 2">
            <a:extLst>
              <a:ext uri="{FF2B5EF4-FFF2-40B4-BE49-F238E27FC236}">
                <a16:creationId xmlns:a16="http://schemas.microsoft.com/office/drawing/2014/main" id="{A80E7B72-9437-402A-AAA6-057914C48984}"/>
              </a:ext>
            </a:extLst>
          </p:cNvPr>
          <p:cNvSpPr>
            <a:spLocks noGrp="1"/>
          </p:cNvSpPr>
          <p:nvPr>
            <p:ph idx="1"/>
          </p:nvPr>
        </p:nvSpPr>
        <p:spPr/>
        <p:txBody>
          <a:bodyPr/>
          <a:lstStyle/>
          <a:p>
            <a:r>
              <a:rPr lang="en-US" dirty="0"/>
              <a:t>Two Statement Types</a:t>
            </a:r>
          </a:p>
          <a:p>
            <a:pPr lvl="1"/>
            <a:r>
              <a:rPr lang="en-US" dirty="0">
                <a:solidFill>
                  <a:srgbClr val="00B0F0"/>
                </a:solidFill>
              </a:rPr>
              <a:t>Definition</a:t>
            </a:r>
          </a:p>
          <a:p>
            <a:pPr lvl="2"/>
            <a:r>
              <a:rPr lang="en-US" dirty="0"/>
              <a:t>Assign an expression to an attribute</a:t>
            </a:r>
          </a:p>
          <a:p>
            <a:pPr lvl="1"/>
            <a:r>
              <a:rPr lang="en-US" dirty="0">
                <a:solidFill>
                  <a:srgbClr val="00B0F0"/>
                </a:solidFill>
              </a:rPr>
              <a:t>Action</a:t>
            </a:r>
          </a:p>
          <a:p>
            <a:pPr lvl="2"/>
            <a:r>
              <a:rPr lang="en-US" dirty="0"/>
              <a:t>Actually do something that affects the outside world</a:t>
            </a:r>
          </a:p>
          <a:p>
            <a:r>
              <a:rPr lang="en-US" dirty="0"/>
              <a:t>Plot Twist</a:t>
            </a:r>
          </a:p>
          <a:p>
            <a:pPr lvl="1"/>
            <a:r>
              <a:rPr lang="en-US" dirty="0"/>
              <a:t>You can define an attribute as an action</a:t>
            </a:r>
          </a:p>
        </p:txBody>
      </p:sp>
    </p:spTree>
    <p:extLst>
      <p:ext uri="{BB962C8B-B14F-4D97-AF65-F5344CB8AC3E}">
        <p14:creationId xmlns:p14="http://schemas.microsoft.com/office/powerpoint/2010/main" val="23161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97" y="634313"/>
            <a:ext cx="3539181" cy="503994"/>
          </a:xfrm>
        </p:spPr>
        <p:txBody>
          <a:bodyPr/>
          <a:lstStyle/>
          <a:p>
            <a:r>
              <a:rPr lang="en-US" b="1" dirty="0">
                <a:solidFill>
                  <a:schemeClr val="tx2"/>
                </a:solidFill>
              </a:rPr>
              <a:t>House Keeping </a:t>
            </a:r>
          </a:p>
        </p:txBody>
      </p:sp>
      <p:sp>
        <p:nvSpPr>
          <p:cNvPr id="3" name="Content Placeholder 2"/>
          <p:cNvSpPr>
            <a:spLocks noGrp="1"/>
          </p:cNvSpPr>
          <p:nvPr>
            <p:ph idx="1"/>
          </p:nvPr>
        </p:nvSpPr>
        <p:spPr>
          <a:xfrm>
            <a:off x="668426" y="1451720"/>
            <a:ext cx="8681520" cy="4519888"/>
          </a:xfrm>
        </p:spPr>
        <p:txBody>
          <a:bodyPr>
            <a:normAutofit/>
          </a:bodyPr>
          <a:lstStyle/>
          <a:p>
            <a:pPr lvl="1"/>
            <a:r>
              <a:rPr lang="en-US" sz="2000" b="1" dirty="0"/>
              <a:t>Declarative Lang</a:t>
            </a:r>
          </a:p>
          <a:p>
            <a:pPr lvl="1"/>
            <a:r>
              <a:rPr lang="en-US" sz="2000" b="1" dirty="0"/>
              <a:t>Not</a:t>
            </a:r>
            <a:r>
              <a:rPr lang="en-US" sz="2000" dirty="0"/>
              <a:t> case-sensitive</a:t>
            </a:r>
          </a:p>
          <a:p>
            <a:pPr lvl="1"/>
            <a:r>
              <a:rPr lang="en-US" sz="2000" dirty="0"/>
              <a:t>White space is ignored</a:t>
            </a:r>
          </a:p>
          <a:p>
            <a:pPr lvl="1"/>
            <a:r>
              <a:rPr lang="en-US" sz="2000" dirty="0"/>
              <a:t>Formatting is recommended</a:t>
            </a:r>
          </a:p>
          <a:p>
            <a:pPr lvl="1"/>
            <a:r>
              <a:rPr lang="en-US" sz="2000" dirty="0"/>
              <a:t> </a:t>
            </a:r>
            <a:r>
              <a:rPr lang="en-US" sz="2000" dirty="0">
                <a:solidFill>
                  <a:srgbClr val="00B050"/>
                </a:solidFill>
              </a:rPr>
              <a:t>// This is a single line comment</a:t>
            </a:r>
          </a:p>
          <a:p>
            <a:pPr lvl="1"/>
            <a:r>
              <a:rPr lang="en-US" sz="2000" dirty="0">
                <a:solidFill>
                  <a:srgbClr val="00B050"/>
                </a:solidFill>
              </a:rPr>
              <a:t>/* A  block comment */</a:t>
            </a:r>
          </a:p>
          <a:p>
            <a:pPr lvl="1"/>
            <a:r>
              <a:rPr lang="en-US" sz="2000" dirty="0" err="1">
                <a:solidFill>
                  <a:srgbClr val="FFC000"/>
                </a:solidFill>
              </a:rPr>
              <a:t>Object.Property</a:t>
            </a:r>
            <a:r>
              <a:rPr lang="en-US" sz="2000" dirty="0"/>
              <a:t> syntax  is used to qualify definition scope and disambiguate field references within datasets:</a:t>
            </a:r>
          </a:p>
          <a:p>
            <a:pPr lvl="2"/>
            <a:r>
              <a:rPr lang="en-US" sz="2000" dirty="0" err="1">
                <a:solidFill>
                  <a:srgbClr val="FFC000"/>
                </a:solidFill>
              </a:rPr>
              <a:t>ModuleName.Definition</a:t>
            </a:r>
            <a:r>
              <a:rPr lang="en-US" sz="2000" dirty="0">
                <a:solidFill>
                  <a:srgbClr val="FFC000"/>
                </a:solidFill>
              </a:rPr>
              <a:t>  </a:t>
            </a:r>
            <a:r>
              <a:rPr lang="en-US" sz="2000" dirty="0">
                <a:solidFill>
                  <a:srgbClr val="00B050"/>
                </a:solidFill>
              </a:rPr>
              <a:t>//reference a definition from another module/folder</a:t>
            </a:r>
          </a:p>
          <a:p>
            <a:pPr lvl="2"/>
            <a:r>
              <a:rPr lang="en-US" sz="2000" dirty="0" err="1">
                <a:solidFill>
                  <a:srgbClr val="FFC000"/>
                </a:solidFill>
              </a:rPr>
              <a:t>Dataset.Field</a:t>
            </a:r>
            <a:r>
              <a:rPr lang="en-US" sz="2000" dirty="0"/>
              <a:t>     </a:t>
            </a:r>
            <a:r>
              <a:rPr lang="en-US" sz="2000" dirty="0">
                <a:solidFill>
                  <a:srgbClr val="00B050"/>
                </a:solidFill>
              </a:rPr>
              <a:t>//reference a field in a dataset or record set</a:t>
            </a:r>
          </a:p>
        </p:txBody>
      </p:sp>
    </p:spTree>
    <p:extLst>
      <p:ext uri="{BB962C8B-B14F-4D97-AF65-F5344CB8AC3E}">
        <p14:creationId xmlns:p14="http://schemas.microsoft.com/office/powerpoint/2010/main" val="234540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625" y="461318"/>
            <a:ext cx="3745127" cy="660513"/>
          </a:xfrm>
        </p:spPr>
        <p:txBody>
          <a:bodyPr/>
          <a:lstStyle/>
          <a:p>
            <a:r>
              <a:rPr lang="en-US" b="1" dirty="0">
                <a:solidFill>
                  <a:schemeClr val="tx2"/>
                </a:solidFill>
              </a:rPr>
              <a:t>House Keeping </a:t>
            </a:r>
            <a:r>
              <a:rPr lang="en-US" b="1" dirty="0" err="1">
                <a:solidFill>
                  <a:schemeClr val="tx2"/>
                </a:solidFill>
              </a:rPr>
              <a:t>Cont</a:t>
            </a:r>
            <a:r>
              <a:rPr lang="en-US" b="1" dirty="0">
                <a:solidFill>
                  <a:schemeClr val="tx2"/>
                </a:solidFill>
              </a:rPr>
              <a:t> </a:t>
            </a:r>
          </a:p>
        </p:txBody>
      </p:sp>
      <p:sp>
        <p:nvSpPr>
          <p:cNvPr id="3" name="Content Placeholder 2"/>
          <p:cNvSpPr>
            <a:spLocks noGrp="1"/>
          </p:cNvSpPr>
          <p:nvPr>
            <p:ph idx="1"/>
          </p:nvPr>
        </p:nvSpPr>
        <p:spPr>
          <a:xfrm>
            <a:off x="635474" y="1641190"/>
            <a:ext cx="11797048" cy="4519888"/>
          </a:xfrm>
        </p:spPr>
        <p:txBody>
          <a:bodyPr>
            <a:normAutofit/>
          </a:bodyPr>
          <a:lstStyle/>
          <a:p>
            <a:pPr lvl="1">
              <a:lnSpc>
                <a:spcPct val="150000"/>
              </a:lnSpc>
            </a:pPr>
            <a:r>
              <a:rPr lang="en-US" dirty="0"/>
              <a:t>Definition assignment is :=</a:t>
            </a:r>
          </a:p>
          <a:p>
            <a:pPr lvl="1">
              <a:lnSpc>
                <a:spcPct val="150000"/>
              </a:lnSpc>
            </a:pPr>
            <a:r>
              <a:rPr lang="en-US" dirty="0"/>
              <a:t>Semicolon terminator:  </a:t>
            </a:r>
            <a:r>
              <a:rPr lang="en-US" dirty="0" err="1">
                <a:solidFill>
                  <a:srgbClr val="00B050"/>
                </a:solidFill>
              </a:rPr>
              <a:t>num</a:t>
            </a:r>
            <a:r>
              <a:rPr lang="en-US" dirty="0">
                <a:solidFill>
                  <a:srgbClr val="00B050"/>
                </a:solidFill>
              </a:rPr>
              <a:t> := 12;</a:t>
            </a:r>
            <a:endParaRPr lang="en-US" dirty="0">
              <a:solidFill>
                <a:schemeClr val="tx1"/>
              </a:solidFill>
            </a:endParaRPr>
          </a:p>
          <a:p>
            <a:pPr lvl="1">
              <a:lnSpc>
                <a:spcPct val="150000"/>
              </a:lnSpc>
            </a:pPr>
            <a:r>
              <a:rPr lang="en-US" dirty="0">
                <a:solidFill>
                  <a:schemeClr val="tx1"/>
                </a:solidFill>
              </a:rPr>
              <a:t>Equality test is =    </a:t>
            </a:r>
            <a:r>
              <a:rPr lang="en-US" dirty="0" err="1">
                <a:solidFill>
                  <a:srgbClr val="00B050"/>
                </a:solidFill>
              </a:rPr>
              <a:t>valOne</a:t>
            </a:r>
            <a:r>
              <a:rPr lang="en-US" dirty="0">
                <a:solidFill>
                  <a:srgbClr val="00B050"/>
                </a:solidFill>
              </a:rPr>
              <a:t> = </a:t>
            </a:r>
            <a:r>
              <a:rPr lang="en-US" dirty="0" err="1">
                <a:solidFill>
                  <a:srgbClr val="00B050"/>
                </a:solidFill>
              </a:rPr>
              <a:t>valTwo</a:t>
            </a:r>
            <a:endParaRPr lang="en-US" dirty="0">
              <a:solidFill>
                <a:schemeClr val="tx1"/>
              </a:solidFill>
            </a:endParaRPr>
          </a:p>
          <a:p>
            <a:pPr lvl="1">
              <a:lnSpc>
                <a:spcPct val="150000"/>
              </a:lnSpc>
            </a:pPr>
            <a:r>
              <a:rPr lang="en-US" dirty="0">
                <a:solidFill>
                  <a:schemeClr val="tx1"/>
                </a:solidFill>
              </a:rPr>
              <a:t>Attributes can be defined only once</a:t>
            </a:r>
          </a:p>
          <a:p>
            <a:pPr lvl="1">
              <a:lnSpc>
                <a:spcPct val="150000"/>
              </a:lnSpc>
            </a:pPr>
            <a:r>
              <a:rPr lang="en-US" dirty="0">
                <a:solidFill>
                  <a:schemeClr val="tx1"/>
                </a:solidFill>
              </a:rPr>
              <a:t>Only those definitions that contribute to a result </a:t>
            </a:r>
            <a:r>
              <a:rPr lang="en-US" dirty="0"/>
              <a:t>are actually compiled and used</a:t>
            </a:r>
          </a:p>
          <a:p>
            <a:pPr lvl="1">
              <a:lnSpc>
                <a:spcPct val="150000"/>
              </a:lnSpc>
            </a:pPr>
            <a:r>
              <a:rPr lang="en-US" dirty="0">
                <a:solidFill>
                  <a:schemeClr val="tx1"/>
                </a:solidFill>
              </a:rPr>
              <a:t>There are no loops. </a:t>
            </a:r>
            <a:r>
              <a:rPr lang="en-US" dirty="0">
                <a:solidFill>
                  <a:srgbClr val="00B050"/>
                </a:solidFill>
              </a:rPr>
              <a:t>TRANSFORM</a:t>
            </a:r>
            <a:r>
              <a:rPr lang="en-US" dirty="0">
                <a:solidFill>
                  <a:schemeClr val="tx1"/>
                </a:solidFill>
              </a:rPr>
              <a:t> and </a:t>
            </a:r>
            <a:r>
              <a:rPr lang="en-US" dirty="0">
                <a:solidFill>
                  <a:srgbClr val="00B050"/>
                </a:solidFill>
              </a:rPr>
              <a:t>PROJECT</a:t>
            </a:r>
            <a:r>
              <a:rPr lang="en-US" dirty="0">
                <a:solidFill>
                  <a:schemeClr val="tx1"/>
                </a:solidFill>
              </a:rPr>
              <a:t> is used instead.</a:t>
            </a:r>
          </a:p>
          <a:p>
            <a:pPr lvl="1">
              <a:lnSpc>
                <a:spcPct val="150000"/>
              </a:lnSpc>
            </a:pPr>
            <a:r>
              <a:rPr lang="en-US" dirty="0"/>
              <a:t>Everything is 1-based index, except Thor slave numbers that start with 0</a:t>
            </a:r>
            <a:endParaRPr lang="en-US" dirty="0">
              <a:solidFill>
                <a:schemeClr val="tx1"/>
              </a:solidFill>
            </a:endParaRPr>
          </a:p>
          <a:p>
            <a:pPr lvl="1">
              <a:lnSpc>
                <a:spcPct val="150000"/>
              </a:lnSpc>
            </a:pPr>
            <a:endParaRPr lang="en-US" dirty="0"/>
          </a:p>
          <a:p>
            <a:pPr marL="457200" lvl="1" indent="0">
              <a:lnSpc>
                <a:spcPct val="150000"/>
              </a:lnSpc>
              <a:buNone/>
            </a:pPr>
            <a:endParaRPr lang="en-US" sz="2400" dirty="0">
              <a:solidFill>
                <a:srgbClr val="00B050"/>
              </a:solidFill>
            </a:endParaRPr>
          </a:p>
        </p:txBody>
      </p:sp>
    </p:spTree>
    <p:extLst>
      <p:ext uri="{BB962C8B-B14F-4D97-AF65-F5344CB8AC3E}">
        <p14:creationId xmlns:p14="http://schemas.microsoft.com/office/powerpoint/2010/main" val="24102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Common Data Types</a:t>
            </a:r>
          </a:p>
        </p:txBody>
      </p:sp>
      <p:sp>
        <p:nvSpPr>
          <p:cNvPr id="3" name="Content Placeholder 2"/>
          <p:cNvSpPr>
            <a:spLocks noGrp="1"/>
          </p:cNvSpPr>
          <p:nvPr>
            <p:ph idx="1"/>
          </p:nvPr>
        </p:nvSpPr>
        <p:spPr>
          <a:xfrm>
            <a:off x="6777340" y="1866134"/>
            <a:ext cx="4702319" cy="1940557"/>
          </a:xfrm>
        </p:spPr>
        <p:txBody>
          <a:bodyPr>
            <a:normAutofit/>
          </a:bodyPr>
          <a:lstStyle/>
          <a:p>
            <a:pPr marL="457200" lvl="1" indent="0">
              <a:buNone/>
            </a:pPr>
            <a:r>
              <a:rPr lang="en-US" sz="2800" b="1" dirty="0">
                <a:solidFill>
                  <a:schemeClr val="tx2"/>
                </a:solidFill>
              </a:rPr>
              <a:t>Other</a:t>
            </a:r>
          </a:p>
          <a:p>
            <a:pPr lvl="2"/>
            <a:r>
              <a:rPr lang="en-US" b="1" dirty="0">
                <a:solidFill>
                  <a:srgbClr val="00B050"/>
                </a:solidFill>
              </a:rPr>
              <a:t>BOOLEAN</a:t>
            </a:r>
          </a:p>
          <a:p>
            <a:pPr lvl="2"/>
            <a:r>
              <a:rPr lang="en-US" b="1" dirty="0">
                <a:solidFill>
                  <a:srgbClr val="00B050"/>
                </a:solidFill>
              </a:rPr>
              <a:t>SET OF &lt;type&gt;</a:t>
            </a:r>
          </a:p>
          <a:p>
            <a:pPr lvl="2"/>
            <a:r>
              <a:rPr lang="en-US" b="1" dirty="0">
                <a:solidFill>
                  <a:srgbClr val="00B050"/>
                </a:solidFill>
              </a:rPr>
              <a:t>RECORD</a:t>
            </a:r>
          </a:p>
          <a:p>
            <a:pPr lvl="2"/>
            <a:r>
              <a:rPr lang="en-US" b="1" dirty="0">
                <a:solidFill>
                  <a:srgbClr val="00B050"/>
                </a:solidFill>
              </a:rPr>
              <a:t>DATASET</a:t>
            </a:r>
          </a:p>
          <a:p>
            <a:pPr marL="1371600" lvl="3" indent="0">
              <a:buNone/>
            </a:pPr>
            <a:endParaRPr lang="en-US" b="1" dirty="0">
              <a:solidFill>
                <a:srgbClr val="00B050"/>
              </a:solidFill>
            </a:endParaRPr>
          </a:p>
          <a:p>
            <a:pPr marL="1371600" lvl="3" indent="0">
              <a:buNone/>
            </a:pPr>
            <a:endParaRPr lang="en-US" b="1" dirty="0">
              <a:solidFill>
                <a:srgbClr val="00B050"/>
              </a:solidFill>
            </a:endParaRPr>
          </a:p>
        </p:txBody>
      </p:sp>
      <p:sp>
        <p:nvSpPr>
          <p:cNvPr id="5" name="Content Placeholder 2"/>
          <p:cNvSpPr txBox="1">
            <a:spLocks/>
          </p:cNvSpPr>
          <p:nvPr/>
        </p:nvSpPr>
        <p:spPr>
          <a:xfrm>
            <a:off x="425044" y="4122627"/>
            <a:ext cx="11325677" cy="22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800" b="1" dirty="0">
                <a:solidFill>
                  <a:schemeClr val="tx2"/>
                </a:solidFill>
              </a:rPr>
              <a:t>Numeric</a:t>
            </a:r>
          </a:p>
          <a:p>
            <a:pPr lvl="2"/>
            <a:r>
              <a:rPr lang="en-US" b="1" dirty="0">
                <a:solidFill>
                  <a:srgbClr val="00B050"/>
                </a:solidFill>
              </a:rPr>
              <a:t>INTEGER[n]: </a:t>
            </a:r>
            <a:r>
              <a:rPr lang="en-US" b="1" dirty="0">
                <a:solidFill>
                  <a:schemeClr val="tx2"/>
                </a:solidFill>
              </a:rPr>
              <a:t>An </a:t>
            </a:r>
            <a:r>
              <a:rPr lang="en-US" i="1" dirty="0">
                <a:solidFill>
                  <a:schemeClr val="tx2"/>
                </a:solidFill>
              </a:rPr>
              <a:t>n</a:t>
            </a:r>
            <a:r>
              <a:rPr lang="en-US" dirty="0">
                <a:solidFill>
                  <a:schemeClr val="tx2"/>
                </a:solidFill>
              </a:rPr>
              <a:t>-byte integer value. Valid values for </a:t>
            </a:r>
            <a:r>
              <a:rPr lang="en-US" i="1" dirty="0">
                <a:solidFill>
                  <a:schemeClr val="tx2"/>
                </a:solidFill>
              </a:rPr>
              <a:t>n</a:t>
            </a:r>
            <a:r>
              <a:rPr lang="en-US" dirty="0">
                <a:solidFill>
                  <a:schemeClr val="tx2"/>
                </a:solidFill>
              </a:rPr>
              <a:t> are: </a:t>
            </a:r>
            <a:r>
              <a:rPr lang="en-US" dirty="0">
                <a:solidFill>
                  <a:schemeClr val="tx2"/>
                </a:solidFill>
                <a:latin typeface="Calibri" panose="020F0502020204030204" pitchFamily="34" charset="0"/>
                <a:cs typeface="Calibri" panose="020F0502020204030204" pitchFamily="34" charset="0"/>
              </a:rPr>
              <a:t>1, 2, 3, 4, 5, 6, 7,or 8</a:t>
            </a:r>
            <a:endParaRPr lang="en-US" b="1" dirty="0">
              <a:solidFill>
                <a:schemeClr val="tx2"/>
              </a:solidFill>
              <a:latin typeface="Calibri" panose="020F0502020204030204" pitchFamily="34" charset="0"/>
              <a:cs typeface="Calibri" panose="020F0502020204030204" pitchFamily="34" charset="0"/>
            </a:endParaRPr>
          </a:p>
          <a:p>
            <a:pPr lvl="2"/>
            <a:r>
              <a:rPr lang="en-US" b="1" dirty="0">
                <a:solidFill>
                  <a:srgbClr val="00B050"/>
                </a:solidFill>
              </a:rPr>
              <a:t>UNSIGNED[n]:</a:t>
            </a:r>
            <a:endParaRPr lang="en-US" b="1" dirty="0">
              <a:solidFill>
                <a:srgbClr val="00B050"/>
              </a:solidFill>
              <a:latin typeface="Calibri" panose="020F0502020204030204" pitchFamily="34" charset="0"/>
              <a:cs typeface="Calibri" panose="020F0502020204030204" pitchFamily="34" charset="0"/>
            </a:endParaRPr>
          </a:p>
          <a:p>
            <a:pPr lvl="2"/>
            <a:r>
              <a:rPr lang="en-US" b="1" dirty="0">
                <a:solidFill>
                  <a:srgbClr val="00B050"/>
                </a:solidFill>
              </a:rPr>
              <a:t>REAL[n]: </a:t>
            </a:r>
            <a:r>
              <a:rPr lang="en-US" dirty="0">
                <a:solidFill>
                  <a:schemeClr val="tx2"/>
                </a:solidFill>
              </a:rPr>
              <a:t>An </a:t>
            </a:r>
            <a:r>
              <a:rPr lang="en-US" i="1" dirty="0">
                <a:solidFill>
                  <a:schemeClr val="tx2"/>
                </a:solidFill>
              </a:rPr>
              <a:t>n</a:t>
            </a:r>
            <a:r>
              <a:rPr lang="en-US" dirty="0">
                <a:solidFill>
                  <a:schemeClr val="tx2"/>
                </a:solidFill>
              </a:rPr>
              <a:t>-byte standard IEEE floating point value. </a:t>
            </a:r>
            <a:endParaRPr lang="en-US" b="1" dirty="0">
              <a:solidFill>
                <a:schemeClr val="tx2"/>
              </a:solidFill>
            </a:endParaRPr>
          </a:p>
          <a:p>
            <a:pPr lvl="2"/>
            <a:r>
              <a:rPr lang="en-US" b="1" dirty="0">
                <a:solidFill>
                  <a:srgbClr val="00B050"/>
                </a:solidFill>
              </a:rPr>
              <a:t>DECIMAL&lt;n&gt;[_y]: </a:t>
            </a:r>
            <a:r>
              <a:rPr lang="en-US" dirty="0">
                <a:solidFill>
                  <a:schemeClr val="tx2"/>
                </a:solidFill>
              </a:rPr>
              <a:t>A packed decimal value of </a:t>
            </a:r>
            <a:r>
              <a:rPr lang="en-US" i="1" dirty="0">
                <a:solidFill>
                  <a:schemeClr val="tx2"/>
                </a:solidFill>
              </a:rPr>
              <a:t>n</a:t>
            </a:r>
            <a:r>
              <a:rPr lang="en-US" dirty="0">
                <a:solidFill>
                  <a:schemeClr val="tx2"/>
                </a:solidFill>
              </a:rPr>
              <a:t> total digits. DECIMAL</a:t>
            </a:r>
            <a:r>
              <a:rPr lang="en-US" dirty="0">
                <a:solidFill>
                  <a:schemeClr val="tx2"/>
                </a:solidFill>
                <a:latin typeface="Calibri" panose="020F0502020204030204" pitchFamily="34" charset="0"/>
                <a:cs typeface="Calibri" panose="020F0502020204030204" pitchFamily="34" charset="0"/>
              </a:rPr>
              <a:t>6_3</a:t>
            </a:r>
            <a:endParaRPr lang="en-US" sz="2400" b="1" dirty="0">
              <a:solidFill>
                <a:schemeClr val="tx2"/>
              </a:solidFill>
            </a:endParaRPr>
          </a:p>
          <a:p>
            <a:pPr lvl="1"/>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p:txBody>
      </p:sp>
      <p:sp>
        <p:nvSpPr>
          <p:cNvPr id="6" name="Content Placeholder 2"/>
          <p:cNvSpPr txBox="1">
            <a:spLocks/>
          </p:cNvSpPr>
          <p:nvPr/>
        </p:nvSpPr>
        <p:spPr>
          <a:xfrm>
            <a:off x="384220" y="1941871"/>
            <a:ext cx="5893750" cy="19405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800" b="1" dirty="0">
                <a:solidFill>
                  <a:schemeClr val="tx2"/>
                </a:solidFill>
              </a:rPr>
              <a:t>Character</a:t>
            </a:r>
          </a:p>
          <a:p>
            <a:pPr lvl="2"/>
            <a:r>
              <a:rPr lang="en-US" b="1" dirty="0">
                <a:solidFill>
                  <a:srgbClr val="00B050"/>
                </a:solidFill>
              </a:rPr>
              <a:t>STRING[n]</a:t>
            </a:r>
          </a:p>
          <a:p>
            <a:pPr lvl="2"/>
            <a:r>
              <a:rPr lang="en-US" b="1" dirty="0">
                <a:solidFill>
                  <a:srgbClr val="00B050"/>
                </a:solidFill>
              </a:rPr>
              <a:t>UTF8: </a:t>
            </a:r>
            <a:r>
              <a:rPr lang="en-US" dirty="0" err="1">
                <a:solidFill>
                  <a:schemeClr val="tx2"/>
                </a:solidFill>
              </a:rPr>
              <a:t>unicode</a:t>
            </a:r>
            <a:r>
              <a:rPr lang="en-US" dirty="0">
                <a:solidFill>
                  <a:schemeClr val="tx2"/>
                </a:solidFill>
              </a:rPr>
              <a:t> character string </a:t>
            </a:r>
            <a:endParaRPr lang="en-US" b="1" dirty="0">
              <a:solidFill>
                <a:schemeClr val="tx2"/>
              </a:solidFill>
            </a:endParaRPr>
          </a:p>
          <a:p>
            <a:pPr lvl="2"/>
            <a:r>
              <a:rPr lang="en-US" b="1" dirty="0">
                <a:solidFill>
                  <a:srgbClr val="00B050"/>
                </a:solidFill>
              </a:rPr>
              <a:t>UNICODE[_locale][n]: </a:t>
            </a:r>
            <a:r>
              <a:rPr lang="en-US" dirty="0">
                <a:solidFill>
                  <a:schemeClr val="tx2"/>
                </a:solidFill>
              </a:rPr>
              <a:t>A UTF-16 encoded </a:t>
            </a:r>
            <a:r>
              <a:rPr lang="en-US" dirty="0" err="1">
                <a:solidFill>
                  <a:schemeClr val="tx2"/>
                </a:solidFill>
              </a:rPr>
              <a:t>unicode</a:t>
            </a:r>
            <a:r>
              <a:rPr lang="en-US" dirty="0">
                <a:solidFill>
                  <a:schemeClr val="tx2"/>
                </a:solidFill>
              </a:rPr>
              <a:t> character string of </a:t>
            </a:r>
            <a:r>
              <a:rPr lang="en-US" i="1" dirty="0">
                <a:solidFill>
                  <a:schemeClr val="tx2"/>
                </a:solidFill>
              </a:rPr>
              <a:t>n</a:t>
            </a:r>
            <a:r>
              <a:rPr lang="en-US" dirty="0">
                <a:solidFill>
                  <a:schemeClr val="tx2"/>
                </a:solidFill>
              </a:rPr>
              <a:t> characters</a:t>
            </a:r>
            <a:endParaRPr lang="en-US" b="1" dirty="0">
              <a:solidFill>
                <a:schemeClr val="tx2"/>
              </a:solidFill>
            </a:endParaRPr>
          </a:p>
          <a:p>
            <a:pPr marL="1371600" lvl="3" indent="0">
              <a:buFont typeface="Arial" panose="020B0604020202020204" pitchFamily="34" charset="0"/>
              <a:buNone/>
            </a:pPr>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p:txBody>
      </p:sp>
    </p:spTree>
    <p:extLst>
      <p:ext uri="{BB962C8B-B14F-4D97-AF65-F5344CB8AC3E}">
        <p14:creationId xmlns:p14="http://schemas.microsoft.com/office/powerpoint/2010/main" val="35110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2558136"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tx2"/>
                </a:solidFill>
              </a:rPr>
              <a:t>Setting up CloudIDE</a:t>
            </a:r>
          </a:p>
          <a:p>
            <a:pPr marL="285750" indent="-285750">
              <a:buFont typeface="Arial" panose="020B0604020202020204" pitchFamily="34" charset="0"/>
              <a:buChar char="•"/>
            </a:pPr>
            <a:r>
              <a:rPr lang="en-US" dirty="0">
                <a:solidFill>
                  <a:schemeClr val="tx2"/>
                </a:solidFill>
              </a:rPr>
              <a:t>Setting up </a:t>
            </a:r>
            <a:r>
              <a:rPr lang="en-US" dirty="0" err="1">
                <a:solidFill>
                  <a:schemeClr val="tx2"/>
                </a:solidFill>
              </a:rPr>
              <a:t>VsCode</a:t>
            </a:r>
            <a:endParaRPr lang="en-US" dirty="0"/>
          </a:p>
        </p:txBody>
      </p:sp>
    </p:spTree>
    <p:extLst>
      <p:ext uri="{BB962C8B-B14F-4D97-AF65-F5344CB8AC3E}">
        <p14:creationId xmlns:p14="http://schemas.microsoft.com/office/powerpoint/2010/main" val="40689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STRING</a:t>
            </a:r>
          </a:p>
        </p:txBody>
      </p:sp>
      <p:sp>
        <p:nvSpPr>
          <p:cNvPr id="6" name="Content Placeholder 2"/>
          <p:cNvSpPr txBox="1">
            <a:spLocks/>
          </p:cNvSpPr>
          <p:nvPr/>
        </p:nvSpPr>
        <p:spPr>
          <a:xfrm>
            <a:off x="384219" y="1573427"/>
            <a:ext cx="6807413" cy="1771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sz="1600" dirty="0">
                <a:solidFill>
                  <a:schemeClr val="tx2"/>
                </a:solidFill>
              </a:rPr>
              <a:t>A character string of </a:t>
            </a:r>
            <a:r>
              <a:rPr lang="en-US" sz="1600" i="1" dirty="0">
                <a:solidFill>
                  <a:schemeClr val="tx2"/>
                </a:solidFill>
              </a:rPr>
              <a:t>n</a:t>
            </a:r>
            <a:r>
              <a:rPr lang="en-US" sz="1600" dirty="0">
                <a:solidFill>
                  <a:schemeClr val="tx2"/>
                </a:solidFill>
              </a:rPr>
              <a:t> bytes, space padded (not null-terminated)</a:t>
            </a:r>
          </a:p>
          <a:p>
            <a:pPr lvl="1">
              <a:buFontTx/>
              <a:buChar char="-"/>
            </a:pPr>
            <a:r>
              <a:rPr lang="en-US" sz="1600" dirty="0">
                <a:solidFill>
                  <a:schemeClr val="tx2"/>
                </a:solidFill>
              </a:rPr>
              <a:t>The upper size limit for any STRING value is 4GB.</a:t>
            </a:r>
          </a:p>
          <a:p>
            <a:pPr lvl="1">
              <a:buFontTx/>
              <a:buChar char="-"/>
            </a:pPr>
            <a:endParaRPr lang="en-US" sz="1600" b="1" dirty="0">
              <a:solidFill>
                <a:schemeClr val="tx2"/>
              </a:solidFill>
            </a:endParaRPr>
          </a:p>
          <a:p>
            <a:pPr lvl="1">
              <a:buFontTx/>
              <a:buChar char="-"/>
            </a:pPr>
            <a:r>
              <a:rPr lang="en-US" sz="1600" dirty="0" err="1">
                <a:solidFill>
                  <a:schemeClr val="tx2"/>
                </a:solidFill>
              </a:rPr>
              <a:t>attribName</a:t>
            </a:r>
            <a:r>
              <a:rPr lang="en-US" sz="1600" dirty="0">
                <a:solidFill>
                  <a:schemeClr val="tx2"/>
                </a:solidFill>
              </a:rPr>
              <a:t>: The name by which the variable will be invoked</a:t>
            </a:r>
          </a:p>
          <a:p>
            <a:pPr lvl="1">
              <a:buFontTx/>
              <a:buChar char="-"/>
            </a:pPr>
            <a:r>
              <a:rPr lang="en-US" sz="1600" dirty="0">
                <a:solidFill>
                  <a:schemeClr val="tx2"/>
                </a:solidFill>
              </a:rPr>
              <a:t>[n]: Optional, if omitted, the string is variable length to the size needed to contain the result of the cast or passed parameter.</a:t>
            </a:r>
          </a:p>
          <a:p>
            <a:pPr marL="457200" lvl="1" indent="0">
              <a:buNone/>
            </a:pPr>
            <a:endParaRPr lang="en-US" sz="1600" b="1" dirty="0">
              <a:solidFill>
                <a:schemeClr val="tx2"/>
              </a:solidFill>
            </a:endParaRPr>
          </a:p>
        </p:txBody>
      </p:sp>
      <p:sp>
        <p:nvSpPr>
          <p:cNvPr id="7" name="Content Placeholder 2"/>
          <p:cNvSpPr txBox="1">
            <a:spLocks/>
          </p:cNvSpPr>
          <p:nvPr/>
        </p:nvSpPr>
        <p:spPr>
          <a:xfrm>
            <a:off x="7406975" y="2136007"/>
            <a:ext cx="3780009" cy="31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STRING[n] </a:t>
            </a:r>
            <a:r>
              <a:rPr lang="en-US" sz="1600" dirty="0" err="1">
                <a:solidFill>
                  <a:srgbClr val="00B0F0"/>
                </a:solidFill>
              </a:rPr>
              <a:t>attribName</a:t>
            </a:r>
            <a:endParaRPr lang="en-US" sz="1600" dirty="0">
              <a:solidFill>
                <a:srgbClr val="00B0F0"/>
              </a:solidFill>
            </a:endParaRPr>
          </a:p>
        </p:txBody>
      </p:sp>
      <p:sp>
        <p:nvSpPr>
          <p:cNvPr id="11" name="TextBox 10"/>
          <p:cNvSpPr txBox="1"/>
          <p:nvPr/>
        </p:nvSpPr>
        <p:spPr>
          <a:xfrm>
            <a:off x="7051589" y="3619729"/>
            <a:ext cx="3634328" cy="369332"/>
          </a:xfrm>
          <a:prstGeom prst="rect">
            <a:avLst/>
          </a:prstGeom>
          <a:noFill/>
        </p:spPr>
        <p:txBody>
          <a:bodyPr wrap="none" rtlCol="0">
            <a:spAutoFit/>
          </a:bodyPr>
          <a:lstStyle/>
          <a:p>
            <a:r>
              <a:rPr lang="en-US" dirty="0">
                <a:solidFill>
                  <a:srgbClr val="110B89"/>
                </a:solidFill>
              </a:rPr>
              <a:t>What happens if define following?</a:t>
            </a:r>
          </a:p>
        </p:txBody>
      </p:sp>
      <p:pic>
        <p:nvPicPr>
          <p:cNvPr id="3" name="Picture 2"/>
          <p:cNvPicPr>
            <a:picLocks noChangeAspect="1"/>
          </p:cNvPicPr>
          <p:nvPr/>
        </p:nvPicPr>
        <p:blipFill>
          <a:blip r:embed="rId2"/>
          <a:stretch>
            <a:fillRect/>
          </a:stretch>
        </p:blipFill>
        <p:spPr>
          <a:xfrm>
            <a:off x="1673334" y="4000916"/>
            <a:ext cx="3524742" cy="1409897"/>
          </a:xfrm>
          <a:prstGeom prst="rect">
            <a:avLst/>
          </a:prstGeom>
        </p:spPr>
      </p:pic>
      <p:pic>
        <p:nvPicPr>
          <p:cNvPr id="4" name="Picture 3"/>
          <p:cNvPicPr>
            <a:picLocks noChangeAspect="1"/>
          </p:cNvPicPr>
          <p:nvPr/>
        </p:nvPicPr>
        <p:blipFill>
          <a:blip r:embed="rId3"/>
          <a:stretch>
            <a:fillRect/>
          </a:stretch>
        </p:blipFill>
        <p:spPr>
          <a:xfrm>
            <a:off x="7740978" y="4064175"/>
            <a:ext cx="2048161" cy="400106"/>
          </a:xfrm>
          <a:prstGeom prst="rect">
            <a:avLst/>
          </a:prstGeom>
        </p:spPr>
      </p:pic>
    </p:spTree>
    <p:extLst>
      <p:ext uri="{BB962C8B-B14F-4D97-AF65-F5344CB8AC3E}">
        <p14:creationId xmlns:p14="http://schemas.microsoft.com/office/powerpoint/2010/main" val="18577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STRING Concatenation</a:t>
            </a:r>
          </a:p>
        </p:txBody>
      </p:sp>
      <p:sp>
        <p:nvSpPr>
          <p:cNvPr id="6" name="Content Placeholder 2"/>
          <p:cNvSpPr txBox="1">
            <a:spLocks/>
          </p:cNvSpPr>
          <p:nvPr/>
        </p:nvSpPr>
        <p:spPr>
          <a:xfrm>
            <a:off x="862014" y="1874108"/>
            <a:ext cx="6807413" cy="1771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chemeClr val="tx2"/>
                </a:solidFill>
              </a:rPr>
              <a:t>Concatenation can happen using +</a:t>
            </a:r>
          </a:p>
          <a:p>
            <a:pPr marL="457200" lvl="1" indent="0">
              <a:buNone/>
            </a:pPr>
            <a:r>
              <a:rPr lang="en-US" sz="1600" dirty="0">
                <a:solidFill>
                  <a:schemeClr val="tx2"/>
                </a:solidFill>
              </a:rPr>
              <a:t>It doesn’t change the format of strings being added</a:t>
            </a:r>
          </a:p>
          <a:p>
            <a:pPr marL="457200" lvl="1" indent="0">
              <a:buNone/>
            </a:pPr>
            <a:endParaRPr lang="en-US" sz="1600" dirty="0">
              <a:solidFill>
                <a:schemeClr val="tx2"/>
              </a:solidFill>
            </a:endParaRPr>
          </a:p>
          <a:p>
            <a:pPr marL="457200" lvl="1" indent="0">
              <a:buNone/>
            </a:pPr>
            <a:r>
              <a:rPr lang="en-US" sz="1600" dirty="0">
                <a:solidFill>
                  <a:schemeClr val="tx2"/>
                </a:solidFill>
              </a:rPr>
              <a:t>- </a:t>
            </a:r>
            <a:r>
              <a:rPr lang="en-US" sz="1600" dirty="0" err="1">
                <a:solidFill>
                  <a:schemeClr val="tx2"/>
                </a:solidFill>
              </a:rPr>
              <a:t>attribName</a:t>
            </a:r>
            <a:r>
              <a:rPr lang="en-US" sz="1600" dirty="0">
                <a:solidFill>
                  <a:schemeClr val="tx2"/>
                </a:solidFill>
              </a:rPr>
              <a:t>: The name by which the variable will be invoked</a:t>
            </a:r>
          </a:p>
          <a:p>
            <a:pPr marL="457200" lvl="1" indent="0">
              <a:buNone/>
            </a:pPr>
            <a:r>
              <a:rPr lang="en-US" sz="1600" dirty="0">
                <a:solidFill>
                  <a:schemeClr val="tx2"/>
                </a:solidFill>
              </a:rPr>
              <a:t>- str1 … </a:t>
            </a:r>
            <a:r>
              <a:rPr lang="en-US" sz="1600" dirty="0" err="1">
                <a:solidFill>
                  <a:schemeClr val="tx2"/>
                </a:solidFill>
              </a:rPr>
              <a:t>str_n</a:t>
            </a:r>
            <a:r>
              <a:rPr lang="en-US" sz="1600" dirty="0">
                <a:solidFill>
                  <a:schemeClr val="tx2"/>
                </a:solidFill>
              </a:rPr>
              <a:t>: values to be added in sequence </a:t>
            </a:r>
          </a:p>
        </p:txBody>
      </p:sp>
      <p:sp>
        <p:nvSpPr>
          <p:cNvPr id="7" name="Content Placeholder 2"/>
          <p:cNvSpPr txBox="1">
            <a:spLocks/>
          </p:cNvSpPr>
          <p:nvPr/>
        </p:nvSpPr>
        <p:spPr>
          <a:xfrm>
            <a:off x="7137087" y="2265945"/>
            <a:ext cx="3780009" cy="31886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err="1">
                <a:solidFill>
                  <a:srgbClr val="00B0F0"/>
                </a:solidFill>
              </a:rPr>
              <a:t>attribName</a:t>
            </a:r>
            <a:r>
              <a:rPr lang="en-US" sz="1600" dirty="0">
                <a:solidFill>
                  <a:srgbClr val="00B0F0"/>
                </a:solidFill>
              </a:rPr>
              <a:t> := str1 + str2 + .. + </a:t>
            </a:r>
            <a:r>
              <a:rPr lang="en-US" sz="1600" dirty="0" err="1">
                <a:solidFill>
                  <a:srgbClr val="00B0F0"/>
                </a:solidFill>
              </a:rPr>
              <a:t>str_n</a:t>
            </a:r>
            <a:r>
              <a:rPr lang="en-US" sz="1600" dirty="0">
                <a:solidFill>
                  <a:srgbClr val="00B0F0"/>
                </a:solidFill>
              </a:rPr>
              <a:t>; </a:t>
            </a:r>
          </a:p>
        </p:txBody>
      </p:sp>
      <p:pic>
        <p:nvPicPr>
          <p:cNvPr id="3" name="Picture 2"/>
          <p:cNvPicPr>
            <a:picLocks noChangeAspect="1"/>
          </p:cNvPicPr>
          <p:nvPr/>
        </p:nvPicPr>
        <p:blipFill>
          <a:blip r:embed="rId2"/>
          <a:stretch>
            <a:fillRect/>
          </a:stretch>
        </p:blipFill>
        <p:spPr>
          <a:xfrm>
            <a:off x="1183131" y="3949028"/>
            <a:ext cx="5953956" cy="1629002"/>
          </a:xfrm>
          <a:prstGeom prst="rect">
            <a:avLst/>
          </a:prstGeom>
        </p:spPr>
      </p:pic>
      <p:pic>
        <p:nvPicPr>
          <p:cNvPr id="4" name="Picture 3"/>
          <p:cNvPicPr>
            <a:picLocks noChangeAspect="1"/>
          </p:cNvPicPr>
          <p:nvPr/>
        </p:nvPicPr>
        <p:blipFill>
          <a:blip r:embed="rId3"/>
          <a:stretch>
            <a:fillRect/>
          </a:stretch>
        </p:blipFill>
        <p:spPr>
          <a:xfrm>
            <a:off x="7817708" y="4592055"/>
            <a:ext cx="3362794" cy="171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691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INTEGER</a:t>
            </a:r>
          </a:p>
        </p:txBody>
      </p:sp>
      <p:sp>
        <p:nvSpPr>
          <p:cNvPr id="3" name="Rectangle 2"/>
          <p:cNvSpPr/>
          <p:nvPr/>
        </p:nvSpPr>
        <p:spPr>
          <a:xfrm>
            <a:off x="750673" y="1625543"/>
            <a:ext cx="6096000" cy="2062103"/>
          </a:xfrm>
          <a:prstGeom prst="rect">
            <a:avLst/>
          </a:prstGeom>
        </p:spPr>
        <p:txBody>
          <a:bodyPr>
            <a:spAutoFit/>
          </a:bodyPr>
          <a:lstStyle/>
          <a:p>
            <a:pPr marL="285750" indent="-285750">
              <a:buFontTx/>
              <a:buChar char="-"/>
            </a:pPr>
            <a:r>
              <a:rPr lang="en-US" sz="1600" b="1" dirty="0">
                <a:solidFill>
                  <a:schemeClr val="tx2"/>
                </a:solidFill>
              </a:rPr>
              <a:t> </a:t>
            </a:r>
            <a:r>
              <a:rPr lang="en-US" sz="1600" i="1" dirty="0">
                <a:solidFill>
                  <a:schemeClr val="tx2"/>
                </a:solidFill>
              </a:rPr>
              <a:t>n</a:t>
            </a:r>
            <a:r>
              <a:rPr lang="en-US" sz="1600" dirty="0">
                <a:solidFill>
                  <a:schemeClr val="tx2"/>
                </a:solidFill>
              </a:rPr>
              <a:t>-byte integer value. </a:t>
            </a:r>
          </a:p>
          <a:p>
            <a:pPr marL="285750" indent="-285750">
              <a:buFontTx/>
              <a:buChar char="-"/>
            </a:pPr>
            <a:r>
              <a:rPr lang="en-US" sz="1600" dirty="0">
                <a:solidFill>
                  <a:schemeClr val="tx2"/>
                </a:solidFill>
              </a:rPr>
              <a:t>Valid values for </a:t>
            </a:r>
            <a:r>
              <a:rPr lang="en-US" sz="1600" i="1" dirty="0">
                <a:solidFill>
                  <a:schemeClr val="tx2"/>
                </a:solidFill>
              </a:rPr>
              <a:t>n</a:t>
            </a:r>
            <a:r>
              <a:rPr lang="en-US" sz="1600" dirty="0">
                <a:solidFill>
                  <a:schemeClr val="tx2"/>
                </a:solidFill>
              </a:rPr>
              <a:t> are: 1, 2, 3, 4, 5, 6, 7,or 8. If </a:t>
            </a:r>
            <a:r>
              <a:rPr lang="en-US" sz="1600" i="1" dirty="0">
                <a:solidFill>
                  <a:schemeClr val="tx2"/>
                </a:solidFill>
              </a:rPr>
              <a:t>n</a:t>
            </a:r>
            <a:r>
              <a:rPr lang="en-US" sz="1600" dirty="0">
                <a:solidFill>
                  <a:schemeClr val="tx2"/>
                </a:solidFill>
              </a:rPr>
              <a:t> is not specified for the INTEGER</a:t>
            </a:r>
          </a:p>
          <a:p>
            <a:pPr marL="285750" indent="-285750">
              <a:buFontTx/>
              <a:buChar char="-"/>
            </a:pPr>
            <a:r>
              <a:rPr lang="en-US" sz="1600" dirty="0">
                <a:solidFill>
                  <a:schemeClr val="tx2"/>
                </a:solidFill>
              </a:rPr>
              <a:t>Default is 8-bytes.</a:t>
            </a:r>
          </a:p>
          <a:p>
            <a:endParaRPr lang="en-US" sz="1600" dirty="0">
              <a:solidFill>
                <a:schemeClr val="tx2"/>
              </a:solidFill>
            </a:endParaRPr>
          </a:p>
          <a:p>
            <a:pPr marL="285750" indent="-285750">
              <a:buFontTx/>
              <a:buChar char="-"/>
            </a:pPr>
            <a:r>
              <a:rPr lang="en-US" sz="1600" dirty="0">
                <a:solidFill>
                  <a:schemeClr val="tx2"/>
                </a:solidFill>
              </a:rPr>
              <a:t>[UNSIGNED ]: Optional, if omitted the integer is signed.</a:t>
            </a:r>
          </a:p>
          <a:p>
            <a:pPr marL="285750" indent="-285750">
              <a:buFontTx/>
              <a:buChar char="-"/>
            </a:pPr>
            <a:r>
              <a:rPr lang="en-US" sz="1600" dirty="0" err="1">
                <a:solidFill>
                  <a:schemeClr val="tx2"/>
                </a:solidFill>
              </a:rPr>
              <a:t>attribName</a:t>
            </a:r>
            <a:r>
              <a:rPr lang="en-US" sz="1600" dirty="0">
                <a:solidFill>
                  <a:schemeClr val="tx2"/>
                </a:solidFill>
              </a:rPr>
              <a:t>: The name by which the variable will be invoked</a:t>
            </a:r>
          </a:p>
          <a:p>
            <a:r>
              <a:rPr lang="en-US" sz="1600" dirty="0">
                <a:solidFill>
                  <a:schemeClr val="tx2"/>
                </a:solidFill>
              </a:rPr>
              <a:t> </a:t>
            </a:r>
          </a:p>
        </p:txBody>
      </p:sp>
      <p:sp>
        <p:nvSpPr>
          <p:cNvPr id="4" name="Content Placeholder 2"/>
          <p:cNvSpPr txBox="1">
            <a:spLocks/>
          </p:cNvSpPr>
          <p:nvPr/>
        </p:nvSpPr>
        <p:spPr>
          <a:xfrm>
            <a:off x="7406975" y="2136007"/>
            <a:ext cx="3780009" cy="31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[UNSIGNED] INTEGER </a:t>
            </a:r>
            <a:r>
              <a:rPr lang="en-US" sz="1600" dirty="0" err="1">
                <a:solidFill>
                  <a:srgbClr val="00B0F0"/>
                </a:solidFill>
              </a:rPr>
              <a:t>attribName</a:t>
            </a:r>
            <a:endParaRPr lang="en-US" sz="1600" dirty="0">
              <a:solidFill>
                <a:srgbClr val="00B0F0"/>
              </a:solidFill>
            </a:endParaRPr>
          </a:p>
        </p:txBody>
      </p:sp>
      <p:pic>
        <p:nvPicPr>
          <p:cNvPr id="6" name="Picture 5"/>
          <p:cNvPicPr>
            <a:picLocks noChangeAspect="1"/>
          </p:cNvPicPr>
          <p:nvPr/>
        </p:nvPicPr>
        <p:blipFill>
          <a:blip r:embed="rId2"/>
          <a:stretch>
            <a:fillRect/>
          </a:stretch>
        </p:blipFill>
        <p:spPr>
          <a:xfrm>
            <a:off x="5923006" y="3581468"/>
            <a:ext cx="5890533" cy="292917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1287780" y="3814077"/>
            <a:ext cx="3032228" cy="2434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47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REAL</a:t>
            </a:r>
          </a:p>
        </p:txBody>
      </p:sp>
      <p:sp>
        <p:nvSpPr>
          <p:cNvPr id="3" name="Rectangle 2"/>
          <p:cNvSpPr/>
          <p:nvPr/>
        </p:nvSpPr>
        <p:spPr>
          <a:xfrm>
            <a:off x="1104900" y="1559546"/>
            <a:ext cx="5221759" cy="2062103"/>
          </a:xfrm>
          <a:prstGeom prst="rect">
            <a:avLst/>
          </a:prstGeom>
        </p:spPr>
        <p:txBody>
          <a:bodyPr wrap="square">
            <a:spAutoFit/>
          </a:bodyPr>
          <a:lstStyle/>
          <a:p>
            <a:pPr marL="285750" indent="-285750">
              <a:buFontTx/>
              <a:buChar char="-"/>
            </a:pPr>
            <a:r>
              <a:rPr lang="en-US" sz="1600" dirty="0">
                <a:solidFill>
                  <a:schemeClr val="tx2"/>
                </a:solidFill>
              </a:rPr>
              <a:t>An </a:t>
            </a:r>
            <a:r>
              <a:rPr lang="en-US" sz="1600" i="1" dirty="0">
                <a:solidFill>
                  <a:schemeClr val="tx2"/>
                </a:solidFill>
              </a:rPr>
              <a:t>n</a:t>
            </a:r>
            <a:r>
              <a:rPr lang="en-US" sz="1600" dirty="0">
                <a:solidFill>
                  <a:schemeClr val="tx2"/>
                </a:solidFill>
              </a:rPr>
              <a:t>-byte standard IEEE </a:t>
            </a:r>
            <a:r>
              <a:rPr lang="en-US" sz="1600" u="sng" dirty="0">
                <a:solidFill>
                  <a:schemeClr val="tx2"/>
                </a:solidFill>
              </a:rPr>
              <a:t>floating</a:t>
            </a:r>
            <a:r>
              <a:rPr lang="en-US" sz="1600" dirty="0">
                <a:solidFill>
                  <a:schemeClr val="tx2"/>
                </a:solidFill>
              </a:rPr>
              <a:t> point value. </a:t>
            </a:r>
          </a:p>
          <a:p>
            <a:pPr marL="285750" indent="-285750">
              <a:buFontTx/>
              <a:buChar char="-"/>
            </a:pPr>
            <a:r>
              <a:rPr lang="en-US" sz="1600" dirty="0">
                <a:solidFill>
                  <a:schemeClr val="tx2"/>
                </a:solidFill>
              </a:rPr>
              <a:t>Valid values are 4 or 8.</a:t>
            </a:r>
          </a:p>
          <a:p>
            <a:pPr marL="285750" indent="-285750">
              <a:buFontTx/>
              <a:buChar char="-"/>
            </a:pPr>
            <a:endParaRPr lang="en-US" sz="1600" dirty="0">
              <a:solidFill>
                <a:schemeClr val="tx2"/>
              </a:solidFill>
            </a:endParaRPr>
          </a:p>
          <a:p>
            <a:pPr marL="285750" indent="-285750">
              <a:buFontTx/>
              <a:buChar char="-"/>
            </a:pPr>
            <a:r>
              <a:rPr lang="en-US" sz="1600" dirty="0">
                <a:solidFill>
                  <a:schemeClr val="tx2"/>
                </a:solidFill>
              </a:rPr>
              <a:t>[n]: Optional, if omitted, REAL is a double-precision floating-point value (8-bytes).</a:t>
            </a:r>
          </a:p>
          <a:p>
            <a:pPr marL="285750" indent="-285750">
              <a:buFontTx/>
              <a:buChar char="-"/>
            </a:pPr>
            <a:r>
              <a:rPr lang="en-US" sz="1600" dirty="0" err="1">
                <a:solidFill>
                  <a:schemeClr val="tx2"/>
                </a:solidFill>
              </a:rPr>
              <a:t>attribName</a:t>
            </a:r>
            <a:r>
              <a:rPr lang="en-US" sz="1600" dirty="0">
                <a:solidFill>
                  <a:schemeClr val="tx2"/>
                </a:solidFill>
              </a:rPr>
              <a:t>: The name by which the variable will be invoked</a:t>
            </a:r>
          </a:p>
          <a:p>
            <a:pPr marL="285750" indent="-285750">
              <a:buFontTx/>
              <a:buChar char="-"/>
            </a:pPr>
            <a:endParaRPr lang="en-US" sz="1600" dirty="0">
              <a:solidFill>
                <a:schemeClr val="tx2"/>
              </a:solidFill>
            </a:endParaRPr>
          </a:p>
        </p:txBody>
      </p:sp>
      <p:sp>
        <p:nvSpPr>
          <p:cNvPr id="4" name="Content Placeholder 2"/>
          <p:cNvSpPr txBox="1">
            <a:spLocks/>
          </p:cNvSpPr>
          <p:nvPr/>
        </p:nvSpPr>
        <p:spPr>
          <a:xfrm>
            <a:off x="7406975" y="2136007"/>
            <a:ext cx="3780009" cy="31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REAL [n] </a:t>
            </a:r>
            <a:r>
              <a:rPr lang="en-US" sz="1600" dirty="0" err="1">
                <a:solidFill>
                  <a:srgbClr val="00B0F0"/>
                </a:solidFill>
              </a:rPr>
              <a:t>attribName</a:t>
            </a:r>
            <a:endParaRPr lang="en-US" sz="1600" dirty="0">
              <a:solidFill>
                <a:srgbClr val="00B0F0"/>
              </a:solidFill>
            </a:endParaRPr>
          </a:p>
        </p:txBody>
      </p:sp>
      <p:pic>
        <p:nvPicPr>
          <p:cNvPr id="5" name="Picture 4"/>
          <p:cNvPicPr>
            <a:picLocks noChangeAspect="1"/>
          </p:cNvPicPr>
          <p:nvPr/>
        </p:nvPicPr>
        <p:blipFill>
          <a:blip r:embed="rId2"/>
          <a:stretch>
            <a:fillRect/>
          </a:stretch>
        </p:blipFill>
        <p:spPr>
          <a:xfrm>
            <a:off x="6084411" y="3570203"/>
            <a:ext cx="5591955" cy="1810003"/>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156942" y="3735977"/>
            <a:ext cx="3302243" cy="1296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642550" y="5773001"/>
            <a:ext cx="9803027" cy="646331"/>
          </a:xfrm>
          <a:prstGeom prst="rect">
            <a:avLst/>
          </a:prstGeom>
        </p:spPr>
        <p:txBody>
          <a:bodyPr wrap="square">
            <a:spAutoFit/>
          </a:bodyPr>
          <a:lstStyle/>
          <a:p>
            <a:r>
              <a:rPr lang="en-US" sz="1200" dirty="0">
                <a:solidFill>
                  <a:srgbClr val="002060"/>
                </a:solidFill>
              </a:rPr>
              <a:t>456.3485107421875 has to do with how computers represent floating points:</a:t>
            </a:r>
          </a:p>
          <a:p>
            <a:r>
              <a:rPr lang="en-US" sz="1200" dirty="0">
                <a:solidFill>
                  <a:srgbClr val="002060"/>
                </a:solidFill>
              </a:rPr>
              <a:t>https://www.microsoft.com/en-us/microsoft-365/blog/2008/04/10/understanding-floating-point-precision-aka-why-does-excel-give-me-seemingly-wrong-answers/</a:t>
            </a:r>
          </a:p>
        </p:txBody>
      </p:sp>
    </p:spTree>
    <p:extLst>
      <p:ext uri="{BB962C8B-B14F-4D97-AF65-F5344CB8AC3E}">
        <p14:creationId xmlns:p14="http://schemas.microsoft.com/office/powerpoint/2010/main" val="13713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DECIMAL</a:t>
            </a:r>
          </a:p>
        </p:txBody>
      </p:sp>
      <p:sp>
        <p:nvSpPr>
          <p:cNvPr id="3" name="Rectangle 2"/>
          <p:cNvSpPr/>
          <p:nvPr/>
        </p:nvSpPr>
        <p:spPr>
          <a:xfrm>
            <a:off x="1104900" y="1728053"/>
            <a:ext cx="6096000" cy="3046988"/>
          </a:xfrm>
          <a:prstGeom prst="rect">
            <a:avLst/>
          </a:prstGeom>
        </p:spPr>
        <p:txBody>
          <a:bodyPr>
            <a:spAutoFit/>
          </a:bodyPr>
          <a:lstStyle/>
          <a:p>
            <a:pPr marL="285750" indent="-285750">
              <a:buFontTx/>
              <a:buChar char="-"/>
            </a:pPr>
            <a:r>
              <a:rPr lang="en-US" sz="1600" dirty="0">
                <a:solidFill>
                  <a:schemeClr val="tx2"/>
                </a:solidFill>
              </a:rPr>
              <a:t>A packed decimal value of </a:t>
            </a:r>
            <a:r>
              <a:rPr lang="en-US" sz="1600" i="1" dirty="0">
                <a:solidFill>
                  <a:schemeClr val="tx2"/>
                </a:solidFill>
              </a:rPr>
              <a:t>n</a:t>
            </a:r>
            <a:r>
              <a:rPr lang="en-US" sz="1600" dirty="0">
                <a:solidFill>
                  <a:schemeClr val="tx2"/>
                </a:solidFill>
              </a:rPr>
              <a:t> total digits. </a:t>
            </a:r>
          </a:p>
          <a:p>
            <a:pPr marL="285750" indent="-285750">
              <a:buFontTx/>
              <a:buChar char="-"/>
            </a:pPr>
            <a:r>
              <a:rPr lang="en-US" sz="1600" dirty="0">
                <a:solidFill>
                  <a:schemeClr val="tx2"/>
                </a:solidFill>
              </a:rPr>
              <a:t>If you have a fixed precision, use decimal instead of real.</a:t>
            </a:r>
          </a:p>
          <a:p>
            <a:endParaRPr lang="en-US" sz="1600" dirty="0">
              <a:solidFill>
                <a:schemeClr val="tx2"/>
              </a:solidFill>
            </a:endParaRPr>
          </a:p>
          <a:p>
            <a:pPr marL="285750" indent="-285750">
              <a:buFontTx/>
              <a:buChar char="-"/>
            </a:pPr>
            <a:r>
              <a:rPr lang="en-US" sz="1600" dirty="0">
                <a:solidFill>
                  <a:schemeClr val="tx2"/>
                </a:solidFill>
              </a:rPr>
              <a:t>n: total digits</a:t>
            </a:r>
          </a:p>
          <a:p>
            <a:pPr marL="285750" indent="-285750">
              <a:buFontTx/>
              <a:buChar char="-"/>
            </a:pPr>
            <a:r>
              <a:rPr lang="en-US" sz="1600">
                <a:solidFill>
                  <a:schemeClr val="tx2"/>
                </a:solidFill>
              </a:rPr>
              <a:t>[_y</a:t>
            </a:r>
            <a:r>
              <a:rPr lang="en-US" sz="1600" dirty="0">
                <a:solidFill>
                  <a:schemeClr val="tx2"/>
                </a:solidFill>
              </a:rPr>
              <a:t>]: Optional, if present, the </a:t>
            </a:r>
            <a:r>
              <a:rPr lang="en-US" sz="1600" i="1" dirty="0">
                <a:solidFill>
                  <a:schemeClr val="tx2"/>
                </a:solidFill>
              </a:rPr>
              <a:t>y</a:t>
            </a:r>
            <a:r>
              <a:rPr lang="en-US" sz="1600" dirty="0">
                <a:solidFill>
                  <a:schemeClr val="tx2"/>
                </a:solidFill>
              </a:rPr>
              <a:t> defines the number of decimal places in the value. </a:t>
            </a:r>
          </a:p>
          <a:p>
            <a:pPr marL="285750" indent="-285750">
              <a:buFontTx/>
              <a:buChar char="-"/>
            </a:pPr>
            <a:r>
              <a:rPr lang="en-US" sz="1600" dirty="0">
                <a:solidFill>
                  <a:schemeClr val="tx2"/>
                </a:solidFill>
              </a:rPr>
              <a:t>y &lt;= n</a:t>
            </a:r>
          </a:p>
          <a:p>
            <a:pPr marL="285750" indent="-285750">
              <a:buFontTx/>
              <a:buChar char="-"/>
            </a:pPr>
            <a:r>
              <a:rPr lang="en-US" sz="1600" dirty="0">
                <a:solidFill>
                  <a:schemeClr val="tx2"/>
                </a:solidFill>
              </a:rPr>
              <a:t>Max is 32 leading total.</a:t>
            </a:r>
          </a:p>
          <a:p>
            <a:pPr marL="285750" indent="-285750">
              <a:buFontTx/>
              <a:buChar char="-"/>
            </a:pPr>
            <a:r>
              <a:rPr lang="en-US" sz="1600" dirty="0">
                <a:solidFill>
                  <a:schemeClr val="tx2"/>
                </a:solidFill>
              </a:rPr>
              <a:t>[UNSIGNED]: Optional, if omitted the rightmost nibble holds the sign. </a:t>
            </a:r>
          </a:p>
          <a:p>
            <a:pPr marL="285750" indent="-285750">
              <a:buFontTx/>
              <a:buChar char="-"/>
            </a:pPr>
            <a:r>
              <a:rPr lang="en-US" sz="1600" dirty="0" err="1">
                <a:solidFill>
                  <a:schemeClr val="tx2"/>
                </a:solidFill>
              </a:rPr>
              <a:t>attribName</a:t>
            </a:r>
            <a:r>
              <a:rPr lang="en-US" sz="1600" dirty="0">
                <a:solidFill>
                  <a:schemeClr val="tx2"/>
                </a:solidFill>
              </a:rPr>
              <a:t>: The name by which the variable will be invoked</a:t>
            </a:r>
          </a:p>
          <a:p>
            <a:endParaRPr lang="en-US" sz="1600" dirty="0">
              <a:solidFill>
                <a:schemeClr val="tx2"/>
              </a:solidFill>
            </a:endParaRPr>
          </a:p>
        </p:txBody>
      </p:sp>
      <p:sp>
        <p:nvSpPr>
          <p:cNvPr id="4" name="Content Placeholder 2"/>
          <p:cNvSpPr txBox="1">
            <a:spLocks/>
          </p:cNvSpPr>
          <p:nvPr/>
        </p:nvSpPr>
        <p:spPr>
          <a:xfrm>
            <a:off x="7406975" y="1993557"/>
            <a:ext cx="4150711" cy="4613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[UNSIGNED] </a:t>
            </a:r>
            <a:r>
              <a:rPr lang="en-US" sz="1600" dirty="0" err="1">
                <a:solidFill>
                  <a:srgbClr val="00B0F0"/>
                </a:solidFill>
              </a:rPr>
              <a:t>DECIMALn</a:t>
            </a:r>
            <a:r>
              <a:rPr lang="en-US" sz="1600" dirty="0">
                <a:solidFill>
                  <a:srgbClr val="00B0F0"/>
                </a:solidFill>
              </a:rPr>
              <a:t> [_y]  </a:t>
            </a:r>
            <a:r>
              <a:rPr lang="en-US" sz="1600" dirty="0" err="1">
                <a:solidFill>
                  <a:srgbClr val="00B0F0"/>
                </a:solidFill>
              </a:rPr>
              <a:t>attribName</a:t>
            </a:r>
            <a:endParaRPr lang="en-US" sz="1600" dirty="0">
              <a:solidFill>
                <a:srgbClr val="00B0F0"/>
              </a:solidFill>
            </a:endParaRPr>
          </a:p>
        </p:txBody>
      </p:sp>
      <p:pic>
        <p:nvPicPr>
          <p:cNvPr id="6" name="Picture 5"/>
          <p:cNvPicPr>
            <a:picLocks noChangeAspect="1"/>
          </p:cNvPicPr>
          <p:nvPr/>
        </p:nvPicPr>
        <p:blipFill>
          <a:blip r:embed="rId2"/>
          <a:stretch>
            <a:fillRect/>
          </a:stretch>
        </p:blipFill>
        <p:spPr>
          <a:xfrm>
            <a:off x="1537654" y="4723919"/>
            <a:ext cx="3963096" cy="1317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763695" y="4322858"/>
            <a:ext cx="2991267" cy="362001"/>
          </a:xfrm>
          <a:prstGeom prst="rect">
            <a:avLst/>
          </a:prstGeom>
        </p:spPr>
      </p:pic>
      <p:sp>
        <p:nvSpPr>
          <p:cNvPr id="8" name="Rectangle 7"/>
          <p:cNvSpPr/>
          <p:nvPr/>
        </p:nvSpPr>
        <p:spPr>
          <a:xfrm>
            <a:off x="8625842" y="3749424"/>
            <a:ext cx="1277914" cy="338554"/>
          </a:xfrm>
          <a:prstGeom prst="rect">
            <a:avLst/>
          </a:prstGeom>
        </p:spPr>
        <p:txBody>
          <a:bodyPr wrap="none">
            <a:spAutoFit/>
          </a:bodyPr>
          <a:lstStyle/>
          <a:p>
            <a:r>
              <a:rPr lang="en-US" sz="1600" dirty="0">
                <a:solidFill>
                  <a:schemeClr val="tx2"/>
                </a:solidFill>
              </a:rPr>
              <a:t>How about?</a:t>
            </a:r>
            <a:endParaRPr lang="en-US" sz="1600" dirty="0"/>
          </a:p>
        </p:txBody>
      </p:sp>
      <p:pic>
        <p:nvPicPr>
          <p:cNvPr id="9" name="Picture 8"/>
          <p:cNvPicPr>
            <a:picLocks noChangeAspect="1"/>
          </p:cNvPicPr>
          <p:nvPr/>
        </p:nvPicPr>
        <p:blipFill>
          <a:blip r:embed="rId4"/>
          <a:stretch>
            <a:fillRect/>
          </a:stretch>
        </p:blipFill>
        <p:spPr>
          <a:xfrm>
            <a:off x="8350964" y="5049104"/>
            <a:ext cx="1552792" cy="333422"/>
          </a:xfrm>
          <a:prstGeom prst="rect">
            <a:avLst/>
          </a:prstGeom>
        </p:spPr>
      </p:pic>
      <p:sp>
        <p:nvSpPr>
          <p:cNvPr id="10" name="Rectangle 9"/>
          <p:cNvSpPr/>
          <p:nvPr/>
        </p:nvSpPr>
        <p:spPr>
          <a:xfrm>
            <a:off x="7883607" y="5725127"/>
            <a:ext cx="2899720" cy="461665"/>
          </a:xfrm>
          <a:prstGeom prst="rect">
            <a:avLst/>
          </a:prstGeom>
        </p:spPr>
        <p:txBody>
          <a:bodyPr wrap="square">
            <a:spAutoFit/>
          </a:bodyPr>
          <a:lstStyle/>
          <a:p>
            <a:pPr algn="ctr"/>
            <a:r>
              <a:rPr lang="en-US" sz="1200" dirty="0">
                <a:solidFill>
                  <a:srgbClr val="00B050"/>
                </a:solidFill>
                <a:latin typeface="Segoe UI" panose="020B0502040204020203" pitchFamily="34" charset="0"/>
              </a:rPr>
              <a:t>MOD operation with coercion applied. So: 123.45 % 99.9 = (DECIMAL3_1)23.5. </a:t>
            </a:r>
            <a:endParaRPr lang="en-US" sz="1200" b="0" i="0" dirty="0">
              <a:solidFill>
                <a:srgbClr val="00B050"/>
              </a:solidFill>
              <a:effectLst/>
              <a:latin typeface="Segoe UI" panose="020B0502040204020203" pitchFamily="34" charset="0"/>
            </a:endParaRPr>
          </a:p>
        </p:txBody>
      </p:sp>
    </p:spTree>
    <p:extLst>
      <p:ext uri="{BB962C8B-B14F-4D97-AF65-F5344CB8AC3E}">
        <p14:creationId xmlns:p14="http://schemas.microsoft.com/office/powerpoint/2010/main" val="270705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0"/>
                                        <p:tgtEl>
                                          <p:spTgt spid="10"/>
                                        </p:tgtEl>
                                      </p:cBhvr>
                                    </p:animEffect>
                                    <p:anim calcmode="lin" valueType="num">
                                      <p:cBhvr>
                                        <p:cTn id="13" dur="3000" fill="hold"/>
                                        <p:tgtEl>
                                          <p:spTgt spid="10"/>
                                        </p:tgtEl>
                                        <p:attrNameLst>
                                          <p:attrName>ppt_x</p:attrName>
                                        </p:attrNameLst>
                                      </p:cBhvr>
                                      <p:tavLst>
                                        <p:tav tm="0">
                                          <p:val>
                                            <p:strVal val="#ppt_x"/>
                                          </p:val>
                                        </p:tav>
                                        <p:tav tm="100000">
                                          <p:val>
                                            <p:strVal val="#ppt_x"/>
                                          </p:val>
                                        </p:tav>
                                      </p:tavLst>
                                    </p:anim>
                                    <p:anim calcmode="lin" valueType="num">
                                      <p:cBhvr>
                                        <p:cTn id="14" dur="3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BOOLEAN</a:t>
            </a:r>
          </a:p>
        </p:txBody>
      </p:sp>
      <p:sp>
        <p:nvSpPr>
          <p:cNvPr id="3" name="Rectangle 2"/>
          <p:cNvSpPr/>
          <p:nvPr/>
        </p:nvSpPr>
        <p:spPr>
          <a:xfrm>
            <a:off x="997808" y="1746990"/>
            <a:ext cx="5221759" cy="2154436"/>
          </a:xfrm>
          <a:prstGeom prst="rect">
            <a:avLst/>
          </a:prstGeom>
        </p:spPr>
        <p:txBody>
          <a:bodyPr wrap="square">
            <a:spAutoFit/>
          </a:bodyPr>
          <a:lstStyle/>
          <a:p>
            <a:pPr marL="285750" indent="-285750">
              <a:buFontTx/>
              <a:buChar char="-"/>
            </a:pPr>
            <a:r>
              <a:rPr lang="en-US" sz="1600" dirty="0">
                <a:solidFill>
                  <a:schemeClr val="tx2"/>
                </a:solidFill>
              </a:rPr>
              <a:t>TRUE or FALSE</a:t>
            </a:r>
          </a:p>
          <a:p>
            <a:pPr marL="285750" indent="-285750">
              <a:buFontTx/>
              <a:buChar char="-"/>
            </a:pPr>
            <a:endParaRPr lang="en-US" sz="1600" dirty="0">
              <a:solidFill>
                <a:schemeClr val="tx2"/>
              </a:solidFill>
            </a:endParaRPr>
          </a:p>
          <a:p>
            <a:pPr marL="285750" indent="-285750">
              <a:buFontTx/>
              <a:buChar char="-"/>
            </a:pPr>
            <a:r>
              <a:rPr lang="en-US" dirty="0">
                <a:solidFill>
                  <a:schemeClr val="tx2"/>
                </a:solidFill>
              </a:rPr>
              <a:t>When BOOLEAN is used in a RECORD structure, a single-byte integer containing one (1) or zero (0) is output.</a:t>
            </a:r>
          </a:p>
          <a:p>
            <a:pPr marL="285750" indent="-285750">
              <a:buFontTx/>
              <a:buChar char="-"/>
            </a:pPr>
            <a:r>
              <a:rPr lang="en-US" sz="1600" dirty="0" err="1">
                <a:solidFill>
                  <a:schemeClr val="tx2"/>
                </a:solidFill>
              </a:rPr>
              <a:t>attribName</a:t>
            </a:r>
            <a:r>
              <a:rPr lang="en-US" sz="1600" dirty="0">
                <a:solidFill>
                  <a:schemeClr val="tx2"/>
                </a:solidFill>
              </a:rPr>
              <a:t>: The name by which the variable will be invoked</a:t>
            </a:r>
          </a:p>
          <a:p>
            <a:pPr marL="285750" indent="-285750">
              <a:buFontTx/>
              <a:buChar char="-"/>
            </a:pPr>
            <a:endParaRPr lang="en-US" sz="1600" dirty="0">
              <a:solidFill>
                <a:schemeClr val="tx2"/>
              </a:solidFill>
            </a:endParaRPr>
          </a:p>
        </p:txBody>
      </p:sp>
      <p:sp>
        <p:nvSpPr>
          <p:cNvPr id="4" name="Content Placeholder 2"/>
          <p:cNvSpPr txBox="1">
            <a:spLocks/>
          </p:cNvSpPr>
          <p:nvPr/>
        </p:nvSpPr>
        <p:spPr>
          <a:xfrm>
            <a:off x="7233981" y="2597326"/>
            <a:ext cx="3780009" cy="31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BOOLEAN </a:t>
            </a:r>
            <a:r>
              <a:rPr lang="en-US" sz="1600" dirty="0" err="1">
                <a:solidFill>
                  <a:srgbClr val="00B0F0"/>
                </a:solidFill>
              </a:rPr>
              <a:t>attribName</a:t>
            </a:r>
            <a:endParaRPr lang="en-US" sz="1600" dirty="0">
              <a:solidFill>
                <a:srgbClr val="00B0F0"/>
              </a:solidFill>
            </a:endParaRPr>
          </a:p>
        </p:txBody>
      </p:sp>
      <p:pic>
        <p:nvPicPr>
          <p:cNvPr id="7" name="Picture 6"/>
          <p:cNvPicPr>
            <a:picLocks noChangeAspect="1"/>
          </p:cNvPicPr>
          <p:nvPr/>
        </p:nvPicPr>
        <p:blipFill>
          <a:blip r:embed="rId2"/>
          <a:stretch>
            <a:fillRect/>
          </a:stretch>
        </p:blipFill>
        <p:spPr>
          <a:xfrm>
            <a:off x="1625593" y="4247894"/>
            <a:ext cx="3792749" cy="1343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592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Math on Variables</a:t>
            </a:r>
          </a:p>
        </p:txBody>
      </p:sp>
      <p:sp>
        <p:nvSpPr>
          <p:cNvPr id="3" name="Rectangle 2"/>
          <p:cNvSpPr/>
          <p:nvPr/>
        </p:nvSpPr>
        <p:spPr>
          <a:xfrm>
            <a:off x="1104900" y="1728053"/>
            <a:ext cx="6096000" cy="1815882"/>
          </a:xfrm>
          <a:prstGeom prst="rect">
            <a:avLst/>
          </a:prstGeom>
        </p:spPr>
        <p:txBody>
          <a:bodyPr>
            <a:spAutoFit/>
          </a:bodyPr>
          <a:lstStyle/>
          <a:p>
            <a:r>
              <a:rPr lang="en-US" sz="1600" dirty="0">
                <a:solidFill>
                  <a:schemeClr val="tx2"/>
                </a:solidFill>
              </a:rPr>
              <a:t>Simple Math Operations </a:t>
            </a:r>
          </a:p>
          <a:p>
            <a:r>
              <a:rPr lang="en-US" sz="1600" dirty="0">
                <a:solidFill>
                  <a:schemeClr val="tx2"/>
                </a:solidFill>
              </a:rPr>
              <a:t>+</a:t>
            </a:r>
          </a:p>
          <a:p>
            <a:r>
              <a:rPr lang="en-US" sz="1600" dirty="0">
                <a:solidFill>
                  <a:schemeClr val="tx2"/>
                </a:solidFill>
              </a:rPr>
              <a:t>-</a:t>
            </a:r>
          </a:p>
          <a:p>
            <a:r>
              <a:rPr lang="en-US" sz="1600" dirty="0">
                <a:solidFill>
                  <a:schemeClr val="tx2"/>
                </a:solidFill>
              </a:rPr>
              <a:t>/</a:t>
            </a:r>
          </a:p>
          <a:p>
            <a:r>
              <a:rPr lang="en-US" sz="1600" dirty="0">
                <a:solidFill>
                  <a:schemeClr val="tx2"/>
                </a:solidFill>
              </a:rPr>
              <a:t>*</a:t>
            </a:r>
          </a:p>
          <a:p>
            <a:r>
              <a:rPr lang="en-US" sz="1600" dirty="0">
                <a:solidFill>
                  <a:schemeClr val="tx2"/>
                </a:solidFill>
              </a:rPr>
              <a:t>Order of Operation is important</a:t>
            </a:r>
          </a:p>
          <a:p>
            <a:endParaRPr lang="en-US" sz="1600" dirty="0">
              <a:solidFill>
                <a:schemeClr val="tx2"/>
              </a:solidFill>
            </a:endParaRPr>
          </a:p>
        </p:txBody>
      </p:sp>
      <p:pic>
        <p:nvPicPr>
          <p:cNvPr id="5" name="Picture 4"/>
          <p:cNvPicPr>
            <a:picLocks noChangeAspect="1"/>
          </p:cNvPicPr>
          <p:nvPr/>
        </p:nvPicPr>
        <p:blipFill>
          <a:blip r:embed="rId2"/>
          <a:stretch>
            <a:fillRect/>
          </a:stretch>
        </p:blipFill>
        <p:spPr>
          <a:xfrm>
            <a:off x="7092778" y="1863366"/>
            <a:ext cx="3318773" cy="2943063"/>
          </a:xfrm>
          <a:prstGeom prst="rect">
            <a:avLst/>
          </a:prstGeom>
        </p:spPr>
      </p:pic>
    </p:spTree>
    <p:extLst>
      <p:ext uri="{BB962C8B-B14F-4D97-AF65-F5344CB8AC3E}">
        <p14:creationId xmlns:p14="http://schemas.microsoft.com/office/powerpoint/2010/main" val="106856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67954" y="1530717"/>
            <a:ext cx="3842537" cy="1780894"/>
          </a:xfrm>
        </p:spPr>
        <p:txBody>
          <a:bodyPr>
            <a:normAutofit/>
          </a:bodyPr>
          <a:lstStyle/>
          <a:p>
            <a:pPr marL="0" indent="0">
              <a:buNone/>
            </a:pPr>
            <a:r>
              <a:rPr lang="en-US" sz="1600" dirty="0">
                <a:solidFill>
                  <a:schemeClr val="tx2"/>
                </a:solidFill>
                <a:latin typeface="Calibri" panose="020F0502020204030204" pitchFamily="34" charset="0"/>
                <a:cs typeface="Calibri" panose="020F0502020204030204" pitchFamily="34" charset="0"/>
              </a:rPr>
              <a:t>Used to display result. </a:t>
            </a:r>
          </a:p>
          <a:p>
            <a:pPr>
              <a:buFontTx/>
              <a:buChar char="-"/>
            </a:pPr>
            <a:r>
              <a:rPr lang="en-US" sz="1600" dirty="0">
                <a:solidFill>
                  <a:schemeClr val="tx2"/>
                </a:solidFill>
                <a:latin typeface="Calibri" panose="020F0502020204030204" pitchFamily="34" charset="0"/>
                <a:cs typeface="Calibri" panose="020F0502020204030204" pitchFamily="34" charset="0"/>
              </a:rPr>
              <a:t>OUTPUT: Optional, recommended.</a:t>
            </a:r>
          </a:p>
          <a:p>
            <a:pPr>
              <a:buFontTx/>
              <a:buChar char="-"/>
            </a:pPr>
            <a:r>
              <a:rPr lang="en-US" sz="1600" dirty="0">
                <a:solidFill>
                  <a:schemeClr val="tx2"/>
                </a:solidFill>
                <a:latin typeface="Calibri" panose="020F0502020204030204" pitchFamily="34" charset="0"/>
                <a:cs typeface="Calibri" panose="020F0502020204030204" pitchFamily="34" charset="0"/>
              </a:rPr>
              <a:t>NAMED: Optional, </a:t>
            </a:r>
            <a:r>
              <a:rPr lang="en-US" sz="1600" u="sng" dirty="0">
                <a:solidFill>
                  <a:schemeClr val="tx2"/>
                </a:solidFill>
                <a:latin typeface="Calibri" panose="020F0502020204030204" pitchFamily="34" charset="0"/>
                <a:cs typeface="Calibri" panose="020F0502020204030204" pitchFamily="34" charset="0"/>
              </a:rPr>
              <a:t>recommended</a:t>
            </a:r>
            <a:r>
              <a:rPr lang="en-US" sz="1600" dirty="0">
                <a:solidFill>
                  <a:schemeClr val="tx2"/>
                </a:solidFill>
                <a:latin typeface="Calibri" panose="020F0502020204030204" pitchFamily="34" charset="0"/>
                <a:cs typeface="Calibri" panose="020F0502020204030204" pitchFamily="34" charset="0"/>
              </a:rPr>
              <a:t>.</a:t>
            </a:r>
          </a:p>
          <a:p>
            <a:pPr marL="0" indent="0">
              <a:buNone/>
            </a:pPr>
            <a:endParaRPr lang="en-US" sz="1600" dirty="0">
              <a:solidFill>
                <a:schemeClr val="tx2"/>
              </a:solidFill>
              <a:latin typeface="Calibri" panose="020F0502020204030204" pitchFamily="34" charset="0"/>
              <a:cs typeface="Calibri" panose="020F0502020204030204" pitchFamily="34" charset="0"/>
            </a:endParaRPr>
          </a:p>
          <a:p>
            <a:pPr marL="0" indent="0">
              <a:buNone/>
            </a:pPr>
            <a:endParaRPr lang="en-US" sz="1600" dirty="0">
              <a:solidFill>
                <a:schemeClr val="tx1"/>
              </a:solidFill>
              <a:latin typeface="Calibri" panose="020F0502020204030204" pitchFamily="34" charset="0"/>
              <a:cs typeface="Calibri" panose="020F0502020204030204" pitchFamily="34" charset="0"/>
            </a:endParaRPr>
          </a:p>
        </p:txBody>
      </p:sp>
      <p:sp>
        <p:nvSpPr>
          <p:cNvPr id="11" name="Title 1"/>
          <p:cNvSpPr>
            <a:spLocks noGrp="1"/>
          </p:cNvSpPr>
          <p:nvPr>
            <p:ph type="title"/>
          </p:nvPr>
        </p:nvSpPr>
        <p:spPr>
          <a:xfrm>
            <a:off x="1104899" y="568410"/>
            <a:ext cx="4806503" cy="604751"/>
          </a:xfrm>
        </p:spPr>
        <p:txBody>
          <a:bodyPr>
            <a:normAutofit/>
          </a:bodyPr>
          <a:lstStyle/>
          <a:p>
            <a:r>
              <a:rPr lang="en-US" dirty="0">
                <a:solidFill>
                  <a:schemeClr val="tx2"/>
                </a:solidFill>
              </a:rPr>
              <a:t>Simple OUTPUT</a:t>
            </a:r>
          </a:p>
        </p:txBody>
      </p:sp>
      <p:sp>
        <p:nvSpPr>
          <p:cNvPr id="12" name="Content Placeholder 2"/>
          <p:cNvSpPr txBox="1">
            <a:spLocks/>
          </p:cNvSpPr>
          <p:nvPr/>
        </p:nvSpPr>
        <p:spPr>
          <a:xfrm>
            <a:off x="6301945" y="2226624"/>
            <a:ext cx="5354595" cy="1389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rgbClr val="00B0F0"/>
                </a:solidFill>
              </a:rPr>
              <a:t>OUTPUT(</a:t>
            </a:r>
            <a:r>
              <a:rPr lang="en-US" sz="1600" dirty="0" err="1">
                <a:solidFill>
                  <a:srgbClr val="00B0F0"/>
                </a:solidFill>
              </a:rPr>
              <a:t>attribName</a:t>
            </a:r>
            <a:r>
              <a:rPr lang="en-US" sz="1600" dirty="0">
                <a:solidFill>
                  <a:srgbClr val="00B0F0"/>
                </a:solidFill>
              </a:rPr>
              <a:t>);</a:t>
            </a:r>
          </a:p>
          <a:p>
            <a:pPr marL="457200" lvl="1" indent="0">
              <a:buNone/>
            </a:pPr>
            <a:r>
              <a:rPr lang="en-US" sz="1600" dirty="0">
                <a:solidFill>
                  <a:srgbClr val="00B0F0"/>
                </a:solidFill>
              </a:rPr>
              <a:t>OUTPUT(</a:t>
            </a:r>
            <a:r>
              <a:rPr lang="en-US" sz="1600" dirty="0" err="1">
                <a:solidFill>
                  <a:srgbClr val="00B0F0"/>
                </a:solidFill>
              </a:rPr>
              <a:t>attribName</a:t>
            </a:r>
            <a:r>
              <a:rPr lang="en-US" sz="1600" dirty="0">
                <a:solidFill>
                  <a:srgbClr val="00B0F0"/>
                </a:solidFill>
              </a:rPr>
              <a:t>, NAMED(‘</a:t>
            </a:r>
            <a:r>
              <a:rPr lang="en-US" sz="1600" dirty="0" err="1">
                <a:solidFill>
                  <a:srgbClr val="00B0F0"/>
                </a:solidFill>
              </a:rPr>
              <a:t>attribName_exp</a:t>
            </a:r>
            <a:r>
              <a:rPr lang="en-US" sz="1600" dirty="0">
                <a:solidFill>
                  <a:srgbClr val="00B0F0"/>
                </a:solidFill>
              </a:rPr>
              <a:t>’));</a:t>
            </a:r>
          </a:p>
          <a:p>
            <a:pPr marL="457200" lvl="1" indent="0">
              <a:buNone/>
            </a:pPr>
            <a:r>
              <a:rPr lang="en-US" sz="1600" dirty="0" err="1">
                <a:solidFill>
                  <a:srgbClr val="00B0F0"/>
                </a:solidFill>
              </a:rPr>
              <a:t>attribName</a:t>
            </a:r>
            <a:r>
              <a:rPr lang="en-US" sz="1600" dirty="0">
                <a:solidFill>
                  <a:srgbClr val="00B0F0"/>
                </a:solidFill>
              </a:rPr>
              <a:t>;</a:t>
            </a:r>
          </a:p>
        </p:txBody>
      </p:sp>
      <p:pic>
        <p:nvPicPr>
          <p:cNvPr id="2" name="Picture 1"/>
          <p:cNvPicPr>
            <a:picLocks noChangeAspect="1"/>
          </p:cNvPicPr>
          <p:nvPr/>
        </p:nvPicPr>
        <p:blipFill>
          <a:blip r:embed="rId2"/>
          <a:stretch>
            <a:fillRect/>
          </a:stretch>
        </p:blipFill>
        <p:spPr>
          <a:xfrm>
            <a:off x="6301945" y="3863291"/>
            <a:ext cx="5258534" cy="18004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455192" y="3101184"/>
            <a:ext cx="5268060" cy="3324689"/>
          </a:xfrm>
          <a:prstGeom prst="rect">
            <a:avLst/>
          </a:prstGeom>
        </p:spPr>
      </p:pic>
    </p:spTree>
    <p:extLst>
      <p:ext uri="{BB962C8B-B14F-4D97-AF65-F5344CB8AC3E}">
        <p14:creationId xmlns:p14="http://schemas.microsoft.com/office/powerpoint/2010/main" val="310778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Type Casting</a:t>
            </a:r>
          </a:p>
        </p:txBody>
      </p:sp>
      <p:pic>
        <p:nvPicPr>
          <p:cNvPr id="6" name="Picture 5">
            <a:extLst>
              <a:ext uri="{FF2B5EF4-FFF2-40B4-BE49-F238E27FC236}">
                <a16:creationId xmlns:a16="http://schemas.microsoft.com/office/drawing/2014/main" id="{1C11D15D-0CA0-4AC0-A707-7DD3E17EB484}"/>
              </a:ext>
            </a:extLst>
          </p:cNvPr>
          <p:cNvPicPr>
            <a:picLocks noChangeAspect="1"/>
          </p:cNvPicPr>
          <p:nvPr/>
        </p:nvPicPr>
        <p:blipFill>
          <a:blip r:embed="rId2"/>
          <a:stretch>
            <a:fillRect/>
          </a:stretch>
        </p:blipFill>
        <p:spPr>
          <a:xfrm>
            <a:off x="7505908" y="4256802"/>
            <a:ext cx="3003585" cy="1096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6B4F853C-E33C-4B4C-9987-BCEB1FDF9B99}"/>
              </a:ext>
            </a:extLst>
          </p:cNvPr>
          <p:cNvPicPr>
            <a:picLocks noChangeAspect="1"/>
          </p:cNvPicPr>
          <p:nvPr/>
        </p:nvPicPr>
        <p:blipFill>
          <a:blip r:embed="rId3"/>
          <a:stretch>
            <a:fillRect/>
          </a:stretch>
        </p:blipFill>
        <p:spPr>
          <a:xfrm>
            <a:off x="1215165" y="2037931"/>
            <a:ext cx="5222318" cy="35137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24D6B50-4EF1-43E1-B2C8-2A3EC4C304B6}"/>
              </a:ext>
            </a:extLst>
          </p:cNvPr>
          <p:cNvPicPr>
            <a:picLocks noChangeAspect="1"/>
          </p:cNvPicPr>
          <p:nvPr/>
        </p:nvPicPr>
        <p:blipFill>
          <a:blip r:embed="rId4"/>
          <a:stretch>
            <a:fillRect/>
          </a:stretch>
        </p:blipFill>
        <p:spPr>
          <a:xfrm>
            <a:off x="7854014" y="1946616"/>
            <a:ext cx="2401805" cy="538336"/>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497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solidFill>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1126194" y="2040198"/>
            <a:ext cx="6055119" cy="830997"/>
          </a:xfrm>
          <a:prstGeom prst="rect">
            <a:avLst/>
          </a:prstGeom>
        </p:spPr>
        <p:txBody>
          <a:bodyPr wrap="square">
            <a:spAutoFit/>
          </a:bodyPr>
          <a:lstStyle/>
          <a:p>
            <a:r>
              <a:rPr lang="en-US" sz="1600" dirty="0">
                <a:solidFill>
                  <a:schemeClr val="tx2"/>
                </a:solidFill>
              </a:rPr>
              <a:t>// Open </a:t>
            </a:r>
            <a:r>
              <a:rPr lang="en-US" sz="1600" dirty="0" err="1">
                <a:solidFill>
                  <a:schemeClr val="tx2"/>
                </a:solidFill>
              </a:rPr>
              <a:t>Types_Output.ecl</a:t>
            </a:r>
            <a:endParaRPr lang="en-US" sz="1600" dirty="0">
              <a:solidFill>
                <a:schemeClr val="tx2"/>
              </a:solidFill>
            </a:endParaRPr>
          </a:p>
          <a:p>
            <a:endParaRPr lang="en-US" sz="1600" dirty="0">
              <a:solidFill>
                <a:schemeClr val="tx2"/>
              </a:solidFill>
            </a:endParaRPr>
          </a:p>
          <a:p>
            <a:r>
              <a:rPr lang="en-US" sz="1600" dirty="0">
                <a:solidFill>
                  <a:schemeClr val="tx2"/>
                </a:solidFill>
              </a:rPr>
              <a:t>// Finish the TODO parts</a:t>
            </a:r>
          </a:p>
        </p:txBody>
      </p:sp>
      <p:pic>
        <p:nvPicPr>
          <p:cNvPr id="3" name="Picture 2"/>
          <p:cNvPicPr>
            <a:picLocks noChangeAspect="1"/>
          </p:cNvPicPr>
          <p:nvPr/>
        </p:nvPicPr>
        <p:blipFill>
          <a:blip r:embed="rId3"/>
          <a:stretch>
            <a:fillRect/>
          </a:stretch>
        </p:blipFill>
        <p:spPr>
          <a:xfrm>
            <a:off x="9635153" y="4687474"/>
            <a:ext cx="2139047" cy="369332"/>
          </a:xfrm>
          <a:prstGeom prst="rect">
            <a:avLst/>
          </a:prstGeom>
        </p:spPr>
      </p:pic>
      <p:sp>
        <p:nvSpPr>
          <p:cNvPr id="6" name="TextBox 5"/>
          <p:cNvSpPr txBox="1"/>
          <p:nvPr/>
        </p:nvSpPr>
        <p:spPr>
          <a:xfrm>
            <a:off x="10088299" y="4247289"/>
            <a:ext cx="1261884" cy="369332"/>
          </a:xfrm>
          <a:prstGeom prst="rect">
            <a:avLst/>
          </a:prstGeom>
          <a:noFill/>
        </p:spPr>
        <p:txBody>
          <a:bodyPr wrap="none" rtlCol="0">
            <a:spAutoFit/>
          </a:bodyPr>
          <a:lstStyle/>
          <a:p>
            <a:r>
              <a:rPr lang="en-US" b="1" dirty="0">
                <a:solidFill>
                  <a:srgbClr val="00B0F0"/>
                </a:solidFill>
              </a:rPr>
              <a:t>WU Name</a:t>
            </a:r>
          </a:p>
        </p:txBody>
      </p:sp>
    </p:spTree>
    <p:extLst>
      <p:ext uri="{BB962C8B-B14F-4D97-AF65-F5344CB8AC3E}">
        <p14:creationId xmlns:p14="http://schemas.microsoft.com/office/powerpoint/2010/main" val="101387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CloudIDE</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9081076" cy="2862322"/>
          </a:xfrm>
          <a:prstGeom prst="rect">
            <a:avLst/>
          </a:prstGeom>
        </p:spPr>
        <p:txBody>
          <a:bodyPr wrap="none">
            <a:spAutoFit/>
          </a:bodyPr>
          <a:lstStyle/>
          <a:p>
            <a:r>
              <a:rPr lang="en-US" dirty="0">
                <a:solidFill>
                  <a:schemeClr val="tx2"/>
                </a:solidFill>
              </a:rPr>
              <a:t>CloudIDE is our cloud-based IDE which developers can simply login and start coding.</a:t>
            </a:r>
          </a:p>
          <a:p>
            <a:endParaRPr lang="en-US" dirty="0">
              <a:solidFill>
                <a:schemeClr val="tx2"/>
              </a:solidFill>
            </a:endParaRPr>
          </a:p>
          <a:p>
            <a:r>
              <a:rPr lang="en-US" dirty="0">
                <a:solidFill>
                  <a:schemeClr val="tx2"/>
                </a:solidFill>
              </a:rPr>
              <a:t>Code source:</a:t>
            </a:r>
          </a:p>
          <a:p>
            <a:r>
              <a:rPr lang="en-US" dirty="0">
                <a:solidFill>
                  <a:schemeClr val="tx2"/>
                </a:solidFill>
                <a:highlight>
                  <a:srgbClr val="FFFF00"/>
                </a:highlight>
              </a:rPr>
              <a:t>Providing the workspace link later</a:t>
            </a:r>
          </a:p>
          <a:p>
            <a:endParaRPr lang="en-US" dirty="0">
              <a:solidFill>
                <a:schemeClr val="tx2"/>
              </a:solidFill>
              <a:highlight>
                <a:srgbClr val="FFFF00"/>
              </a:highlight>
            </a:endParaRPr>
          </a:p>
          <a:p>
            <a:pPr marL="285750" indent="-285750">
              <a:buFont typeface="Arial" panose="020B0604020202020204" pitchFamily="34" charset="0"/>
              <a:buChar char="•"/>
            </a:pPr>
            <a:r>
              <a:rPr lang="en-US" dirty="0">
                <a:solidFill>
                  <a:schemeClr val="tx2"/>
                </a:solidFill>
              </a:rPr>
              <a:t>Select Register</a:t>
            </a:r>
          </a:p>
          <a:p>
            <a:pPr marL="285750" indent="-285750">
              <a:buFont typeface="Arial" panose="020B0604020202020204" pitchFamily="34" charset="0"/>
              <a:buChar char="•"/>
            </a:pPr>
            <a:r>
              <a:rPr lang="en-US" dirty="0">
                <a:solidFill>
                  <a:schemeClr val="tx2"/>
                </a:solidFill>
              </a:rPr>
              <a:t>Enter information</a:t>
            </a:r>
          </a:p>
          <a:p>
            <a:pPr marL="285750" indent="-285750">
              <a:buFont typeface="Arial" panose="020B0604020202020204" pitchFamily="34" charset="0"/>
              <a:buChar char="•"/>
            </a:pPr>
            <a:r>
              <a:rPr lang="en-US" dirty="0">
                <a:solidFill>
                  <a:schemeClr val="tx2"/>
                </a:solidFill>
              </a:rPr>
              <a:t>Select Create Account </a:t>
            </a:r>
          </a:p>
          <a:p>
            <a:pPr marL="285750" indent="-285750">
              <a:buFont typeface="Arial" panose="020B0604020202020204" pitchFamily="34" charset="0"/>
              <a:buChar char="•"/>
            </a:pPr>
            <a:r>
              <a:rPr lang="en-US" dirty="0">
                <a:solidFill>
                  <a:schemeClr val="tx2"/>
                </a:solidFill>
              </a:rPr>
              <a:t>A confirmation email is sent</a:t>
            </a:r>
          </a:p>
          <a:p>
            <a:pPr marL="285750" indent="-285750">
              <a:buFont typeface="Arial" panose="020B0604020202020204" pitchFamily="34" charset="0"/>
              <a:buChar char="•"/>
            </a:pPr>
            <a:r>
              <a:rPr lang="en-US" dirty="0">
                <a:solidFill>
                  <a:schemeClr val="tx2"/>
                </a:solidFill>
              </a:rPr>
              <a:t>Confirm the account</a:t>
            </a:r>
          </a:p>
        </p:txBody>
      </p:sp>
      <p:pic>
        <p:nvPicPr>
          <p:cNvPr id="5" name="Picture 4">
            <a:extLst>
              <a:ext uri="{FF2B5EF4-FFF2-40B4-BE49-F238E27FC236}">
                <a16:creationId xmlns:a16="http://schemas.microsoft.com/office/drawing/2014/main" id="{A09E64F8-8A44-42C8-A01A-51F9EE759B31}"/>
              </a:ext>
            </a:extLst>
          </p:cNvPr>
          <p:cNvPicPr>
            <a:picLocks noChangeAspect="1"/>
          </p:cNvPicPr>
          <p:nvPr/>
        </p:nvPicPr>
        <p:blipFill>
          <a:blip r:embed="rId2"/>
          <a:stretch>
            <a:fillRect/>
          </a:stretch>
        </p:blipFill>
        <p:spPr>
          <a:xfrm>
            <a:off x="6589514" y="2614671"/>
            <a:ext cx="3596462" cy="2530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873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05ED-063B-410A-BD9A-BC267A98A529}"/>
              </a:ext>
            </a:extLst>
          </p:cNvPr>
          <p:cNvSpPr>
            <a:spLocks noGrp="1"/>
          </p:cNvSpPr>
          <p:nvPr>
            <p:ph type="title"/>
          </p:nvPr>
        </p:nvSpPr>
        <p:spPr/>
        <p:txBody>
          <a:bodyPr/>
          <a:lstStyle/>
          <a:p>
            <a:pPr algn="ctr"/>
            <a:r>
              <a:rPr lang="en-US" dirty="0"/>
              <a:t>Data Structure &amp; validation</a:t>
            </a:r>
          </a:p>
        </p:txBody>
      </p:sp>
    </p:spTree>
    <p:extLst>
      <p:ext uri="{BB962C8B-B14F-4D97-AF65-F5344CB8AC3E}">
        <p14:creationId xmlns:p14="http://schemas.microsoft.com/office/powerpoint/2010/main" val="3480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906162" y="1935544"/>
            <a:ext cx="6096000" cy="3970318"/>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Structure</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Validation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Record layout</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Dataset</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Choosen</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Sort</a:t>
            </a: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Filter</a:t>
            </a:r>
          </a:p>
          <a:p>
            <a:pPr marL="742950" lvl="1" indent="-285750">
              <a:buFont typeface="Arial" panose="020B0604020202020204" pitchFamily="34" charset="0"/>
              <a:buChar char="•"/>
              <a:defRPr/>
            </a:pPr>
            <a:r>
              <a:rPr lang="en-US">
                <a:solidFill>
                  <a:srgbClr val="000000"/>
                </a:solidFill>
                <a:effectLst>
                  <a:outerShdw blurRad="38100" dist="38100" dir="2700000" algn="tl">
                    <a:srgbClr val="FFFFFF"/>
                  </a:outerShdw>
                </a:effectLst>
              </a:rPr>
              <a:t>Set</a:t>
            </a:r>
            <a:endParaRPr lang="en-US" dirty="0">
              <a:solidFill>
                <a:srgbClr val="000000"/>
              </a:solidFill>
              <a:effectLst>
                <a:outerShdw blurRad="38100" dist="38100" dir="2700000" algn="tl">
                  <a:srgbClr val="FFFFFF"/>
                </a:outerShdw>
              </a:effectLst>
            </a:endParaRPr>
          </a:p>
          <a:p>
            <a:pPr marL="742950" lvl="1"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Math functions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53805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Structure</a:t>
            </a:r>
          </a:p>
        </p:txBody>
      </p:sp>
      <p:sp>
        <p:nvSpPr>
          <p:cNvPr id="3" name="Rectangle 2"/>
          <p:cNvSpPr/>
          <p:nvPr/>
        </p:nvSpPr>
        <p:spPr>
          <a:xfrm>
            <a:off x="906162" y="1935544"/>
            <a:ext cx="9341708" cy="2862322"/>
          </a:xfrm>
          <a:prstGeom prst="rect">
            <a:avLst/>
          </a:prstGeom>
        </p:spPr>
        <p:txBody>
          <a:bodyPr wrap="square">
            <a:spAutoFit/>
          </a:bodyPr>
          <a:lstStyle/>
          <a:p>
            <a:pPr>
              <a:defRPr/>
            </a:pPr>
            <a:r>
              <a:rPr lang="en-US" dirty="0">
                <a:solidFill>
                  <a:srgbClr val="000000"/>
                </a:solidFill>
                <a:effectLst>
                  <a:outerShdw blurRad="38100" dist="38100" dir="2700000" algn="tl">
                    <a:srgbClr val="FFFFFF"/>
                  </a:outerShdw>
                </a:effectLst>
              </a:rPr>
              <a:t>Data structure is about data management, storage format, retrieving and processing it. </a:t>
            </a:r>
          </a:p>
          <a:p>
            <a:pPr>
              <a:defRPr/>
            </a:pPr>
            <a:endParaRPr lang="en-US" dirty="0">
              <a:solidFill>
                <a:srgbClr val="000000"/>
              </a:solidFill>
              <a:effectLst>
                <a:outerShdw blurRad="38100" dist="38100" dir="2700000" algn="tl">
                  <a:srgbClr val="FFFFFF"/>
                </a:outerShdw>
              </a:effectLst>
            </a:endParaRPr>
          </a:p>
          <a:p>
            <a:pPr marL="285750" indent="-285750">
              <a:buFontTx/>
              <a:buChar char="-"/>
              <a:defRPr/>
            </a:pPr>
            <a:r>
              <a:rPr lang="en-US" dirty="0">
                <a:solidFill>
                  <a:srgbClr val="000000"/>
                </a:solidFill>
                <a:effectLst>
                  <a:outerShdw blurRad="38100" dist="38100" dir="2700000" algn="tl">
                    <a:srgbClr val="FFFFFF"/>
                  </a:outerShdw>
                </a:effectLst>
              </a:rPr>
              <a:t>A collection of data types which are stored and organized for further usage.</a:t>
            </a:r>
          </a:p>
          <a:p>
            <a:pPr marL="285750" indent="-285750">
              <a:buFontTx/>
              <a:buChar char="-"/>
              <a:defRPr/>
            </a:pPr>
            <a:endParaRPr lang="en-US" dirty="0">
              <a:solidFill>
                <a:srgbClr val="000000"/>
              </a:solidFill>
              <a:effectLst>
                <a:outerShdw blurRad="38100" dist="38100" dir="2700000" algn="tl">
                  <a:srgbClr val="FFFFFF"/>
                </a:outerShdw>
              </a:effectLst>
            </a:endParaRPr>
          </a:p>
          <a:p>
            <a:pPr>
              <a:defRPr/>
            </a:pPr>
            <a:r>
              <a:rPr lang="en-US" dirty="0">
                <a:solidFill>
                  <a:srgbClr val="000000"/>
                </a:solidFill>
                <a:effectLst>
                  <a:outerShdw blurRad="38100" dist="38100" dir="2700000" algn="tl">
                    <a:srgbClr val="FFFFFF"/>
                  </a:outerShdw>
                </a:effectLst>
              </a:rPr>
              <a:t>Benefits:</a:t>
            </a:r>
          </a:p>
          <a:p>
            <a:pPr marL="285750" indent="-285750">
              <a:buFontTx/>
              <a:buChar char="-"/>
              <a:defRPr/>
            </a:pPr>
            <a:r>
              <a:rPr lang="en-US" dirty="0">
                <a:solidFill>
                  <a:srgbClr val="000000"/>
                </a:solidFill>
                <a:effectLst>
                  <a:outerShdw blurRad="38100" dist="38100" dir="2700000" algn="tl">
                    <a:srgbClr val="FFFFFF"/>
                  </a:outerShdw>
                </a:effectLst>
              </a:rPr>
              <a:t>Increased efficiency </a:t>
            </a:r>
          </a:p>
          <a:p>
            <a:pPr marL="285750" indent="-285750">
              <a:buFontTx/>
              <a:buChar char="-"/>
              <a:defRPr/>
            </a:pPr>
            <a:r>
              <a:rPr lang="en-US" dirty="0">
                <a:solidFill>
                  <a:srgbClr val="000000"/>
                </a:solidFill>
                <a:effectLst>
                  <a:outerShdw blurRad="38100" dist="38100" dir="2700000" algn="tl">
                    <a:srgbClr val="FFFFFF"/>
                  </a:outerShdw>
                </a:effectLst>
              </a:rPr>
              <a:t>Easy modification</a:t>
            </a:r>
          </a:p>
          <a:p>
            <a:pPr marL="285750" indent="-285750">
              <a:buFontTx/>
              <a:buChar char="-"/>
              <a:defRPr/>
            </a:pPr>
            <a:r>
              <a:rPr lang="en-US" dirty="0">
                <a:solidFill>
                  <a:srgbClr val="000000"/>
                </a:solidFill>
                <a:effectLst>
                  <a:outerShdw blurRad="38100" dist="38100" dir="2700000" algn="tl">
                    <a:srgbClr val="FFFFFF"/>
                  </a:outerShdw>
                </a:effectLst>
              </a:rPr>
              <a:t>Easy access to data </a:t>
            </a:r>
          </a:p>
          <a:p>
            <a:pP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5934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a:t>
            </a:r>
            <a:endParaRPr lang="en-US" dirty="0">
              <a:solidFill>
                <a:schemeClr val="tx2"/>
              </a:solidFill>
            </a:endParaRPr>
          </a:p>
        </p:txBody>
      </p:sp>
      <p:sp>
        <p:nvSpPr>
          <p:cNvPr id="3" name="Rectangle 2"/>
          <p:cNvSpPr/>
          <p:nvPr/>
        </p:nvSpPr>
        <p:spPr>
          <a:xfrm>
            <a:off x="996778" y="2325009"/>
            <a:ext cx="6096000" cy="3365024"/>
          </a:xfrm>
          <a:prstGeom prst="rect">
            <a:avLst/>
          </a:prstGeom>
        </p:spPr>
        <p:txBody>
          <a:bodyPr>
            <a:spAutoFit/>
          </a:bodyPr>
          <a:lstStyle/>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Linear representation of file’s record structure.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the layout of fields.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fields types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the </a:t>
            </a:r>
            <a:r>
              <a:rPr lang="en-US" u="sng" dirty="0">
                <a:solidFill>
                  <a:schemeClr val="tx2"/>
                </a:solidFill>
                <a:effectLst>
                  <a:outerShdw blurRad="38100" dist="38100" dir="2700000" algn="tl">
                    <a:srgbClr val="FFFFFF"/>
                  </a:outerShdw>
                </a:effectLst>
              </a:rPr>
              <a:t>order</a:t>
            </a:r>
            <a:r>
              <a:rPr lang="en-US" dirty="0">
                <a:solidFill>
                  <a:schemeClr val="tx2"/>
                </a:solidFill>
                <a:effectLst>
                  <a:outerShdw blurRad="38100" dist="38100" dir="2700000" algn="tl">
                    <a:srgbClr val="FFFFFF"/>
                  </a:outerShdw>
                </a:effectLst>
              </a:rPr>
              <a:t> of fields</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It can include child record.</a:t>
            </a:r>
          </a:p>
          <a:p>
            <a:pPr marL="742950" lvl="1"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A dataset within dataset </a:t>
            </a:r>
          </a:p>
          <a:p>
            <a:pPr marL="285750" indent="-285750">
              <a:lnSpc>
                <a:spcPct val="150000"/>
              </a:lnSpc>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lnSpc>
                <a:spcPct val="150000"/>
              </a:lnSpc>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pic>
        <p:nvPicPr>
          <p:cNvPr id="1032" name="Picture 8" descr="3d Man Writing Images, Stock Photos &amp; Vectors | Shutterstock">
            <a:extLst>
              <a:ext uri="{FF2B5EF4-FFF2-40B4-BE49-F238E27FC236}">
                <a16:creationId xmlns:a16="http://schemas.microsoft.com/office/drawing/2014/main" id="{83812660-8DE5-4B4E-B36B-D6A809691F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 t="-609" r="-492" b="7084"/>
          <a:stretch/>
        </p:blipFill>
        <p:spPr bwMode="auto">
          <a:xfrm>
            <a:off x="7290262" y="2325009"/>
            <a:ext cx="3570836" cy="26983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2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 - Standalone</a:t>
            </a:r>
            <a:endParaRPr lang="en-US" dirty="0">
              <a:solidFill>
                <a:schemeClr val="tx2"/>
              </a:solidFill>
            </a:endParaRPr>
          </a:p>
        </p:txBody>
      </p:sp>
      <p:sp>
        <p:nvSpPr>
          <p:cNvPr id="3" name="Rectangle 2"/>
          <p:cNvSpPr/>
          <p:nvPr/>
        </p:nvSpPr>
        <p:spPr>
          <a:xfrm>
            <a:off x="994598" y="1647326"/>
            <a:ext cx="6096000" cy="3939540"/>
          </a:xfrm>
          <a:prstGeom prst="rect">
            <a:avLst/>
          </a:prstGeom>
        </p:spPr>
        <p:txBody>
          <a:bodyPr>
            <a:spAutoFit/>
          </a:bodyPr>
          <a:lstStyle/>
          <a:p>
            <a:pPr>
              <a:spcBef>
                <a:spcPts val="1200"/>
              </a:spcBef>
              <a:defRPr/>
            </a:pPr>
            <a:r>
              <a:rPr lang="en-US" sz="1600" dirty="0">
                <a:solidFill>
                  <a:schemeClr val="tx2"/>
                </a:solidFill>
                <a:effectLst>
                  <a:outerShdw blurRad="38100" dist="38100" dir="2700000" algn="tl">
                    <a:srgbClr val="FFFFFF"/>
                  </a:outerShdw>
                </a:effectLst>
              </a:rPr>
              <a:t>Standalone Record Structure:</a:t>
            </a:r>
          </a:p>
          <a:p>
            <a:pPr marL="285750" indent="-285750">
              <a:spcBef>
                <a:spcPts val="1200"/>
              </a:spcBef>
              <a:buFontTx/>
              <a:buChar char="-"/>
              <a:defRPr/>
            </a:pPr>
            <a:r>
              <a:rPr lang="en-US" sz="1600" dirty="0" err="1">
                <a:solidFill>
                  <a:schemeClr val="tx2"/>
                </a:solidFill>
                <a:latin typeface="Consolas" panose="020B0609020204030204" pitchFamily="49" charset="0"/>
              </a:rPr>
              <a:t>attrLayout</a:t>
            </a:r>
            <a:r>
              <a:rPr lang="en-US" sz="1600" dirty="0">
                <a:solidFill>
                  <a:schemeClr val="tx2"/>
                </a:solidFill>
                <a:latin typeface="Consolas" panose="020B0609020204030204" pitchFamily="49" charset="0"/>
              </a:rPr>
              <a:t>: </a:t>
            </a:r>
            <a:r>
              <a:rPr lang="en-US" sz="1600" dirty="0">
                <a:solidFill>
                  <a:schemeClr val="tx2"/>
                </a:solidFill>
              </a:rPr>
              <a:t>The name by which the record will be invoked</a:t>
            </a:r>
          </a:p>
          <a:p>
            <a:pPr marL="285750" indent="-285750">
              <a:spcBef>
                <a:spcPts val="1200"/>
              </a:spcBef>
              <a:buFontTx/>
              <a:buChar char="-"/>
              <a:defRPr/>
            </a:pPr>
            <a:r>
              <a:rPr lang="en-US" sz="1600" dirty="0">
                <a:solidFill>
                  <a:schemeClr val="tx2"/>
                </a:solidFill>
              </a:rPr>
              <a:t>RECORD: ECL Keyword, required</a:t>
            </a:r>
          </a:p>
          <a:p>
            <a:pPr marL="285750" indent="-285750">
              <a:spcBef>
                <a:spcPts val="1200"/>
              </a:spcBef>
              <a:buFontTx/>
              <a:buChar char="-"/>
              <a:defRPr/>
            </a:pPr>
            <a:r>
              <a:rPr lang="en-US" sz="1600" dirty="0" err="1">
                <a:solidFill>
                  <a:schemeClr val="tx2"/>
                </a:solidFill>
              </a:rPr>
              <a:t>data_type</a:t>
            </a:r>
            <a:r>
              <a:rPr lang="en-US" sz="1600" dirty="0">
                <a:solidFill>
                  <a:schemeClr val="tx2"/>
                </a:solidFill>
              </a:rPr>
              <a:t>: Data type of the field (string, integer, Boolean, …)</a:t>
            </a:r>
          </a:p>
          <a:p>
            <a:pPr marL="285750" indent="-285750">
              <a:spcBef>
                <a:spcPts val="1200"/>
              </a:spcBef>
              <a:buFontTx/>
              <a:buChar char="-"/>
              <a:defRPr/>
            </a:pPr>
            <a:r>
              <a:rPr lang="en-US" sz="1600" dirty="0">
                <a:solidFill>
                  <a:schemeClr val="tx2"/>
                </a:solidFill>
              </a:rPr>
              <a:t>fieldname: The name by which the field will be invoked</a:t>
            </a:r>
          </a:p>
          <a:p>
            <a:pPr marL="285750" indent="-285750">
              <a:spcBef>
                <a:spcPts val="1200"/>
              </a:spcBef>
              <a:buFontTx/>
              <a:buChar char="-"/>
              <a:defRPr/>
            </a:pPr>
            <a:r>
              <a:rPr lang="en-US" sz="1600" dirty="0">
                <a:solidFill>
                  <a:schemeClr val="tx2"/>
                </a:solidFill>
              </a:rPr>
              <a:t>END: Indicates the end of record layout</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4" name="Picture 3"/>
          <p:cNvPicPr>
            <a:picLocks noChangeAspect="1"/>
          </p:cNvPicPr>
          <p:nvPr/>
        </p:nvPicPr>
        <p:blipFill>
          <a:blip r:embed="rId2"/>
          <a:stretch>
            <a:fillRect/>
          </a:stretch>
        </p:blipFill>
        <p:spPr>
          <a:xfrm>
            <a:off x="1444651" y="4171358"/>
            <a:ext cx="2695951" cy="2152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889460" y="2294965"/>
            <a:ext cx="3019370" cy="1704114"/>
          </a:xfrm>
          <a:prstGeom prst="rect">
            <a:avLst/>
          </a:prstGeom>
          <a:ln w="38100" cap="sq">
            <a:solidFill>
              <a:srgbClr val="FF3399"/>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602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 - Inline</a:t>
            </a:r>
            <a:endParaRPr lang="en-US" dirty="0">
              <a:solidFill>
                <a:schemeClr val="tx2"/>
              </a:solidFill>
            </a:endParaRPr>
          </a:p>
        </p:txBody>
      </p:sp>
      <p:sp>
        <p:nvSpPr>
          <p:cNvPr id="3" name="Rectangle 2"/>
          <p:cNvSpPr/>
          <p:nvPr/>
        </p:nvSpPr>
        <p:spPr>
          <a:xfrm>
            <a:off x="1021492" y="1708403"/>
            <a:ext cx="6096000" cy="3539430"/>
          </a:xfrm>
          <a:prstGeom prst="rect">
            <a:avLst/>
          </a:prstGeom>
        </p:spPr>
        <p:txBody>
          <a:bodyPr>
            <a:spAutoFit/>
          </a:bodyPr>
          <a:lstStyle/>
          <a:p>
            <a:pPr>
              <a:spcBef>
                <a:spcPts val="1200"/>
              </a:spcBef>
              <a:defRPr/>
            </a:pPr>
            <a:r>
              <a:rPr lang="en-US" sz="1600" dirty="0">
                <a:solidFill>
                  <a:schemeClr val="tx2"/>
                </a:solidFill>
                <a:effectLst>
                  <a:outerShdw blurRad="38100" dist="38100" dir="2700000" algn="tl">
                    <a:srgbClr val="FFFFFF"/>
                  </a:outerShdw>
                </a:effectLst>
              </a:rPr>
              <a:t>Inline Record Structure:</a:t>
            </a:r>
          </a:p>
          <a:p>
            <a:pPr>
              <a:spcBef>
                <a:spcPts val="1200"/>
              </a:spcBef>
              <a:defRPr/>
            </a:pPr>
            <a:r>
              <a:rPr lang="en-US" sz="1600" dirty="0">
                <a:solidFill>
                  <a:schemeClr val="tx2"/>
                </a:solidFill>
                <a:effectLst>
                  <a:outerShdw blurRad="38100" dist="38100" dir="2700000" algn="tl">
                    <a:srgbClr val="FFFFFF"/>
                  </a:outerShdw>
                </a:effectLst>
              </a:rPr>
              <a:t>No reserved keyword</a:t>
            </a:r>
          </a:p>
          <a:p>
            <a:pPr marL="285750" indent="-285750">
              <a:spcBef>
                <a:spcPts val="1200"/>
              </a:spcBef>
              <a:buFontTx/>
              <a:buChar char="-"/>
              <a:defRPr/>
            </a:pPr>
            <a:r>
              <a:rPr lang="en-US" sz="1600" dirty="0" err="1">
                <a:solidFill>
                  <a:schemeClr val="tx2"/>
                </a:solidFill>
                <a:latin typeface="Consolas" panose="020B0609020204030204" pitchFamily="49" charset="0"/>
              </a:rPr>
              <a:t>attrLayout</a:t>
            </a:r>
            <a:r>
              <a:rPr lang="en-US" sz="1600" dirty="0">
                <a:solidFill>
                  <a:schemeClr val="tx2"/>
                </a:solidFill>
                <a:latin typeface="Consolas" panose="020B0609020204030204" pitchFamily="49" charset="0"/>
              </a:rPr>
              <a:t>: </a:t>
            </a:r>
            <a:r>
              <a:rPr lang="en-US" sz="1600" dirty="0">
                <a:solidFill>
                  <a:schemeClr val="tx2"/>
                </a:solidFill>
              </a:rPr>
              <a:t>The name by which the record will be invoked</a:t>
            </a:r>
          </a:p>
          <a:p>
            <a:pPr marL="285750" indent="-285750">
              <a:spcBef>
                <a:spcPts val="1200"/>
              </a:spcBef>
              <a:buFontTx/>
              <a:buChar char="-"/>
              <a:defRPr/>
            </a:pPr>
            <a:r>
              <a:rPr lang="en-US" sz="1600" dirty="0" err="1">
                <a:solidFill>
                  <a:schemeClr val="tx2"/>
                </a:solidFill>
              </a:rPr>
              <a:t>data_type</a:t>
            </a:r>
            <a:r>
              <a:rPr lang="en-US" sz="1600" dirty="0">
                <a:solidFill>
                  <a:schemeClr val="tx2"/>
                </a:solidFill>
              </a:rPr>
              <a:t>: Data type of the field (string, integer, Boolean, …)</a:t>
            </a:r>
          </a:p>
          <a:p>
            <a:pPr marL="285750" indent="-285750">
              <a:spcBef>
                <a:spcPts val="1200"/>
              </a:spcBef>
              <a:buFontTx/>
              <a:buChar char="-"/>
              <a:defRPr/>
            </a:pPr>
            <a:r>
              <a:rPr lang="en-US" sz="1600" dirty="0">
                <a:solidFill>
                  <a:schemeClr val="tx2"/>
                </a:solidFill>
              </a:rPr>
              <a:t>fieldname: The name by which the field will be invoked</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7" name="Picture 6"/>
          <p:cNvPicPr>
            <a:picLocks noChangeAspect="1"/>
          </p:cNvPicPr>
          <p:nvPr/>
        </p:nvPicPr>
        <p:blipFill>
          <a:blip r:embed="rId2"/>
          <a:stretch>
            <a:fillRect/>
          </a:stretch>
        </p:blipFill>
        <p:spPr>
          <a:xfrm>
            <a:off x="7934208" y="2187387"/>
            <a:ext cx="2590776" cy="1462735"/>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2051063" y="3962532"/>
            <a:ext cx="2495898" cy="2124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4457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 Options</a:t>
            </a:r>
            <a:endParaRPr lang="en-US" dirty="0">
              <a:solidFill>
                <a:schemeClr val="tx2"/>
              </a:solidFill>
            </a:endParaRPr>
          </a:p>
        </p:txBody>
      </p:sp>
      <p:sp>
        <p:nvSpPr>
          <p:cNvPr id="3" name="Rectangle 2"/>
          <p:cNvSpPr/>
          <p:nvPr/>
        </p:nvSpPr>
        <p:spPr>
          <a:xfrm>
            <a:off x="1021492" y="1708403"/>
            <a:ext cx="7306720" cy="5632311"/>
          </a:xfrm>
          <a:prstGeom prst="rect">
            <a:avLst/>
          </a:prstGeom>
        </p:spPr>
        <p:txBody>
          <a:bodyPr wrap="square">
            <a:spAutoFit/>
          </a:bodyPr>
          <a:lstStyle/>
          <a:p>
            <a:pPr>
              <a:spcBef>
                <a:spcPts val="1200"/>
              </a:spcBef>
              <a:defRPr/>
            </a:pPr>
            <a:r>
              <a:rPr lang="en-US" sz="1600" b="1" dirty="0">
                <a:solidFill>
                  <a:srgbClr val="0070C0"/>
                </a:solidFill>
                <a:effectLst>
                  <a:outerShdw blurRad="38100" dist="38100" dir="2700000" algn="tl">
                    <a:srgbClr val="FFFFFF"/>
                  </a:outerShdw>
                </a:effectLst>
              </a:rPr>
              <a:t>Field Supplements</a:t>
            </a:r>
          </a:p>
          <a:p>
            <a:pPr marL="285750" indent="-285750">
              <a:spcBef>
                <a:spcPts val="1200"/>
              </a:spcBef>
              <a:buFontTx/>
              <a:buChar char="-"/>
              <a:defRPr/>
            </a:pPr>
            <a:r>
              <a:rPr lang="en-US" sz="1600" dirty="0">
                <a:solidFill>
                  <a:srgbClr val="7030A0"/>
                </a:solidFill>
                <a:effectLst>
                  <a:outerShdw blurRad="38100" dist="38100" dir="2700000" algn="tl">
                    <a:srgbClr val="FFFFFF"/>
                  </a:outerShdw>
                </a:effectLst>
              </a:rPr>
              <a:t>MAXLENGTH:</a:t>
            </a:r>
            <a:r>
              <a:rPr lang="en-US" sz="1600" dirty="0">
                <a:solidFill>
                  <a:srgbClr val="0070C0"/>
                </a:solidFill>
                <a:effectLst>
                  <a:outerShdw blurRad="38100" dist="38100" dir="2700000" algn="tl">
                    <a:srgbClr val="FFFFFF"/>
                  </a:outerShdw>
                </a:effectLst>
              </a:rPr>
              <a:t> </a:t>
            </a:r>
            <a:r>
              <a:rPr lang="en-US" sz="1600" dirty="0">
                <a:solidFill>
                  <a:schemeClr val="tx2"/>
                </a:solidFill>
              </a:rPr>
              <a:t>{ MAXLENGTH(length ) }</a:t>
            </a:r>
          </a:p>
          <a:p>
            <a:pPr>
              <a:spcBef>
                <a:spcPts val="1200"/>
              </a:spcBef>
              <a:defRPr/>
            </a:pPr>
            <a:r>
              <a:rPr lang="en-US" sz="1600" dirty="0">
                <a:solidFill>
                  <a:schemeClr val="tx2"/>
                </a:solidFill>
              </a:rPr>
              <a:t>Specifies the maximum number of characters allowed in the field.</a:t>
            </a:r>
          </a:p>
          <a:p>
            <a:pPr marL="285750" indent="-285750">
              <a:spcBef>
                <a:spcPts val="1200"/>
              </a:spcBef>
              <a:buFontTx/>
              <a:buChar char="-"/>
              <a:defRPr/>
            </a:pPr>
            <a:r>
              <a:rPr lang="en-US" sz="1600" dirty="0">
                <a:solidFill>
                  <a:srgbClr val="7030A0"/>
                </a:solidFill>
                <a:effectLst>
                  <a:outerShdw blurRad="38100" dist="38100" dir="2700000" algn="tl">
                    <a:srgbClr val="FFFFFF"/>
                  </a:outerShdw>
                </a:effectLst>
              </a:rPr>
              <a:t>MAXCOUNT</a:t>
            </a:r>
            <a:r>
              <a:rPr lang="en-US" sz="1600" dirty="0">
                <a:solidFill>
                  <a:schemeClr val="tx2"/>
                </a:solidFill>
                <a:effectLst>
                  <a:outerShdw blurRad="38100" dist="38100" dir="2700000" algn="tl">
                    <a:srgbClr val="FFFFFF"/>
                  </a:outerShdw>
                </a:effectLst>
              </a:rPr>
              <a:t>: </a:t>
            </a:r>
            <a:r>
              <a:rPr lang="en-US" sz="1600" dirty="0">
                <a:solidFill>
                  <a:schemeClr val="tx2"/>
                </a:solidFill>
              </a:rPr>
              <a:t>{ MAXCOUNT(records ) }</a:t>
            </a:r>
          </a:p>
          <a:p>
            <a:pPr>
              <a:spcBef>
                <a:spcPts val="1200"/>
              </a:spcBef>
              <a:defRPr/>
            </a:pPr>
            <a:r>
              <a:rPr lang="en-US" sz="1600" dirty="0">
                <a:solidFill>
                  <a:schemeClr val="tx2"/>
                </a:solidFill>
              </a:rPr>
              <a:t>Specifies the maximum number of records allowed in a child DATASET field</a:t>
            </a:r>
          </a:p>
          <a:p>
            <a:pPr marL="285750" indent="-285750">
              <a:spcBef>
                <a:spcPts val="1200"/>
              </a:spcBef>
              <a:buFontTx/>
              <a:buChar char="-"/>
              <a:defRPr/>
            </a:pPr>
            <a:r>
              <a:rPr lang="en-US" sz="1600" b="1" dirty="0">
                <a:solidFill>
                  <a:srgbClr val="7030A0"/>
                </a:solidFill>
              </a:rPr>
              <a:t>XPATH</a:t>
            </a:r>
            <a:r>
              <a:rPr lang="en-US" sz="1600" b="1" dirty="0"/>
              <a:t>: </a:t>
            </a:r>
            <a:r>
              <a:rPr lang="en-US" sz="1600" dirty="0">
                <a:solidFill>
                  <a:schemeClr val="tx2"/>
                </a:solidFill>
              </a:rPr>
              <a:t>{ XPATH('tag') }</a:t>
            </a:r>
          </a:p>
          <a:p>
            <a:pPr>
              <a:spcBef>
                <a:spcPts val="1200"/>
              </a:spcBef>
              <a:defRPr/>
            </a:pPr>
            <a:r>
              <a:rPr lang="en-US" sz="1600" dirty="0">
                <a:solidFill>
                  <a:schemeClr val="tx2"/>
                </a:solidFill>
              </a:rPr>
              <a:t>Specifies the XML or JSON tag that contains the data, in a RECORD structure that defines XML or JSON data. This overrides the default tag name (the lowercase field identifier)</a:t>
            </a:r>
          </a:p>
          <a:p>
            <a:pPr marL="285750" indent="-285750">
              <a:spcBef>
                <a:spcPts val="1200"/>
              </a:spcBef>
              <a:buFontTx/>
              <a:buChar char="-"/>
              <a:defRPr/>
            </a:pPr>
            <a:r>
              <a:rPr lang="en-US" sz="1600" b="1" dirty="0">
                <a:solidFill>
                  <a:srgbClr val="7030A0"/>
                </a:solidFill>
              </a:rPr>
              <a:t>XMLDEFAULT</a:t>
            </a:r>
            <a:r>
              <a:rPr lang="en-US" sz="1600" b="1" dirty="0"/>
              <a:t>: </a:t>
            </a:r>
            <a:r>
              <a:rPr lang="en-US" sz="1600" dirty="0"/>
              <a:t> </a:t>
            </a:r>
            <a:r>
              <a:rPr lang="en-US" sz="1600" dirty="0">
                <a:solidFill>
                  <a:schemeClr val="tx2"/>
                </a:solidFill>
              </a:rPr>
              <a:t>{ XMLDEFAULT('value') }</a:t>
            </a:r>
          </a:p>
          <a:p>
            <a:pPr>
              <a:spcBef>
                <a:spcPts val="1200"/>
              </a:spcBef>
              <a:defRPr/>
            </a:pPr>
            <a:r>
              <a:rPr lang="en-US" sz="1600" dirty="0">
                <a:solidFill>
                  <a:schemeClr val="tx2"/>
                </a:solidFill>
              </a:rPr>
              <a:t>Specifies a default XML value for the field. The value must be </a:t>
            </a:r>
            <a:r>
              <a:rPr lang="en-US" sz="1600" b="1" dirty="0">
                <a:solidFill>
                  <a:schemeClr val="tx2"/>
                </a:solidFill>
              </a:rPr>
              <a:t>constant</a:t>
            </a:r>
            <a:r>
              <a:rPr lang="en-US" sz="1600" dirty="0">
                <a:solidFill>
                  <a:schemeClr val="tx2"/>
                </a:solidFill>
              </a:rPr>
              <a:t>.</a:t>
            </a: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rgbClr val="0070C0"/>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12" name="Picture 11"/>
          <p:cNvPicPr>
            <a:picLocks noChangeAspect="1"/>
          </p:cNvPicPr>
          <p:nvPr/>
        </p:nvPicPr>
        <p:blipFill>
          <a:blip r:embed="rId2"/>
          <a:stretch>
            <a:fillRect/>
          </a:stretch>
        </p:blipFill>
        <p:spPr>
          <a:xfrm>
            <a:off x="7239723" y="1471330"/>
            <a:ext cx="4448796" cy="1181265"/>
          </a:xfrm>
          <a:prstGeom prst="rect">
            <a:avLst/>
          </a:prstGeom>
          <a:ln w="38100" cap="sq">
            <a:solidFill>
              <a:srgbClr val="FF99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9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a:t>
            </a:r>
            <a:endParaRPr lang="en-US" dirty="0">
              <a:solidFill>
                <a:schemeClr val="tx2"/>
              </a:solidFill>
            </a:endParaRPr>
          </a:p>
        </p:txBody>
      </p:sp>
      <p:sp>
        <p:nvSpPr>
          <p:cNvPr id="3" name="Rectangle 2"/>
          <p:cNvSpPr/>
          <p:nvPr/>
        </p:nvSpPr>
        <p:spPr>
          <a:xfrm>
            <a:off x="1070165" y="1457391"/>
            <a:ext cx="6096000" cy="4770537"/>
          </a:xfrm>
          <a:prstGeom prst="rect">
            <a:avLst/>
          </a:prstGeom>
        </p:spPr>
        <p:txBody>
          <a:bodyPr>
            <a:spAutoFit/>
          </a:bodyPr>
          <a:lstStyle/>
          <a:p>
            <a:pPr>
              <a:spcBef>
                <a:spcPts val="200"/>
              </a:spcBef>
              <a:spcAft>
                <a:spcPts val="600"/>
              </a:spcAft>
            </a:pPr>
            <a:r>
              <a:rPr lang="en-US" sz="1600" dirty="0">
                <a:solidFill>
                  <a:schemeClr val="tx2"/>
                </a:solidFill>
              </a:rPr>
              <a:t>-   A collection of related data</a:t>
            </a:r>
          </a:p>
          <a:p>
            <a:pPr marL="285750" indent="-285750">
              <a:spcBef>
                <a:spcPts val="200"/>
              </a:spcBef>
              <a:spcAft>
                <a:spcPts val="600"/>
              </a:spcAft>
              <a:buFontTx/>
              <a:buChar char="-"/>
            </a:pPr>
            <a:r>
              <a:rPr lang="en-US" sz="1600" dirty="0">
                <a:solidFill>
                  <a:schemeClr val="tx2"/>
                </a:solidFill>
              </a:rPr>
              <a:t>Composed of columns and rows</a:t>
            </a:r>
          </a:p>
          <a:p>
            <a:pPr marL="285750" indent="-285750">
              <a:spcBef>
                <a:spcPts val="200"/>
              </a:spcBef>
              <a:spcAft>
                <a:spcPts val="600"/>
              </a:spcAft>
              <a:buFontTx/>
              <a:buChar char="-"/>
            </a:pPr>
            <a:r>
              <a:rPr lang="en-US" sz="1600" dirty="0">
                <a:solidFill>
                  <a:schemeClr val="tx2"/>
                </a:solidFill>
              </a:rPr>
              <a:t>Every column represents a particular value</a:t>
            </a:r>
          </a:p>
          <a:p>
            <a:pPr marL="285750" indent="-285750">
              <a:spcBef>
                <a:spcPts val="200"/>
              </a:spcBef>
              <a:spcAft>
                <a:spcPts val="600"/>
              </a:spcAft>
              <a:buFontTx/>
              <a:buChar char="-"/>
            </a:pPr>
            <a:r>
              <a:rPr lang="en-US" sz="1600" dirty="0">
                <a:solidFill>
                  <a:schemeClr val="tx2"/>
                </a:solidFill>
              </a:rPr>
              <a:t>Each column has one datatype</a:t>
            </a:r>
          </a:p>
          <a:p>
            <a:pPr marL="285750" indent="-285750">
              <a:spcBef>
                <a:spcPts val="200"/>
              </a:spcBef>
              <a:spcAft>
                <a:spcPts val="600"/>
              </a:spcAft>
              <a:buFontTx/>
              <a:buChar char="-"/>
            </a:pPr>
            <a:r>
              <a:rPr lang="en-US" sz="1600" dirty="0">
                <a:solidFill>
                  <a:schemeClr val="tx2"/>
                </a:solidFill>
              </a:rPr>
              <a:t>Each row represent a set of related data. </a:t>
            </a:r>
          </a:p>
          <a:p>
            <a:pPr marL="285750" indent="-285750">
              <a:spcBef>
                <a:spcPts val="200"/>
              </a:spcBef>
              <a:spcAft>
                <a:spcPts val="600"/>
              </a:spcAft>
              <a:buFontTx/>
              <a:buChar char="-"/>
            </a:pPr>
            <a:r>
              <a:rPr lang="en-US" sz="1600" dirty="0">
                <a:solidFill>
                  <a:schemeClr val="tx2"/>
                </a:solidFill>
              </a:rPr>
              <a:t>Child dataset</a:t>
            </a:r>
          </a:p>
          <a:p>
            <a:pPr marL="285750" indent="-285750">
              <a:spcBef>
                <a:spcPts val="200"/>
              </a:spcBef>
              <a:spcAft>
                <a:spcPts val="600"/>
              </a:spcAft>
              <a:buFontTx/>
              <a:buChar char="-"/>
            </a:pPr>
            <a:endParaRPr lang="en-US" sz="1600" dirty="0">
              <a:solidFill>
                <a:schemeClr val="tx2"/>
              </a:solidFill>
            </a:endParaRPr>
          </a:p>
          <a:p>
            <a:pPr marL="285750" indent="-285750">
              <a:spcBef>
                <a:spcPts val="200"/>
              </a:spcBef>
              <a:spcAft>
                <a:spcPts val="600"/>
              </a:spcAft>
              <a:buFontTx/>
              <a:buChar char="-"/>
            </a:pPr>
            <a:endParaRPr lang="en-US" sz="1600" dirty="0">
              <a:solidFill>
                <a:schemeClr val="tx2"/>
              </a:solidFill>
            </a:endParaRPr>
          </a:p>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5" name="Picture 4">
            <a:extLst>
              <a:ext uri="{FF2B5EF4-FFF2-40B4-BE49-F238E27FC236}">
                <a16:creationId xmlns:a16="http://schemas.microsoft.com/office/drawing/2014/main" id="{4220848E-9244-45CB-A966-BCE69E00B1E2}"/>
              </a:ext>
            </a:extLst>
          </p:cNvPr>
          <p:cNvPicPr>
            <a:picLocks noChangeAspect="1"/>
          </p:cNvPicPr>
          <p:nvPr/>
        </p:nvPicPr>
        <p:blipFill>
          <a:blip r:embed="rId2"/>
          <a:stretch>
            <a:fillRect/>
          </a:stretch>
        </p:blipFill>
        <p:spPr>
          <a:xfrm>
            <a:off x="4481174" y="3362602"/>
            <a:ext cx="6782747" cy="2800741"/>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9756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Inline</a:t>
            </a:r>
            <a:endParaRPr lang="en-US" dirty="0">
              <a:solidFill>
                <a:schemeClr val="tx2"/>
              </a:solidFill>
            </a:endParaRPr>
          </a:p>
        </p:txBody>
      </p:sp>
      <p:sp>
        <p:nvSpPr>
          <p:cNvPr id="3" name="Rectangle 2"/>
          <p:cNvSpPr/>
          <p:nvPr/>
        </p:nvSpPr>
        <p:spPr>
          <a:xfrm>
            <a:off x="1070165" y="1457391"/>
            <a:ext cx="6096000" cy="5016758"/>
          </a:xfrm>
          <a:prstGeom prst="rect">
            <a:avLst/>
          </a:prstGeom>
        </p:spPr>
        <p:txBody>
          <a:bodyPr>
            <a:spAutoFit/>
          </a:bodyPr>
          <a:lstStyle/>
          <a:p>
            <a:pPr marL="285750" indent="-285750">
              <a:spcBef>
                <a:spcPts val="200"/>
              </a:spcBef>
              <a:spcAft>
                <a:spcPts val="600"/>
              </a:spcAft>
              <a:buFont typeface="Arial" panose="020B0604020202020204" pitchFamily="34" charset="0"/>
              <a:buChar char="•"/>
            </a:pPr>
            <a:r>
              <a:rPr lang="en-US" sz="1600" dirty="0">
                <a:solidFill>
                  <a:schemeClr val="tx2"/>
                </a:solidFill>
              </a:rPr>
              <a:t>Creates a temporary dataset in memory.</a:t>
            </a:r>
          </a:p>
          <a:p>
            <a:pPr marL="285750" indent="-285750">
              <a:spcBef>
                <a:spcPts val="200"/>
              </a:spcBef>
              <a:spcAft>
                <a:spcPts val="600"/>
              </a:spcAft>
              <a:buFont typeface="Arial" panose="020B0604020202020204" pitchFamily="34" charset="0"/>
              <a:buChar char="•"/>
            </a:pPr>
            <a:r>
              <a:rPr lang="en-US" sz="1600" dirty="0">
                <a:solidFill>
                  <a:schemeClr val="tx2"/>
                </a:solidFill>
              </a:rPr>
              <a:t>Dataset is only available at run time, unless it’s saved in a file. </a:t>
            </a:r>
          </a:p>
          <a:p>
            <a:pPr marL="285750" indent="-285750">
              <a:spcBef>
                <a:spcPts val="200"/>
              </a:spcBef>
              <a:spcAft>
                <a:spcPts val="600"/>
              </a:spcAft>
              <a:buFont typeface="Arial" panose="020B0604020202020204" pitchFamily="34" charset="0"/>
              <a:buChar char="•"/>
            </a:pPr>
            <a:r>
              <a:rPr lang="en-US" sz="1600" dirty="0">
                <a:solidFill>
                  <a:schemeClr val="tx2"/>
                </a:solidFill>
              </a:rPr>
              <a:t>Data is written manually </a:t>
            </a:r>
          </a:p>
          <a:p>
            <a:pPr marL="285750" indent="-285750">
              <a:spcBef>
                <a:spcPts val="200"/>
              </a:spcBef>
              <a:spcAft>
                <a:spcPts val="600"/>
              </a:spcAft>
              <a:buFont typeface="Arial" panose="020B0604020202020204" pitchFamily="34" charset="0"/>
              <a:buChar char="•"/>
            </a:pPr>
            <a:r>
              <a:rPr lang="en-US" sz="1600" dirty="0">
                <a:solidFill>
                  <a:schemeClr val="tx2"/>
                </a:solidFill>
              </a:rPr>
              <a:t>Will result in a logical/Thor file</a:t>
            </a:r>
          </a:p>
          <a:p>
            <a:pPr marL="285750" indent="-285750">
              <a:spcBef>
                <a:spcPts val="200"/>
              </a:spcBef>
              <a:spcAft>
                <a:spcPts val="600"/>
              </a:spcAft>
              <a:buFontTx/>
              <a:buChar char="-"/>
            </a:pPr>
            <a:endParaRPr lang="en-US" sz="1600" dirty="0">
              <a:solidFill>
                <a:schemeClr val="tx2"/>
              </a:solidFill>
            </a:endParaRPr>
          </a:p>
          <a:p>
            <a:pPr marL="285750" indent="-285750">
              <a:spcBef>
                <a:spcPts val="200"/>
              </a:spcBef>
              <a:spcAft>
                <a:spcPts val="600"/>
              </a:spcAft>
              <a:buFont typeface="Arial" panose="020B0604020202020204" pitchFamily="34" charset="0"/>
              <a:buChar char="•"/>
            </a:pPr>
            <a:r>
              <a:rPr lang="en-US" sz="1600" dirty="0" err="1">
                <a:solidFill>
                  <a:schemeClr val="tx2"/>
                </a:solidFill>
              </a:rPr>
              <a:t>attr_name</a:t>
            </a:r>
            <a:r>
              <a:rPr lang="en-US" sz="1600" dirty="0">
                <a:solidFill>
                  <a:schemeClr val="tx2"/>
                </a:solidFill>
              </a:rPr>
              <a:t> : Dataset name</a:t>
            </a:r>
          </a:p>
          <a:p>
            <a:pPr marL="285750" indent="-285750">
              <a:spcBef>
                <a:spcPts val="200"/>
              </a:spcBef>
              <a:spcAft>
                <a:spcPts val="600"/>
              </a:spcAft>
              <a:buFont typeface="Arial" panose="020B0604020202020204" pitchFamily="34" charset="0"/>
              <a:buChar char="•"/>
            </a:pPr>
            <a:r>
              <a:rPr lang="en-US" sz="1600" dirty="0">
                <a:solidFill>
                  <a:schemeClr val="tx2"/>
                </a:solidFill>
              </a:rPr>
              <a:t>DATASET: ECL Keyword, required</a:t>
            </a:r>
          </a:p>
          <a:p>
            <a:pPr marL="285750" indent="-285750">
              <a:spcBef>
                <a:spcPts val="200"/>
              </a:spcBef>
              <a:spcAft>
                <a:spcPts val="600"/>
              </a:spcAft>
              <a:buFont typeface="Arial" panose="020B0604020202020204" pitchFamily="34" charset="0"/>
              <a:buChar char="•"/>
            </a:pPr>
            <a:r>
              <a:rPr lang="en-US" sz="1600" dirty="0" err="1">
                <a:solidFill>
                  <a:schemeClr val="tx2"/>
                </a:solidFill>
              </a:rPr>
              <a:t>attr_layout</a:t>
            </a:r>
            <a:r>
              <a:rPr lang="en-US" sz="1600" dirty="0">
                <a:solidFill>
                  <a:schemeClr val="tx2"/>
                </a:solidFill>
              </a:rPr>
              <a:t>: Record structure the dataset is using</a:t>
            </a:r>
          </a:p>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6" name="Picture 5"/>
          <p:cNvPicPr>
            <a:picLocks noChangeAspect="1"/>
          </p:cNvPicPr>
          <p:nvPr/>
        </p:nvPicPr>
        <p:blipFill>
          <a:blip r:embed="rId2"/>
          <a:stretch>
            <a:fillRect/>
          </a:stretch>
        </p:blipFill>
        <p:spPr>
          <a:xfrm>
            <a:off x="7261412" y="1839197"/>
            <a:ext cx="4559174" cy="341271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B42FFA28-EE5C-4891-A4FE-480FC50249B8}"/>
              </a:ext>
            </a:extLst>
          </p:cNvPr>
          <p:cNvSpPr/>
          <p:nvPr/>
        </p:nvSpPr>
        <p:spPr>
          <a:xfrm>
            <a:off x="974918" y="5308296"/>
            <a:ext cx="2492990" cy="369332"/>
          </a:xfrm>
          <a:prstGeom prst="rect">
            <a:avLst/>
          </a:prstGeom>
        </p:spPr>
        <p:txBody>
          <a:bodyPr wrap="none">
            <a:spAutoFit/>
          </a:bodyPr>
          <a:lstStyle/>
          <a:p>
            <a:r>
              <a:rPr lang="en-US" dirty="0">
                <a:solidFill>
                  <a:schemeClr val="tx2"/>
                </a:solidFill>
                <a:effectLst>
                  <a:outerShdw blurRad="38100" dist="38100" dir="2700000" algn="tl">
                    <a:srgbClr val="FFFFFF"/>
                  </a:outerShdw>
                </a:effectLst>
              </a:rPr>
              <a:t>Where can it be used?</a:t>
            </a:r>
            <a:endParaRPr lang="en-US" dirty="0"/>
          </a:p>
        </p:txBody>
      </p:sp>
      <p:sp>
        <p:nvSpPr>
          <p:cNvPr id="7" name="Rectangle 6">
            <a:extLst>
              <a:ext uri="{FF2B5EF4-FFF2-40B4-BE49-F238E27FC236}">
                <a16:creationId xmlns:a16="http://schemas.microsoft.com/office/drawing/2014/main" id="{DFC0BE09-EC4C-4C20-B911-00AB2DCAED10}"/>
              </a:ext>
            </a:extLst>
          </p:cNvPr>
          <p:cNvSpPr/>
          <p:nvPr/>
        </p:nvSpPr>
        <p:spPr>
          <a:xfrm>
            <a:off x="3767157" y="4719823"/>
            <a:ext cx="2850333" cy="1754326"/>
          </a:xfrm>
          <a:prstGeom prst="rect">
            <a:avLst/>
          </a:prstGeom>
        </p:spPr>
        <p:txBody>
          <a:bodyPr wrap="square">
            <a:spAutoFit/>
          </a:bodyPr>
          <a:lstStyle/>
          <a:p>
            <a:pPr marL="285750" indent="-285750">
              <a:buFontTx/>
              <a:buChar char="-"/>
            </a:pPr>
            <a:r>
              <a:rPr lang="en-US" dirty="0">
                <a:solidFill>
                  <a:srgbClr val="002060"/>
                </a:solidFill>
                <a:effectLst>
                  <a:outerShdw blurRad="38100" dist="38100" dir="2700000" algn="tl">
                    <a:srgbClr val="FFFFFF"/>
                  </a:outerShdw>
                </a:effectLst>
              </a:rPr>
              <a:t>Smaller datasets</a:t>
            </a:r>
          </a:p>
          <a:p>
            <a:pPr marL="285750" indent="-285750">
              <a:buFontTx/>
              <a:buChar char="-"/>
            </a:pPr>
            <a:r>
              <a:rPr lang="en-US" dirty="0">
                <a:solidFill>
                  <a:srgbClr val="002060"/>
                </a:solidFill>
                <a:effectLst>
                  <a:outerShdw blurRad="38100" dist="38100" dir="2700000" algn="tl">
                    <a:srgbClr val="FFFFFF"/>
                  </a:outerShdw>
                </a:effectLst>
              </a:rPr>
              <a:t>Defining an dataset within another functionality</a:t>
            </a:r>
          </a:p>
          <a:p>
            <a:r>
              <a:rPr lang="en-US" dirty="0">
                <a:solidFill>
                  <a:srgbClr val="002060"/>
                </a:solidFill>
              </a:rPr>
              <a:t>-   At the end it’s users choice!</a:t>
            </a:r>
          </a:p>
        </p:txBody>
      </p:sp>
    </p:spTree>
    <p:extLst>
      <p:ext uri="{BB962C8B-B14F-4D97-AF65-F5344CB8AC3E}">
        <p14:creationId xmlns:p14="http://schemas.microsoft.com/office/powerpoint/2010/main" val="14910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ppt_x</p:attrName>
                                        </p:attrNameLst>
                                      </p:cBhvr>
                                      <p:tavLst>
                                        <p:tav tm="0">
                                          <p:val>
                                            <p:strVal val="#ppt_x"/>
                                          </p:val>
                                        </p:tav>
                                        <p:tav tm="100000">
                                          <p:val>
                                            <p:strVal val="#ppt_x"/>
                                          </p:val>
                                        </p:tav>
                                      </p:tavLst>
                                    </p:anim>
                                    <p:anim calcmode="lin" valueType="num">
                                      <p:cBhvr>
                                        <p:cTn id="9" dur="3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Files</a:t>
            </a:r>
            <a:endParaRPr lang="en-US" dirty="0">
              <a:solidFill>
                <a:schemeClr val="tx2"/>
              </a:solidFill>
            </a:endParaRPr>
          </a:p>
        </p:txBody>
      </p:sp>
      <p:sp>
        <p:nvSpPr>
          <p:cNvPr id="3" name="Rectangle 2"/>
          <p:cNvSpPr/>
          <p:nvPr/>
        </p:nvSpPr>
        <p:spPr>
          <a:xfrm>
            <a:off x="1070165" y="1457391"/>
            <a:ext cx="6096000" cy="5119350"/>
          </a:xfrm>
          <a:prstGeom prst="rect">
            <a:avLst/>
          </a:prstGeom>
        </p:spPr>
        <p:txBody>
          <a:bodyPr>
            <a:spAutoFit/>
          </a:bodyPr>
          <a:lstStyle/>
          <a:p>
            <a:pPr marL="285750" indent="-285750">
              <a:spcBef>
                <a:spcPts val="200"/>
              </a:spcBef>
              <a:spcAft>
                <a:spcPts val="600"/>
              </a:spcAft>
              <a:buFontTx/>
              <a:buChar char="-"/>
            </a:pPr>
            <a:r>
              <a:rPr lang="en-US" sz="1600" dirty="0">
                <a:solidFill>
                  <a:schemeClr val="tx2"/>
                </a:solidFill>
              </a:rPr>
              <a:t>Available on disk </a:t>
            </a:r>
          </a:p>
          <a:p>
            <a:pPr>
              <a:spcBef>
                <a:spcPts val="200"/>
              </a:spcBef>
              <a:spcAft>
                <a:spcPts val="600"/>
              </a:spcAft>
            </a:pPr>
            <a:endParaRPr lang="en-US" sz="1600" dirty="0">
              <a:solidFill>
                <a:schemeClr val="tx2"/>
              </a:solidFill>
            </a:endParaRPr>
          </a:p>
          <a:p>
            <a:pPr>
              <a:spcBef>
                <a:spcPts val="200"/>
              </a:spcBef>
              <a:spcAft>
                <a:spcPts val="600"/>
              </a:spcAft>
            </a:pPr>
            <a:r>
              <a:rPr lang="en-US" sz="1600" dirty="0">
                <a:solidFill>
                  <a:schemeClr val="tx2"/>
                </a:solidFill>
              </a:rPr>
              <a:t>- </a:t>
            </a:r>
            <a:r>
              <a:rPr lang="en-US" sz="1600" dirty="0" err="1">
                <a:solidFill>
                  <a:schemeClr val="tx2"/>
                </a:solidFill>
              </a:rPr>
              <a:t>attr_name</a:t>
            </a:r>
            <a:r>
              <a:rPr lang="en-US" sz="1600" dirty="0">
                <a:solidFill>
                  <a:schemeClr val="tx2"/>
                </a:solidFill>
              </a:rPr>
              <a:t> : Dataset name</a:t>
            </a:r>
          </a:p>
          <a:p>
            <a:pPr>
              <a:spcBef>
                <a:spcPts val="200"/>
              </a:spcBef>
              <a:spcAft>
                <a:spcPts val="600"/>
              </a:spcAft>
            </a:pPr>
            <a:r>
              <a:rPr lang="en-US" sz="1600" dirty="0">
                <a:solidFill>
                  <a:schemeClr val="tx2"/>
                </a:solidFill>
              </a:rPr>
              <a:t>- DATASET: ECL Keyword, required</a:t>
            </a:r>
          </a:p>
          <a:p>
            <a:pPr>
              <a:spcBef>
                <a:spcPts val="200"/>
              </a:spcBef>
              <a:spcAft>
                <a:spcPts val="600"/>
              </a:spcAft>
            </a:pPr>
            <a:r>
              <a:rPr lang="en-US" sz="1600" dirty="0">
                <a:solidFill>
                  <a:schemeClr val="tx2"/>
                </a:solidFill>
              </a:rPr>
              <a:t>- path</a:t>
            </a:r>
          </a:p>
          <a:p>
            <a:pPr>
              <a:spcBef>
                <a:spcPts val="200"/>
              </a:spcBef>
              <a:spcAft>
                <a:spcPts val="600"/>
              </a:spcAft>
            </a:pPr>
            <a:r>
              <a:rPr lang="en-US" sz="1600" dirty="0">
                <a:solidFill>
                  <a:schemeClr val="tx2"/>
                </a:solidFill>
              </a:rPr>
              <a:t>  - Physical address of file, where file is stored on disk.</a:t>
            </a:r>
          </a:p>
          <a:p>
            <a:pPr>
              <a:spcBef>
                <a:spcPts val="200"/>
              </a:spcBef>
              <a:spcAft>
                <a:spcPts val="600"/>
              </a:spcAft>
            </a:pPr>
            <a:r>
              <a:rPr lang="en-US" sz="1600" dirty="0">
                <a:solidFill>
                  <a:schemeClr val="tx2"/>
                </a:solidFill>
              </a:rPr>
              <a:t>  - ~ : Not including the </a:t>
            </a:r>
            <a:r>
              <a:rPr lang="en-US" sz="1600">
                <a:solidFill>
                  <a:schemeClr val="tx2"/>
                </a:solidFill>
              </a:rPr>
              <a:t>cluster the file is on.</a:t>
            </a:r>
            <a:endParaRPr lang="en-US" sz="1600" dirty="0">
              <a:solidFill>
                <a:schemeClr val="tx2"/>
              </a:solidFill>
            </a:endParaRPr>
          </a:p>
          <a:p>
            <a:pPr>
              <a:spcBef>
                <a:spcPts val="200"/>
              </a:spcBef>
              <a:spcAft>
                <a:spcPts val="600"/>
              </a:spcAft>
            </a:pPr>
            <a:r>
              <a:rPr lang="en-US" sz="1600" dirty="0">
                <a:solidFill>
                  <a:schemeClr val="tx2"/>
                </a:solidFill>
              </a:rPr>
              <a:t>- </a:t>
            </a:r>
            <a:r>
              <a:rPr lang="en-US" sz="1600" dirty="0" err="1">
                <a:solidFill>
                  <a:schemeClr val="tx2"/>
                </a:solidFill>
              </a:rPr>
              <a:t>attr_layout</a:t>
            </a:r>
            <a:r>
              <a:rPr lang="en-US" sz="1600" dirty="0">
                <a:solidFill>
                  <a:schemeClr val="tx2"/>
                </a:solidFill>
              </a:rPr>
              <a:t>: Record structure the dataset is using</a:t>
            </a:r>
          </a:p>
          <a:p>
            <a:pPr>
              <a:spcBef>
                <a:spcPts val="200"/>
              </a:spcBef>
              <a:spcAft>
                <a:spcPts val="600"/>
              </a:spcAft>
            </a:pPr>
            <a:r>
              <a:rPr lang="en-US" sz="1600" dirty="0">
                <a:solidFill>
                  <a:schemeClr val="tx2"/>
                </a:solidFill>
              </a:rPr>
              <a:t>- </a:t>
            </a:r>
            <a:r>
              <a:rPr lang="en-US" sz="1600" dirty="0" err="1">
                <a:solidFill>
                  <a:schemeClr val="tx2"/>
                </a:solidFill>
              </a:rPr>
              <a:t>file_type</a:t>
            </a:r>
            <a:r>
              <a:rPr lang="en-US" sz="1600" dirty="0">
                <a:solidFill>
                  <a:schemeClr val="tx2"/>
                </a:solidFill>
              </a:rPr>
              <a:t>: Type of file (XML, CSV, logical,…). </a:t>
            </a:r>
          </a:p>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4" name="Picture 3"/>
          <p:cNvPicPr>
            <a:picLocks noChangeAspect="1"/>
          </p:cNvPicPr>
          <p:nvPr/>
        </p:nvPicPr>
        <p:blipFill>
          <a:blip r:embed="rId2"/>
          <a:stretch>
            <a:fillRect/>
          </a:stretch>
        </p:blipFill>
        <p:spPr>
          <a:xfrm>
            <a:off x="7925243" y="2134905"/>
            <a:ext cx="2857899" cy="26864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37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ECL CloudIDE</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2558136"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tx2"/>
                </a:solidFill>
              </a:rPr>
              <a:t>Setting up CloudIDE</a:t>
            </a:r>
          </a:p>
          <a:p>
            <a:pPr marL="285750" indent="-285750">
              <a:buFont typeface="Arial" panose="020B0604020202020204" pitchFamily="34" charset="0"/>
              <a:buChar char="•"/>
            </a:pPr>
            <a:r>
              <a:rPr lang="en-US" dirty="0">
                <a:solidFill>
                  <a:schemeClr val="tx2"/>
                </a:solidFill>
              </a:rPr>
              <a:t>Setting up </a:t>
            </a:r>
            <a:r>
              <a:rPr lang="en-US" dirty="0" err="1">
                <a:solidFill>
                  <a:schemeClr val="tx2"/>
                </a:solidFill>
              </a:rPr>
              <a:t>VsCode</a:t>
            </a:r>
            <a:endParaRPr lang="en-US" dirty="0"/>
          </a:p>
        </p:txBody>
      </p:sp>
    </p:spTree>
    <p:extLst>
      <p:ext uri="{BB962C8B-B14F-4D97-AF65-F5344CB8AC3E}">
        <p14:creationId xmlns:p14="http://schemas.microsoft.com/office/powerpoint/2010/main" val="280903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a:t>
            </a:r>
            <a:endParaRPr lang="en-US" dirty="0">
              <a:solidFill>
                <a:schemeClr val="tx2"/>
              </a:solidFill>
            </a:endParaRPr>
          </a:p>
        </p:txBody>
      </p:sp>
      <p:sp>
        <p:nvSpPr>
          <p:cNvPr id="6" name="Rectangle 5"/>
          <p:cNvSpPr/>
          <p:nvPr/>
        </p:nvSpPr>
        <p:spPr>
          <a:xfrm>
            <a:off x="959223" y="2063714"/>
            <a:ext cx="7709648" cy="2118529"/>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0070C0"/>
                </a:solidFill>
                <a:latin typeface="-apple-system"/>
              </a:rPr>
              <a:t>FLAT</a:t>
            </a:r>
            <a:r>
              <a:rPr lang="en-US" dirty="0">
                <a:solidFill>
                  <a:srgbClr val="293232"/>
                </a:solidFill>
                <a:latin typeface="-apple-system"/>
              </a:rPr>
              <a:t>: Native file type for Thor; also used for fixed-length raw records</a:t>
            </a:r>
          </a:p>
          <a:p>
            <a:pPr marL="285750" indent="-285750">
              <a:lnSpc>
                <a:spcPct val="150000"/>
              </a:lnSpc>
              <a:buFont typeface="Arial" panose="020B0604020202020204" pitchFamily="34" charset="0"/>
              <a:buChar char="•"/>
            </a:pPr>
            <a:r>
              <a:rPr lang="en-US" b="1" dirty="0">
                <a:solidFill>
                  <a:srgbClr val="0070C0"/>
                </a:solidFill>
                <a:latin typeface="-apple-system"/>
              </a:rPr>
              <a:t>CSV</a:t>
            </a:r>
            <a:r>
              <a:rPr lang="en-US" dirty="0">
                <a:solidFill>
                  <a:srgbClr val="293232"/>
                </a:solidFill>
                <a:latin typeface="-apple-system"/>
              </a:rPr>
              <a:t>: Any kind of delimited data, including CSV-encoded data</a:t>
            </a:r>
          </a:p>
          <a:p>
            <a:pPr marL="285750" indent="-285750">
              <a:lnSpc>
                <a:spcPct val="150000"/>
              </a:lnSpc>
              <a:buFont typeface="Arial" panose="020B0604020202020204" pitchFamily="34" charset="0"/>
              <a:buChar char="•"/>
            </a:pPr>
            <a:r>
              <a:rPr lang="en-US" b="1" dirty="0">
                <a:solidFill>
                  <a:srgbClr val="0070C0"/>
                </a:solidFill>
                <a:latin typeface="-apple-system"/>
              </a:rPr>
              <a:t>JSON</a:t>
            </a:r>
            <a:r>
              <a:rPr lang="en-US" dirty="0">
                <a:solidFill>
                  <a:srgbClr val="293232"/>
                </a:solidFill>
                <a:latin typeface="-apple-system"/>
              </a:rPr>
              <a:t>: Data stored as a series of JSON objects</a:t>
            </a:r>
          </a:p>
          <a:p>
            <a:pPr marL="285750" indent="-285750">
              <a:lnSpc>
                <a:spcPct val="150000"/>
              </a:lnSpc>
              <a:buFont typeface="Arial" panose="020B0604020202020204" pitchFamily="34" charset="0"/>
              <a:buChar char="•"/>
            </a:pPr>
            <a:r>
              <a:rPr lang="en-US" b="1" dirty="0">
                <a:solidFill>
                  <a:srgbClr val="0070C0"/>
                </a:solidFill>
                <a:latin typeface="-apple-system"/>
              </a:rPr>
              <a:t>XML</a:t>
            </a:r>
            <a:r>
              <a:rPr lang="en-US" dirty="0">
                <a:solidFill>
                  <a:srgbClr val="293232"/>
                </a:solidFill>
                <a:latin typeface="-apple-system"/>
              </a:rPr>
              <a:t>: Data stored as a series of XML documents</a:t>
            </a:r>
          </a:p>
          <a:p>
            <a:pPr marL="285750" indent="-285750">
              <a:lnSpc>
                <a:spcPct val="150000"/>
              </a:lnSpc>
              <a:buFont typeface="Arial" panose="020B0604020202020204" pitchFamily="34" charset="0"/>
              <a:buChar char="•"/>
            </a:pPr>
            <a:r>
              <a:rPr lang="en-US" b="1" dirty="0">
                <a:solidFill>
                  <a:srgbClr val="0070C0"/>
                </a:solidFill>
                <a:latin typeface="-apple-system"/>
              </a:rPr>
              <a:t>PIPE</a:t>
            </a:r>
            <a:r>
              <a:rPr lang="en-US" dirty="0">
                <a:solidFill>
                  <a:srgbClr val="293232"/>
                </a:solidFill>
                <a:latin typeface="-apple-system"/>
              </a:rPr>
              <a:t>: Data obtained dynamically via process calls</a:t>
            </a:r>
            <a:endParaRPr lang="en-US" b="0" i="0" dirty="0">
              <a:solidFill>
                <a:srgbClr val="293232"/>
              </a:solidFill>
              <a:effectLst/>
              <a:latin typeface="-apple-system"/>
            </a:endParaRPr>
          </a:p>
        </p:txBody>
      </p:sp>
    </p:spTree>
    <p:extLst>
      <p:ext uri="{BB962C8B-B14F-4D97-AF65-F5344CB8AC3E}">
        <p14:creationId xmlns:p14="http://schemas.microsoft.com/office/powerpoint/2010/main" val="385337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 – Flat Files</a:t>
            </a:r>
            <a:endParaRPr lang="en-US" dirty="0">
              <a:solidFill>
                <a:schemeClr val="tx2"/>
              </a:solidFill>
            </a:endParaRPr>
          </a:p>
        </p:txBody>
      </p:sp>
      <p:sp>
        <p:nvSpPr>
          <p:cNvPr id="6" name="Rectangle 5"/>
          <p:cNvSpPr/>
          <p:nvPr/>
        </p:nvSpPr>
        <p:spPr>
          <a:xfrm>
            <a:off x="1000786" y="1473511"/>
            <a:ext cx="9306995" cy="18881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0" i="0" dirty="0">
                <a:solidFill>
                  <a:srgbClr val="293232"/>
                </a:solidFill>
                <a:effectLst/>
              </a:rPr>
              <a:t>Thor/Flat/ logical files</a:t>
            </a:r>
          </a:p>
          <a:p>
            <a:pPr marL="285750" indent="-285750">
              <a:lnSpc>
                <a:spcPct val="150000"/>
              </a:lnSpc>
              <a:buFont typeface="Arial" panose="020B0604020202020204" pitchFamily="34" charset="0"/>
              <a:buChar char="•"/>
            </a:pPr>
            <a:r>
              <a:rPr lang="en-US" sz="1600" dirty="0">
                <a:solidFill>
                  <a:srgbClr val="293232"/>
                </a:solidFill>
              </a:rPr>
              <a:t>Fixed length file</a:t>
            </a:r>
          </a:p>
          <a:p>
            <a:pPr marL="285750" indent="-285750">
              <a:lnSpc>
                <a:spcPct val="150000"/>
              </a:lnSpc>
              <a:buFont typeface="Arial" panose="020B0604020202020204" pitchFamily="34" charset="0"/>
              <a:buChar char="•"/>
            </a:pPr>
            <a:endParaRPr lang="en-US" sz="1600" dirty="0">
              <a:solidFill>
                <a:srgbClr val="293232"/>
              </a:solidFill>
            </a:endParaRPr>
          </a:p>
          <a:p>
            <a:pPr>
              <a:lnSpc>
                <a:spcPct val="150000"/>
              </a:lnSpc>
            </a:pPr>
            <a:r>
              <a:rPr lang="en-US" sz="1600" b="1" i="0" dirty="0">
                <a:solidFill>
                  <a:srgbClr val="0070C0"/>
                </a:solidFill>
                <a:effectLst/>
              </a:rPr>
              <a:t>A few </a:t>
            </a:r>
            <a:r>
              <a:rPr lang="en-US" sz="1600" b="1" dirty="0">
                <a:solidFill>
                  <a:srgbClr val="0070C0"/>
                </a:solidFill>
              </a:rPr>
              <a:t>Options</a:t>
            </a:r>
          </a:p>
          <a:p>
            <a:pPr>
              <a:lnSpc>
                <a:spcPct val="150000"/>
              </a:lnSpc>
            </a:pPr>
            <a:endParaRPr lang="en-US" sz="1600" b="0" i="0" dirty="0">
              <a:solidFill>
                <a:srgbClr val="0070C0"/>
              </a:solidFill>
              <a:effectLst/>
            </a:endParaRPr>
          </a:p>
        </p:txBody>
      </p:sp>
      <p:pic>
        <p:nvPicPr>
          <p:cNvPr id="4" name="Picture 3">
            <a:extLst>
              <a:ext uri="{FF2B5EF4-FFF2-40B4-BE49-F238E27FC236}">
                <a16:creationId xmlns:a16="http://schemas.microsoft.com/office/drawing/2014/main" id="{B528B86F-4903-44E1-A3F3-345B67FB33FF}"/>
              </a:ext>
            </a:extLst>
          </p:cNvPr>
          <p:cNvPicPr>
            <a:picLocks noChangeAspect="1"/>
          </p:cNvPicPr>
          <p:nvPr/>
        </p:nvPicPr>
        <p:blipFill>
          <a:blip r:embed="rId2"/>
          <a:stretch>
            <a:fillRect/>
          </a:stretch>
        </p:blipFill>
        <p:spPr>
          <a:xfrm>
            <a:off x="7323971" y="1649830"/>
            <a:ext cx="3753374" cy="104789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graphicFrame>
        <p:nvGraphicFramePr>
          <p:cNvPr id="3" name="Table 4">
            <a:extLst>
              <a:ext uri="{FF2B5EF4-FFF2-40B4-BE49-F238E27FC236}">
                <a16:creationId xmlns:a16="http://schemas.microsoft.com/office/drawing/2014/main" id="{7C72A0D9-EFC1-4BE2-A4DE-65F9B22999DD}"/>
              </a:ext>
            </a:extLst>
          </p:cNvPr>
          <p:cNvGraphicFramePr>
            <a:graphicFrameLocks noGrp="1"/>
          </p:cNvGraphicFramePr>
          <p:nvPr>
            <p:extLst>
              <p:ext uri="{D42A27DB-BD31-4B8C-83A1-F6EECF244321}">
                <p14:modId xmlns:p14="http://schemas.microsoft.com/office/powerpoint/2010/main" val="4001623800"/>
              </p:ext>
            </p:extLst>
          </p:nvPr>
        </p:nvGraphicFramePr>
        <p:xfrm>
          <a:off x="1000786" y="3194975"/>
          <a:ext cx="9187236" cy="2760825"/>
        </p:xfrm>
        <a:graphic>
          <a:graphicData uri="http://schemas.openxmlformats.org/drawingml/2006/table">
            <a:tbl>
              <a:tblPr firstRow="1" bandRow="1">
                <a:tableStyleId>{5C22544A-7EE6-4342-B048-85BDC9FD1C3A}</a:tableStyleId>
              </a:tblPr>
              <a:tblGrid>
                <a:gridCol w="2354229">
                  <a:extLst>
                    <a:ext uri="{9D8B030D-6E8A-4147-A177-3AD203B41FA5}">
                      <a16:colId xmlns:a16="http://schemas.microsoft.com/office/drawing/2014/main" val="97903412"/>
                    </a:ext>
                  </a:extLst>
                </a:gridCol>
                <a:gridCol w="6833007">
                  <a:extLst>
                    <a:ext uri="{9D8B030D-6E8A-4147-A177-3AD203B41FA5}">
                      <a16:colId xmlns:a16="http://schemas.microsoft.com/office/drawing/2014/main" val="3862825245"/>
                    </a:ext>
                  </a:extLst>
                </a:gridCol>
              </a:tblGrid>
              <a:tr h="0">
                <a:tc>
                  <a:txBody>
                    <a:bodyPr/>
                    <a:lstStyle/>
                    <a:p>
                      <a:r>
                        <a:rPr lang="en-US" b="0" dirty="0">
                          <a:solidFill>
                            <a:schemeClr val="tx2"/>
                          </a:solidFill>
                        </a:rPr>
                        <a:t>__COMPRESSED__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rPr>
                        <a:t>Specifies that file is compressed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extLst>
                  <a:ext uri="{0D108BD9-81ED-4DB2-BD59-A6C34878D82A}">
                    <a16:rowId xmlns:a16="http://schemas.microsoft.com/office/drawing/2014/main" val="1062422626"/>
                  </a:ext>
                </a:extLst>
              </a:tr>
              <a:tr h="371635">
                <a:tc>
                  <a:txBody>
                    <a:bodyPr/>
                    <a:lstStyle/>
                    <a:p>
                      <a:r>
                        <a:rPr lang="en-US" b="0" dirty="0">
                          <a:solidFill>
                            <a:schemeClr val="tx2"/>
                          </a:solidFill>
                        </a:rPr>
                        <a:t>__GROUPED__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tc>
                  <a:txBody>
                    <a:bodyPr/>
                    <a:lstStyle/>
                    <a:p>
                      <a:r>
                        <a:rPr lang="en-US" sz="1800" b="0" dirty="0">
                          <a:solidFill>
                            <a:schemeClr val="tx2"/>
                          </a:solidFill>
                        </a:rPr>
                        <a:t>Specifies that dataset has been grouped, using GROUP function</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extLst>
                  <a:ext uri="{0D108BD9-81ED-4DB2-BD59-A6C34878D82A}">
                    <a16:rowId xmlns:a16="http://schemas.microsoft.com/office/drawing/2014/main" val="221599474"/>
                  </a:ext>
                </a:extLst>
              </a:tr>
              <a:tr h="371635">
                <a:tc>
                  <a:txBody>
                    <a:bodyPr/>
                    <a:lstStyle/>
                    <a:p>
                      <a:r>
                        <a:rPr lang="en-US" b="0" dirty="0">
                          <a:solidFill>
                            <a:schemeClr val="tx2"/>
                          </a:solidFill>
                        </a:rPr>
                        <a:t>UNSORTED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r>
                        <a:rPr lang="en-US" sz="1800" b="0" dirty="0">
                          <a:solidFill>
                            <a:schemeClr val="tx2"/>
                          </a:solidFill>
                        </a:rPr>
                        <a:t>Specifies that file is unsorted</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extLst>
                  <a:ext uri="{0D108BD9-81ED-4DB2-BD59-A6C34878D82A}">
                    <a16:rowId xmlns:a16="http://schemas.microsoft.com/office/drawing/2014/main" val="2708031326"/>
                  </a:ext>
                </a:extLst>
              </a:tr>
              <a:tr h="371635">
                <a:tc>
                  <a:txBody>
                    <a:bodyPr/>
                    <a:lstStyle/>
                    <a:p>
                      <a:r>
                        <a:rPr lang="en-US" b="0" dirty="0">
                          <a:solidFill>
                            <a:schemeClr val="tx2"/>
                          </a:solidFill>
                        </a:rPr>
                        <a:t>PRELOAD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rPr>
                        <a:t>Brings the dataset into memory and keeps it there so you can use it, without going back to storage every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extLst>
                  <a:ext uri="{0D108BD9-81ED-4DB2-BD59-A6C34878D82A}">
                    <a16:rowId xmlns:a16="http://schemas.microsoft.com/office/drawing/2014/main" val="1514892356"/>
                  </a:ext>
                </a:extLst>
              </a:tr>
              <a:tr h="371635">
                <a:tc>
                  <a:txBody>
                    <a:bodyPr/>
                    <a:lstStyle/>
                    <a:p>
                      <a:r>
                        <a:rPr lang="en-US" b="0" dirty="0">
                          <a:solidFill>
                            <a:schemeClr val="tx2"/>
                          </a:solidFill>
                        </a:rPr>
                        <a:t>ENCRYPT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rPr>
                        <a:t>Specifies that file is encrypted using ENCRYPT option.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extLst>
                  <a:ext uri="{0D108BD9-81ED-4DB2-BD59-A6C34878D82A}">
                    <a16:rowId xmlns:a16="http://schemas.microsoft.com/office/drawing/2014/main" val="721760621"/>
                  </a:ext>
                </a:extLst>
              </a:tr>
              <a:tr h="371635">
                <a:tc>
                  <a:txBody>
                    <a:bodyPr/>
                    <a:lstStyle/>
                    <a:p>
                      <a:r>
                        <a:rPr lang="en-US" b="0" dirty="0">
                          <a:solidFill>
                            <a:schemeClr val="tx2"/>
                          </a:solidFill>
                        </a:rPr>
                        <a:t>OPT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tc>
                  <a:txBody>
                    <a:bodyPr/>
                    <a:lstStyle/>
                    <a:p>
                      <a:r>
                        <a:rPr lang="en-US" sz="1800" b="0" dirty="0">
                          <a:solidFill>
                            <a:schemeClr val="tx2"/>
                          </a:solidFill>
                        </a:rPr>
                        <a:t>Specifies that if file doesn’t exists return an empty dataset instead of an error</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8B4"/>
                    </a:solidFill>
                  </a:tcPr>
                </a:tc>
                <a:extLst>
                  <a:ext uri="{0D108BD9-81ED-4DB2-BD59-A6C34878D82A}">
                    <a16:rowId xmlns:a16="http://schemas.microsoft.com/office/drawing/2014/main" val="1091664034"/>
                  </a:ext>
                </a:extLst>
              </a:tr>
            </a:tbl>
          </a:graphicData>
        </a:graphic>
      </p:graphicFrame>
    </p:spTree>
    <p:extLst>
      <p:ext uri="{BB962C8B-B14F-4D97-AF65-F5344CB8AC3E}">
        <p14:creationId xmlns:p14="http://schemas.microsoft.com/office/powerpoint/2010/main" val="60155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 – CSV Files</a:t>
            </a:r>
            <a:endParaRPr lang="en-US" dirty="0">
              <a:solidFill>
                <a:schemeClr val="tx2"/>
              </a:solidFill>
            </a:endParaRPr>
          </a:p>
        </p:txBody>
      </p:sp>
      <p:sp>
        <p:nvSpPr>
          <p:cNvPr id="6" name="Rectangle 5"/>
          <p:cNvSpPr/>
          <p:nvPr/>
        </p:nvSpPr>
        <p:spPr>
          <a:xfrm>
            <a:off x="1000787" y="1473511"/>
            <a:ext cx="5713778" cy="230999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b="0" i="0" dirty="0">
                <a:solidFill>
                  <a:srgbClr val="293232"/>
                </a:solidFill>
                <a:effectLst/>
              </a:rPr>
              <a:t>To read CSV(Comma Separated Values)</a:t>
            </a:r>
          </a:p>
          <a:p>
            <a:pPr marL="285750" indent="-285750">
              <a:lnSpc>
                <a:spcPct val="150000"/>
              </a:lnSpc>
              <a:buFont typeface="Arial" panose="020B0604020202020204" pitchFamily="34" charset="0"/>
              <a:buChar char="•"/>
            </a:pPr>
            <a:r>
              <a:rPr lang="en-US" sz="1400" dirty="0">
                <a:solidFill>
                  <a:srgbClr val="293232"/>
                </a:solidFill>
              </a:rPr>
              <a:t>To read variable-length record files with defined record delimiter</a:t>
            </a:r>
          </a:p>
          <a:p>
            <a:pPr marL="285750" indent="-285750">
              <a:lnSpc>
                <a:spcPct val="150000"/>
              </a:lnSpc>
              <a:buFont typeface="Arial" panose="020B0604020202020204" pitchFamily="34" charset="0"/>
              <a:buChar char="•"/>
            </a:pPr>
            <a:r>
              <a:rPr lang="en-US" sz="1400" dirty="0">
                <a:solidFill>
                  <a:schemeClr val="tx2">
                    <a:lumMod val="85000"/>
                    <a:lumOff val="15000"/>
                  </a:schemeClr>
                </a:solidFill>
              </a:rPr>
              <a:t>Default input is in ASCII format with any UNICODE fields in UTF8 format.</a:t>
            </a:r>
          </a:p>
          <a:p>
            <a:pPr>
              <a:lnSpc>
                <a:spcPct val="150000"/>
              </a:lnSpc>
            </a:pPr>
            <a:endParaRPr lang="en-US" sz="1400" dirty="0">
              <a:solidFill>
                <a:srgbClr val="293232"/>
              </a:solidFill>
            </a:endParaRPr>
          </a:p>
          <a:p>
            <a:pPr>
              <a:lnSpc>
                <a:spcPct val="150000"/>
              </a:lnSpc>
            </a:pPr>
            <a:r>
              <a:rPr lang="en-US" sz="1400" b="1" i="0" dirty="0">
                <a:solidFill>
                  <a:srgbClr val="0070C0"/>
                </a:solidFill>
                <a:effectLst/>
              </a:rPr>
              <a:t>A few </a:t>
            </a:r>
            <a:r>
              <a:rPr lang="en-US" sz="1400" b="1" dirty="0">
                <a:solidFill>
                  <a:srgbClr val="0070C0"/>
                </a:solidFill>
              </a:rPr>
              <a:t>Options</a:t>
            </a:r>
          </a:p>
          <a:p>
            <a:pPr>
              <a:lnSpc>
                <a:spcPct val="150000"/>
              </a:lnSpc>
            </a:pPr>
            <a:endParaRPr lang="en-US" sz="1400" b="0" i="0" dirty="0">
              <a:solidFill>
                <a:srgbClr val="0070C0"/>
              </a:solidFill>
              <a:effectLst/>
            </a:endParaRPr>
          </a:p>
        </p:txBody>
      </p:sp>
      <p:graphicFrame>
        <p:nvGraphicFramePr>
          <p:cNvPr id="3" name="Table 4">
            <a:extLst>
              <a:ext uri="{FF2B5EF4-FFF2-40B4-BE49-F238E27FC236}">
                <a16:creationId xmlns:a16="http://schemas.microsoft.com/office/drawing/2014/main" id="{FF06CF7D-C2CF-4B3B-8962-C9593C4D460C}"/>
              </a:ext>
            </a:extLst>
          </p:cNvPr>
          <p:cNvGraphicFramePr>
            <a:graphicFrameLocks noGrp="1"/>
          </p:cNvGraphicFramePr>
          <p:nvPr>
            <p:extLst>
              <p:ext uri="{D42A27DB-BD31-4B8C-83A1-F6EECF244321}">
                <p14:modId xmlns:p14="http://schemas.microsoft.com/office/powerpoint/2010/main" val="3194688224"/>
              </p:ext>
            </p:extLst>
          </p:nvPr>
        </p:nvGraphicFramePr>
        <p:xfrm>
          <a:off x="1000787" y="3429000"/>
          <a:ext cx="8982798" cy="2829560"/>
        </p:xfrm>
        <a:graphic>
          <a:graphicData uri="http://schemas.openxmlformats.org/drawingml/2006/table">
            <a:tbl>
              <a:tblPr firstRow="1" bandRow="1">
                <a:tableStyleId>{5C22544A-7EE6-4342-B048-85BDC9FD1C3A}</a:tableStyleId>
              </a:tblPr>
              <a:tblGrid>
                <a:gridCol w="1985102">
                  <a:extLst>
                    <a:ext uri="{9D8B030D-6E8A-4147-A177-3AD203B41FA5}">
                      <a16:colId xmlns:a16="http://schemas.microsoft.com/office/drawing/2014/main" val="1187694946"/>
                    </a:ext>
                  </a:extLst>
                </a:gridCol>
                <a:gridCol w="6997696">
                  <a:extLst>
                    <a:ext uri="{9D8B030D-6E8A-4147-A177-3AD203B41FA5}">
                      <a16:colId xmlns:a16="http://schemas.microsoft.com/office/drawing/2014/main" val="3589050549"/>
                    </a:ext>
                  </a:extLst>
                </a:gridCol>
              </a:tblGrid>
              <a:tr h="370840">
                <a:tc>
                  <a:txBody>
                    <a:bodyPr/>
                    <a:lstStyle/>
                    <a:p>
                      <a:r>
                        <a:rPr lang="en-US" sz="1600" b="1" i="0" dirty="0">
                          <a:solidFill>
                            <a:srgbClr val="005C2A"/>
                          </a:solidFill>
                        </a:rPr>
                        <a:t>HEADING(n)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number of header records in the file. Default is zero.</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3098801883"/>
                  </a:ext>
                </a:extLst>
              </a:tr>
              <a:tr h="370840">
                <a:tc>
                  <a:txBody>
                    <a:bodyPr/>
                    <a:lstStyle/>
                    <a:p>
                      <a:r>
                        <a:rPr lang="en-US" sz="1600" b="1" i="0" kern="1200" dirty="0">
                          <a:solidFill>
                            <a:srgbClr val="005C2A"/>
                          </a:solidFill>
                          <a:effectLst/>
                          <a:latin typeface="+mn-lt"/>
                          <a:ea typeface="+mn-ea"/>
                          <a:cs typeface="+mn-cs"/>
                        </a:rPr>
                        <a:t>SEPARATOR</a:t>
                      </a:r>
                      <a:endParaRPr lang="en-US" sz="1600" b="1" i="0" dirty="0">
                        <a:solidFill>
                          <a:srgbClr val="005C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field delimiter. Default is a comma (',') </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508065143"/>
                  </a:ext>
                </a:extLst>
              </a:tr>
              <a:tr h="370840">
                <a:tc>
                  <a:txBody>
                    <a:bodyPr/>
                    <a:lstStyle/>
                    <a:p>
                      <a:r>
                        <a:rPr lang="en-US" sz="1600" b="1" i="0" kern="1200" dirty="0">
                          <a:solidFill>
                            <a:srgbClr val="005C2A"/>
                          </a:solidFill>
                          <a:effectLst/>
                          <a:latin typeface="+mn-lt"/>
                          <a:ea typeface="+mn-ea"/>
                          <a:cs typeface="+mn-cs"/>
                        </a:rPr>
                        <a:t>TERMINATOR</a:t>
                      </a:r>
                      <a:endParaRPr lang="en-US" sz="1600" b="1" i="0" dirty="0">
                        <a:solidFill>
                          <a:srgbClr val="005C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record delimiter. Default is a line feed ('\n')</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292301024"/>
                  </a:ext>
                </a:extLst>
              </a:tr>
              <a:tr h="370840">
                <a:tc>
                  <a:txBody>
                    <a:bodyPr/>
                    <a:lstStyle/>
                    <a:p>
                      <a:r>
                        <a:rPr lang="en-US" sz="1600" b="1" i="0" kern="1200" dirty="0">
                          <a:solidFill>
                            <a:srgbClr val="005C2A"/>
                          </a:solidFill>
                          <a:effectLst/>
                          <a:latin typeface="+mn-lt"/>
                          <a:ea typeface="+mn-ea"/>
                          <a:cs typeface="+mn-cs"/>
                        </a:rPr>
                        <a:t>QUOTE</a:t>
                      </a:r>
                      <a:endParaRPr lang="en-US" sz="1600" b="1" i="0" dirty="0">
                        <a:solidFill>
                          <a:srgbClr val="005C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string quote character used. Default is a single quote ('\'') </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3482490130"/>
                  </a:ext>
                </a:extLst>
              </a:tr>
              <a:tr h="370840">
                <a:tc>
                  <a:txBody>
                    <a:bodyPr/>
                    <a:lstStyle/>
                    <a:p>
                      <a:r>
                        <a:rPr lang="en-US" sz="1600" b="1" i="0" kern="1200" dirty="0">
                          <a:solidFill>
                            <a:srgbClr val="005C2A"/>
                          </a:solidFill>
                          <a:effectLst/>
                          <a:latin typeface="+mn-lt"/>
                          <a:ea typeface="+mn-ea"/>
                          <a:cs typeface="+mn-cs"/>
                        </a:rPr>
                        <a:t>ESCAPE</a:t>
                      </a:r>
                      <a:endParaRPr lang="en-US" sz="1600" b="1" i="0" dirty="0">
                        <a:solidFill>
                          <a:srgbClr val="005C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string escape character used to indicate the next character. Default is the escape character(‘\’)</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536019399"/>
                  </a:ext>
                </a:extLst>
              </a:tr>
              <a:tr h="370840">
                <a:tc>
                  <a:txBody>
                    <a:bodyPr/>
                    <a:lstStyle/>
                    <a:p>
                      <a:r>
                        <a:rPr lang="en-US" sz="1600" b="1" i="0" kern="1200" dirty="0">
                          <a:solidFill>
                            <a:srgbClr val="005C2A"/>
                          </a:solidFill>
                          <a:effectLst/>
                          <a:latin typeface="+mn-lt"/>
                          <a:ea typeface="+mn-ea"/>
                          <a:cs typeface="+mn-cs"/>
                        </a:rPr>
                        <a:t>MAXLENGTH(size)</a:t>
                      </a:r>
                      <a:endParaRPr lang="en-US" sz="1600" b="1" i="0" dirty="0">
                        <a:solidFill>
                          <a:srgbClr val="005C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 Maximum record length in the file in bytes</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2213612835"/>
                  </a:ext>
                </a:extLst>
              </a:tr>
              <a:tr h="370840">
                <a:tc>
                  <a:txBody>
                    <a:bodyPr/>
                    <a:lstStyle/>
                    <a:p>
                      <a:pPr algn="l" fontAlgn="t"/>
                      <a:r>
                        <a:rPr lang="en-US" sz="1600" b="1" i="0" dirty="0">
                          <a:solidFill>
                            <a:srgbClr val="005C2A"/>
                          </a:solidFill>
                          <a:effectLst/>
                        </a:rPr>
                        <a:t>__COMPRESSED__</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Specifies that the file is compressed</a:t>
                      </a:r>
                      <a:endParaRPr lang="en-US" sz="1600" b="0" i="0" dirty="0">
                        <a:solidFill>
                          <a:schemeClr val="tx2">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000"/>
                      </a:srgbClr>
                    </a:solidFill>
                  </a:tcPr>
                </a:tc>
                <a:extLst>
                  <a:ext uri="{0D108BD9-81ED-4DB2-BD59-A6C34878D82A}">
                    <a16:rowId xmlns:a16="http://schemas.microsoft.com/office/drawing/2014/main" val="1909060338"/>
                  </a:ext>
                </a:extLst>
              </a:tr>
            </a:tbl>
          </a:graphicData>
        </a:graphic>
      </p:graphicFrame>
      <p:pic>
        <p:nvPicPr>
          <p:cNvPr id="8" name="Picture 7">
            <a:extLst>
              <a:ext uri="{FF2B5EF4-FFF2-40B4-BE49-F238E27FC236}">
                <a16:creationId xmlns:a16="http://schemas.microsoft.com/office/drawing/2014/main" id="{2A86B95D-3E28-4248-BB20-A40A6AF5F5B1}"/>
              </a:ext>
            </a:extLst>
          </p:cNvPr>
          <p:cNvPicPr>
            <a:picLocks noChangeAspect="1"/>
          </p:cNvPicPr>
          <p:nvPr/>
        </p:nvPicPr>
        <p:blipFill>
          <a:blip r:embed="rId2"/>
          <a:stretch>
            <a:fillRect/>
          </a:stretch>
        </p:blipFill>
        <p:spPr>
          <a:xfrm>
            <a:off x="6904729" y="1813840"/>
            <a:ext cx="4801270" cy="1162212"/>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6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Files</a:t>
            </a:r>
            <a:endParaRPr lang="en-US" dirty="0">
              <a:solidFill>
                <a:schemeClr val="tx2"/>
              </a:solidFill>
            </a:endParaRPr>
          </a:p>
        </p:txBody>
      </p:sp>
      <p:sp>
        <p:nvSpPr>
          <p:cNvPr id="3" name="Rectangle 2"/>
          <p:cNvSpPr/>
          <p:nvPr/>
        </p:nvSpPr>
        <p:spPr>
          <a:xfrm>
            <a:off x="1070165" y="1457391"/>
            <a:ext cx="6096000" cy="1980029"/>
          </a:xfrm>
          <a:prstGeom prst="rect">
            <a:avLst/>
          </a:prstGeom>
        </p:spPr>
        <p:txBody>
          <a:bodyPr>
            <a:spAutoFit/>
          </a:bodyPr>
          <a:lstStyle/>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5" name="Picture 4">
            <a:extLst>
              <a:ext uri="{FF2B5EF4-FFF2-40B4-BE49-F238E27FC236}">
                <a16:creationId xmlns:a16="http://schemas.microsoft.com/office/drawing/2014/main" id="{8FEE9F49-0638-4823-9E93-C40738611192}"/>
              </a:ext>
            </a:extLst>
          </p:cNvPr>
          <p:cNvPicPr>
            <a:picLocks noChangeAspect="1"/>
          </p:cNvPicPr>
          <p:nvPr/>
        </p:nvPicPr>
        <p:blipFill>
          <a:blip r:embed="rId2"/>
          <a:stretch>
            <a:fillRect/>
          </a:stretch>
        </p:blipFill>
        <p:spPr>
          <a:xfrm>
            <a:off x="1357437" y="1457391"/>
            <a:ext cx="9073573" cy="5074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701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CHOOSEN Function</a:t>
            </a:r>
            <a:endParaRPr lang="en-US" dirty="0">
              <a:solidFill>
                <a:schemeClr val="tx2"/>
              </a:solidFill>
            </a:endParaRPr>
          </a:p>
        </p:txBody>
      </p:sp>
      <p:sp>
        <p:nvSpPr>
          <p:cNvPr id="5" name="Rectangle 4">
            <a:extLst>
              <a:ext uri="{FF2B5EF4-FFF2-40B4-BE49-F238E27FC236}">
                <a16:creationId xmlns:a16="http://schemas.microsoft.com/office/drawing/2014/main" id="{3F9F4A4E-43C2-4E78-80E9-C0942A6524EC}"/>
              </a:ext>
            </a:extLst>
          </p:cNvPr>
          <p:cNvSpPr/>
          <p:nvPr/>
        </p:nvSpPr>
        <p:spPr>
          <a:xfrm>
            <a:off x="945575" y="1591702"/>
            <a:ext cx="7709648" cy="1837298"/>
          </a:xfrm>
          <a:prstGeom prst="rect">
            <a:avLst/>
          </a:prstGeom>
        </p:spPr>
        <p:txBody>
          <a:bodyPr wrap="square">
            <a:spAutoFit/>
          </a:bodyPr>
          <a:lstStyle/>
          <a:p>
            <a:pPr>
              <a:lnSpc>
                <a:spcPct val="150000"/>
              </a:lnSpc>
            </a:pPr>
            <a:r>
              <a:rPr lang="en-US" sz="1600" b="0" dirty="0">
                <a:solidFill>
                  <a:schemeClr val="tx2"/>
                </a:solidFill>
                <a:effectLst/>
              </a:rPr>
              <a:t>Let’s you display a certain number of rows.</a:t>
            </a:r>
          </a:p>
          <a:p>
            <a:pPr>
              <a:lnSpc>
                <a:spcPct val="150000"/>
              </a:lnSpc>
            </a:pPr>
            <a:r>
              <a:rPr lang="en-US" sz="1600" dirty="0">
                <a:solidFill>
                  <a:schemeClr val="tx2"/>
                </a:solidFill>
              </a:rPr>
              <a:t>Beginning with the record at the defined row number</a:t>
            </a:r>
          </a:p>
          <a:p>
            <a:pPr>
              <a:lnSpc>
                <a:spcPct val="150000"/>
              </a:lnSpc>
            </a:pPr>
            <a:endParaRPr lang="en-US" sz="1600" b="0" dirty="0">
              <a:solidFill>
                <a:schemeClr val="tx2"/>
              </a:solidFill>
              <a:effectLst/>
            </a:endParaRPr>
          </a:p>
          <a:p>
            <a:pPr>
              <a:lnSpc>
                <a:spcPct val="150000"/>
              </a:lnSpc>
            </a:pPr>
            <a:endParaRPr lang="en-US" sz="3200" b="1" dirty="0">
              <a:solidFill>
                <a:srgbClr val="00B0F0"/>
              </a:solidFill>
              <a:effectLst/>
              <a:highlight>
                <a:srgbClr val="FFFF00"/>
              </a:highlight>
            </a:endParaRPr>
          </a:p>
        </p:txBody>
      </p:sp>
      <p:sp>
        <p:nvSpPr>
          <p:cNvPr id="6" name="Rectangle 5">
            <a:extLst>
              <a:ext uri="{FF2B5EF4-FFF2-40B4-BE49-F238E27FC236}">
                <a16:creationId xmlns:a16="http://schemas.microsoft.com/office/drawing/2014/main" id="{B5F8E279-8B5D-405E-94FC-132DAEE49F86}"/>
              </a:ext>
            </a:extLst>
          </p:cNvPr>
          <p:cNvSpPr/>
          <p:nvPr/>
        </p:nvSpPr>
        <p:spPr>
          <a:xfrm>
            <a:off x="758577" y="2854144"/>
            <a:ext cx="8759923" cy="2267287"/>
          </a:xfrm>
          <a:prstGeom prst="rect">
            <a:avLst/>
          </a:prstGeom>
        </p:spPr>
        <p:txBody>
          <a:bodyPr wrap="square">
            <a:spAutoFit/>
          </a:bodyPr>
          <a:lstStyle/>
          <a:p>
            <a:pPr>
              <a:spcBef>
                <a:spcPts val="200"/>
              </a:spcBef>
              <a:spcAft>
                <a:spcPts val="600"/>
              </a:spcAft>
            </a:pPr>
            <a:r>
              <a:rPr lang="en-US" dirty="0">
                <a:solidFill>
                  <a:schemeClr val="tx2"/>
                </a:solidFill>
              </a:rPr>
              <a:t>- </a:t>
            </a:r>
            <a:r>
              <a:rPr lang="en-US" dirty="0" err="1">
                <a:solidFill>
                  <a:schemeClr val="tx2"/>
                </a:solidFill>
              </a:rPr>
              <a:t>attr_name</a:t>
            </a:r>
            <a:r>
              <a:rPr lang="en-US" dirty="0">
                <a:solidFill>
                  <a:schemeClr val="tx2"/>
                </a:solidFill>
              </a:rPr>
              <a:t> : The name by which the function will be invoked</a:t>
            </a:r>
          </a:p>
          <a:p>
            <a:pPr>
              <a:spcBef>
                <a:spcPts val="200"/>
              </a:spcBef>
              <a:spcAft>
                <a:spcPts val="600"/>
              </a:spcAft>
            </a:pPr>
            <a:r>
              <a:rPr lang="en-US" dirty="0">
                <a:solidFill>
                  <a:schemeClr val="tx2"/>
                </a:solidFill>
              </a:rPr>
              <a:t>- CHOOSEN: ECL Keyword, required</a:t>
            </a:r>
          </a:p>
          <a:p>
            <a:pPr>
              <a:spcBef>
                <a:spcPts val="200"/>
              </a:spcBef>
              <a:spcAft>
                <a:spcPts val="600"/>
              </a:spcAft>
            </a:pPr>
            <a:r>
              <a:rPr lang="en-US" dirty="0">
                <a:solidFill>
                  <a:schemeClr val="tx2"/>
                </a:solidFill>
              </a:rPr>
              <a:t>- dataset_name: The dataset to perform action on</a:t>
            </a:r>
          </a:p>
          <a:p>
            <a:pPr marL="285750" indent="-285750">
              <a:spcBef>
                <a:spcPts val="200"/>
              </a:spcBef>
              <a:spcAft>
                <a:spcPts val="600"/>
              </a:spcAft>
              <a:buFontTx/>
              <a:buChar char="-"/>
            </a:pPr>
            <a:r>
              <a:rPr lang="en-US" dirty="0">
                <a:solidFill>
                  <a:schemeClr val="tx2"/>
                </a:solidFill>
              </a:rPr>
              <a:t>n: number of records to return</a:t>
            </a:r>
          </a:p>
          <a:p>
            <a:pPr marL="285750" indent="-285750">
              <a:spcBef>
                <a:spcPts val="200"/>
              </a:spcBef>
              <a:spcAft>
                <a:spcPts val="600"/>
              </a:spcAft>
              <a:buFontTx/>
              <a:buChar char="-"/>
            </a:pPr>
            <a:r>
              <a:rPr lang="en-US" dirty="0">
                <a:solidFill>
                  <a:schemeClr val="tx2"/>
                </a:solidFill>
              </a:rPr>
              <a:t>Start_position: Optional, to indicate which row to start with. Default is row 1</a:t>
            </a:r>
          </a:p>
          <a:p>
            <a:pPr>
              <a:spcBef>
                <a:spcPts val="200"/>
              </a:spcBef>
              <a:spcAft>
                <a:spcPts val="600"/>
              </a:spcAft>
            </a:pPr>
            <a:endParaRPr lang="en-US" dirty="0">
              <a:solidFill>
                <a:schemeClr val="tx2"/>
              </a:solidFill>
            </a:endParaRPr>
          </a:p>
        </p:txBody>
      </p:sp>
      <p:pic>
        <p:nvPicPr>
          <p:cNvPr id="7" name="Picture 6">
            <a:extLst>
              <a:ext uri="{FF2B5EF4-FFF2-40B4-BE49-F238E27FC236}">
                <a16:creationId xmlns:a16="http://schemas.microsoft.com/office/drawing/2014/main" id="{FC28C016-060D-4A62-9659-D814CF54C7B8}"/>
              </a:ext>
            </a:extLst>
          </p:cNvPr>
          <p:cNvPicPr>
            <a:picLocks noChangeAspect="1"/>
          </p:cNvPicPr>
          <p:nvPr/>
        </p:nvPicPr>
        <p:blipFill>
          <a:blip r:embed="rId2"/>
          <a:stretch>
            <a:fillRect/>
          </a:stretch>
        </p:blipFill>
        <p:spPr>
          <a:xfrm>
            <a:off x="7754768" y="1869831"/>
            <a:ext cx="3801484" cy="984313"/>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A0D8255-ABB5-4A46-8EC3-93AE65790A1A}"/>
              </a:ext>
            </a:extLst>
          </p:cNvPr>
          <p:cNvPicPr>
            <a:picLocks noChangeAspect="1"/>
          </p:cNvPicPr>
          <p:nvPr/>
        </p:nvPicPr>
        <p:blipFill>
          <a:blip r:embed="rId3"/>
          <a:stretch>
            <a:fillRect/>
          </a:stretch>
        </p:blipFill>
        <p:spPr>
          <a:xfrm>
            <a:off x="1553644" y="5406708"/>
            <a:ext cx="8357918" cy="837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05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0413" y="1639033"/>
            <a:ext cx="4187388" cy="1705718"/>
          </a:xfrm>
        </p:spPr>
        <p:txBody>
          <a:bodyPr>
            <a:normAutofit/>
          </a:bodyPr>
          <a:lstStyle/>
          <a:p>
            <a:pPr marL="0" indent="0">
              <a:buNone/>
            </a:pPr>
            <a:r>
              <a:rPr lang="en-US" sz="1800" dirty="0">
                <a:solidFill>
                  <a:schemeClr val="tx2"/>
                </a:solidFill>
                <a:latin typeface="Calibri" panose="020F0502020204030204" pitchFamily="34" charset="0"/>
                <a:cs typeface="Calibri" panose="020F0502020204030204" pitchFamily="34" charset="0"/>
              </a:rPr>
              <a:t>Returns the first n number of records.</a:t>
            </a:r>
          </a:p>
          <a:p>
            <a:pPr marL="0" indent="0">
              <a:buNone/>
            </a:pPr>
            <a:endParaRPr lang="en-US" sz="1800" dirty="0">
              <a:solidFill>
                <a:schemeClr val="tx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474277" y="3140804"/>
            <a:ext cx="3534579" cy="1232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8583369" y="5470597"/>
            <a:ext cx="3425487" cy="850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p:cNvPicPr>
            <a:picLocks noChangeAspect="1"/>
          </p:cNvPicPr>
          <p:nvPr/>
        </p:nvPicPr>
        <p:blipFill>
          <a:blip r:embed="rId4"/>
          <a:stretch>
            <a:fillRect/>
          </a:stretch>
        </p:blipFill>
        <p:spPr>
          <a:xfrm>
            <a:off x="6384538" y="1372333"/>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5" name="Straight Arrow Connector 14"/>
          <p:cNvCxnSpPr/>
          <p:nvPr/>
        </p:nvCxnSpPr>
        <p:spPr>
          <a:xfrm>
            <a:off x="7286797" y="5456846"/>
            <a:ext cx="1203775" cy="425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2769A22-CCC4-47DA-B825-85DF687DEAFF}"/>
              </a:ext>
            </a:extLst>
          </p:cNvPr>
          <p:cNvSpPr>
            <a:spLocks noGrp="1"/>
          </p:cNvSpPr>
          <p:nvPr>
            <p:ph type="title"/>
          </p:nvPr>
        </p:nvSpPr>
        <p:spPr>
          <a:xfrm>
            <a:off x="1096663" y="76200"/>
            <a:ext cx="9980682" cy="1096962"/>
          </a:xfrm>
        </p:spPr>
        <p:txBody>
          <a:bodyPr/>
          <a:lstStyle/>
          <a:p>
            <a:r>
              <a:rPr lang="en-US" b="1" dirty="0">
                <a:solidFill>
                  <a:schemeClr val="tx2"/>
                </a:solidFill>
              </a:rPr>
              <a:t>CHOOSEN</a:t>
            </a:r>
            <a:endParaRPr lang="en-US" dirty="0">
              <a:solidFill>
                <a:schemeClr val="tx2"/>
              </a:solidFill>
            </a:endParaRPr>
          </a:p>
        </p:txBody>
      </p:sp>
    </p:spTree>
    <p:extLst>
      <p:ext uri="{BB962C8B-B14F-4D97-AF65-F5344CB8AC3E}">
        <p14:creationId xmlns:p14="http://schemas.microsoft.com/office/powerpoint/2010/main" val="28313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 Validation</a:t>
            </a:r>
            <a:endParaRPr lang="en-US" dirty="0">
              <a:solidFill>
                <a:schemeClr val="tx2"/>
              </a:solidFill>
            </a:endParaRPr>
          </a:p>
        </p:txBody>
      </p:sp>
      <p:sp>
        <p:nvSpPr>
          <p:cNvPr id="6" name="Rectangle 5"/>
          <p:cNvSpPr/>
          <p:nvPr/>
        </p:nvSpPr>
        <p:spPr>
          <a:xfrm>
            <a:off x="977152" y="2588097"/>
            <a:ext cx="7709648" cy="1569660"/>
          </a:xfrm>
          <a:prstGeom prst="rect">
            <a:avLst/>
          </a:prstGeom>
        </p:spPr>
        <p:txBody>
          <a:bodyPr wrap="square">
            <a:spAutoFit/>
          </a:bodyPr>
          <a:lstStyle/>
          <a:p>
            <a:pPr marL="285750" indent="-285750">
              <a:lnSpc>
                <a:spcPct val="150000"/>
              </a:lnSpc>
              <a:buFontTx/>
              <a:buChar char="-"/>
            </a:pPr>
            <a:r>
              <a:rPr lang="en-US" sz="1600" b="0" i="0" dirty="0">
                <a:solidFill>
                  <a:schemeClr val="tx2"/>
                </a:solidFill>
                <a:effectLst/>
                <a:latin typeface="-apple-system"/>
              </a:rPr>
              <a:t>Should happen at any stage of big data process</a:t>
            </a:r>
          </a:p>
          <a:p>
            <a:pPr marL="285750" indent="-285750">
              <a:lnSpc>
                <a:spcPct val="150000"/>
              </a:lnSpc>
              <a:buFontTx/>
              <a:buChar char="-"/>
            </a:pPr>
            <a:r>
              <a:rPr lang="en-US" sz="1600" dirty="0">
                <a:solidFill>
                  <a:schemeClr val="tx2"/>
                </a:solidFill>
                <a:latin typeface="-apple-system"/>
              </a:rPr>
              <a:t>M</a:t>
            </a:r>
            <a:r>
              <a:rPr lang="en-US" sz="1600" dirty="0">
                <a:solidFill>
                  <a:schemeClr val="tx2"/>
                </a:solidFill>
                <a:latin typeface="Source Sans Pro" panose="020B0503030403020204" pitchFamily="34" charset="0"/>
              </a:rPr>
              <a:t>itigate any project defects</a:t>
            </a:r>
          </a:p>
          <a:p>
            <a:pPr marL="285750" indent="-285750">
              <a:lnSpc>
                <a:spcPct val="150000"/>
              </a:lnSpc>
              <a:buFontTx/>
              <a:buChar char="-"/>
            </a:pPr>
            <a:r>
              <a:rPr lang="en-US" sz="1600" b="0" i="0" dirty="0">
                <a:solidFill>
                  <a:schemeClr val="tx2"/>
                </a:solidFill>
                <a:effectLst/>
                <a:latin typeface="Source Sans Pro" panose="020B0503030403020204" pitchFamily="34" charset="0"/>
              </a:rPr>
              <a:t>Lower defects, </a:t>
            </a:r>
            <a:r>
              <a:rPr lang="en-US" sz="1600" b="0" i="0" u="sng" dirty="0">
                <a:solidFill>
                  <a:schemeClr val="tx2"/>
                </a:solidFill>
                <a:effectLst/>
                <a:latin typeface="Source Sans Pro" panose="020B0503030403020204" pitchFamily="34" charset="0"/>
              </a:rPr>
              <a:t>higher quality</a:t>
            </a:r>
          </a:p>
          <a:p>
            <a:pPr marL="285750" indent="-285750">
              <a:lnSpc>
                <a:spcPct val="150000"/>
              </a:lnSpc>
              <a:buFontTx/>
              <a:buChar char="-"/>
            </a:pPr>
            <a:r>
              <a:rPr lang="en-US" sz="1600" dirty="0">
                <a:solidFill>
                  <a:schemeClr val="tx2"/>
                </a:solidFill>
                <a:latin typeface="Source Sans Pro" panose="020B0503030403020204" pitchFamily="34" charset="0"/>
              </a:rPr>
              <a:t>Better decision making</a:t>
            </a:r>
            <a:endParaRPr lang="en-US" sz="1600" b="0" i="0" dirty="0">
              <a:solidFill>
                <a:schemeClr val="tx2"/>
              </a:solidFill>
              <a:effectLst/>
              <a:latin typeface="-apple-system"/>
            </a:endParaRPr>
          </a:p>
        </p:txBody>
      </p:sp>
      <p:sp>
        <p:nvSpPr>
          <p:cNvPr id="4" name="Rectangle 3"/>
          <p:cNvSpPr/>
          <p:nvPr/>
        </p:nvSpPr>
        <p:spPr>
          <a:xfrm>
            <a:off x="1096663" y="1757100"/>
            <a:ext cx="6096000" cy="830997"/>
          </a:xfrm>
          <a:prstGeom prst="rect">
            <a:avLst/>
          </a:prstGeom>
        </p:spPr>
        <p:txBody>
          <a:bodyPr>
            <a:spAutoFit/>
          </a:bodyPr>
          <a:lstStyle/>
          <a:p>
            <a:r>
              <a:rPr lang="en-US" sz="1600" dirty="0">
                <a:solidFill>
                  <a:schemeClr val="tx2"/>
                </a:solidFill>
                <a:latin typeface="arial" panose="020B0604020202020204" pitchFamily="34" charset="0"/>
              </a:rPr>
              <a:t>Data validation is the process of ensuring data has undergone data cleansing to ensure they have data quality, that is, that they are both correct and useful.</a:t>
            </a:r>
            <a:endParaRPr lang="en-US" sz="1600" dirty="0">
              <a:solidFill>
                <a:schemeClr val="tx2"/>
              </a:solidFill>
            </a:endParaRPr>
          </a:p>
        </p:txBody>
      </p:sp>
      <p:pic>
        <p:nvPicPr>
          <p:cNvPr id="5" name="Picture 4"/>
          <p:cNvPicPr>
            <a:picLocks noChangeAspect="1"/>
          </p:cNvPicPr>
          <p:nvPr/>
        </p:nvPicPr>
        <p:blipFill>
          <a:blip r:embed="rId2"/>
          <a:stretch>
            <a:fillRect/>
          </a:stretch>
        </p:blipFill>
        <p:spPr>
          <a:xfrm>
            <a:off x="7609761" y="1757100"/>
            <a:ext cx="3467584" cy="2000529"/>
          </a:xfrm>
          <a:prstGeom prst="rect">
            <a:avLst/>
          </a:prstGeom>
          <a:ln>
            <a:noFill/>
          </a:ln>
          <a:effectLst>
            <a:softEdge rad="112500"/>
          </a:effectLst>
        </p:spPr>
      </p:pic>
      <p:sp>
        <p:nvSpPr>
          <p:cNvPr id="7" name="Rectangle 6"/>
          <p:cNvSpPr/>
          <p:nvPr/>
        </p:nvSpPr>
        <p:spPr>
          <a:xfrm>
            <a:off x="1096663" y="4284762"/>
            <a:ext cx="2444396" cy="923330"/>
          </a:xfrm>
          <a:prstGeom prst="rect">
            <a:avLst/>
          </a:prstGeom>
        </p:spPr>
        <p:txBody>
          <a:bodyPr wrap="square">
            <a:spAutoFit/>
          </a:bodyPr>
          <a:lstStyle/>
          <a:p>
            <a:r>
              <a:rPr lang="en-US" dirty="0">
                <a:solidFill>
                  <a:schemeClr val="tx2"/>
                </a:solidFill>
                <a:latin typeface="Source Sans Pro" panose="020B0503030403020204" pitchFamily="34" charset="0"/>
              </a:rPr>
              <a:t>In a business which team should focus on validation the most?</a:t>
            </a:r>
            <a:endParaRPr lang="en-US" dirty="0"/>
          </a:p>
        </p:txBody>
      </p:sp>
      <p:sp>
        <p:nvSpPr>
          <p:cNvPr id="8" name="Rectangle 7"/>
          <p:cNvSpPr/>
          <p:nvPr/>
        </p:nvSpPr>
        <p:spPr>
          <a:xfrm>
            <a:off x="1096663" y="5218418"/>
            <a:ext cx="2749196" cy="1200329"/>
          </a:xfrm>
          <a:prstGeom prst="rect">
            <a:avLst/>
          </a:prstGeom>
        </p:spPr>
        <p:txBody>
          <a:bodyPr wrap="square">
            <a:spAutoFit/>
          </a:bodyPr>
          <a:lstStyle/>
          <a:p>
            <a:r>
              <a:rPr lang="en-US" dirty="0">
                <a:solidFill>
                  <a:srgbClr val="FF0000"/>
                </a:solidFill>
                <a:latin typeface="Source Sans Pro" panose="020B0503030403020204" pitchFamily="34" charset="0"/>
              </a:rPr>
              <a:t>All teams, from business that gathers requirements to customer delivery team.</a:t>
            </a:r>
          </a:p>
          <a:p>
            <a:r>
              <a:rPr lang="en-US" dirty="0">
                <a:solidFill>
                  <a:srgbClr val="FF0000"/>
                </a:solidFill>
                <a:latin typeface="Source Sans Pro" panose="020B0503030403020204" pitchFamily="34" charset="0"/>
              </a:rPr>
              <a:t>Why is that???</a:t>
            </a:r>
            <a:endParaRPr lang="en-US" dirty="0">
              <a:solidFill>
                <a:srgbClr val="FF0000"/>
              </a:solidFill>
            </a:endParaRPr>
          </a:p>
        </p:txBody>
      </p:sp>
      <p:sp>
        <p:nvSpPr>
          <p:cNvPr id="9" name="Rectangle 8"/>
          <p:cNvSpPr/>
          <p:nvPr/>
        </p:nvSpPr>
        <p:spPr>
          <a:xfrm>
            <a:off x="4987345" y="4364922"/>
            <a:ext cx="2444396" cy="646331"/>
          </a:xfrm>
          <a:prstGeom prst="rect">
            <a:avLst/>
          </a:prstGeom>
        </p:spPr>
        <p:txBody>
          <a:bodyPr wrap="square">
            <a:spAutoFit/>
          </a:bodyPr>
          <a:lstStyle/>
          <a:p>
            <a:r>
              <a:rPr lang="en-US" dirty="0">
                <a:solidFill>
                  <a:schemeClr val="tx2"/>
                </a:solidFill>
                <a:latin typeface="Source Sans Pro" panose="020B0503030403020204" pitchFamily="34" charset="0"/>
              </a:rPr>
              <a:t>Who else focused on data validation?</a:t>
            </a:r>
            <a:endParaRPr lang="en-US" dirty="0"/>
          </a:p>
        </p:txBody>
      </p:sp>
      <p:sp>
        <p:nvSpPr>
          <p:cNvPr id="10" name="Rectangle 9"/>
          <p:cNvSpPr/>
          <p:nvPr/>
        </p:nvSpPr>
        <p:spPr>
          <a:xfrm>
            <a:off x="4987345" y="5218418"/>
            <a:ext cx="2444396" cy="369332"/>
          </a:xfrm>
          <a:prstGeom prst="rect">
            <a:avLst/>
          </a:prstGeom>
        </p:spPr>
        <p:txBody>
          <a:bodyPr wrap="square">
            <a:spAutoFit/>
          </a:bodyPr>
          <a:lstStyle/>
          <a:p>
            <a:r>
              <a:rPr lang="en-US" dirty="0">
                <a:solidFill>
                  <a:srgbClr val="FF0000"/>
                </a:solidFill>
                <a:latin typeface="Source Sans Pro" panose="020B0503030403020204" pitchFamily="34" charset="0"/>
              </a:rPr>
              <a:t>CUSTOMER !!</a:t>
            </a:r>
            <a:endParaRPr lang="en-US" dirty="0">
              <a:solidFill>
                <a:srgbClr val="FF0000"/>
              </a:solidFill>
            </a:endParaRPr>
          </a:p>
        </p:txBody>
      </p:sp>
    </p:spTree>
    <p:extLst>
      <p:ext uri="{BB962C8B-B14F-4D97-AF65-F5344CB8AC3E}">
        <p14:creationId xmlns:p14="http://schemas.microsoft.com/office/powerpoint/2010/main" val="237154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4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4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Some Data Validation Consideration</a:t>
            </a:r>
            <a:endParaRPr lang="en-US" dirty="0">
              <a:solidFill>
                <a:schemeClr val="tx2"/>
              </a:solidFill>
            </a:endParaRPr>
          </a:p>
        </p:txBody>
      </p:sp>
      <p:sp>
        <p:nvSpPr>
          <p:cNvPr id="4" name="Rectangle 3"/>
          <p:cNvSpPr/>
          <p:nvPr/>
        </p:nvSpPr>
        <p:spPr>
          <a:xfrm>
            <a:off x="1096662" y="1757100"/>
            <a:ext cx="6675737"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solidFill>
              </a:rPr>
              <a:t>Does the data make sense?</a:t>
            </a:r>
          </a:p>
          <a:p>
            <a:pPr marL="285750" indent="-285750">
              <a:buFont typeface="Arial" panose="020B0604020202020204" pitchFamily="34" charset="0"/>
              <a:buChar char="•"/>
            </a:pPr>
            <a:r>
              <a:rPr lang="en-US" sz="1600" dirty="0">
                <a:solidFill>
                  <a:schemeClr val="tx2"/>
                </a:solidFill>
              </a:rPr>
              <a:t>Does the data follow the appropriate rules/standards for its field?</a:t>
            </a:r>
          </a:p>
          <a:p>
            <a:pPr marL="285750" indent="-285750">
              <a:buFont typeface="Arial" panose="020B0604020202020204" pitchFamily="34" charset="0"/>
              <a:buChar char="•"/>
            </a:pPr>
            <a:r>
              <a:rPr lang="en-US" sz="1600" dirty="0">
                <a:solidFill>
                  <a:schemeClr val="tx2"/>
                </a:solidFill>
              </a:rPr>
              <a:t>Does it prove or disprove business/customer standards, or bring any insight to light?</a:t>
            </a:r>
          </a:p>
          <a:p>
            <a:pPr marL="285750" indent="-285750">
              <a:buFont typeface="Arial" panose="020B0604020202020204" pitchFamily="34" charset="0"/>
              <a:buChar char="•"/>
            </a:pPr>
            <a:r>
              <a:rPr lang="en-US" sz="1600" dirty="0">
                <a:solidFill>
                  <a:schemeClr val="tx2"/>
                </a:solidFill>
              </a:rPr>
              <a:t>Can you find trends in the data to help you form your next theory?</a:t>
            </a:r>
          </a:p>
          <a:p>
            <a:pPr marL="285750" indent="-285750">
              <a:buFont typeface="Arial" panose="020B0604020202020204" pitchFamily="34" charset="0"/>
              <a:buChar char="•"/>
            </a:pPr>
            <a:r>
              <a:rPr lang="en-US" sz="1600" dirty="0">
                <a:solidFill>
                  <a:schemeClr val="tx2"/>
                </a:solidFill>
              </a:rPr>
              <a:t>If not, is that because of a data quality issue?</a:t>
            </a:r>
          </a:p>
          <a:p>
            <a:pPr marL="285750" indent="-285750">
              <a:buFont typeface="Arial" panose="020B0604020202020204" pitchFamily="34" charset="0"/>
              <a:buChar char="•"/>
            </a:pPr>
            <a:r>
              <a:rPr lang="en-US" sz="1600" dirty="0">
                <a:solidFill>
                  <a:schemeClr val="tx2"/>
                </a:solidFill>
              </a:rPr>
              <a:t>If all the data valid and accurate?</a:t>
            </a:r>
          </a:p>
          <a:p>
            <a:endParaRPr lang="en-US" sz="1600" dirty="0">
              <a:solidFill>
                <a:schemeClr val="tx2"/>
              </a:solidFill>
            </a:endParaRPr>
          </a:p>
        </p:txBody>
      </p:sp>
      <p:pic>
        <p:nvPicPr>
          <p:cNvPr id="5" name="Picture 4"/>
          <p:cNvPicPr>
            <a:picLocks noChangeAspect="1"/>
          </p:cNvPicPr>
          <p:nvPr/>
        </p:nvPicPr>
        <p:blipFill>
          <a:blip r:embed="rId2"/>
          <a:stretch>
            <a:fillRect/>
          </a:stretch>
        </p:blipFill>
        <p:spPr>
          <a:xfrm>
            <a:off x="7875767" y="3819203"/>
            <a:ext cx="3467584" cy="2000529"/>
          </a:xfrm>
          <a:prstGeom prst="rect">
            <a:avLst/>
          </a:prstGeom>
        </p:spPr>
      </p:pic>
    </p:spTree>
    <p:extLst>
      <p:ext uri="{BB962C8B-B14F-4D97-AF65-F5344CB8AC3E}">
        <p14:creationId xmlns:p14="http://schemas.microsoft.com/office/powerpoint/2010/main" val="118042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404765" y="4283148"/>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17ABDE8E-8216-4274-996A-23A9711EDB41}"/>
              </a:ext>
            </a:extLst>
          </p:cNvPr>
          <p:cNvPicPr>
            <a:picLocks noChangeAspect="1"/>
          </p:cNvPicPr>
          <p:nvPr/>
        </p:nvPicPr>
        <p:blipFill>
          <a:blip r:embed="rId3"/>
          <a:stretch>
            <a:fillRect/>
          </a:stretch>
        </p:blipFill>
        <p:spPr>
          <a:xfrm>
            <a:off x="10188023" y="4616621"/>
            <a:ext cx="1228896" cy="276264"/>
          </a:xfrm>
          <a:prstGeom prst="rect">
            <a:avLst/>
          </a:prstGeom>
        </p:spPr>
      </p:pic>
      <p:sp>
        <p:nvSpPr>
          <p:cNvPr id="8" name="Rectangle 7">
            <a:extLst>
              <a:ext uri="{FF2B5EF4-FFF2-40B4-BE49-F238E27FC236}">
                <a16:creationId xmlns:a16="http://schemas.microsoft.com/office/drawing/2014/main" id="{8F6DAFCF-5957-479C-8DA0-7BF27A600182}"/>
              </a:ext>
            </a:extLst>
          </p:cNvPr>
          <p:cNvSpPr/>
          <p:nvPr/>
        </p:nvSpPr>
        <p:spPr>
          <a:xfrm>
            <a:off x="1483004" y="2045811"/>
            <a:ext cx="6185748" cy="1323439"/>
          </a:xfrm>
          <a:prstGeom prst="rect">
            <a:avLst/>
          </a:prstGeom>
        </p:spPr>
        <p:txBody>
          <a:bodyPr wrap="square">
            <a:spAutoFit/>
          </a:bodyPr>
          <a:lstStyle/>
          <a:p>
            <a:r>
              <a:rPr lang="en-US" sz="1600" dirty="0">
                <a:solidFill>
                  <a:schemeClr val="tx2"/>
                </a:solidFill>
              </a:rPr>
              <a:t>//  Let’s review &amp; work on </a:t>
            </a:r>
            <a:r>
              <a:rPr lang="en-US" sz="1600" dirty="0" err="1">
                <a:solidFill>
                  <a:schemeClr val="tx2"/>
                </a:solidFill>
              </a:rPr>
              <a:t>Rec_Dataset.ecl</a:t>
            </a:r>
            <a:r>
              <a:rPr lang="en-US" sz="1600" dirty="0">
                <a:solidFill>
                  <a:schemeClr val="tx2"/>
                </a:solidFill>
              </a:rPr>
              <a:t>:</a:t>
            </a:r>
          </a:p>
          <a:p>
            <a:endParaRPr lang="en-US" sz="1600" dirty="0">
              <a:solidFill>
                <a:schemeClr val="tx2"/>
              </a:solidFill>
            </a:endParaRPr>
          </a:p>
          <a:p>
            <a:r>
              <a:rPr lang="en-US" sz="1600" dirty="0">
                <a:solidFill>
                  <a:schemeClr val="tx2"/>
                </a:solidFill>
              </a:rPr>
              <a:t>// We will be working with part one:</a:t>
            </a:r>
          </a:p>
          <a:p>
            <a:pPr marL="742950" lvl="1" indent="-285750">
              <a:buFont typeface="Arial" panose="020B0604020202020204" pitchFamily="34" charset="0"/>
              <a:buChar char="•"/>
            </a:pPr>
            <a:r>
              <a:rPr lang="en-US" sz="1600" dirty="0">
                <a:solidFill>
                  <a:schemeClr val="tx2"/>
                </a:solidFill>
              </a:rPr>
              <a:t>CHOOSN</a:t>
            </a:r>
          </a:p>
          <a:p>
            <a:pPr marL="742950" lvl="1" indent="-285750">
              <a:buFont typeface="Arial" panose="020B0604020202020204" pitchFamily="34" charset="0"/>
              <a:buChar char="•"/>
            </a:pPr>
            <a:r>
              <a:rPr lang="en-US" sz="1600" dirty="0">
                <a:solidFill>
                  <a:schemeClr val="tx2"/>
                </a:solidFill>
              </a:rPr>
              <a:t>OUTPUT	</a:t>
            </a:r>
          </a:p>
        </p:txBody>
      </p:sp>
    </p:spTree>
    <p:extLst>
      <p:ext uri="{BB962C8B-B14F-4D97-AF65-F5344CB8AC3E}">
        <p14:creationId xmlns:p14="http://schemas.microsoft.com/office/powerpoint/2010/main" val="161558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SORT Function</a:t>
            </a:r>
          </a:p>
          <a:p>
            <a:endParaRPr lang="en-US" b="1" dirty="0">
              <a:solidFill>
                <a:schemeClr val="tx2"/>
              </a:solidFill>
              <a:latin typeface="+mj-lt"/>
            </a:endParaRPr>
          </a:p>
        </p:txBody>
      </p:sp>
      <p:sp>
        <p:nvSpPr>
          <p:cNvPr id="7" name="Content Placeholder 2">
            <a:extLst>
              <a:ext uri="{FF2B5EF4-FFF2-40B4-BE49-F238E27FC236}">
                <a16:creationId xmlns:a16="http://schemas.microsoft.com/office/drawing/2014/main" id="{22094E78-E413-42C4-A4C1-692BED4D20D8}"/>
              </a:ext>
            </a:extLst>
          </p:cNvPr>
          <p:cNvSpPr>
            <a:spLocks noGrp="1"/>
          </p:cNvSpPr>
          <p:nvPr/>
        </p:nvSpPr>
        <p:spPr>
          <a:xfrm>
            <a:off x="1018867" y="2110691"/>
            <a:ext cx="7114479" cy="2636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Calibri" panose="020F0502020204030204" pitchFamily="34" charset="0"/>
                <a:cs typeface="Calibri" panose="020F0502020204030204" pitchFamily="34" charset="0"/>
              </a:rPr>
              <a:t>Ascending or descending sort</a:t>
            </a:r>
          </a:p>
          <a:p>
            <a:pPr marL="0" indent="0">
              <a:buNone/>
            </a:pPr>
            <a:endParaRPr lang="en-US" sz="1800" dirty="0">
              <a:solidFill>
                <a:schemeClr val="tx2"/>
              </a:solidFill>
              <a:latin typeface="Calibri" panose="020F0502020204030204" pitchFamily="34" charset="0"/>
              <a:cs typeface="Calibri" panose="020F0502020204030204" pitchFamily="34" charset="0"/>
            </a:endParaRPr>
          </a:p>
          <a:p>
            <a:pPr>
              <a:spcBef>
                <a:spcPts val="200"/>
              </a:spcBef>
              <a:spcAft>
                <a:spcPts val="600"/>
              </a:spcAft>
            </a:pPr>
            <a:r>
              <a:rPr lang="en-US" sz="1800" dirty="0" err="1">
                <a:solidFill>
                  <a:srgbClr val="00B050"/>
                </a:solidFill>
              </a:rPr>
              <a:t>attr_name</a:t>
            </a:r>
            <a:r>
              <a:rPr lang="en-US" sz="1800" dirty="0">
                <a:solidFill>
                  <a:srgbClr val="00B050"/>
                </a:solidFill>
              </a:rPr>
              <a:t>: </a:t>
            </a:r>
            <a:r>
              <a:rPr lang="en-US" sz="1800" dirty="0">
                <a:solidFill>
                  <a:schemeClr val="tx2"/>
                </a:solidFill>
              </a:rPr>
              <a:t>The name by which the function will be invoked</a:t>
            </a:r>
          </a:p>
          <a:p>
            <a:pPr>
              <a:spcBef>
                <a:spcPts val="200"/>
              </a:spcBef>
              <a:spcAft>
                <a:spcPts val="600"/>
              </a:spcAft>
            </a:pPr>
            <a:r>
              <a:rPr lang="en-US" sz="1800" dirty="0">
                <a:solidFill>
                  <a:srgbClr val="00B050"/>
                </a:solidFill>
              </a:rPr>
              <a:t>SORT</a:t>
            </a:r>
            <a:r>
              <a:rPr lang="en-US" sz="1800" dirty="0">
                <a:solidFill>
                  <a:schemeClr val="tx2"/>
                </a:solidFill>
              </a:rPr>
              <a:t>: ECL Keyword, required</a:t>
            </a:r>
          </a:p>
          <a:p>
            <a:pPr>
              <a:spcBef>
                <a:spcPts val="200"/>
              </a:spcBef>
              <a:spcAft>
                <a:spcPts val="600"/>
              </a:spcAft>
            </a:pPr>
            <a:r>
              <a:rPr lang="en-US" sz="1800" dirty="0">
                <a:solidFill>
                  <a:srgbClr val="00B050"/>
                </a:solidFill>
              </a:rPr>
              <a:t>dataset_name</a:t>
            </a:r>
            <a:r>
              <a:rPr lang="en-US" sz="1800" dirty="0">
                <a:solidFill>
                  <a:schemeClr val="tx2"/>
                </a:solidFill>
              </a:rPr>
              <a:t>: The dataset to perform action on</a:t>
            </a:r>
          </a:p>
          <a:p>
            <a:pPr>
              <a:spcBef>
                <a:spcPts val="200"/>
              </a:spcBef>
              <a:spcAft>
                <a:spcPts val="600"/>
              </a:spcAft>
            </a:pPr>
            <a:r>
              <a:rPr lang="en-US" sz="1800" dirty="0">
                <a:solidFill>
                  <a:srgbClr val="00B050"/>
                </a:solidFill>
              </a:rPr>
              <a:t>-</a:t>
            </a:r>
            <a:r>
              <a:rPr lang="en-US" sz="1800" dirty="0">
                <a:solidFill>
                  <a:schemeClr val="tx2"/>
                </a:solidFill>
              </a:rPr>
              <a:t>: sorts </a:t>
            </a:r>
            <a:r>
              <a:rPr lang="en-US" sz="1800" dirty="0" err="1">
                <a:solidFill>
                  <a:schemeClr val="tx2"/>
                </a:solidFill>
                <a:latin typeface="Calibri" panose="020F0502020204030204" pitchFamily="34" charset="0"/>
                <a:cs typeface="Calibri" panose="020F0502020204030204" pitchFamily="34" charset="0"/>
              </a:rPr>
              <a:t>descendingly</a:t>
            </a:r>
            <a:endParaRPr lang="en-US" sz="1800" dirty="0">
              <a:solidFill>
                <a:schemeClr val="tx2"/>
              </a:solidFill>
            </a:endParaRPr>
          </a:p>
          <a:p>
            <a:r>
              <a:rPr lang="en-US" sz="1800" dirty="0">
                <a:solidFill>
                  <a:srgbClr val="00B050"/>
                </a:solidFill>
                <a:latin typeface="Calibri" panose="020F0502020204030204" pitchFamily="34" charset="0"/>
                <a:cs typeface="Calibri" panose="020F0502020204030204" pitchFamily="34" charset="0"/>
              </a:rPr>
              <a:t>field(s): </a:t>
            </a:r>
            <a:r>
              <a:rPr lang="en-US" sz="1800" dirty="0">
                <a:solidFill>
                  <a:schemeClr val="tx2"/>
                </a:solidFill>
                <a:latin typeface="Calibri" panose="020F0502020204030204" pitchFamily="34" charset="0"/>
                <a:cs typeface="Calibri" panose="020F0502020204030204" pitchFamily="34" charset="0"/>
              </a:rPr>
              <a:t>field or fields to sort on</a:t>
            </a:r>
          </a:p>
        </p:txBody>
      </p:sp>
      <p:pic>
        <p:nvPicPr>
          <p:cNvPr id="2" name="Picture 1">
            <a:extLst>
              <a:ext uri="{FF2B5EF4-FFF2-40B4-BE49-F238E27FC236}">
                <a16:creationId xmlns:a16="http://schemas.microsoft.com/office/drawing/2014/main" id="{C7FCF030-5918-4E57-A818-09AA125860C7}"/>
              </a:ext>
            </a:extLst>
          </p:cNvPr>
          <p:cNvPicPr>
            <a:picLocks noChangeAspect="1"/>
          </p:cNvPicPr>
          <p:nvPr/>
        </p:nvPicPr>
        <p:blipFill>
          <a:blip r:embed="rId2"/>
          <a:stretch>
            <a:fillRect/>
          </a:stretch>
        </p:blipFill>
        <p:spPr>
          <a:xfrm>
            <a:off x="5939096" y="1606513"/>
            <a:ext cx="5149816" cy="504178"/>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29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rPr>
              <a:t>VSCode</a:t>
            </a:r>
            <a:endParaRPr lang="en-US" b="1" dirty="0">
              <a:solidFill>
                <a:schemeClr val="tx2"/>
              </a:solidFill>
            </a:endParaRP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5508816" cy="2585323"/>
          </a:xfrm>
          <a:prstGeom prst="rect">
            <a:avLst/>
          </a:prstGeom>
        </p:spPr>
        <p:txBody>
          <a:bodyPr wrap="none">
            <a:spAutoFit/>
          </a:bodyPr>
          <a:lstStyle/>
          <a:p>
            <a:r>
              <a:rPr lang="en-US" dirty="0">
                <a:solidFill>
                  <a:schemeClr val="tx2"/>
                </a:solidFill>
              </a:rPr>
              <a:t>Code repository:</a:t>
            </a:r>
          </a:p>
          <a:p>
            <a:pPr marL="285750" indent="-285750">
              <a:buFont typeface="Arial" panose="020B0604020202020204" pitchFamily="34" charset="0"/>
              <a:buChar char="•"/>
            </a:pPr>
            <a:r>
              <a:rPr lang="en-US" dirty="0">
                <a:solidFill>
                  <a:schemeClr val="tx2"/>
                </a:solidFill>
                <a:highlight>
                  <a:srgbClr val="FFFF00"/>
                </a:highlight>
              </a:rPr>
              <a:t>Link will be provided later</a:t>
            </a:r>
          </a:p>
          <a:p>
            <a:pPr marL="285750" indent="-285750">
              <a:buFont typeface="Arial" panose="020B0604020202020204" pitchFamily="34" charset="0"/>
              <a:buChar char="•"/>
            </a:pPr>
            <a:r>
              <a:rPr lang="en-US" dirty="0">
                <a:solidFill>
                  <a:schemeClr val="tx2"/>
                </a:solidFill>
              </a:rPr>
              <a:t>Clone or copy the code in your local machine</a:t>
            </a:r>
          </a:p>
          <a:p>
            <a:endParaRPr lang="en-US" dirty="0">
              <a:solidFill>
                <a:schemeClr val="tx2"/>
              </a:solidFill>
              <a:highlight>
                <a:srgbClr val="FFFF00"/>
              </a:highlight>
            </a:endParaRPr>
          </a:p>
          <a:p>
            <a:pPr marL="285750" indent="-285750">
              <a:buFont typeface="Arial" panose="020B0604020202020204" pitchFamily="34" charset="0"/>
              <a:buChar char="•"/>
            </a:pPr>
            <a:r>
              <a:rPr lang="en-US" dirty="0">
                <a:solidFill>
                  <a:schemeClr val="tx2"/>
                </a:solidFill>
              </a:rPr>
              <a:t>Open </a:t>
            </a:r>
            <a:r>
              <a:rPr lang="en-US" dirty="0" err="1">
                <a:solidFill>
                  <a:schemeClr val="tx2"/>
                </a:solidFill>
              </a:rPr>
              <a:t>VSCode</a:t>
            </a:r>
            <a:endParaRPr lang="en-US" dirty="0">
              <a:solidFill>
                <a:schemeClr val="tx2"/>
              </a:solidFill>
            </a:endParaRPr>
          </a:p>
          <a:p>
            <a:pPr marL="285750" indent="-285750">
              <a:buFont typeface="Arial" panose="020B0604020202020204" pitchFamily="34" charset="0"/>
              <a:buChar char="•"/>
            </a:pPr>
            <a:r>
              <a:rPr lang="en-US" dirty="0">
                <a:solidFill>
                  <a:schemeClr val="tx2"/>
                </a:solidFill>
              </a:rPr>
              <a:t>Extension installation: search for ECL Language </a:t>
            </a:r>
          </a:p>
          <a:p>
            <a:pPr marL="285750" indent="-285750">
              <a:buFont typeface="Arial" panose="020B0604020202020204" pitchFamily="34" charset="0"/>
              <a:buChar char="•"/>
            </a:pPr>
            <a:r>
              <a:rPr lang="en-US" dirty="0">
                <a:solidFill>
                  <a:schemeClr val="tx2"/>
                </a:solidFill>
              </a:rPr>
              <a:t>Install the plugin</a:t>
            </a:r>
          </a:p>
          <a:p>
            <a:pPr marL="285750" indent="-285750">
              <a:buFont typeface="Arial" panose="020B0604020202020204" pitchFamily="34" charset="0"/>
              <a:buChar char="•"/>
            </a:pPr>
            <a:r>
              <a:rPr lang="en-US" dirty="0">
                <a:solidFill>
                  <a:schemeClr val="tx2"/>
                </a:solidFill>
              </a:rPr>
              <a:t>Select File/Open Folder </a:t>
            </a:r>
          </a:p>
          <a:p>
            <a:pPr marL="285750" indent="-285750">
              <a:buFont typeface="Arial" panose="020B0604020202020204" pitchFamily="34" charset="0"/>
              <a:buChar char="•"/>
            </a:pPr>
            <a:r>
              <a:rPr lang="en-US" dirty="0">
                <a:solidFill>
                  <a:schemeClr val="tx2"/>
                </a:solidFill>
              </a:rPr>
              <a:t>Select </a:t>
            </a:r>
            <a:r>
              <a:rPr lang="en-US" dirty="0" err="1">
                <a:solidFill>
                  <a:schemeClr val="tx2"/>
                </a:solidFill>
              </a:rPr>
              <a:t>SourceCode</a:t>
            </a:r>
            <a:r>
              <a:rPr lang="en-US" dirty="0">
                <a:solidFill>
                  <a:schemeClr val="tx2"/>
                </a:solidFill>
              </a:rPr>
              <a:t> folder</a:t>
            </a:r>
          </a:p>
        </p:txBody>
      </p:sp>
      <p:pic>
        <p:nvPicPr>
          <p:cNvPr id="5" name="Picture 4">
            <a:extLst>
              <a:ext uri="{FF2B5EF4-FFF2-40B4-BE49-F238E27FC236}">
                <a16:creationId xmlns:a16="http://schemas.microsoft.com/office/drawing/2014/main" id="{2A02EF85-4841-4386-8394-EBB9981773D6}"/>
              </a:ext>
            </a:extLst>
          </p:cNvPr>
          <p:cNvPicPr>
            <a:picLocks noChangeAspect="1"/>
          </p:cNvPicPr>
          <p:nvPr/>
        </p:nvPicPr>
        <p:blipFill>
          <a:blip r:embed="rId2"/>
          <a:stretch>
            <a:fillRect/>
          </a:stretch>
        </p:blipFill>
        <p:spPr>
          <a:xfrm>
            <a:off x="7159502" y="1477296"/>
            <a:ext cx="4153480" cy="1143160"/>
          </a:xfrm>
          <a:prstGeom prst="rect">
            <a:avLst/>
          </a:prstGeom>
        </p:spPr>
      </p:pic>
    </p:spTree>
    <p:extLst>
      <p:ext uri="{BB962C8B-B14F-4D97-AF65-F5344CB8AC3E}">
        <p14:creationId xmlns:p14="http://schemas.microsoft.com/office/powerpoint/2010/main" val="366884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SORT </a:t>
            </a:r>
          </a:p>
        </p:txBody>
      </p:sp>
      <p:pic>
        <p:nvPicPr>
          <p:cNvPr id="3" name="Picture 2">
            <a:extLst>
              <a:ext uri="{FF2B5EF4-FFF2-40B4-BE49-F238E27FC236}">
                <a16:creationId xmlns:a16="http://schemas.microsoft.com/office/drawing/2014/main" id="{D7E81395-29D0-4A64-82EE-6ACDB4073C8A}"/>
              </a:ext>
            </a:extLst>
          </p:cNvPr>
          <p:cNvPicPr>
            <a:picLocks noChangeAspect="1"/>
          </p:cNvPicPr>
          <p:nvPr/>
        </p:nvPicPr>
        <p:blipFill>
          <a:blip r:embed="rId2"/>
          <a:stretch>
            <a:fillRect/>
          </a:stretch>
        </p:blipFill>
        <p:spPr>
          <a:xfrm>
            <a:off x="335000" y="1501906"/>
            <a:ext cx="6392810" cy="1796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A9780A1C-201D-4973-BA68-47467C153902}"/>
              </a:ext>
            </a:extLst>
          </p:cNvPr>
          <p:cNvPicPr>
            <a:picLocks noChangeAspect="1"/>
          </p:cNvPicPr>
          <p:nvPr/>
        </p:nvPicPr>
        <p:blipFill>
          <a:blip r:embed="rId3"/>
          <a:stretch>
            <a:fillRect/>
          </a:stretch>
        </p:blipFill>
        <p:spPr>
          <a:xfrm>
            <a:off x="631354" y="4445989"/>
            <a:ext cx="4329433" cy="808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FF38625C-790E-4C93-AF23-7E9F1391AA9B}"/>
              </a:ext>
            </a:extLst>
          </p:cNvPr>
          <p:cNvPicPr>
            <a:picLocks noChangeAspect="1"/>
          </p:cNvPicPr>
          <p:nvPr/>
        </p:nvPicPr>
        <p:blipFill>
          <a:blip r:embed="rId4"/>
          <a:stretch>
            <a:fillRect/>
          </a:stretch>
        </p:blipFill>
        <p:spPr>
          <a:xfrm>
            <a:off x="6378323" y="2752066"/>
            <a:ext cx="5182323" cy="1752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DA3B407-7B2A-4957-A547-20AB5782CA4B}"/>
              </a:ext>
            </a:extLst>
          </p:cNvPr>
          <p:cNvPicPr>
            <a:picLocks noChangeAspect="1"/>
          </p:cNvPicPr>
          <p:nvPr/>
        </p:nvPicPr>
        <p:blipFill>
          <a:blip r:embed="rId5"/>
          <a:stretch>
            <a:fillRect/>
          </a:stretch>
        </p:blipFill>
        <p:spPr>
          <a:xfrm>
            <a:off x="6454533" y="4850069"/>
            <a:ext cx="5106113" cy="18100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Arrow Connector 15">
            <a:extLst>
              <a:ext uri="{FF2B5EF4-FFF2-40B4-BE49-F238E27FC236}">
                <a16:creationId xmlns:a16="http://schemas.microsoft.com/office/drawing/2014/main" id="{1F2FD167-146B-4031-8B14-85B1AFE4EFFC}"/>
              </a:ext>
            </a:extLst>
          </p:cNvPr>
          <p:cNvCxnSpPr/>
          <p:nvPr/>
        </p:nvCxnSpPr>
        <p:spPr>
          <a:xfrm flipV="1">
            <a:off x="4434880" y="3628488"/>
            <a:ext cx="1809509" cy="979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AAF101-338F-4481-9EAD-A14B0E46658B}"/>
              </a:ext>
            </a:extLst>
          </p:cNvPr>
          <p:cNvCxnSpPr>
            <a:cxnSpLocks/>
          </p:cNvCxnSpPr>
          <p:nvPr/>
        </p:nvCxnSpPr>
        <p:spPr>
          <a:xfrm>
            <a:off x="4535905" y="5053263"/>
            <a:ext cx="1842418" cy="6272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5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sp>
        <p:nvSpPr>
          <p:cNvPr id="7" name="Content Placeholder 2">
            <a:extLst>
              <a:ext uri="{FF2B5EF4-FFF2-40B4-BE49-F238E27FC236}">
                <a16:creationId xmlns:a16="http://schemas.microsoft.com/office/drawing/2014/main" id="{22094E78-E413-42C4-A4C1-692BED4D20D8}"/>
              </a:ext>
            </a:extLst>
          </p:cNvPr>
          <p:cNvSpPr>
            <a:spLocks noGrp="1"/>
          </p:cNvSpPr>
          <p:nvPr/>
        </p:nvSpPr>
        <p:spPr>
          <a:xfrm>
            <a:off x="972898" y="2153374"/>
            <a:ext cx="6770669" cy="2636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Calibri" panose="020F0502020204030204" pitchFamily="34" charset="0"/>
                <a:cs typeface="Calibri" panose="020F0502020204030204" pitchFamily="34" charset="0"/>
              </a:rPr>
              <a:t>Choosing a smaller part of dataset</a:t>
            </a:r>
          </a:p>
          <a:p>
            <a:pPr marL="0" indent="0">
              <a:buNone/>
            </a:pPr>
            <a:r>
              <a:rPr lang="en-US" sz="1800" dirty="0">
                <a:solidFill>
                  <a:schemeClr val="tx2"/>
                </a:solidFill>
                <a:latin typeface="Calibri" panose="020F0502020204030204" pitchFamily="34" charset="0"/>
                <a:cs typeface="Calibri" panose="020F0502020204030204" pitchFamily="34" charset="0"/>
              </a:rPr>
              <a:t>It’s recommended to filter down to the desire dataset before any processing</a:t>
            </a:r>
          </a:p>
          <a:p>
            <a:pPr marL="0" indent="0">
              <a:buNone/>
            </a:pPr>
            <a:r>
              <a:rPr lang="en-US" sz="1800" dirty="0">
                <a:solidFill>
                  <a:schemeClr val="tx2"/>
                </a:solidFill>
                <a:latin typeface="Calibri" panose="020F0502020204030204" pitchFamily="34" charset="0"/>
                <a:cs typeface="Calibri" panose="020F0502020204030204" pitchFamily="34" charset="0"/>
              </a:rPr>
              <a:t>If filtering on STRING value, </a:t>
            </a:r>
            <a:r>
              <a:rPr lang="en-US" sz="1800" u="sng" dirty="0">
                <a:solidFill>
                  <a:schemeClr val="tx2"/>
                </a:solidFill>
                <a:latin typeface="Calibri" panose="020F0502020204030204" pitchFamily="34" charset="0"/>
                <a:cs typeface="Calibri" panose="020F0502020204030204" pitchFamily="34" charset="0"/>
              </a:rPr>
              <a:t>it is case sensitive</a:t>
            </a:r>
          </a:p>
          <a:p>
            <a:pPr marL="0" indent="0">
              <a:buNone/>
            </a:pPr>
            <a:endParaRPr lang="en-US" sz="1800" dirty="0">
              <a:solidFill>
                <a:schemeClr val="tx2"/>
              </a:solidFill>
              <a:latin typeface="Calibri" panose="020F0502020204030204" pitchFamily="34" charset="0"/>
              <a:cs typeface="Calibri" panose="020F0502020204030204" pitchFamily="34" charset="0"/>
            </a:endParaRPr>
          </a:p>
          <a:p>
            <a:pPr>
              <a:spcBef>
                <a:spcPts val="200"/>
              </a:spcBef>
              <a:spcAft>
                <a:spcPts val="600"/>
              </a:spcAft>
            </a:pPr>
            <a:r>
              <a:rPr lang="en-US" sz="1800" dirty="0" err="1">
                <a:solidFill>
                  <a:srgbClr val="00B050"/>
                </a:solidFill>
              </a:rPr>
              <a:t>attr_name</a:t>
            </a:r>
            <a:r>
              <a:rPr lang="en-US" sz="1800" dirty="0">
                <a:solidFill>
                  <a:srgbClr val="00B050"/>
                </a:solidFill>
              </a:rPr>
              <a:t>: </a:t>
            </a:r>
            <a:r>
              <a:rPr lang="en-US" sz="1800" dirty="0">
                <a:solidFill>
                  <a:schemeClr val="tx2"/>
                </a:solidFill>
              </a:rPr>
              <a:t>The name by which the function will be invoked</a:t>
            </a:r>
          </a:p>
          <a:p>
            <a:pPr>
              <a:spcBef>
                <a:spcPts val="200"/>
              </a:spcBef>
              <a:spcAft>
                <a:spcPts val="600"/>
              </a:spcAft>
            </a:pPr>
            <a:r>
              <a:rPr lang="en-US" sz="1800" dirty="0">
                <a:solidFill>
                  <a:srgbClr val="00B050"/>
                </a:solidFill>
              </a:rPr>
              <a:t>dataset_name</a:t>
            </a:r>
            <a:r>
              <a:rPr lang="en-US" sz="1800" dirty="0">
                <a:solidFill>
                  <a:schemeClr val="tx2"/>
                </a:solidFill>
              </a:rPr>
              <a:t>: The dataset to perform action on</a:t>
            </a:r>
          </a:p>
          <a:p>
            <a:r>
              <a:rPr lang="en-US" sz="1800" dirty="0">
                <a:solidFill>
                  <a:srgbClr val="00B050"/>
                </a:solidFill>
                <a:latin typeface="Calibri" panose="020F0502020204030204" pitchFamily="34" charset="0"/>
                <a:cs typeface="Calibri" panose="020F0502020204030204" pitchFamily="34" charset="0"/>
              </a:rPr>
              <a:t>Filtering conditions: </a:t>
            </a:r>
            <a:r>
              <a:rPr lang="en-US" sz="1800" dirty="0">
                <a:solidFill>
                  <a:schemeClr val="tx2"/>
                </a:solidFill>
                <a:latin typeface="Calibri" panose="020F0502020204030204" pitchFamily="34" charset="0"/>
                <a:cs typeface="Calibri" panose="020F0502020204030204" pitchFamily="34" charset="0"/>
              </a:rPr>
              <a:t>field and required filtering conditions</a:t>
            </a:r>
          </a:p>
        </p:txBody>
      </p:sp>
      <p:pic>
        <p:nvPicPr>
          <p:cNvPr id="2" name="Picture 1">
            <a:extLst>
              <a:ext uri="{FF2B5EF4-FFF2-40B4-BE49-F238E27FC236}">
                <a16:creationId xmlns:a16="http://schemas.microsoft.com/office/drawing/2014/main" id="{D1627075-9343-4B8D-B5A6-199C65F50D45}"/>
              </a:ext>
            </a:extLst>
          </p:cNvPr>
          <p:cNvPicPr>
            <a:picLocks noChangeAspect="1"/>
          </p:cNvPicPr>
          <p:nvPr/>
        </p:nvPicPr>
        <p:blipFill>
          <a:blip r:embed="rId2"/>
          <a:stretch>
            <a:fillRect/>
          </a:stretch>
        </p:blipFill>
        <p:spPr>
          <a:xfrm>
            <a:off x="7264743" y="2201500"/>
            <a:ext cx="4446980" cy="541700"/>
          </a:xfrm>
          <a:prstGeom prst="rect">
            <a:avLst/>
          </a:prstGeom>
          <a:ln w="38100" cap="sq">
            <a:solidFill>
              <a:srgbClr val="005C2A"/>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476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pic>
        <p:nvPicPr>
          <p:cNvPr id="11" name="Picture 10">
            <a:extLst>
              <a:ext uri="{FF2B5EF4-FFF2-40B4-BE49-F238E27FC236}">
                <a16:creationId xmlns:a16="http://schemas.microsoft.com/office/drawing/2014/main" id="{7146C4CA-B49B-46A7-A27A-C1B453CC8D3F}"/>
              </a:ext>
            </a:extLst>
          </p:cNvPr>
          <p:cNvPicPr>
            <a:picLocks noChangeAspect="1"/>
          </p:cNvPicPr>
          <p:nvPr/>
        </p:nvPicPr>
        <p:blipFill>
          <a:blip r:embed="rId2"/>
          <a:stretch>
            <a:fillRect/>
          </a:stretch>
        </p:blipFill>
        <p:spPr>
          <a:xfrm>
            <a:off x="8313898" y="5312551"/>
            <a:ext cx="3435859" cy="1269774"/>
          </a:xfrm>
          <a:prstGeom prst="rect">
            <a:avLst/>
          </a:prstGeom>
        </p:spPr>
      </p:pic>
      <p:sp>
        <p:nvSpPr>
          <p:cNvPr id="14" name="Content Placeholder 2">
            <a:extLst>
              <a:ext uri="{FF2B5EF4-FFF2-40B4-BE49-F238E27FC236}">
                <a16:creationId xmlns:a16="http://schemas.microsoft.com/office/drawing/2014/main" id="{2617DF11-994A-46A3-B6BD-01384F4AED61}"/>
              </a:ext>
            </a:extLst>
          </p:cNvPr>
          <p:cNvSpPr>
            <a:spLocks noGrp="1"/>
          </p:cNvSpPr>
          <p:nvPr/>
        </p:nvSpPr>
        <p:spPr>
          <a:xfrm>
            <a:off x="392665" y="1406819"/>
            <a:ext cx="8491018" cy="1984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b="1" dirty="0">
              <a:solidFill>
                <a:srgbClr val="FF0000"/>
              </a:solidFill>
              <a:cs typeface="Calibri" panose="020F0502020204030204" pitchFamily="34" charset="0"/>
            </a:endParaRPr>
          </a:p>
          <a:p>
            <a:pPr lvl="1"/>
            <a:r>
              <a:rPr lang="en-US" sz="1600" dirty="0">
                <a:solidFill>
                  <a:schemeClr val="tx2"/>
                </a:solidFill>
                <a:cs typeface="Consolas" panose="020B0609020204030204" pitchFamily="49" charset="0"/>
              </a:rPr>
              <a:t>All records within </a:t>
            </a:r>
            <a:r>
              <a:rPr lang="en-US" sz="1600" i="1" dirty="0">
                <a:solidFill>
                  <a:schemeClr val="tx2"/>
                </a:solidFill>
                <a:cs typeface="Consolas" panose="020B0609020204030204" pitchFamily="49" charset="0"/>
              </a:rPr>
              <a:t>dataset</a:t>
            </a:r>
            <a:r>
              <a:rPr lang="en-US" sz="1600" dirty="0">
                <a:solidFill>
                  <a:schemeClr val="tx2"/>
                </a:solidFill>
                <a:cs typeface="Consolas" panose="020B0609020204030204" pitchFamily="49" charset="0"/>
              </a:rPr>
              <a:t> will be evaluated</a:t>
            </a:r>
          </a:p>
          <a:p>
            <a:pPr lvl="1"/>
            <a:r>
              <a:rPr lang="en-US" sz="1600" dirty="0">
                <a:solidFill>
                  <a:schemeClr val="tx2"/>
                </a:solidFill>
                <a:cs typeface="Consolas" panose="020B0609020204030204" pitchFamily="49" charset="0"/>
              </a:rPr>
              <a:t>If </a:t>
            </a:r>
            <a:r>
              <a:rPr lang="en-US" sz="1600" i="1" dirty="0" err="1">
                <a:solidFill>
                  <a:schemeClr val="tx2"/>
                </a:solidFill>
                <a:cs typeface="Consolas" panose="020B0609020204030204" pitchFamily="49" charset="0"/>
              </a:rPr>
              <a:t>boolean_expression</a:t>
            </a:r>
            <a:r>
              <a:rPr lang="en-US" sz="1600" dirty="0">
                <a:solidFill>
                  <a:schemeClr val="tx2"/>
                </a:solidFill>
                <a:cs typeface="Consolas" panose="020B0609020204030204" pitchFamily="49" charset="0"/>
              </a:rPr>
              <a:t> evaluates to </a:t>
            </a:r>
            <a:r>
              <a:rPr lang="en-US" sz="1600" b="1" dirty="0">
                <a:solidFill>
                  <a:srgbClr val="00B0F0"/>
                </a:solidFill>
                <a:cs typeface="Consolas" panose="020B0609020204030204" pitchFamily="49" charset="0"/>
              </a:rPr>
              <a:t>TRUE</a:t>
            </a:r>
            <a:r>
              <a:rPr lang="en-US" sz="1600" dirty="0">
                <a:solidFill>
                  <a:schemeClr val="tx2"/>
                </a:solidFill>
                <a:cs typeface="Consolas" panose="020B0609020204030204" pitchFamily="49" charset="0"/>
              </a:rPr>
              <a:t> for a particular record, it will be included in the result</a:t>
            </a:r>
          </a:p>
        </p:txBody>
      </p:sp>
      <p:sp>
        <p:nvSpPr>
          <p:cNvPr id="15" name="Rectangle 14">
            <a:extLst>
              <a:ext uri="{FF2B5EF4-FFF2-40B4-BE49-F238E27FC236}">
                <a16:creationId xmlns:a16="http://schemas.microsoft.com/office/drawing/2014/main" id="{FFC05227-0B3D-498D-9514-87C3E5242761}"/>
              </a:ext>
            </a:extLst>
          </p:cNvPr>
          <p:cNvSpPr/>
          <p:nvPr/>
        </p:nvSpPr>
        <p:spPr>
          <a:xfrm>
            <a:off x="517388" y="3089142"/>
            <a:ext cx="3723992" cy="147732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b="1" dirty="0">
                <a:solidFill>
                  <a:srgbClr val="00B050"/>
                </a:solidFill>
                <a:cs typeface="Consolas" panose="020B0609020204030204" pitchFamily="49" charset="0"/>
              </a:rPr>
              <a:t>Logical Operators</a:t>
            </a:r>
          </a:p>
          <a:p>
            <a:pPr lvl="1"/>
            <a:endParaRPr lang="en-US" b="1" dirty="0">
              <a:solidFill>
                <a:srgbClr val="00B050"/>
              </a:solidFill>
              <a:cs typeface="Consolas" panose="020B0609020204030204" pitchFamily="49" charset="0"/>
            </a:endParaRPr>
          </a:p>
          <a:p>
            <a:pPr lvl="2"/>
            <a:r>
              <a:rPr lang="en-US" b="1" dirty="0">
                <a:cs typeface="Consolas" panose="020B0609020204030204" pitchFamily="49" charset="0"/>
              </a:rPr>
              <a:t>AND</a:t>
            </a:r>
          </a:p>
          <a:p>
            <a:pPr lvl="2"/>
            <a:r>
              <a:rPr lang="en-US" b="1" dirty="0">
                <a:cs typeface="Consolas" panose="020B0609020204030204" pitchFamily="49" charset="0"/>
              </a:rPr>
              <a:t>OR</a:t>
            </a:r>
          </a:p>
          <a:p>
            <a:pPr lvl="2"/>
            <a:r>
              <a:rPr lang="en-US" b="1" dirty="0">
                <a:cs typeface="Consolas" panose="020B0609020204030204" pitchFamily="49" charset="0"/>
              </a:rPr>
              <a:t>NOT</a:t>
            </a:r>
            <a:r>
              <a:rPr lang="en-US" dirty="0">
                <a:cs typeface="Consolas" panose="020B0609020204030204" pitchFamily="49" charset="0"/>
              </a:rPr>
              <a:t> or </a:t>
            </a:r>
            <a:r>
              <a:rPr lang="en-US" b="1" dirty="0">
                <a:cs typeface="Consolas" panose="020B0609020204030204" pitchFamily="49" charset="0"/>
              </a:rPr>
              <a:t>~</a:t>
            </a:r>
          </a:p>
        </p:txBody>
      </p:sp>
      <p:sp>
        <p:nvSpPr>
          <p:cNvPr id="16" name="Rectangle 15">
            <a:extLst>
              <a:ext uri="{FF2B5EF4-FFF2-40B4-BE49-F238E27FC236}">
                <a16:creationId xmlns:a16="http://schemas.microsoft.com/office/drawing/2014/main" id="{B5C3B07B-64C0-462A-9FA7-ED30BF08D175}"/>
              </a:ext>
            </a:extLst>
          </p:cNvPr>
          <p:cNvSpPr/>
          <p:nvPr/>
        </p:nvSpPr>
        <p:spPr>
          <a:xfrm>
            <a:off x="8125218" y="2454340"/>
            <a:ext cx="3549394" cy="2308324"/>
          </a:xfrm>
          <a:prstGeom prst="rect">
            <a:avLst/>
          </a:prstGeom>
          <a:solidFill>
            <a:schemeClr val="tx2"/>
          </a:solid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dirty="0">
                <a:solidFill>
                  <a:schemeClr val="accent6">
                    <a:lumMod val="60000"/>
                    <a:lumOff val="40000"/>
                  </a:schemeClr>
                </a:solidFill>
                <a:cs typeface="Consolas" panose="020B0609020204030204" pitchFamily="49" charset="0"/>
              </a:rPr>
              <a:t>Comparison Operators</a:t>
            </a:r>
          </a:p>
          <a:p>
            <a:pPr lvl="2"/>
            <a:r>
              <a:rPr lang="en-US" b="1" dirty="0">
                <a:solidFill>
                  <a:srgbClr val="00B050"/>
                </a:solidFill>
                <a:cs typeface="Consolas" panose="020B0609020204030204" pitchFamily="49" charset="0"/>
              </a:rPr>
              <a:t>=</a:t>
            </a:r>
          </a:p>
          <a:p>
            <a:pPr lvl="2"/>
            <a:r>
              <a:rPr lang="en-US" b="1" dirty="0">
                <a:solidFill>
                  <a:srgbClr val="00B050"/>
                </a:solidFill>
                <a:cs typeface="Consolas" panose="020B0609020204030204" pitchFamily="49" charset="0"/>
              </a:rPr>
              <a:t>&lt;&gt; </a:t>
            </a:r>
            <a:r>
              <a:rPr lang="en-US" dirty="0">
                <a:solidFill>
                  <a:srgbClr val="00B050"/>
                </a:solidFill>
                <a:cs typeface="Consolas" panose="020B0609020204030204" pitchFamily="49" charset="0"/>
              </a:rPr>
              <a:t>or</a:t>
            </a:r>
            <a:r>
              <a:rPr lang="en-US" b="1" dirty="0">
                <a:solidFill>
                  <a:srgbClr val="00B050"/>
                </a:solidFill>
                <a:cs typeface="Consolas" panose="020B0609020204030204" pitchFamily="49" charset="0"/>
              </a:rPr>
              <a:t> !=</a:t>
            </a:r>
          </a:p>
          <a:p>
            <a:pPr lvl="2"/>
            <a:r>
              <a:rPr lang="en-US" b="1" dirty="0">
                <a:solidFill>
                  <a:srgbClr val="00B050"/>
                </a:solidFill>
                <a:cs typeface="Consolas" panose="020B0609020204030204" pitchFamily="49" charset="0"/>
              </a:rPr>
              <a:t>&lt;</a:t>
            </a:r>
          </a:p>
          <a:p>
            <a:pPr lvl="2"/>
            <a:r>
              <a:rPr lang="en-US" b="1" dirty="0">
                <a:solidFill>
                  <a:srgbClr val="00B050"/>
                </a:solidFill>
                <a:cs typeface="Consolas" panose="020B0609020204030204" pitchFamily="49" charset="0"/>
              </a:rPr>
              <a:t>&gt;</a:t>
            </a:r>
          </a:p>
          <a:p>
            <a:pPr lvl="2"/>
            <a:r>
              <a:rPr lang="en-US" b="1" dirty="0">
                <a:solidFill>
                  <a:srgbClr val="00B050"/>
                </a:solidFill>
                <a:cs typeface="Consolas" panose="020B0609020204030204" pitchFamily="49" charset="0"/>
              </a:rPr>
              <a:t>&lt;=</a:t>
            </a:r>
          </a:p>
          <a:p>
            <a:pPr lvl="2"/>
            <a:r>
              <a:rPr lang="en-US" b="1" dirty="0">
                <a:solidFill>
                  <a:srgbClr val="00B050"/>
                </a:solidFill>
                <a:cs typeface="Consolas" panose="020B0609020204030204" pitchFamily="49" charset="0"/>
              </a:rPr>
              <a:t>&gt;=</a:t>
            </a:r>
          </a:p>
          <a:p>
            <a:pPr lvl="2"/>
            <a:r>
              <a:rPr lang="en-US" b="1" dirty="0">
                <a:solidFill>
                  <a:srgbClr val="00B050"/>
                </a:solidFill>
                <a:cs typeface="Consolas" panose="020B0609020204030204" pitchFamily="49" charset="0"/>
              </a:rPr>
              <a:t>&lt;=&gt;</a:t>
            </a:r>
          </a:p>
        </p:txBody>
      </p:sp>
      <p:pic>
        <p:nvPicPr>
          <p:cNvPr id="17" name="Picture 16">
            <a:extLst>
              <a:ext uri="{FF2B5EF4-FFF2-40B4-BE49-F238E27FC236}">
                <a16:creationId xmlns:a16="http://schemas.microsoft.com/office/drawing/2014/main" id="{D7447995-201B-48CE-8D59-06BEC0D9BD78}"/>
              </a:ext>
            </a:extLst>
          </p:cNvPr>
          <p:cNvPicPr>
            <a:picLocks noChangeAspect="1"/>
          </p:cNvPicPr>
          <p:nvPr/>
        </p:nvPicPr>
        <p:blipFill>
          <a:blip r:embed="rId3"/>
          <a:stretch>
            <a:fillRect/>
          </a:stretch>
        </p:blipFill>
        <p:spPr>
          <a:xfrm>
            <a:off x="723966" y="5535112"/>
            <a:ext cx="7161838" cy="824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421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pic>
        <p:nvPicPr>
          <p:cNvPr id="8" name="Picture 7">
            <a:extLst>
              <a:ext uri="{FF2B5EF4-FFF2-40B4-BE49-F238E27FC236}">
                <a16:creationId xmlns:a16="http://schemas.microsoft.com/office/drawing/2014/main" id="{BF72F95B-A46A-4092-8103-CA9899763828}"/>
              </a:ext>
            </a:extLst>
          </p:cNvPr>
          <p:cNvPicPr>
            <a:picLocks noChangeAspect="1"/>
          </p:cNvPicPr>
          <p:nvPr/>
        </p:nvPicPr>
        <p:blipFill>
          <a:blip r:embed="rId2"/>
          <a:stretch>
            <a:fillRect/>
          </a:stretch>
        </p:blipFill>
        <p:spPr>
          <a:xfrm>
            <a:off x="996737" y="1477843"/>
            <a:ext cx="5959004" cy="1674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C422801E-0507-4AEB-A2D2-6F571C4AE6B6}"/>
              </a:ext>
            </a:extLst>
          </p:cNvPr>
          <p:cNvPicPr>
            <a:picLocks noChangeAspect="1"/>
          </p:cNvPicPr>
          <p:nvPr/>
        </p:nvPicPr>
        <p:blipFill>
          <a:blip r:embed="rId3"/>
          <a:stretch>
            <a:fillRect/>
          </a:stretch>
        </p:blipFill>
        <p:spPr>
          <a:xfrm>
            <a:off x="6180859" y="3429000"/>
            <a:ext cx="5096586" cy="714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19606EDA-FDDB-4950-A6F3-EECE6E52E0D5}"/>
              </a:ext>
            </a:extLst>
          </p:cNvPr>
          <p:cNvPicPr>
            <a:picLocks noChangeAspect="1"/>
          </p:cNvPicPr>
          <p:nvPr/>
        </p:nvPicPr>
        <p:blipFill>
          <a:blip r:embed="rId4"/>
          <a:stretch>
            <a:fillRect/>
          </a:stretch>
        </p:blipFill>
        <p:spPr>
          <a:xfrm>
            <a:off x="6180859" y="4300309"/>
            <a:ext cx="5125165" cy="981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46D5CB2C-C1AE-4EEA-8722-74D631D3E086}"/>
              </a:ext>
            </a:extLst>
          </p:cNvPr>
          <p:cNvPicPr>
            <a:picLocks noChangeAspect="1"/>
          </p:cNvPicPr>
          <p:nvPr/>
        </p:nvPicPr>
        <p:blipFill>
          <a:blip r:embed="rId5"/>
          <a:stretch>
            <a:fillRect/>
          </a:stretch>
        </p:blipFill>
        <p:spPr>
          <a:xfrm>
            <a:off x="6180859" y="5472048"/>
            <a:ext cx="5220429" cy="771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B64EEB2-FA99-43B8-BB86-F15CE80BA5FF}"/>
              </a:ext>
            </a:extLst>
          </p:cNvPr>
          <p:cNvPicPr>
            <a:picLocks noChangeAspect="1"/>
          </p:cNvPicPr>
          <p:nvPr/>
        </p:nvPicPr>
        <p:blipFill>
          <a:blip r:embed="rId6"/>
          <a:stretch>
            <a:fillRect/>
          </a:stretch>
        </p:blipFill>
        <p:spPr>
          <a:xfrm>
            <a:off x="240058" y="4160118"/>
            <a:ext cx="4635124" cy="141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Arrow Connector 12">
            <a:extLst>
              <a:ext uri="{FF2B5EF4-FFF2-40B4-BE49-F238E27FC236}">
                <a16:creationId xmlns:a16="http://schemas.microsoft.com/office/drawing/2014/main" id="{6F82E7E0-42EC-4B0C-B922-5C21FE223631}"/>
              </a:ext>
            </a:extLst>
          </p:cNvPr>
          <p:cNvCxnSpPr>
            <a:cxnSpLocks/>
            <a:endCxn id="2" idx="1"/>
          </p:cNvCxnSpPr>
          <p:nvPr/>
        </p:nvCxnSpPr>
        <p:spPr>
          <a:xfrm flipV="1">
            <a:off x="2791326" y="3786238"/>
            <a:ext cx="3389533" cy="633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48A095-7718-4C62-B9BC-502C78CD6D84}"/>
              </a:ext>
            </a:extLst>
          </p:cNvPr>
          <p:cNvCxnSpPr>
            <a:cxnSpLocks/>
            <a:endCxn id="3" idx="1"/>
          </p:cNvCxnSpPr>
          <p:nvPr/>
        </p:nvCxnSpPr>
        <p:spPr>
          <a:xfrm>
            <a:off x="3717758" y="4773238"/>
            <a:ext cx="2463101" cy="176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7B6991-60B6-4E24-8984-610FF3A10AC0}"/>
              </a:ext>
            </a:extLst>
          </p:cNvPr>
          <p:cNvCxnSpPr>
            <a:cxnSpLocks/>
            <a:endCxn id="4" idx="1"/>
          </p:cNvCxnSpPr>
          <p:nvPr/>
        </p:nvCxnSpPr>
        <p:spPr>
          <a:xfrm>
            <a:off x="4259179" y="5159054"/>
            <a:ext cx="1921680" cy="6988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43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BETWEEN Operator</a:t>
            </a:r>
          </a:p>
        </p:txBody>
      </p:sp>
      <p:sp>
        <p:nvSpPr>
          <p:cNvPr id="6" name="Content Placeholder 2">
            <a:extLst>
              <a:ext uri="{FF2B5EF4-FFF2-40B4-BE49-F238E27FC236}">
                <a16:creationId xmlns:a16="http://schemas.microsoft.com/office/drawing/2014/main" id="{F0ADAA22-0755-4657-BBA7-7A0C7A46BB9D}"/>
              </a:ext>
            </a:extLst>
          </p:cNvPr>
          <p:cNvSpPr>
            <a:spLocks noGrp="1"/>
          </p:cNvSpPr>
          <p:nvPr/>
        </p:nvSpPr>
        <p:spPr>
          <a:xfrm>
            <a:off x="935126" y="1714074"/>
            <a:ext cx="8491018" cy="1984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sz="1600" dirty="0">
                <a:solidFill>
                  <a:schemeClr val="tx2"/>
                </a:solidFill>
              </a:rPr>
              <a:t>It’s an operator for range check.</a:t>
            </a:r>
          </a:p>
          <a:p>
            <a:pPr lvl="1">
              <a:buFontTx/>
              <a:buChar char="-"/>
            </a:pPr>
            <a:r>
              <a:rPr lang="en-US" sz="1600" dirty="0">
                <a:solidFill>
                  <a:schemeClr val="tx2"/>
                </a:solidFill>
              </a:rPr>
              <a:t>Same as &lt;= and &gt;=</a:t>
            </a:r>
          </a:p>
          <a:p>
            <a:pPr lvl="1">
              <a:buFontTx/>
              <a:buChar char="-"/>
            </a:pPr>
            <a:endParaRPr lang="en-US" sz="1600" dirty="0">
              <a:solidFill>
                <a:schemeClr val="tx2"/>
              </a:solidFill>
              <a:cs typeface="Consolas" panose="020B0609020204030204" pitchFamily="49" charset="0"/>
            </a:endParaRPr>
          </a:p>
          <a:p>
            <a:pPr lvl="1">
              <a:buFontTx/>
              <a:buChar char="-"/>
            </a:pPr>
            <a:r>
              <a:rPr lang="en-US" sz="1600" dirty="0" err="1">
                <a:solidFill>
                  <a:schemeClr val="tx2"/>
                </a:solidFill>
              </a:rPr>
              <a:t>attr_name</a:t>
            </a:r>
            <a:r>
              <a:rPr lang="en-US" sz="1600" dirty="0">
                <a:solidFill>
                  <a:schemeClr val="tx2"/>
                </a:solidFill>
              </a:rPr>
              <a:t> : The name by which the operation will be invoked</a:t>
            </a:r>
          </a:p>
          <a:p>
            <a:pPr lvl="1">
              <a:buFontTx/>
              <a:buChar char="-"/>
            </a:pPr>
            <a:r>
              <a:rPr lang="en-US" sz="1600" dirty="0" err="1">
                <a:solidFill>
                  <a:schemeClr val="tx2"/>
                </a:solidFill>
              </a:rPr>
              <a:t>seek_val</a:t>
            </a:r>
            <a:r>
              <a:rPr lang="en-US" sz="1600" dirty="0">
                <a:solidFill>
                  <a:schemeClr val="tx2"/>
                </a:solidFill>
              </a:rPr>
              <a:t>: The value to be checked. Can be a dataset field</a:t>
            </a:r>
          </a:p>
          <a:p>
            <a:pPr lvl="1">
              <a:buFontTx/>
              <a:buChar char="-"/>
            </a:pPr>
            <a:r>
              <a:rPr lang="en-US" sz="1600" dirty="0">
                <a:solidFill>
                  <a:schemeClr val="tx2"/>
                </a:solidFill>
              </a:rPr>
              <a:t>BETWEEN: ECL keyword, required</a:t>
            </a:r>
          </a:p>
          <a:p>
            <a:pPr lvl="1">
              <a:buFontTx/>
              <a:buChar char="-"/>
            </a:pPr>
            <a:r>
              <a:rPr lang="en-US" sz="1600" dirty="0">
                <a:solidFill>
                  <a:schemeClr val="tx2"/>
                </a:solidFill>
              </a:rPr>
              <a:t>NOT: ECL keyword, optional. </a:t>
            </a:r>
          </a:p>
          <a:p>
            <a:pPr lvl="1">
              <a:buFontTx/>
              <a:buChar char="-"/>
            </a:pPr>
            <a:r>
              <a:rPr lang="en-US" sz="1600" dirty="0" err="1">
                <a:solidFill>
                  <a:schemeClr val="tx2"/>
                </a:solidFill>
              </a:rPr>
              <a:t>Low_val</a:t>
            </a:r>
            <a:r>
              <a:rPr lang="en-US" sz="1600" dirty="0">
                <a:solidFill>
                  <a:schemeClr val="tx2"/>
                </a:solidFill>
              </a:rPr>
              <a:t>: Low value in the range</a:t>
            </a:r>
          </a:p>
          <a:p>
            <a:pPr lvl="1">
              <a:buFontTx/>
              <a:buChar char="-"/>
            </a:pPr>
            <a:r>
              <a:rPr lang="en-US" sz="1600" dirty="0">
                <a:solidFill>
                  <a:schemeClr val="tx2"/>
                </a:solidFill>
              </a:rPr>
              <a:t>AND: ECL keyword, required</a:t>
            </a:r>
          </a:p>
          <a:p>
            <a:pPr lvl="1">
              <a:buFontTx/>
              <a:buChar char="-"/>
            </a:pPr>
            <a:r>
              <a:rPr lang="en-US" sz="1600" dirty="0" err="1">
                <a:solidFill>
                  <a:schemeClr val="tx2"/>
                </a:solidFill>
              </a:rPr>
              <a:t>high_val</a:t>
            </a:r>
            <a:r>
              <a:rPr lang="en-US" sz="1600" dirty="0">
                <a:solidFill>
                  <a:schemeClr val="tx2"/>
                </a:solidFill>
              </a:rPr>
              <a:t>: High value in the range</a:t>
            </a:r>
          </a:p>
          <a:p>
            <a:pPr lvl="1">
              <a:buFontTx/>
              <a:buChar char="-"/>
            </a:pPr>
            <a:endParaRPr lang="en-US" sz="1600" dirty="0">
              <a:solidFill>
                <a:schemeClr val="tx2"/>
              </a:solidFill>
              <a:cs typeface="Consolas" panose="020B0609020204030204" pitchFamily="49" charset="0"/>
            </a:endParaRPr>
          </a:p>
        </p:txBody>
      </p:sp>
      <p:pic>
        <p:nvPicPr>
          <p:cNvPr id="7" name="Picture 6">
            <a:extLst>
              <a:ext uri="{FF2B5EF4-FFF2-40B4-BE49-F238E27FC236}">
                <a16:creationId xmlns:a16="http://schemas.microsoft.com/office/drawing/2014/main" id="{22ED5EE7-5676-481A-8CC8-38174C598D14}"/>
              </a:ext>
            </a:extLst>
          </p:cNvPr>
          <p:cNvPicPr>
            <a:picLocks noChangeAspect="1"/>
          </p:cNvPicPr>
          <p:nvPr/>
        </p:nvPicPr>
        <p:blipFill>
          <a:blip r:embed="rId2"/>
          <a:stretch>
            <a:fillRect/>
          </a:stretch>
        </p:blipFill>
        <p:spPr>
          <a:xfrm>
            <a:off x="6752923" y="1819236"/>
            <a:ext cx="4324954" cy="552527"/>
          </a:xfrm>
          <a:prstGeom prst="rect">
            <a:avLst/>
          </a:prstGeom>
          <a:ln w="76200" cap="sq">
            <a:solidFill>
              <a:srgbClr val="C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06A83BEB-C705-4E14-9DCA-77A231F86CD2}"/>
              </a:ext>
            </a:extLst>
          </p:cNvPr>
          <p:cNvPicPr>
            <a:picLocks noChangeAspect="1"/>
          </p:cNvPicPr>
          <p:nvPr/>
        </p:nvPicPr>
        <p:blipFill>
          <a:blip r:embed="rId3"/>
          <a:stretch>
            <a:fillRect/>
          </a:stretch>
        </p:blipFill>
        <p:spPr>
          <a:xfrm>
            <a:off x="3204734" y="5143926"/>
            <a:ext cx="4857998" cy="728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685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LENGTH Function</a:t>
            </a:r>
          </a:p>
        </p:txBody>
      </p:sp>
      <p:sp>
        <p:nvSpPr>
          <p:cNvPr id="6" name="Content Placeholder 2">
            <a:extLst>
              <a:ext uri="{FF2B5EF4-FFF2-40B4-BE49-F238E27FC236}">
                <a16:creationId xmlns:a16="http://schemas.microsoft.com/office/drawing/2014/main" id="{F0ADAA22-0755-4657-BBA7-7A0C7A46BB9D}"/>
              </a:ext>
            </a:extLst>
          </p:cNvPr>
          <p:cNvSpPr>
            <a:spLocks noGrp="1"/>
          </p:cNvSpPr>
          <p:nvPr/>
        </p:nvSpPr>
        <p:spPr>
          <a:xfrm>
            <a:off x="935126" y="1714074"/>
            <a:ext cx="8491018" cy="1984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sz="1600" dirty="0">
                <a:solidFill>
                  <a:schemeClr val="tx2"/>
                </a:solidFill>
              </a:rPr>
              <a:t>Returns the length of a String value.</a:t>
            </a:r>
          </a:p>
          <a:p>
            <a:pPr lvl="1">
              <a:buFontTx/>
              <a:buChar char="-"/>
            </a:pPr>
            <a:r>
              <a:rPr lang="en-US" sz="1600" dirty="0">
                <a:solidFill>
                  <a:schemeClr val="tx2"/>
                </a:solidFill>
              </a:rPr>
              <a:t>Spaces are counted as well. </a:t>
            </a:r>
          </a:p>
          <a:p>
            <a:pPr lvl="1">
              <a:buFontTx/>
              <a:buChar char="-"/>
            </a:pPr>
            <a:endParaRPr lang="en-US" sz="1600" dirty="0">
              <a:solidFill>
                <a:schemeClr val="tx2"/>
              </a:solidFill>
            </a:endParaRPr>
          </a:p>
          <a:p>
            <a:pPr lvl="1">
              <a:buFontTx/>
              <a:buChar char="-"/>
            </a:pPr>
            <a:endParaRPr lang="en-US" sz="1600" dirty="0">
              <a:solidFill>
                <a:schemeClr val="tx2"/>
              </a:solidFill>
            </a:endParaRPr>
          </a:p>
          <a:p>
            <a:pPr lvl="1">
              <a:buFontTx/>
              <a:buChar char="-"/>
            </a:pPr>
            <a:endParaRPr lang="en-US" sz="1600" dirty="0">
              <a:solidFill>
                <a:schemeClr val="tx2"/>
              </a:solidFill>
              <a:cs typeface="Consolas" panose="020B0609020204030204" pitchFamily="49" charset="0"/>
            </a:endParaRPr>
          </a:p>
          <a:p>
            <a:pPr lvl="1">
              <a:buFontTx/>
              <a:buChar char="-"/>
            </a:pPr>
            <a:r>
              <a:rPr lang="en-US" sz="1600" dirty="0" err="1">
                <a:solidFill>
                  <a:srgbClr val="0070C0"/>
                </a:solidFill>
              </a:rPr>
              <a:t>attr_name</a:t>
            </a:r>
            <a:r>
              <a:rPr lang="en-US" sz="1600" dirty="0">
                <a:solidFill>
                  <a:srgbClr val="0070C0"/>
                </a:solidFill>
              </a:rPr>
              <a:t> </a:t>
            </a:r>
            <a:r>
              <a:rPr lang="en-US" sz="1600" dirty="0">
                <a:solidFill>
                  <a:schemeClr val="tx2"/>
                </a:solidFill>
              </a:rPr>
              <a:t>The name by which the operation will be invoked</a:t>
            </a:r>
          </a:p>
          <a:p>
            <a:pPr lvl="1">
              <a:buFontTx/>
              <a:buChar char="-"/>
            </a:pPr>
            <a:r>
              <a:rPr lang="en-US" sz="1600" dirty="0" err="1">
                <a:solidFill>
                  <a:srgbClr val="0070C0"/>
                </a:solidFill>
              </a:rPr>
              <a:t>experssion</a:t>
            </a:r>
            <a:r>
              <a:rPr lang="en-US" sz="1600" dirty="0">
                <a:solidFill>
                  <a:srgbClr val="0070C0"/>
                </a:solidFill>
              </a:rPr>
              <a:t> </a:t>
            </a:r>
            <a:r>
              <a:rPr lang="en-US" sz="1600" dirty="0">
                <a:solidFill>
                  <a:schemeClr val="tx2"/>
                </a:solidFill>
              </a:rPr>
              <a:t>A string expression</a:t>
            </a:r>
          </a:p>
          <a:p>
            <a:pPr lvl="1">
              <a:buFontTx/>
              <a:buChar char="-"/>
            </a:pPr>
            <a:endParaRPr lang="en-US" sz="1600" dirty="0">
              <a:solidFill>
                <a:schemeClr val="tx2"/>
              </a:solidFill>
              <a:cs typeface="Consolas" panose="020B0609020204030204" pitchFamily="49" charset="0"/>
            </a:endParaRPr>
          </a:p>
        </p:txBody>
      </p:sp>
      <p:pic>
        <p:nvPicPr>
          <p:cNvPr id="2" name="Picture 1">
            <a:extLst>
              <a:ext uri="{FF2B5EF4-FFF2-40B4-BE49-F238E27FC236}">
                <a16:creationId xmlns:a16="http://schemas.microsoft.com/office/drawing/2014/main" id="{C5612A3B-D153-4FD1-A170-AF4BB4963231}"/>
              </a:ext>
            </a:extLst>
          </p:cNvPr>
          <p:cNvPicPr>
            <a:picLocks noChangeAspect="1"/>
          </p:cNvPicPr>
          <p:nvPr/>
        </p:nvPicPr>
        <p:blipFill>
          <a:blip r:embed="rId2"/>
          <a:stretch>
            <a:fillRect/>
          </a:stretch>
        </p:blipFill>
        <p:spPr>
          <a:xfrm>
            <a:off x="8101984" y="1834744"/>
            <a:ext cx="2648320" cy="428685"/>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6E2862ED-C92E-4474-902F-E522CF959637}"/>
              </a:ext>
            </a:extLst>
          </p:cNvPr>
          <p:cNvPicPr>
            <a:picLocks noChangeAspect="1"/>
          </p:cNvPicPr>
          <p:nvPr/>
        </p:nvPicPr>
        <p:blipFill>
          <a:blip r:embed="rId3"/>
          <a:stretch>
            <a:fillRect/>
          </a:stretch>
        </p:blipFill>
        <p:spPr>
          <a:xfrm>
            <a:off x="3724706" y="4580007"/>
            <a:ext cx="5234102" cy="839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064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1557819" y="2195440"/>
            <a:ext cx="6185748" cy="1569660"/>
          </a:xfrm>
          <a:prstGeom prst="rect">
            <a:avLst/>
          </a:prstGeom>
        </p:spPr>
        <p:txBody>
          <a:bodyPr wrap="square">
            <a:spAutoFit/>
          </a:bodyPr>
          <a:lstStyle/>
          <a:p>
            <a:r>
              <a:rPr lang="en-US" sz="1600" dirty="0">
                <a:solidFill>
                  <a:schemeClr val="tx2"/>
                </a:solidFill>
              </a:rPr>
              <a:t>//  Let’s review &amp; work on </a:t>
            </a:r>
            <a:r>
              <a:rPr lang="en-US" sz="1600" dirty="0" err="1">
                <a:solidFill>
                  <a:schemeClr val="tx2"/>
                </a:solidFill>
              </a:rPr>
              <a:t>Rec_Dataset.ecl</a:t>
            </a:r>
            <a:r>
              <a:rPr lang="en-US" sz="1600" dirty="0">
                <a:solidFill>
                  <a:schemeClr val="tx2"/>
                </a:solidFill>
              </a:rPr>
              <a:t>:</a:t>
            </a:r>
          </a:p>
          <a:p>
            <a:endParaRPr lang="en-US" sz="1600" dirty="0">
              <a:solidFill>
                <a:schemeClr val="tx2"/>
              </a:solidFill>
            </a:endParaRPr>
          </a:p>
          <a:p>
            <a:r>
              <a:rPr lang="en-US" sz="1600" dirty="0">
                <a:solidFill>
                  <a:schemeClr val="tx2"/>
                </a:solidFill>
              </a:rPr>
              <a:t>// We will be working with:</a:t>
            </a:r>
          </a:p>
          <a:p>
            <a:pPr marL="742950" lvl="1" indent="-285750">
              <a:buFont typeface="Arial" panose="020B0604020202020204" pitchFamily="34" charset="0"/>
              <a:buChar char="•"/>
            </a:pPr>
            <a:r>
              <a:rPr lang="en-US" sz="1600" dirty="0">
                <a:solidFill>
                  <a:schemeClr val="tx2"/>
                </a:solidFill>
              </a:rPr>
              <a:t>Filter</a:t>
            </a:r>
          </a:p>
          <a:p>
            <a:pPr marL="742950" lvl="1" indent="-285750">
              <a:buFont typeface="Arial" panose="020B0604020202020204" pitchFamily="34" charset="0"/>
              <a:buChar char="•"/>
            </a:pPr>
            <a:r>
              <a:rPr lang="en-US" sz="1600" dirty="0">
                <a:solidFill>
                  <a:schemeClr val="tx2"/>
                </a:solidFill>
              </a:rPr>
              <a:t>SORT</a:t>
            </a:r>
          </a:p>
          <a:p>
            <a:pPr marL="742950" lvl="1" indent="-285750">
              <a:buFont typeface="Arial" panose="020B0604020202020204" pitchFamily="34" charset="0"/>
              <a:buChar char="•"/>
            </a:pPr>
            <a:r>
              <a:rPr lang="en-US" sz="1600" dirty="0">
                <a:solidFill>
                  <a:schemeClr val="tx2"/>
                </a:solidFill>
              </a:rPr>
              <a:t>OUTPUT	</a:t>
            </a:r>
          </a:p>
        </p:txBody>
      </p:sp>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A8FB9751-19EE-4A6E-AB61-1AE708849A78}"/>
              </a:ext>
            </a:extLst>
          </p:cNvPr>
          <p:cNvPicPr>
            <a:picLocks noChangeAspect="1"/>
          </p:cNvPicPr>
          <p:nvPr/>
        </p:nvPicPr>
        <p:blipFill>
          <a:blip r:embed="rId3"/>
          <a:stretch>
            <a:fillRect/>
          </a:stretch>
        </p:blipFill>
        <p:spPr>
          <a:xfrm>
            <a:off x="9641470" y="4757154"/>
            <a:ext cx="2171132" cy="488085"/>
          </a:xfrm>
          <a:prstGeom prst="rect">
            <a:avLst/>
          </a:prstGeom>
        </p:spPr>
      </p:pic>
    </p:spTree>
    <p:extLst>
      <p:ext uri="{BB962C8B-B14F-4D97-AF65-F5344CB8AC3E}">
        <p14:creationId xmlns:p14="http://schemas.microsoft.com/office/powerpoint/2010/main" val="32355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SET OF</a:t>
            </a:r>
          </a:p>
        </p:txBody>
      </p:sp>
      <p:sp>
        <p:nvSpPr>
          <p:cNvPr id="2" name="Rectangle 1"/>
          <p:cNvSpPr/>
          <p:nvPr/>
        </p:nvSpPr>
        <p:spPr>
          <a:xfrm>
            <a:off x="928485" y="1461911"/>
            <a:ext cx="8750973"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solidFill>
              </a:rPr>
              <a:t>An array of data elements</a:t>
            </a:r>
          </a:p>
          <a:p>
            <a:pPr marL="285750" indent="-285750">
              <a:buFont typeface="Arial" panose="020B0604020202020204" pitchFamily="34" charset="0"/>
              <a:buChar char="•"/>
            </a:pPr>
            <a:r>
              <a:rPr lang="en-US" sz="1600" dirty="0">
                <a:solidFill>
                  <a:schemeClr val="tx2"/>
                </a:solidFill>
              </a:rPr>
              <a:t>Elements have the same data type</a:t>
            </a:r>
          </a:p>
          <a:p>
            <a:pPr marL="285750" indent="-285750">
              <a:buFont typeface="Arial" panose="020B0604020202020204" pitchFamily="34" charset="0"/>
              <a:buChar char="•"/>
            </a:pPr>
            <a:r>
              <a:rPr lang="en-US" sz="1600" dirty="0">
                <a:solidFill>
                  <a:schemeClr val="tx2"/>
                </a:solidFill>
              </a:rPr>
              <a:t>Not distributed, so it has to fit into memory</a:t>
            </a:r>
          </a:p>
          <a:p>
            <a:pPr marL="285750" indent="-285750">
              <a:buFont typeface="Arial" panose="020B0604020202020204" pitchFamily="34" charset="0"/>
              <a:buChar char="•"/>
            </a:pPr>
            <a:r>
              <a:rPr lang="en-US" sz="1600" dirty="0">
                <a:solidFill>
                  <a:schemeClr val="tx2"/>
                </a:solidFill>
              </a:rPr>
              <a:t>Indexing start from 1</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SET OF: ECL keywork, required</a:t>
            </a:r>
          </a:p>
          <a:p>
            <a:pPr marL="285750" indent="-285750">
              <a:buFont typeface="Arial" panose="020B0604020202020204" pitchFamily="34" charset="0"/>
              <a:buChar char="•"/>
            </a:pPr>
            <a:r>
              <a:rPr lang="en-US" sz="1600" dirty="0">
                <a:solidFill>
                  <a:schemeClr val="tx2"/>
                </a:solidFill>
              </a:rPr>
              <a:t>&lt;</a:t>
            </a:r>
            <a:r>
              <a:rPr lang="en-US" sz="1600" dirty="0" err="1">
                <a:solidFill>
                  <a:schemeClr val="tx2"/>
                </a:solidFill>
              </a:rPr>
              <a:t>dataType</a:t>
            </a:r>
            <a:r>
              <a:rPr lang="en-US" sz="1600" dirty="0">
                <a:solidFill>
                  <a:schemeClr val="tx2"/>
                </a:solidFill>
              </a:rPr>
              <a:t>&gt;: Elements type</a:t>
            </a:r>
          </a:p>
          <a:p>
            <a:pPr marL="285750" indent="-285750">
              <a:buFont typeface="Arial" panose="020B0604020202020204" pitchFamily="34" charset="0"/>
              <a:buChar char="•"/>
            </a:pPr>
            <a:r>
              <a:rPr lang="en-US" sz="1600" dirty="0" err="1">
                <a:solidFill>
                  <a:schemeClr val="tx2"/>
                </a:solidFill>
              </a:rPr>
              <a:t>attr_name</a:t>
            </a:r>
            <a:r>
              <a:rPr lang="en-US" sz="1600" dirty="0">
                <a:solidFill>
                  <a:schemeClr val="tx2"/>
                </a:solidFill>
              </a:rPr>
              <a:t>: The name by which the operation will be invoked</a:t>
            </a:r>
          </a:p>
          <a:p>
            <a:pPr marL="285750" indent="-285750">
              <a:buFont typeface="Arial" panose="020B0604020202020204" pitchFamily="34" charset="0"/>
              <a:buChar char="•"/>
            </a:pPr>
            <a:r>
              <a:rPr lang="en-US" sz="1600" dirty="0">
                <a:solidFill>
                  <a:schemeClr val="tx2"/>
                </a:solidFill>
              </a:rPr>
              <a:t>elem1, </a:t>
            </a:r>
            <a:r>
              <a:rPr lang="en-US" sz="1600" dirty="0" err="1">
                <a:solidFill>
                  <a:schemeClr val="tx2"/>
                </a:solidFill>
              </a:rPr>
              <a:t>elemN</a:t>
            </a:r>
            <a:r>
              <a:rPr lang="en-US" sz="1600" dirty="0">
                <a:solidFill>
                  <a:schemeClr val="tx2"/>
                </a:solidFill>
              </a:rPr>
              <a:t>: input values</a:t>
            </a:r>
          </a:p>
          <a:p>
            <a:pPr marL="285750" indent="-285750">
              <a:buFont typeface="Arial" panose="020B0604020202020204" pitchFamily="34" charset="0"/>
              <a:buChar char="•"/>
            </a:pPr>
            <a:endParaRPr lang="en-US" sz="1600" dirty="0">
              <a:solidFill>
                <a:schemeClr val="tx2"/>
              </a:solidFill>
            </a:endParaRPr>
          </a:p>
        </p:txBody>
      </p:sp>
      <p:pic>
        <p:nvPicPr>
          <p:cNvPr id="3" name="Picture 2">
            <a:extLst>
              <a:ext uri="{FF2B5EF4-FFF2-40B4-BE49-F238E27FC236}">
                <a16:creationId xmlns:a16="http://schemas.microsoft.com/office/drawing/2014/main" id="{41E4F8C2-AA7F-4EA2-ADD2-A988A8375B1D}"/>
              </a:ext>
            </a:extLst>
          </p:cNvPr>
          <p:cNvPicPr>
            <a:picLocks noChangeAspect="1"/>
          </p:cNvPicPr>
          <p:nvPr/>
        </p:nvPicPr>
        <p:blipFill>
          <a:blip r:embed="rId2"/>
          <a:stretch>
            <a:fillRect/>
          </a:stretch>
        </p:blipFill>
        <p:spPr>
          <a:xfrm>
            <a:off x="580200" y="4369141"/>
            <a:ext cx="6016253" cy="114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7C83797-ABAB-4A72-95A6-B55B78749AB8}"/>
              </a:ext>
            </a:extLst>
          </p:cNvPr>
          <p:cNvPicPr>
            <a:picLocks noChangeAspect="1"/>
          </p:cNvPicPr>
          <p:nvPr/>
        </p:nvPicPr>
        <p:blipFill>
          <a:blip r:embed="rId3"/>
          <a:stretch>
            <a:fillRect/>
          </a:stretch>
        </p:blipFill>
        <p:spPr>
          <a:xfrm>
            <a:off x="6776716" y="2225493"/>
            <a:ext cx="4601217" cy="390580"/>
          </a:xfrm>
          <a:prstGeom prst="rect">
            <a:avLst/>
          </a:prstGeom>
          <a:ln w="88900" cap="sq">
            <a:solidFill>
              <a:srgbClr val="7030A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4277A8FE-9D02-462C-8565-1BD7656449A7}"/>
              </a:ext>
            </a:extLst>
          </p:cNvPr>
          <p:cNvPicPr>
            <a:picLocks noChangeAspect="1"/>
          </p:cNvPicPr>
          <p:nvPr/>
        </p:nvPicPr>
        <p:blipFill>
          <a:blip r:embed="rId4"/>
          <a:stretch>
            <a:fillRect/>
          </a:stretch>
        </p:blipFill>
        <p:spPr>
          <a:xfrm>
            <a:off x="7432502" y="3926327"/>
            <a:ext cx="3488080" cy="1979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914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SET Function</a:t>
            </a:r>
          </a:p>
        </p:txBody>
      </p:sp>
      <p:sp>
        <p:nvSpPr>
          <p:cNvPr id="2" name="Rectangle 1"/>
          <p:cNvSpPr/>
          <p:nvPr/>
        </p:nvSpPr>
        <p:spPr>
          <a:xfrm>
            <a:off x="928486" y="1461911"/>
            <a:ext cx="5843790" cy="3293209"/>
          </a:xfrm>
          <a:prstGeom prst="rect">
            <a:avLst/>
          </a:prstGeom>
        </p:spPr>
        <p:txBody>
          <a:bodyPr wrap="square">
            <a:spAutoFit/>
          </a:bodyPr>
          <a:lstStyle/>
          <a:p>
            <a:pPr marL="285750" indent="-285750">
              <a:buFontTx/>
              <a:buChar char="-"/>
            </a:pPr>
            <a:r>
              <a:rPr lang="en-US" sz="1600" dirty="0">
                <a:solidFill>
                  <a:schemeClr val="tx2"/>
                </a:solidFill>
              </a:rPr>
              <a:t>Convert values from a field in a dataset to a SET OF</a:t>
            </a:r>
          </a:p>
          <a:p>
            <a:pPr marL="285750" indent="-285750">
              <a:buFontTx/>
              <a:buChar char="-"/>
            </a:pPr>
            <a:r>
              <a:rPr lang="en-US" sz="1600" dirty="0">
                <a:solidFill>
                  <a:schemeClr val="tx2"/>
                </a:solidFill>
              </a:rPr>
              <a:t>Similar to subset and IN in SQL</a:t>
            </a:r>
          </a:p>
          <a:p>
            <a:pPr marL="285750" indent="-285750">
              <a:buFontTx/>
              <a:buChar char="-"/>
            </a:pPr>
            <a:r>
              <a:rPr lang="en-US" sz="1600" dirty="0">
                <a:solidFill>
                  <a:schemeClr val="tx2"/>
                </a:solidFill>
              </a:rPr>
              <a:t>Doesn’t remove duplicate values</a:t>
            </a:r>
          </a:p>
          <a:p>
            <a:pPr marL="285750" indent="-285750">
              <a:buFontTx/>
              <a:buChar char="-"/>
            </a:pPr>
            <a:r>
              <a:rPr lang="en-US" sz="1600" dirty="0">
                <a:solidFill>
                  <a:schemeClr val="tx2"/>
                </a:solidFill>
              </a:rPr>
              <a:t>Doesn’t order the list</a:t>
            </a:r>
          </a:p>
          <a:p>
            <a:endParaRPr lang="en-US" sz="1600" dirty="0">
              <a:solidFill>
                <a:schemeClr val="tx2"/>
              </a:solidFill>
            </a:endParaRPr>
          </a:p>
          <a:p>
            <a:pPr marL="285750" indent="-285750">
              <a:buFontTx/>
              <a:buChar char="-"/>
            </a:pPr>
            <a:r>
              <a:rPr lang="en-US" sz="1600" dirty="0" err="1">
                <a:solidFill>
                  <a:schemeClr val="tx2"/>
                </a:solidFill>
              </a:rPr>
              <a:t>attr_name</a:t>
            </a:r>
            <a:r>
              <a:rPr lang="en-US" sz="1600" dirty="0">
                <a:solidFill>
                  <a:schemeClr val="tx2"/>
                </a:solidFill>
              </a:rPr>
              <a:t>: The name by which the function will be invoked</a:t>
            </a:r>
          </a:p>
          <a:p>
            <a:pPr marL="285750" indent="-285750">
              <a:buFontTx/>
              <a:buChar char="-"/>
            </a:pPr>
            <a:r>
              <a:rPr lang="en-US" sz="1600" dirty="0">
                <a:solidFill>
                  <a:schemeClr val="tx2"/>
                </a:solidFill>
              </a:rPr>
              <a:t>SET: ECL keyword, required</a:t>
            </a:r>
          </a:p>
          <a:p>
            <a:pPr marL="285750" indent="-285750">
              <a:buFontTx/>
              <a:buChar char="-"/>
            </a:pPr>
            <a:r>
              <a:rPr lang="en-US" sz="1600" dirty="0">
                <a:solidFill>
                  <a:schemeClr val="tx2"/>
                </a:solidFill>
              </a:rPr>
              <a:t>dataset_name: input dataset</a:t>
            </a:r>
          </a:p>
          <a:p>
            <a:pPr marL="285750" indent="-285750">
              <a:buFontTx/>
              <a:buChar char="-"/>
            </a:pPr>
            <a:r>
              <a:rPr lang="en-US" sz="1600" dirty="0" err="1">
                <a:solidFill>
                  <a:schemeClr val="tx2"/>
                </a:solidFill>
              </a:rPr>
              <a:t>field_name</a:t>
            </a:r>
            <a:r>
              <a:rPr lang="en-US" sz="1600" dirty="0">
                <a:solidFill>
                  <a:schemeClr val="tx2"/>
                </a:solidFill>
              </a:rPr>
              <a:t>: field/column of dataset that will be converted to SET OF</a:t>
            </a:r>
          </a:p>
          <a:p>
            <a:pPr marL="285750" indent="-285750">
              <a:buFontTx/>
              <a:buChar char="-"/>
            </a:pPr>
            <a:endParaRPr lang="en-US" sz="1600" dirty="0">
              <a:solidFill>
                <a:schemeClr val="tx2"/>
              </a:solidFill>
            </a:endParaRPr>
          </a:p>
          <a:p>
            <a:pPr marL="285750" indent="-285750">
              <a:buFontTx/>
              <a:buChar char="-"/>
            </a:pPr>
            <a:endParaRPr lang="en-US" sz="1600" dirty="0">
              <a:solidFill>
                <a:schemeClr val="tx2"/>
              </a:solidFill>
            </a:endParaRPr>
          </a:p>
        </p:txBody>
      </p:sp>
      <p:pic>
        <p:nvPicPr>
          <p:cNvPr id="3" name="Picture 2">
            <a:extLst>
              <a:ext uri="{FF2B5EF4-FFF2-40B4-BE49-F238E27FC236}">
                <a16:creationId xmlns:a16="http://schemas.microsoft.com/office/drawing/2014/main" id="{55C9D547-D30C-405D-84DC-CFC57A69AB04}"/>
              </a:ext>
            </a:extLst>
          </p:cNvPr>
          <p:cNvPicPr>
            <a:picLocks noChangeAspect="1"/>
          </p:cNvPicPr>
          <p:nvPr/>
        </p:nvPicPr>
        <p:blipFill>
          <a:blip r:embed="rId2"/>
          <a:stretch>
            <a:fillRect/>
          </a:stretch>
        </p:blipFill>
        <p:spPr>
          <a:xfrm>
            <a:off x="6920238" y="1877409"/>
            <a:ext cx="4486173" cy="505860"/>
          </a:xfrm>
          <a:prstGeom prst="rect">
            <a:avLst/>
          </a:prstGeom>
          <a:ln w="76200" cap="sq">
            <a:solidFill>
              <a:srgbClr val="00B050"/>
            </a:solidFill>
            <a:miter lim="800000"/>
          </a:ln>
          <a:effectLst>
            <a:outerShdw blurRad="57150" dist="50800" dir="2700000" algn="tl" rotWithShape="0">
              <a:srgbClr val="000000">
                <a:alpha val="40000"/>
              </a:srgbClr>
            </a:outerShdw>
          </a:effectLst>
        </p:spPr>
      </p:pic>
      <p:pic>
        <p:nvPicPr>
          <p:cNvPr id="4" name="Picture 3">
            <a:extLst>
              <a:ext uri="{FF2B5EF4-FFF2-40B4-BE49-F238E27FC236}">
                <a16:creationId xmlns:a16="http://schemas.microsoft.com/office/drawing/2014/main" id="{B97E3D34-4C75-4B1F-A280-40E341D64042}"/>
              </a:ext>
            </a:extLst>
          </p:cNvPr>
          <p:cNvPicPr>
            <a:picLocks noChangeAspect="1"/>
          </p:cNvPicPr>
          <p:nvPr/>
        </p:nvPicPr>
        <p:blipFill>
          <a:blip r:embed="rId3"/>
          <a:stretch>
            <a:fillRect/>
          </a:stretch>
        </p:blipFill>
        <p:spPr>
          <a:xfrm>
            <a:off x="8453006" y="5043116"/>
            <a:ext cx="2067213" cy="314369"/>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CF00480D-1085-4C94-8978-7580AEC39EEA}"/>
              </a:ext>
            </a:extLst>
          </p:cNvPr>
          <p:cNvPicPr>
            <a:picLocks noChangeAspect="1"/>
          </p:cNvPicPr>
          <p:nvPr/>
        </p:nvPicPr>
        <p:blipFill>
          <a:blip r:embed="rId4"/>
          <a:stretch>
            <a:fillRect/>
          </a:stretch>
        </p:blipFill>
        <p:spPr>
          <a:xfrm>
            <a:off x="1499757" y="4204798"/>
            <a:ext cx="5420481"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rrow: Right 6">
            <a:extLst>
              <a:ext uri="{FF2B5EF4-FFF2-40B4-BE49-F238E27FC236}">
                <a16:creationId xmlns:a16="http://schemas.microsoft.com/office/drawing/2014/main" id="{2D202B68-807F-4238-9AF0-01A90CB07411}"/>
              </a:ext>
            </a:extLst>
          </p:cNvPr>
          <p:cNvSpPr/>
          <p:nvPr/>
        </p:nvSpPr>
        <p:spPr>
          <a:xfrm>
            <a:off x="7057738" y="5200300"/>
            <a:ext cx="1200150" cy="45719"/>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IN – NOT IN Operators</a:t>
            </a:r>
          </a:p>
        </p:txBody>
      </p:sp>
      <p:sp>
        <p:nvSpPr>
          <p:cNvPr id="2" name="Rectangle 1"/>
          <p:cNvSpPr/>
          <p:nvPr/>
        </p:nvSpPr>
        <p:spPr>
          <a:xfrm>
            <a:off x="1252335" y="1557161"/>
            <a:ext cx="8750973"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solidFill>
              </a:rPr>
              <a:t>It’s an operator </a:t>
            </a:r>
          </a:p>
          <a:p>
            <a:pPr marL="285750" indent="-285750">
              <a:buFont typeface="Arial" panose="020B0604020202020204" pitchFamily="34" charset="0"/>
              <a:buChar char="•"/>
            </a:pPr>
            <a:r>
              <a:rPr lang="en-US" sz="1600" dirty="0">
                <a:solidFill>
                  <a:schemeClr val="tx2"/>
                </a:solidFill>
              </a:rPr>
              <a:t>A collection of OR conditions</a:t>
            </a:r>
          </a:p>
          <a:p>
            <a:pPr marL="285750" indent="-285750">
              <a:buFont typeface="Arial" panose="020B0604020202020204" pitchFamily="34" charset="0"/>
              <a:buChar char="•"/>
            </a:pPr>
            <a:r>
              <a:rPr lang="en-US" sz="1600" dirty="0">
                <a:solidFill>
                  <a:schemeClr val="tx2"/>
                </a:solidFill>
              </a:rPr>
              <a:t>Search a SET to check for result </a:t>
            </a:r>
          </a:p>
          <a:p>
            <a:pPr marL="285750" indent="-285750">
              <a:buFont typeface="Arial" panose="020B0604020202020204" pitchFamily="34" charset="0"/>
              <a:buChar char="•"/>
            </a:pPr>
            <a:r>
              <a:rPr lang="en-US" sz="1600" dirty="0">
                <a:solidFill>
                  <a:schemeClr val="tx2"/>
                </a:solidFill>
              </a:rPr>
              <a:t>It can be used on a dataset field </a:t>
            </a:r>
          </a:p>
        </p:txBody>
      </p:sp>
      <p:pic>
        <p:nvPicPr>
          <p:cNvPr id="3" name="Picture 2">
            <a:extLst>
              <a:ext uri="{FF2B5EF4-FFF2-40B4-BE49-F238E27FC236}">
                <a16:creationId xmlns:a16="http://schemas.microsoft.com/office/drawing/2014/main" id="{833ED381-B0C2-414E-8BC9-8710C0D17A81}"/>
              </a:ext>
            </a:extLst>
          </p:cNvPr>
          <p:cNvPicPr>
            <a:picLocks noChangeAspect="1"/>
          </p:cNvPicPr>
          <p:nvPr/>
        </p:nvPicPr>
        <p:blipFill>
          <a:blip r:embed="rId2"/>
          <a:stretch>
            <a:fillRect/>
          </a:stretch>
        </p:blipFill>
        <p:spPr>
          <a:xfrm>
            <a:off x="1666476" y="3082314"/>
            <a:ext cx="5715798" cy="3067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59A2E7A6-213C-470B-86AD-43EDC686C62F}"/>
              </a:ext>
            </a:extLst>
          </p:cNvPr>
          <p:cNvPicPr>
            <a:picLocks noChangeAspect="1"/>
          </p:cNvPicPr>
          <p:nvPr/>
        </p:nvPicPr>
        <p:blipFill>
          <a:blip r:embed="rId3"/>
          <a:stretch>
            <a:fillRect/>
          </a:stretch>
        </p:blipFill>
        <p:spPr>
          <a:xfrm>
            <a:off x="8989475" y="4975010"/>
            <a:ext cx="3072097" cy="651657"/>
          </a:xfrm>
          <a:prstGeom prst="roundRect">
            <a:avLst>
              <a:gd name="adj" fmla="val 16667"/>
            </a:avLst>
          </a:prstGeom>
          <a:ln>
            <a:noFill/>
          </a:ln>
          <a:effectLst>
            <a:outerShdw blurRad="76200" dist="38100" dir="7800000" algn="tl" rotWithShape="0">
              <a:srgbClr val="00B050"/>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Arrow: Right 5">
            <a:extLst>
              <a:ext uri="{FF2B5EF4-FFF2-40B4-BE49-F238E27FC236}">
                <a16:creationId xmlns:a16="http://schemas.microsoft.com/office/drawing/2014/main" id="{D2A69093-CB3B-4735-9429-9071E934D612}"/>
              </a:ext>
            </a:extLst>
          </p:cNvPr>
          <p:cNvSpPr/>
          <p:nvPr/>
        </p:nvSpPr>
        <p:spPr>
          <a:xfrm>
            <a:off x="7651013" y="5301685"/>
            <a:ext cx="1200150" cy="45719"/>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32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D029-DB6C-48B0-A5D7-4915824022A9}"/>
              </a:ext>
            </a:extLst>
          </p:cNvPr>
          <p:cNvSpPr>
            <a:spLocks noGrp="1"/>
          </p:cNvSpPr>
          <p:nvPr>
            <p:ph type="title"/>
          </p:nvPr>
        </p:nvSpPr>
        <p:spPr/>
        <p:txBody>
          <a:bodyPr/>
          <a:lstStyle/>
          <a:p>
            <a:pPr algn="ctr"/>
            <a:r>
              <a:rPr lang="en-US" dirty="0"/>
              <a:t>ECL watch</a:t>
            </a:r>
          </a:p>
        </p:txBody>
      </p:sp>
    </p:spTree>
    <p:extLst>
      <p:ext uri="{BB962C8B-B14F-4D97-AF65-F5344CB8AC3E}">
        <p14:creationId xmlns:p14="http://schemas.microsoft.com/office/powerpoint/2010/main" val="22472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COUNT</a:t>
            </a:r>
          </a:p>
          <a:p>
            <a:r>
              <a:rPr lang="en-US" sz="1600" dirty="0">
                <a:solidFill>
                  <a:schemeClr val="tx2"/>
                </a:solidFill>
              </a:rPr>
              <a:t>Returns the total count of a set or a field in a dataset</a:t>
            </a:r>
          </a:p>
          <a:p>
            <a:endParaRPr lang="en-US" sz="1600" b="1" dirty="0">
              <a:solidFill>
                <a:schemeClr val="tx2"/>
              </a:solidFill>
            </a:endParaRPr>
          </a:p>
          <a:p>
            <a:r>
              <a:rPr lang="en-US" sz="1600" b="1" dirty="0">
                <a:solidFill>
                  <a:schemeClr val="tx2"/>
                </a:solidFill>
              </a:rPr>
              <a:t>SUM</a:t>
            </a:r>
          </a:p>
          <a:p>
            <a:r>
              <a:rPr lang="en-US" sz="1600" dirty="0">
                <a:solidFill>
                  <a:schemeClr val="tx2"/>
                </a:solidFill>
              </a:rPr>
              <a:t>Returns the total value from a set or a field in a dataset</a:t>
            </a: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sp>
        <p:nvSpPr>
          <p:cNvPr id="6" name="Rectangle 5">
            <a:extLst>
              <a:ext uri="{FF2B5EF4-FFF2-40B4-BE49-F238E27FC236}">
                <a16:creationId xmlns:a16="http://schemas.microsoft.com/office/drawing/2014/main" id="{1137F79C-5696-4D52-99FF-4B0F23E1D352}"/>
              </a:ext>
            </a:extLst>
          </p:cNvPr>
          <p:cNvSpPr/>
          <p:nvPr/>
        </p:nvSpPr>
        <p:spPr>
          <a:xfrm>
            <a:off x="942975" y="3257933"/>
            <a:ext cx="4876800" cy="1815882"/>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tx2"/>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chemeClr val="tx2"/>
                </a:solidFill>
              </a:rPr>
              <a:t>MAX/MIN: ECL keyword, required</a:t>
            </a:r>
          </a:p>
          <a:p>
            <a:pPr marL="285750" indent="-285750">
              <a:buFont typeface="Arial" panose="020B0604020202020204" pitchFamily="34" charset="0"/>
              <a:buChar char="•"/>
            </a:pPr>
            <a:r>
              <a:rPr lang="en-US" sz="1600" dirty="0" err="1">
                <a:solidFill>
                  <a:schemeClr val="tx2"/>
                </a:solidFill>
              </a:rPr>
              <a:t>setValues</a:t>
            </a:r>
            <a:r>
              <a:rPr lang="en-US" sz="1600" dirty="0">
                <a:solidFill>
                  <a:schemeClr val="tx2"/>
                </a:solidFill>
              </a:rPr>
              <a:t>: input set</a:t>
            </a:r>
          </a:p>
          <a:p>
            <a:pPr marL="285750" indent="-285750">
              <a:buFont typeface="Arial" panose="020B0604020202020204" pitchFamily="34" charset="0"/>
              <a:buChar char="•"/>
            </a:pPr>
            <a:r>
              <a:rPr lang="en-US" sz="1600" dirty="0">
                <a:solidFill>
                  <a:schemeClr val="tx2"/>
                </a:solidFill>
              </a:rPr>
              <a:t>dataset_name: input dataset</a:t>
            </a:r>
          </a:p>
          <a:p>
            <a:pPr marL="285750" indent="-285750">
              <a:buFont typeface="Arial" panose="020B0604020202020204" pitchFamily="34" charset="0"/>
              <a:buChar char="•"/>
            </a:pPr>
            <a:r>
              <a:rPr lang="en-US" sz="1600" dirty="0" err="1">
                <a:solidFill>
                  <a:schemeClr val="tx2"/>
                </a:solidFill>
              </a:rPr>
              <a:t>field_name</a:t>
            </a:r>
            <a:r>
              <a:rPr lang="en-US" sz="1600" dirty="0">
                <a:solidFill>
                  <a:schemeClr val="tx2"/>
                </a:solidFill>
              </a:rPr>
              <a:t>: field/column of dataset to be checked</a:t>
            </a:r>
          </a:p>
        </p:txBody>
      </p:sp>
      <p:pic>
        <p:nvPicPr>
          <p:cNvPr id="3" name="Picture 2">
            <a:extLst>
              <a:ext uri="{FF2B5EF4-FFF2-40B4-BE49-F238E27FC236}">
                <a16:creationId xmlns:a16="http://schemas.microsoft.com/office/drawing/2014/main" id="{A5E0B14F-D6C5-4995-AC44-2BFC5B89E50C}"/>
              </a:ext>
            </a:extLst>
          </p:cNvPr>
          <p:cNvPicPr>
            <a:picLocks noChangeAspect="1"/>
          </p:cNvPicPr>
          <p:nvPr/>
        </p:nvPicPr>
        <p:blipFill>
          <a:blip r:embed="rId2"/>
          <a:stretch>
            <a:fillRect/>
          </a:stretch>
        </p:blipFill>
        <p:spPr>
          <a:xfrm>
            <a:off x="7042436" y="1728462"/>
            <a:ext cx="3549982" cy="1242494"/>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6E8CF66A-C9D2-4599-BACE-B1CCEF18F519}"/>
              </a:ext>
            </a:extLst>
          </p:cNvPr>
          <p:cNvPicPr>
            <a:picLocks noChangeAspect="1"/>
          </p:cNvPicPr>
          <p:nvPr/>
        </p:nvPicPr>
        <p:blipFill>
          <a:blip r:embed="rId3"/>
          <a:stretch>
            <a:fillRect/>
          </a:stretch>
        </p:blipFill>
        <p:spPr>
          <a:xfrm>
            <a:off x="6372227" y="3104157"/>
            <a:ext cx="5333112" cy="3569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36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MAX</a:t>
            </a:r>
          </a:p>
          <a:p>
            <a:r>
              <a:rPr lang="en-US" sz="1600" dirty="0">
                <a:solidFill>
                  <a:schemeClr val="tx2"/>
                </a:solidFill>
              </a:rPr>
              <a:t>Returns the maximum value from a set or a field in a dataset</a:t>
            </a:r>
          </a:p>
          <a:p>
            <a:endParaRPr lang="en-US" sz="1600" b="1" dirty="0">
              <a:solidFill>
                <a:schemeClr val="tx2"/>
              </a:solidFill>
            </a:endParaRPr>
          </a:p>
          <a:p>
            <a:r>
              <a:rPr lang="en-US" sz="1600" b="1" dirty="0">
                <a:solidFill>
                  <a:schemeClr val="tx2"/>
                </a:solidFill>
              </a:rPr>
              <a:t>MIN</a:t>
            </a:r>
          </a:p>
          <a:p>
            <a:r>
              <a:rPr lang="en-US" sz="1600" dirty="0">
                <a:solidFill>
                  <a:schemeClr val="tx2"/>
                </a:solidFill>
              </a:rPr>
              <a:t>Returns the minimum value from a set or a field in a dataset</a:t>
            </a: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pic>
        <p:nvPicPr>
          <p:cNvPr id="3" name="Picture 2">
            <a:extLst>
              <a:ext uri="{FF2B5EF4-FFF2-40B4-BE49-F238E27FC236}">
                <a16:creationId xmlns:a16="http://schemas.microsoft.com/office/drawing/2014/main" id="{663CAEEA-45D1-46C7-8D42-275F68AB07C5}"/>
              </a:ext>
            </a:extLst>
          </p:cNvPr>
          <p:cNvPicPr>
            <a:picLocks noChangeAspect="1"/>
          </p:cNvPicPr>
          <p:nvPr/>
        </p:nvPicPr>
        <p:blipFill>
          <a:blip r:embed="rId2"/>
          <a:stretch>
            <a:fillRect/>
          </a:stretch>
        </p:blipFill>
        <p:spPr>
          <a:xfrm>
            <a:off x="6219245" y="3576605"/>
            <a:ext cx="5849166" cy="2991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5359D8B-F9E8-4C59-9CBE-231164DCBF01}"/>
              </a:ext>
            </a:extLst>
          </p:cNvPr>
          <p:cNvPicPr>
            <a:picLocks noChangeAspect="1"/>
          </p:cNvPicPr>
          <p:nvPr/>
        </p:nvPicPr>
        <p:blipFill>
          <a:blip r:embed="rId3"/>
          <a:stretch>
            <a:fillRect/>
          </a:stretch>
        </p:blipFill>
        <p:spPr>
          <a:xfrm>
            <a:off x="7600713" y="1808511"/>
            <a:ext cx="3391373" cy="1143160"/>
          </a:xfrm>
          <a:prstGeom prst="rect">
            <a:avLst/>
          </a:prstGeom>
          <a:ln w="69850" cap="sq">
            <a:solidFill>
              <a:srgbClr val="FF0000"/>
            </a:solidFill>
            <a:miter lim="800000"/>
          </a:ln>
          <a:effectLst>
            <a:outerShdw blurRad="57150" dist="50800" dir="2700000" algn="tl" rotWithShape="0">
              <a:srgbClr val="000000">
                <a:alpha val="40000"/>
              </a:srgbClr>
            </a:outerShdw>
          </a:effectLst>
        </p:spPr>
      </p:pic>
      <p:sp>
        <p:nvSpPr>
          <p:cNvPr id="6" name="Rectangle 5">
            <a:extLst>
              <a:ext uri="{FF2B5EF4-FFF2-40B4-BE49-F238E27FC236}">
                <a16:creationId xmlns:a16="http://schemas.microsoft.com/office/drawing/2014/main" id="{1137F79C-5696-4D52-99FF-4B0F23E1D352}"/>
              </a:ext>
            </a:extLst>
          </p:cNvPr>
          <p:cNvSpPr/>
          <p:nvPr/>
        </p:nvSpPr>
        <p:spPr>
          <a:xfrm>
            <a:off x="942975" y="3257933"/>
            <a:ext cx="4876800" cy="1815882"/>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tx2"/>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chemeClr val="tx2"/>
                </a:solidFill>
              </a:rPr>
              <a:t>MAX/MIN: ECL keyword, required</a:t>
            </a:r>
          </a:p>
          <a:p>
            <a:pPr marL="285750" indent="-285750">
              <a:buFont typeface="Arial" panose="020B0604020202020204" pitchFamily="34" charset="0"/>
              <a:buChar char="•"/>
            </a:pPr>
            <a:r>
              <a:rPr lang="en-US" sz="1600" dirty="0" err="1">
                <a:solidFill>
                  <a:schemeClr val="tx2"/>
                </a:solidFill>
              </a:rPr>
              <a:t>setValues</a:t>
            </a:r>
            <a:r>
              <a:rPr lang="en-US" sz="1600" dirty="0">
                <a:solidFill>
                  <a:schemeClr val="tx2"/>
                </a:solidFill>
              </a:rPr>
              <a:t>: input set</a:t>
            </a:r>
          </a:p>
          <a:p>
            <a:pPr marL="285750" indent="-285750">
              <a:buFont typeface="Arial" panose="020B0604020202020204" pitchFamily="34" charset="0"/>
              <a:buChar char="•"/>
            </a:pPr>
            <a:r>
              <a:rPr lang="en-US" sz="1600" dirty="0">
                <a:solidFill>
                  <a:schemeClr val="tx2"/>
                </a:solidFill>
              </a:rPr>
              <a:t>dataset_name: input dataset</a:t>
            </a:r>
          </a:p>
          <a:p>
            <a:pPr marL="285750" indent="-285750">
              <a:buFont typeface="Arial" panose="020B0604020202020204" pitchFamily="34" charset="0"/>
              <a:buChar char="•"/>
            </a:pPr>
            <a:r>
              <a:rPr lang="en-US" sz="1600" dirty="0" err="1">
                <a:solidFill>
                  <a:schemeClr val="tx2"/>
                </a:solidFill>
              </a:rPr>
              <a:t>field_name</a:t>
            </a:r>
            <a:r>
              <a:rPr lang="en-US" sz="1600" dirty="0">
                <a:solidFill>
                  <a:schemeClr val="tx2"/>
                </a:solidFill>
              </a:rPr>
              <a:t>: field/column of dataset to be checked</a:t>
            </a:r>
          </a:p>
        </p:txBody>
      </p:sp>
    </p:spTree>
    <p:extLst>
      <p:ext uri="{BB962C8B-B14F-4D97-AF65-F5344CB8AC3E}">
        <p14:creationId xmlns:p14="http://schemas.microsoft.com/office/powerpoint/2010/main" val="163428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AVE</a:t>
            </a:r>
          </a:p>
          <a:p>
            <a:r>
              <a:rPr lang="en-US" sz="1600" dirty="0">
                <a:solidFill>
                  <a:schemeClr val="tx2"/>
                </a:solidFill>
              </a:rPr>
              <a:t>Returns the average value from a set or a field in a dataset</a:t>
            </a:r>
          </a:p>
          <a:p>
            <a:endParaRPr lang="en-US" sz="1600" b="1" dirty="0">
              <a:solidFill>
                <a:schemeClr val="tx2"/>
              </a:solidFill>
            </a:endParaRPr>
          </a:p>
          <a:p>
            <a:r>
              <a:rPr lang="en-US" sz="1600" b="1" dirty="0">
                <a:solidFill>
                  <a:schemeClr val="tx2"/>
                </a:solidFill>
              </a:rPr>
              <a:t>Truncate</a:t>
            </a:r>
          </a:p>
          <a:p>
            <a:r>
              <a:rPr lang="en-US" sz="1600" dirty="0">
                <a:solidFill>
                  <a:schemeClr val="tx2"/>
                </a:solidFill>
              </a:rPr>
              <a:t>Returns the integer portion of </a:t>
            </a:r>
            <a:r>
              <a:rPr lang="en-US" sz="1600" u="sng" dirty="0">
                <a:solidFill>
                  <a:schemeClr val="tx2"/>
                </a:solidFill>
              </a:rPr>
              <a:t>real</a:t>
            </a:r>
            <a:r>
              <a:rPr lang="en-US" sz="1600" dirty="0">
                <a:solidFill>
                  <a:schemeClr val="tx2"/>
                </a:solidFill>
              </a:rPr>
              <a:t> value</a:t>
            </a:r>
            <a:endParaRPr lang="en-US" sz="1600" u="sng"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sp>
        <p:nvSpPr>
          <p:cNvPr id="6" name="Rectangle 5">
            <a:extLst>
              <a:ext uri="{FF2B5EF4-FFF2-40B4-BE49-F238E27FC236}">
                <a16:creationId xmlns:a16="http://schemas.microsoft.com/office/drawing/2014/main" id="{1137F79C-5696-4D52-99FF-4B0F23E1D352}"/>
              </a:ext>
            </a:extLst>
          </p:cNvPr>
          <p:cNvSpPr/>
          <p:nvPr/>
        </p:nvSpPr>
        <p:spPr>
          <a:xfrm>
            <a:off x="933450" y="4164297"/>
            <a:ext cx="4876800" cy="1815882"/>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tx2"/>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chemeClr val="tx2"/>
                </a:solidFill>
              </a:rPr>
              <a:t>AVE/TRUNCATE: ECL keyword, required</a:t>
            </a:r>
          </a:p>
          <a:p>
            <a:pPr marL="285750" indent="-285750">
              <a:buFont typeface="Arial" panose="020B0604020202020204" pitchFamily="34" charset="0"/>
              <a:buChar char="•"/>
            </a:pPr>
            <a:r>
              <a:rPr lang="en-US" sz="1600" dirty="0" err="1">
                <a:solidFill>
                  <a:schemeClr val="tx2"/>
                </a:solidFill>
              </a:rPr>
              <a:t>setValues</a:t>
            </a:r>
            <a:r>
              <a:rPr lang="en-US" sz="1600" dirty="0">
                <a:solidFill>
                  <a:schemeClr val="tx2"/>
                </a:solidFill>
              </a:rPr>
              <a:t>: input set</a:t>
            </a:r>
          </a:p>
          <a:p>
            <a:pPr marL="285750" indent="-285750">
              <a:buFont typeface="Arial" panose="020B0604020202020204" pitchFamily="34" charset="0"/>
              <a:buChar char="•"/>
            </a:pPr>
            <a:r>
              <a:rPr lang="en-US" sz="1600" dirty="0">
                <a:solidFill>
                  <a:schemeClr val="tx2"/>
                </a:solidFill>
              </a:rPr>
              <a:t>dataset_name: input dataset</a:t>
            </a:r>
          </a:p>
          <a:p>
            <a:pPr marL="285750" indent="-285750">
              <a:buFont typeface="Arial" panose="020B0604020202020204" pitchFamily="34" charset="0"/>
              <a:buChar char="•"/>
            </a:pPr>
            <a:r>
              <a:rPr lang="en-US" sz="1600" dirty="0" err="1">
                <a:solidFill>
                  <a:schemeClr val="tx2"/>
                </a:solidFill>
              </a:rPr>
              <a:t>field_name</a:t>
            </a:r>
            <a:r>
              <a:rPr lang="en-US" sz="1600" dirty="0">
                <a:solidFill>
                  <a:schemeClr val="tx2"/>
                </a:solidFill>
              </a:rPr>
              <a:t>: field/column of dataset to be checked</a:t>
            </a:r>
          </a:p>
        </p:txBody>
      </p:sp>
      <p:pic>
        <p:nvPicPr>
          <p:cNvPr id="7" name="Picture 6">
            <a:extLst>
              <a:ext uri="{FF2B5EF4-FFF2-40B4-BE49-F238E27FC236}">
                <a16:creationId xmlns:a16="http://schemas.microsoft.com/office/drawing/2014/main" id="{80BA9733-AF32-49BC-B265-768A5B31F413}"/>
              </a:ext>
            </a:extLst>
          </p:cNvPr>
          <p:cNvPicPr>
            <a:picLocks noChangeAspect="1"/>
          </p:cNvPicPr>
          <p:nvPr/>
        </p:nvPicPr>
        <p:blipFill>
          <a:blip r:embed="rId2"/>
          <a:stretch>
            <a:fillRect/>
          </a:stretch>
        </p:blipFill>
        <p:spPr>
          <a:xfrm>
            <a:off x="7424468" y="1776099"/>
            <a:ext cx="3858163" cy="1133633"/>
          </a:xfrm>
          <a:prstGeom prst="rect">
            <a:avLst/>
          </a:prstGeom>
          <a:ln w="76200" cap="sq">
            <a:solidFill>
              <a:srgbClr val="7030A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20DEE959-D2D8-4161-BDD7-F5E628428960}"/>
              </a:ext>
            </a:extLst>
          </p:cNvPr>
          <p:cNvPicPr>
            <a:picLocks noChangeAspect="1"/>
          </p:cNvPicPr>
          <p:nvPr/>
        </p:nvPicPr>
        <p:blipFill>
          <a:blip r:embed="rId3"/>
          <a:stretch>
            <a:fillRect/>
          </a:stretch>
        </p:blipFill>
        <p:spPr>
          <a:xfrm>
            <a:off x="6096000" y="3657364"/>
            <a:ext cx="5839640" cy="2648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5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1569660"/>
          </a:xfrm>
          <a:prstGeom prst="rect">
            <a:avLst/>
          </a:prstGeom>
        </p:spPr>
        <p:txBody>
          <a:bodyPr wrap="square">
            <a:spAutoFit/>
          </a:bodyPr>
          <a:lstStyle/>
          <a:p>
            <a:r>
              <a:rPr lang="en-US" sz="1600" b="1" dirty="0">
                <a:solidFill>
                  <a:schemeClr val="tx2"/>
                </a:solidFill>
              </a:rPr>
              <a:t>ROUND</a:t>
            </a:r>
          </a:p>
          <a:p>
            <a:r>
              <a:rPr lang="en-US" sz="1600" dirty="0">
                <a:solidFill>
                  <a:schemeClr val="tx2"/>
                </a:solidFill>
              </a:rPr>
              <a:t>Returns the rounded real value by using standard arithmetic rounding. </a:t>
            </a:r>
            <a:endParaRPr lang="en-US" sz="1600" u="sng"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sp>
        <p:nvSpPr>
          <p:cNvPr id="6" name="Rectangle 5">
            <a:extLst>
              <a:ext uri="{FF2B5EF4-FFF2-40B4-BE49-F238E27FC236}">
                <a16:creationId xmlns:a16="http://schemas.microsoft.com/office/drawing/2014/main" id="{1137F79C-5696-4D52-99FF-4B0F23E1D352}"/>
              </a:ext>
            </a:extLst>
          </p:cNvPr>
          <p:cNvSpPr/>
          <p:nvPr/>
        </p:nvSpPr>
        <p:spPr>
          <a:xfrm>
            <a:off x="1126194" y="2887947"/>
            <a:ext cx="4876800" cy="1569660"/>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tx2"/>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chemeClr val="tx2"/>
                </a:solidFill>
              </a:rPr>
              <a:t>ROUND: ECL keyword, required</a:t>
            </a:r>
          </a:p>
          <a:p>
            <a:pPr marL="285750" indent="-285750">
              <a:buFont typeface="Arial" panose="020B0604020202020204" pitchFamily="34" charset="0"/>
              <a:buChar char="•"/>
            </a:pPr>
            <a:r>
              <a:rPr lang="en-US" sz="1600" dirty="0">
                <a:solidFill>
                  <a:schemeClr val="tx2"/>
                </a:solidFill>
              </a:rPr>
              <a:t>value: real value to be rounded</a:t>
            </a:r>
          </a:p>
          <a:p>
            <a:pPr marL="285750" indent="-285750">
              <a:buFont typeface="Arial" panose="020B0604020202020204" pitchFamily="34" charset="0"/>
              <a:buChar char="•"/>
            </a:pPr>
            <a:r>
              <a:rPr lang="en-US" sz="1600" dirty="0">
                <a:solidFill>
                  <a:schemeClr val="tx2"/>
                </a:solidFill>
              </a:rPr>
              <a:t>decimals: Optional, an integer specifying the number of decimal places to be rounded</a:t>
            </a:r>
          </a:p>
        </p:txBody>
      </p:sp>
      <p:pic>
        <p:nvPicPr>
          <p:cNvPr id="3" name="Picture 2">
            <a:extLst>
              <a:ext uri="{FF2B5EF4-FFF2-40B4-BE49-F238E27FC236}">
                <a16:creationId xmlns:a16="http://schemas.microsoft.com/office/drawing/2014/main" id="{0F46E508-694F-4524-98FB-D2D7F3B40FC8}"/>
              </a:ext>
            </a:extLst>
          </p:cNvPr>
          <p:cNvPicPr>
            <a:picLocks noChangeAspect="1"/>
          </p:cNvPicPr>
          <p:nvPr/>
        </p:nvPicPr>
        <p:blipFill>
          <a:blip r:embed="rId2"/>
          <a:stretch>
            <a:fillRect/>
          </a:stretch>
        </p:blipFill>
        <p:spPr>
          <a:xfrm>
            <a:off x="7743567" y="2165748"/>
            <a:ext cx="3010320" cy="428685"/>
          </a:xfrm>
          <a:prstGeom prst="rect">
            <a:avLst/>
          </a:prstGeom>
          <a:ln w="76200" cap="sq">
            <a:solidFill>
              <a:srgbClr val="6699FF"/>
            </a:solidFill>
            <a:miter lim="800000"/>
          </a:ln>
          <a:effectLst>
            <a:outerShdw blurRad="57150" dist="50800" dir="2700000" algn="tl" rotWithShape="0">
              <a:srgbClr val="000000">
                <a:alpha val="40000"/>
              </a:srgbClr>
            </a:outerShdw>
          </a:effectLst>
        </p:spPr>
      </p:pic>
      <p:pic>
        <p:nvPicPr>
          <p:cNvPr id="4" name="Picture 3">
            <a:extLst>
              <a:ext uri="{FF2B5EF4-FFF2-40B4-BE49-F238E27FC236}">
                <a16:creationId xmlns:a16="http://schemas.microsoft.com/office/drawing/2014/main" id="{4F76CB80-1014-4C50-94F2-B7C14194BAF0}"/>
              </a:ext>
            </a:extLst>
          </p:cNvPr>
          <p:cNvPicPr>
            <a:picLocks noChangeAspect="1"/>
          </p:cNvPicPr>
          <p:nvPr/>
        </p:nvPicPr>
        <p:blipFill>
          <a:blip r:embed="rId3"/>
          <a:stretch>
            <a:fillRect/>
          </a:stretch>
        </p:blipFill>
        <p:spPr>
          <a:xfrm>
            <a:off x="3344491" y="4762606"/>
            <a:ext cx="5061553" cy="1216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491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707" y="391549"/>
            <a:ext cx="11586585" cy="607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7397705" y="11172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6663" y="1815004"/>
            <a:ext cx="11006606" cy="2585323"/>
          </a:xfrm>
          <a:prstGeom prst="rect">
            <a:avLst/>
          </a:prstGeom>
        </p:spPr>
        <p:txBody>
          <a:bodyPr wrap="square">
            <a:spAutoFit/>
          </a:bodyPr>
          <a:lstStyle/>
          <a:p>
            <a:r>
              <a:rPr lang="en-US" dirty="0">
                <a:solidFill>
                  <a:schemeClr val="tx2"/>
                </a:solidFill>
                <a:cs typeface="Calibri" panose="020F0502020204030204" pitchFamily="34" charset="0"/>
              </a:rPr>
              <a:t>When two sets of data are strongly linked together we say they have a </a:t>
            </a:r>
            <a:r>
              <a:rPr lang="en-US" b="1" dirty="0">
                <a:solidFill>
                  <a:schemeClr val="tx2"/>
                </a:solidFill>
                <a:cs typeface="Calibri" panose="020F0502020204030204" pitchFamily="34" charset="0"/>
              </a:rPr>
              <a:t>High</a:t>
            </a:r>
            <a:r>
              <a:rPr lang="en-US" dirty="0">
                <a:solidFill>
                  <a:schemeClr val="tx2"/>
                </a:solidFill>
                <a:cs typeface="Calibri" panose="020F0502020204030204" pitchFamily="34" charset="0"/>
              </a:rPr>
              <a:t> Correlation.</a:t>
            </a:r>
          </a:p>
          <a:p>
            <a:endParaRPr lang="en-US" dirty="0">
              <a:solidFill>
                <a:schemeClr val="tx2"/>
              </a:solidFill>
              <a:cs typeface="Calibri" panose="020F0502020204030204" pitchFamily="34" charset="0"/>
            </a:endParaRPr>
          </a:p>
          <a:p>
            <a:endParaRPr lang="en-US" dirty="0">
              <a:solidFill>
                <a:schemeClr val="tx2"/>
              </a:solidFill>
              <a:cs typeface="Calibri" panose="020F0502020204030204" pitchFamily="34" charset="0"/>
            </a:endParaRPr>
          </a:p>
          <a:p>
            <a:r>
              <a:rPr lang="en-US" dirty="0">
                <a:solidFill>
                  <a:schemeClr val="tx2"/>
                </a:solidFill>
                <a:cs typeface="Calibri" panose="020F0502020204030204" pitchFamily="34" charset="0"/>
              </a:rPr>
              <a:t>Correlation can have a value:</a:t>
            </a:r>
          </a:p>
          <a:p>
            <a:endParaRPr lang="en-US" dirty="0">
              <a:solidFill>
                <a:schemeClr val="tx2"/>
              </a:solidFill>
              <a:cs typeface="Calibri" panose="020F0502020204030204" pitchFamily="34" charset="0"/>
            </a:endParaRPr>
          </a:p>
          <a:p>
            <a:pPr marL="342900" indent="-342900">
              <a:buFont typeface="Arial" panose="020B0604020202020204" pitchFamily="34" charset="0"/>
              <a:buChar char="•"/>
            </a:pPr>
            <a:r>
              <a:rPr lang="en-US" dirty="0">
                <a:solidFill>
                  <a:schemeClr val="tx2"/>
                </a:solidFill>
                <a:cs typeface="Calibri" panose="020F0502020204030204" pitchFamily="34" charset="0"/>
              </a:rPr>
              <a:t>1 	is a perfect positive correlation</a:t>
            </a:r>
          </a:p>
          <a:p>
            <a:pPr marL="342900" indent="-342900">
              <a:buFont typeface="Arial" panose="020B0604020202020204" pitchFamily="34" charset="0"/>
              <a:buChar char="•"/>
            </a:pPr>
            <a:r>
              <a:rPr lang="en-US" dirty="0">
                <a:solidFill>
                  <a:schemeClr val="tx2"/>
                </a:solidFill>
                <a:cs typeface="Calibri" panose="020F0502020204030204" pitchFamily="34" charset="0"/>
              </a:rPr>
              <a:t>0 	is no correlation , no relationship between values</a:t>
            </a:r>
          </a:p>
          <a:p>
            <a:pPr marL="342900" indent="-342900">
              <a:buFont typeface="Arial" panose="020B0604020202020204" pitchFamily="34" charset="0"/>
              <a:buChar char="•"/>
            </a:pPr>
            <a:r>
              <a:rPr lang="en-US" dirty="0">
                <a:solidFill>
                  <a:schemeClr val="tx2"/>
                </a:solidFill>
                <a:cs typeface="Calibri" panose="020F0502020204030204" pitchFamily="34" charset="0"/>
              </a:rPr>
              <a:t>-1 	is a perfect negative correlation</a:t>
            </a:r>
          </a:p>
          <a:p>
            <a:endParaRPr lang="en-US" dirty="0">
              <a:solidFill>
                <a:schemeClr val="tx2"/>
              </a:solidFill>
              <a:cs typeface="Calibri" panose="020F0502020204030204" pitchFamily="34" charset="0"/>
            </a:endParaRPr>
          </a:p>
        </p:txBody>
      </p:sp>
      <p:sp>
        <p:nvSpPr>
          <p:cNvPr id="6" name="Title 1">
            <a:extLst>
              <a:ext uri="{FF2B5EF4-FFF2-40B4-BE49-F238E27FC236}">
                <a16:creationId xmlns:a16="http://schemas.microsoft.com/office/drawing/2014/main" id="{2EACE4A0-05A5-4D58-8167-29CEC240B155}"/>
              </a:ext>
            </a:extLst>
          </p:cNvPr>
          <p:cNvSpPr>
            <a:spLocks noGrp="1"/>
          </p:cNvSpPr>
          <p:nvPr>
            <p:ph type="title"/>
          </p:nvPr>
        </p:nvSpPr>
        <p:spPr>
          <a:xfrm>
            <a:off x="1096663" y="76200"/>
            <a:ext cx="9980682" cy="1096962"/>
          </a:xfrm>
        </p:spPr>
        <p:txBody>
          <a:bodyPr/>
          <a:lstStyle/>
          <a:p>
            <a:r>
              <a:rPr lang="en-US" b="1" dirty="0">
                <a:solidFill>
                  <a:schemeClr val="tx2"/>
                </a:solidFill>
              </a:rPr>
              <a:t>CORRELATION</a:t>
            </a:r>
            <a:endParaRPr lang="en-US" dirty="0">
              <a:solidFill>
                <a:schemeClr val="tx2"/>
              </a:solidFill>
            </a:endParaRPr>
          </a:p>
        </p:txBody>
      </p:sp>
    </p:spTree>
    <p:extLst>
      <p:ext uri="{BB962C8B-B14F-4D97-AF65-F5344CB8AC3E}">
        <p14:creationId xmlns:p14="http://schemas.microsoft.com/office/powerpoint/2010/main" val="414197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49980" y="4317164"/>
            <a:ext cx="3844639" cy="559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stretch>
            <a:fillRect/>
          </a:stretch>
        </p:blipFill>
        <p:spPr>
          <a:xfrm>
            <a:off x="6788783" y="4317164"/>
            <a:ext cx="3962400" cy="559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ight Arrow 7"/>
          <p:cNvSpPr/>
          <p:nvPr/>
        </p:nvSpPr>
        <p:spPr>
          <a:xfrm rot="5400000">
            <a:off x="8407125" y="5195278"/>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2296611" y="5195278"/>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74633" y="6320135"/>
            <a:ext cx="1609095"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Returns 1.0</a:t>
            </a:r>
          </a:p>
        </p:txBody>
      </p:sp>
      <p:sp>
        <p:nvSpPr>
          <p:cNvPr id="12" name="TextBox 11"/>
          <p:cNvSpPr txBox="1"/>
          <p:nvPr/>
        </p:nvSpPr>
        <p:spPr>
          <a:xfrm>
            <a:off x="7135881" y="6305621"/>
            <a:ext cx="394146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Returns 0.4978702535543908</a:t>
            </a:r>
          </a:p>
        </p:txBody>
      </p:sp>
      <p:pic>
        <p:nvPicPr>
          <p:cNvPr id="14" name="Picture 13"/>
          <p:cNvPicPr>
            <a:picLocks noChangeAspect="1"/>
          </p:cNvPicPr>
          <p:nvPr/>
        </p:nvPicPr>
        <p:blipFill>
          <a:blip r:embed="rId5"/>
          <a:stretch>
            <a:fillRect/>
          </a:stretch>
        </p:blipFill>
        <p:spPr>
          <a:xfrm>
            <a:off x="1664134" y="1312706"/>
            <a:ext cx="1990668" cy="1812018"/>
          </a:xfrm>
          <a:prstGeom prst="rect">
            <a:avLst/>
          </a:prstGeom>
        </p:spPr>
      </p:pic>
      <p:sp>
        <p:nvSpPr>
          <p:cNvPr id="15" name="Right Arrow 14"/>
          <p:cNvSpPr/>
          <p:nvPr/>
        </p:nvSpPr>
        <p:spPr>
          <a:xfrm rot="5400000">
            <a:off x="8379914" y="3475501"/>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2296611" y="3451295"/>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7598651" y="1406889"/>
            <a:ext cx="2288242" cy="1887210"/>
          </a:xfrm>
          <a:prstGeom prst="rect">
            <a:avLst/>
          </a:prstGeom>
        </p:spPr>
      </p:pic>
      <p:sp>
        <p:nvSpPr>
          <p:cNvPr id="18" name="Title 1">
            <a:extLst>
              <a:ext uri="{FF2B5EF4-FFF2-40B4-BE49-F238E27FC236}">
                <a16:creationId xmlns:a16="http://schemas.microsoft.com/office/drawing/2014/main" id="{40526FC3-9B1C-4626-84D8-B4347A3AE275}"/>
              </a:ext>
            </a:extLst>
          </p:cNvPr>
          <p:cNvSpPr>
            <a:spLocks noGrp="1"/>
          </p:cNvSpPr>
          <p:nvPr>
            <p:ph type="title"/>
          </p:nvPr>
        </p:nvSpPr>
        <p:spPr>
          <a:xfrm>
            <a:off x="1096663" y="76200"/>
            <a:ext cx="9980682" cy="1096962"/>
          </a:xfrm>
        </p:spPr>
        <p:txBody>
          <a:bodyPr/>
          <a:lstStyle/>
          <a:p>
            <a:r>
              <a:rPr lang="en-US" b="1" dirty="0">
                <a:solidFill>
                  <a:schemeClr val="tx2"/>
                </a:solidFill>
              </a:rPr>
              <a:t>CORRELATION</a:t>
            </a:r>
            <a:endParaRPr lang="en-US" dirty="0">
              <a:solidFill>
                <a:schemeClr val="tx2"/>
              </a:solidFill>
            </a:endParaRPr>
          </a:p>
        </p:txBody>
      </p:sp>
    </p:spTree>
    <p:extLst>
      <p:ext uri="{BB962C8B-B14F-4D97-AF65-F5344CB8AC3E}">
        <p14:creationId xmlns:p14="http://schemas.microsoft.com/office/powerpoint/2010/main" val="11898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793447" y="1500931"/>
            <a:ext cx="1883499" cy="16423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367889" y="4364618"/>
            <a:ext cx="795411" cy="246221"/>
          </a:xfrm>
          <a:prstGeom prst="rect">
            <a:avLst/>
          </a:prstGeom>
          <a:noFill/>
        </p:spPr>
        <p:txBody>
          <a:bodyPr wrap="none" rtlCol="0">
            <a:spAutoFit/>
          </a:bodyPr>
          <a:lstStyle/>
          <a:p>
            <a:r>
              <a:rPr lang="en-US" sz="1000" b="1" dirty="0">
                <a:solidFill>
                  <a:srgbClr val="00B0F0"/>
                </a:solidFill>
              </a:rPr>
              <a:t>WU Name</a:t>
            </a:r>
          </a:p>
        </p:txBody>
      </p:sp>
      <p:pic>
        <p:nvPicPr>
          <p:cNvPr id="8" name="Picture 7">
            <a:extLst>
              <a:ext uri="{FF2B5EF4-FFF2-40B4-BE49-F238E27FC236}">
                <a16:creationId xmlns:a16="http://schemas.microsoft.com/office/drawing/2014/main" id="{3E95B6C0-C5CC-4F9E-9494-14EE2DB6553C}"/>
              </a:ext>
            </a:extLst>
          </p:cNvPr>
          <p:cNvPicPr>
            <a:picLocks noChangeAspect="1"/>
          </p:cNvPicPr>
          <p:nvPr/>
        </p:nvPicPr>
        <p:blipFill>
          <a:blip r:embed="rId3"/>
          <a:stretch>
            <a:fillRect/>
          </a:stretch>
        </p:blipFill>
        <p:spPr>
          <a:xfrm>
            <a:off x="9879451" y="4706349"/>
            <a:ext cx="1977946" cy="392320"/>
          </a:xfrm>
          <a:prstGeom prst="rect">
            <a:avLst/>
          </a:prstGeom>
        </p:spPr>
      </p:pic>
      <p:sp>
        <p:nvSpPr>
          <p:cNvPr id="3" name="Rectangle 2">
            <a:extLst>
              <a:ext uri="{FF2B5EF4-FFF2-40B4-BE49-F238E27FC236}">
                <a16:creationId xmlns:a16="http://schemas.microsoft.com/office/drawing/2014/main" id="{0B5172DB-B41D-48E2-8EBA-67D09B575720}"/>
              </a:ext>
            </a:extLst>
          </p:cNvPr>
          <p:cNvSpPr/>
          <p:nvPr/>
        </p:nvSpPr>
        <p:spPr>
          <a:xfrm>
            <a:off x="1229249" y="2041269"/>
            <a:ext cx="6096000" cy="1569660"/>
          </a:xfrm>
          <a:prstGeom prst="rect">
            <a:avLst/>
          </a:prstGeom>
        </p:spPr>
        <p:txBody>
          <a:bodyPr>
            <a:spAutoFit/>
          </a:bodyPr>
          <a:lstStyle/>
          <a:p>
            <a:r>
              <a:rPr lang="en-US" sz="1600" dirty="0">
                <a:solidFill>
                  <a:schemeClr val="tx2"/>
                </a:solidFill>
              </a:rPr>
              <a:t>//  Let’s review &amp; work on </a:t>
            </a:r>
            <a:r>
              <a:rPr lang="en-US" sz="1600" dirty="0" err="1">
                <a:solidFill>
                  <a:schemeClr val="tx2"/>
                </a:solidFill>
              </a:rPr>
              <a:t>Set_Math.ecl</a:t>
            </a:r>
            <a:r>
              <a:rPr lang="en-US" sz="1600" dirty="0">
                <a:solidFill>
                  <a:schemeClr val="tx2"/>
                </a:solidFill>
              </a:rPr>
              <a:t>:</a:t>
            </a:r>
          </a:p>
          <a:p>
            <a:endParaRPr lang="en-US" sz="1600" dirty="0">
              <a:solidFill>
                <a:schemeClr val="tx2"/>
              </a:solidFill>
            </a:endParaRPr>
          </a:p>
          <a:p>
            <a:r>
              <a:rPr lang="en-US" sz="1600" dirty="0">
                <a:solidFill>
                  <a:schemeClr val="tx2"/>
                </a:solidFill>
              </a:rPr>
              <a:t>// We will be working with:</a:t>
            </a:r>
          </a:p>
          <a:p>
            <a:pPr marL="742950" lvl="1" indent="-285750">
              <a:buFont typeface="Arial" panose="020B0604020202020204" pitchFamily="34" charset="0"/>
              <a:buChar char="•"/>
            </a:pPr>
            <a:r>
              <a:rPr lang="en-US" sz="1600" dirty="0">
                <a:solidFill>
                  <a:schemeClr val="tx2"/>
                </a:solidFill>
              </a:rPr>
              <a:t>Set</a:t>
            </a:r>
          </a:p>
          <a:p>
            <a:pPr marL="742950" lvl="1" indent="-285750">
              <a:buFont typeface="Arial" panose="020B0604020202020204" pitchFamily="34" charset="0"/>
              <a:buChar char="•"/>
            </a:pPr>
            <a:r>
              <a:rPr lang="en-US" sz="1600" dirty="0">
                <a:solidFill>
                  <a:schemeClr val="tx2"/>
                </a:solidFill>
              </a:rPr>
              <a:t>Math functions</a:t>
            </a:r>
          </a:p>
          <a:p>
            <a:pPr marL="742950" lvl="1" indent="-285750">
              <a:buFont typeface="Arial" panose="020B0604020202020204" pitchFamily="34" charset="0"/>
              <a:buChar char="•"/>
            </a:pPr>
            <a:r>
              <a:rPr lang="en-US" sz="1600" dirty="0">
                <a:solidFill>
                  <a:schemeClr val="tx2"/>
                </a:solidFill>
              </a:rPr>
              <a:t>BETWEEN operator	</a:t>
            </a:r>
          </a:p>
        </p:txBody>
      </p:sp>
    </p:spTree>
    <p:extLst>
      <p:ext uri="{BB962C8B-B14F-4D97-AF65-F5344CB8AC3E}">
        <p14:creationId xmlns:p14="http://schemas.microsoft.com/office/powerpoint/2010/main" val="299015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7CCA-B0F0-424C-9B1C-8FD32DFC8C79}"/>
              </a:ext>
            </a:extLst>
          </p:cNvPr>
          <p:cNvSpPr>
            <a:spLocks noGrp="1"/>
          </p:cNvSpPr>
          <p:nvPr>
            <p:ph type="title"/>
          </p:nvPr>
        </p:nvSpPr>
        <p:spPr/>
        <p:txBody>
          <a:bodyPr/>
          <a:lstStyle/>
          <a:p>
            <a:r>
              <a:rPr lang="en-US" dirty="0"/>
              <a:t>Function, module, &amp; import</a:t>
            </a:r>
          </a:p>
        </p:txBody>
      </p:sp>
    </p:spTree>
    <p:extLst>
      <p:ext uri="{BB962C8B-B14F-4D97-AF65-F5344CB8AC3E}">
        <p14:creationId xmlns:p14="http://schemas.microsoft.com/office/powerpoint/2010/main" val="329707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906162" y="1935544"/>
            <a:ext cx="6096000" cy="2308324"/>
          </a:xfrm>
          <a:prstGeom prst="rect">
            <a:avLst/>
          </a:prstGeom>
        </p:spPr>
        <p:txBody>
          <a:bodyPr>
            <a:spAutoFit/>
          </a:bodyPr>
          <a:lstStyle/>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Introduction to Code Structures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ECL:</a:t>
            </a:r>
          </a:p>
          <a:p>
            <a:pPr marL="742950" lvl="1"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IMPORT</a:t>
            </a:r>
          </a:p>
          <a:p>
            <a:pPr marL="742950" lvl="1"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Function</a:t>
            </a:r>
          </a:p>
          <a:p>
            <a:pPr marL="742950" lvl="1"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EMBED</a:t>
            </a:r>
          </a:p>
          <a:p>
            <a:pPr marL="742950" lvl="1"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Module</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14070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1" y="728101"/>
            <a:ext cx="11513969" cy="87431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lumMod val="50000"/>
                  </a:schemeClr>
                </a:solidFill>
              </a:rPr>
              <a:t>File Type Definitions</a:t>
            </a:r>
          </a:p>
        </p:txBody>
      </p:sp>
      <p:sp>
        <p:nvSpPr>
          <p:cNvPr id="6" name="Content Placeholder 2">
            <a:extLst>
              <a:ext uri="{FF2B5EF4-FFF2-40B4-BE49-F238E27FC236}">
                <a16:creationId xmlns:a16="http://schemas.microsoft.com/office/drawing/2014/main" id="{90D33B59-B0BA-5F48-91CD-3EA887756279}"/>
              </a:ext>
            </a:extLst>
          </p:cNvPr>
          <p:cNvSpPr>
            <a:spLocks noGrp="1"/>
          </p:cNvSpPr>
          <p:nvPr/>
        </p:nvSpPr>
        <p:spPr>
          <a:xfrm>
            <a:off x="1260389" y="1685915"/>
            <a:ext cx="7274011" cy="430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Clr>
                <a:srgbClr val="E12726"/>
              </a:buClr>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a:solidFill>
                <a:schemeClr val="tx2">
                  <a:lumMod val="50000"/>
                </a:schemeClr>
              </a:solidFill>
            </a:endParaRPr>
          </a:p>
        </p:txBody>
      </p:sp>
      <p:sp>
        <p:nvSpPr>
          <p:cNvPr id="7" name="TextBox 6"/>
          <p:cNvSpPr txBox="1"/>
          <p:nvPr/>
        </p:nvSpPr>
        <p:spPr>
          <a:xfrm>
            <a:off x="1142271" y="2010033"/>
            <a:ext cx="9131923" cy="2585323"/>
          </a:xfrm>
          <a:prstGeom prst="rect">
            <a:avLst/>
          </a:prstGeom>
          <a:noFill/>
        </p:spPr>
        <p:txBody>
          <a:bodyPr wrap="none" rtlCol="0">
            <a:spAutoFit/>
          </a:bodyPr>
          <a:lstStyle/>
          <a:p>
            <a:r>
              <a:rPr lang="en-US" dirty="0">
                <a:solidFill>
                  <a:srgbClr val="C00000"/>
                </a:solidFill>
              </a:rPr>
              <a:t>Physical File</a:t>
            </a:r>
          </a:p>
          <a:p>
            <a:r>
              <a:rPr lang="en-US" dirty="0">
                <a:solidFill>
                  <a:schemeClr val="tx2"/>
                </a:solidFill>
              </a:rPr>
              <a:t>Any file types that is stored on a disk.</a:t>
            </a:r>
          </a:p>
          <a:p>
            <a:endParaRPr lang="en-US" dirty="0">
              <a:solidFill>
                <a:srgbClr val="C00000"/>
              </a:solidFill>
            </a:endParaRPr>
          </a:p>
          <a:p>
            <a:r>
              <a:rPr lang="en-US" dirty="0">
                <a:solidFill>
                  <a:srgbClr val="C00000"/>
                </a:solidFill>
              </a:rPr>
              <a:t>Logical File</a:t>
            </a:r>
          </a:p>
          <a:p>
            <a:r>
              <a:rPr lang="en-US" dirty="0">
                <a:solidFill>
                  <a:schemeClr val="tx2"/>
                </a:solidFill>
              </a:rPr>
              <a:t>logical files appear to be the same as physical files, </a:t>
            </a:r>
          </a:p>
          <a:p>
            <a:r>
              <a:rPr lang="en-US" dirty="0">
                <a:solidFill>
                  <a:schemeClr val="tx2"/>
                </a:solidFill>
              </a:rPr>
              <a:t>but the underlying representation could be either physical files </a:t>
            </a:r>
            <a:r>
              <a:rPr lang="en-US">
                <a:solidFill>
                  <a:schemeClr val="tx2"/>
                </a:solidFill>
              </a:rPr>
              <a:t>or distributed </a:t>
            </a:r>
            <a:r>
              <a:rPr lang="en-US" dirty="0">
                <a:solidFill>
                  <a:schemeClr val="tx2"/>
                </a:solidFill>
              </a:rPr>
              <a:t>files. </a:t>
            </a:r>
          </a:p>
          <a:p>
            <a:endParaRPr lang="en-US" dirty="0">
              <a:solidFill>
                <a:schemeClr val="tx2"/>
              </a:solidFill>
            </a:endParaRPr>
          </a:p>
          <a:p>
            <a:r>
              <a:rPr lang="en-US" dirty="0">
                <a:solidFill>
                  <a:srgbClr val="C00000"/>
                </a:solidFill>
              </a:rPr>
              <a:t>Super File</a:t>
            </a:r>
          </a:p>
          <a:p>
            <a:r>
              <a:rPr lang="en-US" dirty="0">
                <a:solidFill>
                  <a:schemeClr val="tx2"/>
                </a:solidFill>
              </a:rPr>
              <a:t>Managed list of </a:t>
            </a:r>
            <a:r>
              <a:rPr lang="en-US" dirty="0" err="1">
                <a:solidFill>
                  <a:schemeClr val="tx2"/>
                </a:solidFill>
              </a:rPr>
              <a:t>subfiles</a:t>
            </a:r>
            <a:r>
              <a:rPr lang="en-US" dirty="0">
                <a:solidFill>
                  <a:schemeClr val="tx2"/>
                </a:solidFill>
              </a:rPr>
              <a:t> (Logical Files) treated as a single logical entity.</a:t>
            </a:r>
          </a:p>
        </p:txBody>
      </p:sp>
    </p:spTree>
    <p:extLst>
      <p:ext uri="{BB962C8B-B14F-4D97-AF65-F5344CB8AC3E}">
        <p14:creationId xmlns:p14="http://schemas.microsoft.com/office/powerpoint/2010/main" val="418517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IMPORT</a:t>
            </a:r>
          </a:p>
        </p:txBody>
      </p:sp>
      <p:sp>
        <p:nvSpPr>
          <p:cNvPr id="3" name="Rectangle 2"/>
          <p:cNvSpPr/>
          <p:nvPr/>
        </p:nvSpPr>
        <p:spPr>
          <a:xfrm>
            <a:off x="906162" y="1587674"/>
            <a:ext cx="6474352" cy="5022209"/>
          </a:xfrm>
          <a:prstGeom prst="rect">
            <a:avLst/>
          </a:prstGeom>
        </p:spPr>
        <p:txBody>
          <a:bodyPr wrap="square">
            <a:spAutoFit/>
          </a:bodyPr>
          <a:lstStyle/>
          <a:p>
            <a:pPr>
              <a:lnSpc>
                <a:spcPct val="150000"/>
              </a:lnSpc>
              <a:defRPr/>
            </a:pPr>
            <a:r>
              <a:rPr lang="en-US" dirty="0">
                <a:solidFill>
                  <a:schemeClr val="tx2"/>
                </a:solidFill>
                <a:effectLst>
                  <a:outerShdw blurRad="38100" dist="38100" dir="2700000" algn="tl">
                    <a:srgbClr val="FFFFFF"/>
                  </a:outerShdw>
                </a:effectLst>
              </a:rPr>
              <a:t>Makes EXPORT definitions within a module available for use. </a:t>
            </a:r>
          </a:p>
          <a:p>
            <a:pPr>
              <a:lnSpc>
                <a:spcPct val="150000"/>
              </a:lnSpc>
              <a:defRPr/>
            </a:pPr>
            <a:endParaRPr lang="en-US" dirty="0">
              <a:solidFill>
                <a:schemeClr val="tx2"/>
              </a:solidFill>
              <a:effectLst>
                <a:outerShdw blurRad="38100" dist="38100" dir="2700000" algn="tl">
                  <a:srgbClr val="FFFFFF"/>
                </a:outerShdw>
              </a:effectLst>
            </a:endParaRPr>
          </a:p>
          <a:p>
            <a:pPr>
              <a:lnSpc>
                <a:spcPct val="150000"/>
              </a:lnSpc>
              <a:defRPr/>
            </a:pPr>
            <a:r>
              <a:rPr lang="en-US" dirty="0" err="1">
                <a:solidFill>
                  <a:srgbClr val="005C2A"/>
                </a:solidFill>
                <a:effectLst>
                  <a:outerShdw blurRad="38100" dist="38100" dir="2700000" algn="tl">
                    <a:srgbClr val="FFFFFF"/>
                  </a:outerShdw>
                </a:effectLst>
              </a:rPr>
              <a:t>Module_list</a:t>
            </a:r>
            <a:r>
              <a:rPr lang="en-US" dirty="0">
                <a:solidFill>
                  <a:schemeClr val="tx2"/>
                </a:solidFill>
                <a:effectLst>
                  <a:outerShdw blurRad="38100" dist="38100" dir="2700000" algn="tl">
                    <a:srgbClr val="FFFFFF"/>
                  </a:outerShdw>
                </a:effectLst>
              </a:rPr>
              <a:t>: </a:t>
            </a:r>
            <a:r>
              <a:rPr lang="en-US" dirty="0">
                <a:solidFill>
                  <a:schemeClr val="tx2"/>
                </a:solidFill>
              </a:rPr>
              <a:t>A comma-delimited list of folders or module files in the repository. </a:t>
            </a: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M</a:t>
            </a:r>
            <a:r>
              <a:rPr lang="en-US" dirty="0">
                <a:solidFill>
                  <a:schemeClr val="tx2"/>
                </a:solidFill>
              </a:rPr>
              <a:t>akes all definitions in the current folder available. </a:t>
            </a:r>
            <a:endParaRPr lang="en-US" dirty="0">
              <a:solidFill>
                <a:schemeClr val="tx2"/>
              </a:solidFill>
              <a:effectLst>
                <a:outerShdw blurRad="38100" dist="38100" dir="2700000" algn="tl">
                  <a:srgbClr val="FFFFFF"/>
                </a:outerShdw>
              </a:effectLst>
            </a:endParaRP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C</a:t>
            </a:r>
            <a:r>
              <a:rPr lang="en-US" dirty="0">
                <a:solidFill>
                  <a:schemeClr val="tx2"/>
                </a:solidFill>
              </a:rPr>
              <a:t>an be used as shorthand for the container of the current folder. </a:t>
            </a:r>
          </a:p>
          <a:p>
            <a:pPr>
              <a:lnSpc>
                <a:spcPct val="150000"/>
              </a:lnSpc>
              <a:defRPr/>
            </a:pPr>
            <a:r>
              <a:rPr lang="en-US" dirty="0">
                <a:solidFill>
                  <a:srgbClr val="005C2A"/>
                </a:solidFill>
                <a:effectLst>
                  <a:outerShdw blurRad="38100" dist="38100" dir="2700000" algn="tl">
                    <a:srgbClr val="FFFFFF"/>
                  </a:outerShdw>
                </a:effectLst>
              </a:rPr>
              <a:t>AS &lt;alias&gt;</a:t>
            </a:r>
            <a:r>
              <a:rPr lang="en-US" dirty="0">
                <a:solidFill>
                  <a:schemeClr val="tx2"/>
                </a:solidFill>
                <a:effectLst>
                  <a:outerShdw blurRad="38100" dist="38100" dir="2700000" algn="tl">
                    <a:srgbClr val="FFFFFF"/>
                  </a:outerShdw>
                </a:effectLst>
              </a:rPr>
              <a:t>: To create a local short name for the module</a:t>
            </a: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Makes everything in that folder available</a:t>
            </a:r>
          </a:p>
          <a:p>
            <a:pPr>
              <a:lnSpc>
                <a:spcPct val="150000"/>
              </a:lnSpc>
              <a:defRPr/>
            </a:pPr>
            <a:r>
              <a:rPr lang="en-US" dirty="0">
                <a:solidFill>
                  <a:srgbClr val="005C2A"/>
                </a:solidFill>
                <a:effectLst>
                  <a:outerShdw blurRad="38100" dist="38100" dir="2700000" algn="tl">
                    <a:srgbClr val="FFFFFF"/>
                  </a:outerShdw>
                </a:effectLst>
              </a:rPr>
              <a:t>FROM</a:t>
            </a:r>
            <a:r>
              <a:rPr lang="en-US" dirty="0">
                <a:solidFill>
                  <a:schemeClr val="tx2"/>
                </a:solidFill>
                <a:effectLst>
                  <a:outerShdw blurRad="38100" dist="38100" dir="2700000" algn="tl">
                    <a:srgbClr val="FFFFFF"/>
                  </a:outerShdw>
                </a:effectLst>
              </a:rPr>
              <a:t>: Specifies the folder name being imported</a:t>
            </a:r>
          </a:p>
          <a:p>
            <a:pPr>
              <a:lnSpc>
                <a:spcPct val="150000"/>
              </a:lnSpc>
              <a:defRPr/>
            </a:pPr>
            <a:r>
              <a:rPr lang="en-US" dirty="0">
                <a:solidFill>
                  <a:srgbClr val="005C2A"/>
                </a:solidFill>
                <a:effectLst>
                  <a:outerShdw blurRad="38100" dist="38100" dir="2700000" algn="tl">
                    <a:srgbClr val="FFFFFF"/>
                  </a:outerShdw>
                </a:effectLst>
              </a:rPr>
              <a:t>Language</a:t>
            </a:r>
            <a:r>
              <a:rPr lang="en-US" dirty="0">
                <a:solidFill>
                  <a:schemeClr val="tx2"/>
                </a:solidFill>
                <a:effectLst>
                  <a:outerShdw blurRad="38100" dist="38100" dir="2700000" algn="tl">
                    <a:srgbClr val="FFFFFF"/>
                  </a:outerShdw>
                </a:effectLst>
              </a:rPr>
              <a:t>: The external programming language  </a:t>
            </a:r>
          </a:p>
        </p:txBody>
      </p:sp>
      <p:pic>
        <p:nvPicPr>
          <p:cNvPr id="4" name="Picture 3">
            <a:extLst>
              <a:ext uri="{FF2B5EF4-FFF2-40B4-BE49-F238E27FC236}">
                <a16:creationId xmlns:a16="http://schemas.microsoft.com/office/drawing/2014/main" id="{6C988EB6-A155-416B-8DD1-427C03AE9042}"/>
              </a:ext>
            </a:extLst>
          </p:cNvPr>
          <p:cNvPicPr>
            <a:picLocks noChangeAspect="1"/>
          </p:cNvPicPr>
          <p:nvPr/>
        </p:nvPicPr>
        <p:blipFill>
          <a:blip r:embed="rId2"/>
          <a:stretch>
            <a:fillRect/>
          </a:stretch>
        </p:blipFill>
        <p:spPr>
          <a:xfrm>
            <a:off x="7699668" y="1740725"/>
            <a:ext cx="3385914" cy="1745316"/>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059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DC17-5D22-944A-A4D9-5B9F0A242378}"/>
              </a:ext>
            </a:extLst>
          </p:cNvPr>
          <p:cNvSpPr>
            <a:spLocks noGrp="1"/>
          </p:cNvSpPr>
          <p:nvPr>
            <p:ph type="title"/>
          </p:nvPr>
        </p:nvSpPr>
        <p:spPr/>
        <p:txBody>
          <a:bodyPr/>
          <a:lstStyle/>
          <a:p>
            <a:r>
              <a:rPr lang="en-US" dirty="0"/>
              <a:t>IMPORT Statements</a:t>
            </a:r>
          </a:p>
        </p:txBody>
      </p:sp>
      <p:pic>
        <p:nvPicPr>
          <p:cNvPr id="4" name="Picture 3">
            <a:extLst>
              <a:ext uri="{FF2B5EF4-FFF2-40B4-BE49-F238E27FC236}">
                <a16:creationId xmlns:a16="http://schemas.microsoft.com/office/drawing/2014/main" id="{C6192C7A-1B24-EA42-8A0D-78238980519B}"/>
              </a:ext>
            </a:extLst>
          </p:cNvPr>
          <p:cNvPicPr>
            <a:picLocks noChangeAspect="1"/>
          </p:cNvPicPr>
          <p:nvPr/>
        </p:nvPicPr>
        <p:blipFill>
          <a:blip r:embed="rId2"/>
          <a:stretch>
            <a:fillRect/>
          </a:stretch>
        </p:blipFill>
        <p:spPr>
          <a:xfrm>
            <a:off x="1144590" y="1811083"/>
            <a:ext cx="4733338" cy="1326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9723991-2534-4236-93DC-D5572EF6C395}"/>
              </a:ext>
            </a:extLst>
          </p:cNvPr>
          <p:cNvPicPr>
            <a:picLocks noChangeAspect="1"/>
          </p:cNvPicPr>
          <p:nvPr/>
        </p:nvPicPr>
        <p:blipFill>
          <a:blip r:embed="rId3"/>
          <a:stretch>
            <a:fillRect/>
          </a:stretch>
        </p:blipFill>
        <p:spPr>
          <a:xfrm>
            <a:off x="6513018" y="2894016"/>
            <a:ext cx="4733338" cy="1429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48211573-02BB-4713-9640-1470B78B354F}"/>
              </a:ext>
            </a:extLst>
          </p:cNvPr>
          <p:cNvPicPr>
            <a:picLocks noChangeAspect="1"/>
          </p:cNvPicPr>
          <p:nvPr/>
        </p:nvPicPr>
        <p:blipFill>
          <a:blip r:embed="rId4"/>
          <a:stretch>
            <a:fillRect/>
          </a:stretch>
        </p:blipFill>
        <p:spPr>
          <a:xfrm>
            <a:off x="1011378" y="4570230"/>
            <a:ext cx="4772237" cy="1255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8F13B24F-50A6-4B83-81BC-C800E9317E21}"/>
              </a:ext>
            </a:extLst>
          </p:cNvPr>
          <p:cNvSpPr txBox="1"/>
          <p:nvPr/>
        </p:nvSpPr>
        <p:spPr>
          <a:xfrm>
            <a:off x="6513018" y="5091736"/>
            <a:ext cx="729403" cy="369332"/>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Alias</a:t>
            </a:r>
          </a:p>
        </p:txBody>
      </p:sp>
      <p:cxnSp>
        <p:nvCxnSpPr>
          <p:cNvPr id="8" name="Straight Arrow Connector 7">
            <a:extLst>
              <a:ext uri="{FF2B5EF4-FFF2-40B4-BE49-F238E27FC236}">
                <a16:creationId xmlns:a16="http://schemas.microsoft.com/office/drawing/2014/main" id="{70C26503-3947-402C-8A90-7BFF745A0F0F}"/>
              </a:ext>
            </a:extLst>
          </p:cNvPr>
          <p:cNvCxnSpPr>
            <a:cxnSpLocks/>
            <a:stCxn id="7" idx="1"/>
          </p:cNvCxnSpPr>
          <p:nvPr/>
        </p:nvCxnSpPr>
        <p:spPr>
          <a:xfrm flipH="1" flipV="1">
            <a:off x="4359924" y="4799476"/>
            <a:ext cx="2153094" cy="476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404AA4D-EB00-4356-B27E-9048C1BBA700}"/>
              </a:ext>
            </a:extLst>
          </p:cNvPr>
          <p:cNvCxnSpPr>
            <a:cxnSpLocks/>
            <a:stCxn id="7" idx="1"/>
          </p:cNvCxnSpPr>
          <p:nvPr/>
        </p:nvCxnSpPr>
        <p:spPr>
          <a:xfrm flipH="1">
            <a:off x="2936234" y="5276402"/>
            <a:ext cx="3576784" cy="209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46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IMPORT</a:t>
            </a:r>
          </a:p>
        </p:txBody>
      </p:sp>
      <p:pic>
        <p:nvPicPr>
          <p:cNvPr id="3" name="Picture 2">
            <a:extLst>
              <a:ext uri="{FF2B5EF4-FFF2-40B4-BE49-F238E27FC236}">
                <a16:creationId xmlns:a16="http://schemas.microsoft.com/office/drawing/2014/main" id="{D4F45154-A2C1-4316-92E6-1A28A53A548B}"/>
              </a:ext>
            </a:extLst>
          </p:cNvPr>
          <p:cNvPicPr>
            <a:picLocks noChangeAspect="1"/>
          </p:cNvPicPr>
          <p:nvPr/>
        </p:nvPicPr>
        <p:blipFill>
          <a:blip r:embed="rId2"/>
          <a:stretch>
            <a:fillRect/>
          </a:stretch>
        </p:blipFill>
        <p:spPr>
          <a:xfrm>
            <a:off x="1558857" y="1652483"/>
            <a:ext cx="8852156" cy="4630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42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EMBED</a:t>
            </a:r>
          </a:p>
        </p:txBody>
      </p:sp>
      <p:sp>
        <p:nvSpPr>
          <p:cNvPr id="3" name="Rectangle 2"/>
          <p:cNvSpPr/>
          <p:nvPr/>
        </p:nvSpPr>
        <p:spPr>
          <a:xfrm>
            <a:off x="946010" y="1622036"/>
            <a:ext cx="10139572" cy="5632311"/>
          </a:xfrm>
          <a:prstGeom prst="rect">
            <a:avLst/>
          </a:prstGeom>
        </p:spPr>
        <p:txBody>
          <a:bodyPr wrap="square">
            <a:spAutoFit/>
          </a:bodyPr>
          <a:lstStyle/>
          <a:p>
            <a:pPr>
              <a:defRPr/>
            </a:pPr>
            <a:r>
              <a:rPr lang="en-US" dirty="0">
                <a:solidFill>
                  <a:schemeClr val="tx2"/>
                </a:solidFill>
                <a:effectLst>
                  <a:outerShdw blurRad="38100" dist="38100" dir="2700000" algn="tl">
                    <a:srgbClr val="FFFFFF"/>
                  </a:outerShdw>
                </a:effectLst>
              </a:rPr>
              <a:t>Lets you add code written in certain other languages to ECL.</a:t>
            </a:r>
          </a:p>
          <a:p>
            <a:pPr>
              <a:defRPr/>
            </a:pPr>
            <a:r>
              <a:rPr lang="en-US" dirty="0">
                <a:solidFill>
                  <a:schemeClr val="tx2"/>
                </a:solidFill>
                <a:effectLst>
                  <a:outerShdw blurRad="38100" dist="38100" dir="2700000" algn="tl">
                    <a:srgbClr val="FFFFFF"/>
                  </a:outerShdw>
                </a:effectLst>
              </a:rPr>
              <a:t>Similar to a FUNCTION structure </a:t>
            </a:r>
          </a:p>
          <a:p>
            <a:pPr>
              <a:defRPr/>
            </a:pPr>
            <a:endParaRPr lang="en-US" dirty="0">
              <a:solidFill>
                <a:schemeClr val="tx2"/>
              </a:solidFill>
              <a:effectLst>
                <a:outerShdw blurRad="38100" dist="38100" dir="2700000" algn="tl">
                  <a:srgbClr val="FFFFFF"/>
                </a:outerShdw>
              </a:effectLst>
            </a:endParaRPr>
          </a:p>
          <a:p>
            <a:pPr>
              <a:defRPr/>
            </a:pPr>
            <a:r>
              <a:rPr lang="en-US" dirty="0">
                <a:solidFill>
                  <a:schemeClr val="tx2"/>
                </a:solidFill>
                <a:effectLst>
                  <a:outerShdw blurRad="38100" dist="38100" dir="2700000" algn="tl">
                    <a:srgbClr val="FFFFFF"/>
                  </a:outerShdw>
                </a:effectLst>
              </a:rPr>
              <a:t>Supported </a:t>
            </a:r>
            <a:r>
              <a:rPr lang="en-US" dirty="0" err="1">
                <a:solidFill>
                  <a:schemeClr val="tx2"/>
                </a:solidFill>
                <a:effectLst>
                  <a:outerShdw blurRad="38100" dist="38100" dir="2700000" algn="tl">
                    <a:srgbClr val="FFFFFF"/>
                  </a:outerShdw>
                </a:effectLst>
              </a:rPr>
              <a:t>lang</a:t>
            </a:r>
            <a:r>
              <a:rPr lang="en-US" dirty="0">
                <a:solidFill>
                  <a:schemeClr val="tx2"/>
                </a:solidFill>
                <a:effectLst>
                  <a:outerShdw blurRad="38100" dist="38100" dir="2700000" algn="tl">
                    <a:srgbClr val="FFFFFF"/>
                  </a:outerShdw>
                </a:effectLst>
              </a:rPr>
              <a:t>: SQL, C++, Python, R, etc.</a:t>
            </a: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resulttype</a:t>
            </a:r>
            <a:r>
              <a:rPr lang="en-US" dirty="0">
                <a:solidFill>
                  <a:schemeClr val="tx2"/>
                </a:solidFill>
                <a:effectLst>
                  <a:outerShdw blurRad="38100" dist="38100" dir="2700000" algn="tl">
                    <a:srgbClr val="FFFFFF"/>
                  </a:outerShdw>
                </a:effectLst>
              </a:rPr>
              <a:t>: ECL returned value; required</a:t>
            </a: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funcname</a:t>
            </a:r>
            <a:r>
              <a:rPr lang="en-US" dirty="0">
                <a:solidFill>
                  <a:schemeClr val="tx2"/>
                </a:solidFill>
                <a:effectLst>
                  <a:outerShdw blurRad="38100" dist="38100" dir="2700000" algn="tl">
                    <a:srgbClr val="FFFFFF"/>
                  </a:outerShdw>
                </a:effectLst>
              </a:rPr>
              <a:t>: Function name</a:t>
            </a: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parameterlist</a:t>
            </a:r>
            <a:r>
              <a:rPr lang="en-US" dirty="0">
                <a:solidFill>
                  <a:schemeClr val="tx2"/>
                </a:solidFill>
                <a:effectLst>
                  <a:outerShdw blurRad="38100" dist="38100" dir="2700000" algn="tl">
                    <a:srgbClr val="FFFFFF"/>
                  </a:outerShdw>
                </a:effectLst>
              </a:rPr>
              <a:t>: </a:t>
            </a:r>
            <a:r>
              <a:rPr lang="en-US" dirty="0">
                <a:solidFill>
                  <a:schemeClr val="tx2"/>
                </a:solidFill>
              </a:rPr>
              <a:t>A comma separated list of the parameters to pass to the </a:t>
            </a:r>
            <a:r>
              <a:rPr lang="en-US" i="1" dirty="0">
                <a:solidFill>
                  <a:schemeClr val="tx2"/>
                </a:solidFill>
              </a:rPr>
              <a:t>function</a:t>
            </a:r>
            <a:r>
              <a:rPr lang="en-US" dirty="0">
                <a:solidFill>
                  <a:schemeClr val="tx2"/>
                </a:solidFill>
              </a:rPr>
              <a:t>.</a:t>
            </a:r>
          </a:p>
          <a:p>
            <a:pPr>
              <a:defRPr/>
            </a:pPr>
            <a:endParaRPr lang="en-US" dirty="0">
              <a:solidFill>
                <a:schemeClr val="tx2"/>
              </a:solidFill>
              <a:effectLst>
                <a:outerShdw blurRad="38100" dist="38100" dir="2700000" algn="tl">
                  <a:srgbClr val="FFFFFF"/>
                </a:outerShdw>
              </a:effectLst>
            </a:endParaRPr>
          </a:p>
          <a:p>
            <a:pPr>
              <a:defRPr/>
            </a:pPr>
            <a:r>
              <a:rPr lang="en-US" dirty="0">
                <a:solidFill>
                  <a:srgbClr val="C00000"/>
                </a:solidFill>
                <a:effectLst>
                  <a:outerShdw blurRad="38100" dist="38100" dir="2700000" algn="tl">
                    <a:srgbClr val="FFFFFF"/>
                  </a:outerShdw>
                </a:effectLst>
              </a:rPr>
              <a:t>EMBED/ENDEMBED</a:t>
            </a:r>
            <a:r>
              <a:rPr lang="en-US" dirty="0">
                <a:solidFill>
                  <a:schemeClr val="tx2"/>
                </a:solidFill>
                <a:effectLst>
                  <a:outerShdw blurRad="38100" dist="38100" dir="2700000" algn="tl">
                    <a:srgbClr val="FFFFFF"/>
                  </a:outerShdw>
                </a:effectLst>
              </a:rPr>
              <a:t>: ECL keywords, required</a:t>
            </a: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p:txBody>
      </p:sp>
      <p:pic>
        <p:nvPicPr>
          <p:cNvPr id="4" name="Picture 3">
            <a:extLst>
              <a:ext uri="{FF2B5EF4-FFF2-40B4-BE49-F238E27FC236}">
                <a16:creationId xmlns:a16="http://schemas.microsoft.com/office/drawing/2014/main" id="{6D8A7BB2-BBD0-497B-85CB-3CC65AF18201}"/>
              </a:ext>
            </a:extLst>
          </p:cNvPr>
          <p:cNvPicPr>
            <a:picLocks noChangeAspect="1"/>
          </p:cNvPicPr>
          <p:nvPr/>
        </p:nvPicPr>
        <p:blipFill>
          <a:blip r:embed="rId2"/>
          <a:stretch>
            <a:fillRect/>
          </a:stretch>
        </p:blipFill>
        <p:spPr>
          <a:xfrm>
            <a:off x="6187440" y="2321158"/>
            <a:ext cx="5360576" cy="1565042"/>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7E8-7EBC-425A-9CE6-DE2D53E12B89}"/>
              </a:ext>
            </a:extLst>
          </p:cNvPr>
          <p:cNvSpPr>
            <a:spLocks noGrp="1"/>
          </p:cNvSpPr>
          <p:nvPr>
            <p:ph type="title"/>
          </p:nvPr>
        </p:nvSpPr>
        <p:spPr/>
        <p:txBody>
          <a:bodyPr/>
          <a:lstStyle/>
          <a:p>
            <a:r>
              <a:rPr lang="en-US" dirty="0"/>
              <a:t>EMBED</a:t>
            </a:r>
          </a:p>
        </p:txBody>
      </p:sp>
      <p:pic>
        <p:nvPicPr>
          <p:cNvPr id="3" name="Picture 2">
            <a:extLst>
              <a:ext uri="{FF2B5EF4-FFF2-40B4-BE49-F238E27FC236}">
                <a16:creationId xmlns:a16="http://schemas.microsoft.com/office/drawing/2014/main" id="{6D49D0AC-0A93-43F4-A7AF-350F33557724}"/>
              </a:ext>
            </a:extLst>
          </p:cNvPr>
          <p:cNvPicPr>
            <a:picLocks noChangeAspect="1"/>
          </p:cNvPicPr>
          <p:nvPr/>
        </p:nvPicPr>
        <p:blipFill>
          <a:blip r:embed="rId2"/>
          <a:stretch>
            <a:fillRect/>
          </a:stretch>
        </p:blipFill>
        <p:spPr>
          <a:xfrm>
            <a:off x="466521" y="1792576"/>
            <a:ext cx="5537280" cy="3404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4992678-A586-45F9-A0BC-898AC40F3527}"/>
              </a:ext>
            </a:extLst>
          </p:cNvPr>
          <p:cNvPicPr>
            <a:picLocks noChangeAspect="1"/>
          </p:cNvPicPr>
          <p:nvPr/>
        </p:nvPicPr>
        <p:blipFill>
          <a:blip r:embed="rId3"/>
          <a:stretch>
            <a:fillRect/>
          </a:stretch>
        </p:blipFill>
        <p:spPr>
          <a:xfrm>
            <a:off x="6188201" y="1741807"/>
            <a:ext cx="5637210" cy="3506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886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Code Structures</a:t>
            </a:r>
          </a:p>
        </p:txBody>
      </p:sp>
      <p:sp>
        <p:nvSpPr>
          <p:cNvPr id="3" name="Rectangle 2"/>
          <p:cNvSpPr/>
          <p:nvPr/>
        </p:nvSpPr>
        <p:spPr>
          <a:xfrm>
            <a:off x="906162" y="1935544"/>
            <a:ext cx="9341708" cy="4524315"/>
          </a:xfrm>
          <a:prstGeom prst="rect">
            <a:avLst/>
          </a:prstGeom>
        </p:spPr>
        <p:txBody>
          <a:bodyPr wrap="square">
            <a:spAutoFit/>
          </a:bodyPr>
          <a:lstStyle/>
          <a:p>
            <a:pPr>
              <a:defRPr/>
            </a:pPr>
            <a:r>
              <a:rPr lang="en-US" dirty="0">
                <a:solidFill>
                  <a:schemeClr val="tx2"/>
                </a:solidFill>
                <a:effectLst>
                  <a:outerShdw blurRad="38100" dist="38100" dir="2700000" algn="tl">
                    <a:srgbClr val="FFFFFF"/>
                  </a:outerShdw>
                </a:effectLst>
              </a:rPr>
              <a:t>Code structures are about organizing logic so that it is easy to read and maintain code. ECL encapsulates logic using two main constructs: </a:t>
            </a:r>
          </a:p>
          <a:p>
            <a:pPr>
              <a:defRPr/>
            </a:pPr>
            <a:endParaRPr lang="en-US" dirty="0">
              <a:solidFill>
                <a:schemeClr val="tx2"/>
              </a:solidFill>
              <a:effectLst>
                <a:outerShdw blurRad="38100" dist="38100" dir="2700000" algn="tl">
                  <a:srgbClr val="FFFFFF"/>
                </a:outerShdw>
              </a:effectLst>
            </a:endParaRPr>
          </a:p>
          <a:p>
            <a:pPr marL="285750" indent="-285750">
              <a:buFontTx/>
              <a:buChar char="-"/>
              <a:defRPr/>
            </a:pPr>
            <a:r>
              <a:rPr lang="en-US" b="1" dirty="0">
                <a:solidFill>
                  <a:schemeClr val="tx2"/>
                </a:solidFill>
                <a:effectLst>
                  <a:outerShdw blurRad="38100" dist="38100" dir="2700000" algn="tl">
                    <a:srgbClr val="FFFFFF"/>
                  </a:outerShdw>
                </a:effectLst>
              </a:rPr>
              <a:t>Function </a:t>
            </a:r>
            <a:r>
              <a:rPr lang="en-US" dirty="0">
                <a:solidFill>
                  <a:schemeClr val="tx2"/>
                </a:solidFill>
                <a:effectLst>
                  <a:outerShdw blurRad="38100" dist="38100" dir="2700000" algn="tl">
                    <a:srgbClr val="FFFFFF"/>
                  </a:outerShdw>
                </a:effectLst>
              </a:rPr>
              <a:t>is typically used to represent </a:t>
            </a:r>
            <a:r>
              <a:rPr lang="en-US" u="sng" dirty="0">
                <a:solidFill>
                  <a:schemeClr val="tx2"/>
                </a:solidFill>
                <a:effectLst>
                  <a:outerShdw blurRad="38100" dist="38100" dir="2700000" algn="tl">
                    <a:srgbClr val="FFFFFF"/>
                  </a:outerShdw>
                </a:effectLst>
              </a:rPr>
              <a:t>fine grained and reusable logic</a:t>
            </a:r>
            <a:r>
              <a:rPr lang="en-US" dirty="0">
                <a:solidFill>
                  <a:schemeClr val="tx2"/>
                </a:solidFill>
                <a:effectLst>
                  <a:outerShdw blurRad="38100" dist="38100" dir="2700000" algn="tl">
                    <a:srgbClr val="FFFFFF"/>
                  </a:outerShdw>
                </a:effectLst>
              </a:rPr>
              <a:t>. Examples: String To Date,  Date To String are functions that are used to manipulate a Date</a:t>
            </a:r>
          </a:p>
          <a:p>
            <a:pPr marL="285750" indent="-285750">
              <a:buFontTx/>
              <a:buChar char="-"/>
              <a:defRPr/>
            </a:pPr>
            <a:r>
              <a:rPr lang="en-US" b="1" dirty="0">
                <a:solidFill>
                  <a:schemeClr val="tx2"/>
                </a:solidFill>
                <a:effectLst>
                  <a:outerShdw blurRad="38100" dist="38100" dir="2700000" algn="tl">
                    <a:srgbClr val="FFFFFF"/>
                  </a:outerShdw>
                </a:effectLst>
              </a:rPr>
              <a:t>Module </a:t>
            </a:r>
            <a:r>
              <a:rPr lang="en-US" dirty="0">
                <a:solidFill>
                  <a:schemeClr val="tx2"/>
                </a:solidFill>
                <a:effectLst>
                  <a:outerShdw blurRad="38100" dist="38100" dir="2700000" algn="tl">
                    <a:srgbClr val="FFFFFF"/>
                  </a:outerShdw>
                </a:effectLst>
              </a:rPr>
              <a:t>is typically used to represent </a:t>
            </a:r>
            <a:r>
              <a:rPr lang="en-US" u="sng" dirty="0">
                <a:solidFill>
                  <a:schemeClr val="tx2"/>
                </a:solidFill>
                <a:effectLst>
                  <a:outerShdw blurRad="38100" dist="38100" dir="2700000" algn="tl">
                    <a:srgbClr val="FFFFFF"/>
                  </a:outerShdw>
                </a:effectLst>
              </a:rPr>
              <a:t>multiple functions and their dependencies </a:t>
            </a:r>
            <a:r>
              <a:rPr lang="en-US" dirty="0">
                <a:solidFill>
                  <a:schemeClr val="tx2"/>
                </a:solidFill>
                <a:effectLst>
                  <a:outerShdw blurRad="38100" dist="38100" dir="2700000" algn="tl">
                    <a:srgbClr val="FFFFFF"/>
                  </a:outerShdw>
                </a:effectLst>
              </a:rPr>
              <a:t>as a group. Examples: A Date module contains String To Date, Date To String…</a:t>
            </a:r>
            <a:endParaRPr lang="en-US" b="1" dirty="0">
              <a:solidFill>
                <a:schemeClr val="tx2"/>
              </a:solidFill>
              <a:effectLst>
                <a:outerShdw blurRad="38100" dist="38100" dir="2700000" algn="tl">
                  <a:srgbClr val="FFFFFF"/>
                </a:outerShdw>
              </a:effectLst>
            </a:endParaRPr>
          </a:p>
          <a:p>
            <a:pPr marL="285750" indent="-285750">
              <a:buFontTx/>
              <a:buChar char="-"/>
              <a:defRPr/>
            </a:pPr>
            <a:endParaRPr lang="en-US" dirty="0">
              <a:solidFill>
                <a:schemeClr val="tx2"/>
              </a:solidFill>
              <a:effectLst>
                <a:outerShdw blurRad="38100" dist="38100" dir="2700000" algn="tl">
                  <a:srgbClr val="FFFFFF"/>
                </a:outerShdw>
              </a:effectLst>
            </a:endParaRPr>
          </a:p>
          <a:p>
            <a:pPr marL="285750" indent="-285750">
              <a:buFontTx/>
              <a:buChar char="-"/>
              <a:defRPr/>
            </a:pPr>
            <a:endParaRPr lang="en-US" dirty="0">
              <a:solidFill>
                <a:schemeClr val="tx2"/>
              </a:solidFill>
              <a:effectLst>
                <a:outerShdw blurRad="38100" dist="38100" dir="2700000" algn="tl">
                  <a:srgbClr val="FFFFFF"/>
                </a:outerShdw>
              </a:effectLst>
            </a:endParaRPr>
          </a:p>
          <a:p>
            <a:pPr>
              <a:defRPr/>
            </a:pPr>
            <a:r>
              <a:rPr lang="en-US" dirty="0">
                <a:solidFill>
                  <a:schemeClr val="tx2"/>
                </a:solidFill>
                <a:effectLst>
                  <a:outerShdw blurRad="38100" dist="38100" dir="2700000" algn="tl">
                    <a:srgbClr val="FFFFFF"/>
                  </a:outerShdw>
                </a:effectLst>
              </a:rPr>
              <a:t>Benefits:</a:t>
            </a:r>
          </a:p>
          <a:p>
            <a:pPr marL="285750" indent="-285750">
              <a:buFontTx/>
              <a:buChar char="-"/>
              <a:defRPr/>
            </a:pPr>
            <a:r>
              <a:rPr lang="en-US" dirty="0">
                <a:solidFill>
                  <a:schemeClr val="tx2"/>
                </a:solidFill>
                <a:effectLst>
                  <a:outerShdw blurRad="38100" dist="38100" dir="2700000" algn="tl">
                    <a:srgbClr val="FFFFFF"/>
                  </a:outerShdw>
                </a:effectLst>
              </a:rPr>
              <a:t>Increased Readability</a:t>
            </a:r>
          </a:p>
          <a:p>
            <a:pPr marL="285750" indent="-285750">
              <a:buFontTx/>
              <a:buChar char="-"/>
              <a:defRPr/>
            </a:pPr>
            <a:r>
              <a:rPr lang="en-US" dirty="0">
                <a:solidFill>
                  <a:schemeClr val="tx2"/>
                </a:solidFill>
                <a:effectLst>
                  <a:outerShdw blurRad="38100" dist="38100" dir="2700000" algn="tl">
                    <a:srgbClr val="FFFFFF"/>
                  </a:outerShdw>
                </a:effectLst>
              </a:rPr>
              <a:t>Increase Reuse (if it is used in the context of declarative programming)</a:t>
            </a:r>
          </a:p>
          <a:p>
            <a:pPr marL="285750" indent="-285750">
              <a:buFontTx/>
              <a:buChar char="-"/>
              <a:defRPr/>
            </a:pPr>
            <a:r>
              <a:rPr lang="en-US" dirty="0">
                <a:solidFill>
                  <a:schemeClr val="tx2"/>
                </a:solidFill>
                <a:effectLst>
                  <a:outerShdw blurRad="38100" dist="38100" dir="2700000" algn="tl">
                    <a:srgbClr val="FFFFFF"/>
                  </a:outerShdw>
                </a:effectLst>
              </a:rPr>
              <a:t>Encourages Modular Design (if it is used in the context of declarative programming)</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7420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8072" y="1538327"/>
            <a:ext cx="11006606" cy="3831818"/>
          </a:xfrm>
          <a:prstGeom prst="rect">
            <a:avLst/>
          </a:prstGeom>
        </p:spPr>
        <p:txBody>
          <a:bodyPr wrap="square">
            <a:spAutoFit/>
          </a:bodyPr>
          <a:lstStyle/>
          <a:p>
            <a:endParaRPr lang="en-US" dirty="0">
              <a:solidFill>
                <a:schemeClr val="tx2"/>
              </a:solidFill>
            </a:endParaRPr>
          </a:p>
          <a:p>
            <a:r>
              <a:rPr lang="en-US" dirty="0">
                <a:solidFill>
                  <a:schemeClr val="tx2"/>
                </a:solidFill>
              </a:rPr>
              <a:t>Is a container that allows you to group related definitions. The </a:t>
            </a:r>
            <a:r>
              <a:rPr lang="en-US" i="1" dirty="0">
                <a:solidFill>
                  <a:schemeClr val="tx2"/>
                </a:solidFill>
              </a:rPr>
              <a:t>parameters</a:t>
            </a:r>
            <a:r>
              <a:rPr lang="en-US" dirty="0">
                <a:solidFill>
                  <a:schemeClr val="tx2"/>
                </a:solidFill>
              </a:rPr>
              <a:t> passed to the module are shared by all the related </a:t>
            </a:r>
            <a:r>
              <a:rPr lang="en-US" i="1" dirty="0">
                <a:solidFill>
                  <a:schemeClr val="tx2"/>
                </a:solidFill>
              </a:rPr>
              <a:t>members </a:t>
            </a:r>
            <a:r>
              <a:rPr lang="en-US" dirty="0">
                <a:solidFill>
                  <a:schemeClr val="tx2"/>
                </a:solidFill>
              </a:rPr>
              <a:t>definitions. </a:t>
            </a:r>
          </a:p>
          <a:p>
            <a:endParaRPr lang="en-US" dirty="0">
              <a:solidFill>
                <a:schemeClr val="tx2"/>
              </a:solidFill>
            </a:endParaRPr>
          </a:p>
          <a:p>
            <a:r>
              <a:rPr lang="en-US" dirty="0">
                <a:solidFill>
                  <a:schemeClr val="tx2"/>
                </a:solidFill>
              </a:rPr>
              <a:t>Your file name should be exactly the same as Module name.</a:t>
            </a:r>
          </a:p>
          <a:p>
            <a:endParaRPr lang="en-US" dirty="0">
              <a:solidFill>
                <a:schemeClr val="tx2"/>
              </a:solidFill>
            </a:endParaRPr>
          </a:p>
          <a:p>
            <a:r>
              <a:rPr lang="en-US" dirty="0">
                <a:solidFill>
                  <a:srgbClr val="00B0F0"/>
                </a:solidFill>
              </a:rPr>
              <a:t>Variable Scope</a:t>
            </a:r>
          </a:p>
          <a:p>
            <a:endParaRPr lang="en-US" dirty="0">
              <a:solidFill>
                <a:srgbClr val="00B0F0"/>
              </a:solidFill>
            </a:endParaRPr>
          </a:p>
          <a:p>
            <a:pPr marL="342900" indent="-342900">
              <a:lnSpc>
                <a:spcPct val="150000"/>
              </a:lnSpc>
              <a:buFont typeface="Arial" panose="020B0604020202020204" pitchFamily="34" charset="0"/>
              <a:buChar char="•"/>
            </a:pPr>
            <a:r>
              <a:rPr lang="en-US" dirty="0">
                <a:solidFill>
                  <a:srgbClr val="C00000"/>
                </a:solidFill>
              </a:rPr>
              <a:t>Local</a:t>
            </a:r>
            <a:r>
              <a:rPr lang="en-US" dirty="0">
                <a:solidFill>
                  <a:schemeClr val="tx2"/>
                </a:solidFill>
              </a:rPr>
              <a:t> definitions are visible only </a:t>
            </a:r>
            <a:r>
              <a:rPr lang="en-US" u="sng" dirty="0">
                <a:solidFill>
                  <a:schemeClr val="tx2"/>
                </a:solidFill>
              </a:rPr>
              <a:t>up to </a:t>
            </a:r>
            <a:r>
              <a:rPr lang="en-US" dirty="0">
                <a:solidFill>
                  <a:schemeClr val="tx2"/>
                </a:solidFill>
              </a:rPr>
              <a:t>an EXPORT or SHARED </a:t>
            </a:r>
          </a:p>
          <a:p>
            <a:pPr marL="342900" indent="-342900">
              <a:lnSpc>
                <a:spcPct val="150000"/>
              </a:lnSpc>
              <a:buFont typeface="Arial" panose="020B0604020202020204" pitchFamily="34" charset="0"/>
              <a:buChar char="•"/>
            </a:pPr>
            <a:r>
              <a:rPr lang="en-US" dirty="0">
                <a:solidFill>
                  <a:srgbClr val="C00000"/>
                </a:solidFill>
              </a:rPr>
              <a:t>SHARED</a:t>
            </a:r>
            <a:r>
              <a:rPr lang="en-US" dirty="0">
                <a:solidFill>
                  <a:schemeClr val="tx2"/>
                </a:solidFill>
              </a:rPr>
              <a:t> definitions are visible </a:t>
            </a:r>
            <a:r>
              <a:rPr lang="en-US" u="sng" dirty="0">
                <a:solidFill>
                  <a:schemeClr val="tx2"/>
                </a:solidFill>
              </a:rPr>
              <a:t>through</a:t>
            </a:r>
            <a:r>
              <a:rPr lang="en-US" dirty="0">
                <a:solidFill>
                  <a:schemeClr val="tx2"/>
                </a:solidFill>
              </a:rPr>
              <a:t> module.</a:t>
            </a:r>
          </a:p>
          <a:p>
            <a:pPr marL="342900" indent="-342900">
              <a:lnSpc>
                <a:spcPct val="150000"/>
              </a:lnSpc>
              <a:buFont typeface="Arial" panose="020B0604020202020204" pitchFamily="34" charset="0"/>
              <a:buChar char="•"/>
            </a:pPr>
            <a:r>
              <a:rPr lang="en-US" dirty="0">
                <a:solidFill>
                  <a:srgbClr val="C00000"/>
                </a:solidFill>
              </a:rPr>
              <a:t>EXPORT</a:t>
            </a:r>
            <a:r>
              <a:rPr lang="en-US" dirty="0">
                <a:solidFill>
                  <a:schemeClr val="tx2"/>
                </a:solidFill>
              </a:rPr>
              <a:t> definitions are visible </a:t>
            </a:r>
            <a:r>
              <a:rPr lang="en-US" u="sng" dirty="0">
                <a:solidFill>
                  <a:schemeClr val="tx2"/>
                </a:solidFill>
              </a:rPr>
              <a:t>within</a:t>
            </a:r>
            <a:r>
              <a:rPr lang="en-US" dirty="0">
                <a:solidFill>
                  <a:schemeClr val="tx2"/>
                </a:solidFill>
              </a:rPr>
              <a:t> and </a:t>
            </a:r>
            <a:r>
              <a:rPr lang="en-US" u="sng" dirty="0">
                <a:solidFill>
                  <a:schemeClr val="tx2"/>
                </a:solidFill>
              </a:rPr>
              <a:t>outside</a:t>
            </a:r>
            <a:r>
              <a:rPr lang="en-US" dirty="0">
                <a:solidFill>
                  <a:schemeClr val="tx2"/>
                </a:solidFill>
              </a:rPr>
              <a:t> of  a module .</a:t>
            </a:r>
          </a:p>
          <a:p>
            <a:endParaRPr lang="en-US" dirty="0">
              <a:solidFill>
                <a:schemeClr val="tx2"/>
              </a:solidFill>
            </a:endParaRPr>
          </a:p>
        </p:txBody>
      </p:sp>
      <p:sp>
        <p:nvSpPr>
          <p:cNvPr id="6" name="Title 1">
            <a:extLst>
              <a:ext uri="{FF2B5EF4-FFF2-40B4-BE49-F238E27FC236}">
                <a16:creationId xmlns:a16="http://schemas.microsoft.com/office/drawing/2014/main" id="{1477AC0D-057A-4517-A4F7-448B0D16C801}"/>
              </a:ext>
            </a:extLst>
          </p:cNvPr>
          <p:cNvSpPr>
            <a:spLocks noGrp="1"/>
          </p:cNvSpPr>
          <p:nvPr>
            <p:ph type="title"/>
          </p:nvPr>
        </p:nvSpPr>
        <p:spPr>
          <a:xfrm>
            <a:off x="1096663" y="76200"/>
            <a:ext cx="9980682" cy="1096962"/>
          </a:xfrm>
        </p:spPr>
        <p:txBody>
          <a:bodyPr/>
          <a:lstStyle/>
          <a:p>
            <a:r>
              <a:rPr lang="en-US" b="1" dirty="0">
                <a:solidFill>
                  <a:schemeClr val="tx2"/>
                </a:solidFill>
              </a:rPr>
              <a:t>MODULE</a:t>
            </a:r>
            <a:endParaRPr lang="en-US" dirty="0">
              <a:solidFill>
                <a:schemeClr val="tx2"/>
              </a:solidFill>
            </a:endParaRPr>
          </a:p>
        </p:txBody>
      </p:sp>
    </p:spTree>
    <p:extLst>
      <p:ext uri="{BB962C8B-B14F-4D97-AF65-F5344CB8AC3E}">
        <p14:creationId xmlns:p14="http://schemas.microsoft.com/office/powerpoint/2010/main" val="401889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4051-C7B0-5B4B-9550-108472BA11D9}"/>
              </a:ext>
            </a:extLst>
          </p:cNvPr>
          <p:cNvSpPr>
            <a:spLocks noGrp="1"/>
          </p:cNvSpPr>
          <p:nvPr>
            <p:ph type="title"/>
          </p:nvPr>
        </p:nvSpPr>
        <p:spPr/>
        <p:txBody>
          <a:bodyPr/>
          <a:lstStyle/>
          <a:p>
            <a:r>
              <a:rPr lang="en-US" b="1" dirty="0">
                <a:solidFill>
                  <a:schemeClr val="tx2"/>
                </a:solidFill>
              </a:rPr>
              <a:t>Module</a:t>
            </a:r>
          </a:p>
        </p:txBody>
      </p:sp>
      <p:sp>
        <p:nvSpPr>
          <p:cNvPr id="6" name="Rectangle 5">
            <a:extLst>
              <a:ext uri="{FF2B5EF4-FFF2-40B4-BE49-F238E27FC236}">
                <a16:creationId xmlns:a16="http://schemas.microsoft.com/office/drawing/2014/main" id="{39FC4B8C-4158-8B42-92AE-131B4659EA6C}"/>
              </a:ext>
            </a:extLst>
          </p:cNvPr>
          <p:cNvSpPr/>
          <p:nvPr/>
        </p:nvSpPr>
        <p:spPr>
          <a:xfrm>
            <a:off x="365760" y="1291431"/>
            <a:ext cx="5647878" cy="3631763"/>
          </a:xfrm>
          <a:prstGeom prst="rect">
            <a:avLst/>
          </a:prstGeom>
        </p:spPr>
        <p:txBody>
          <a:bodyPr wrap="square">
            <a:spAutoFit/>
          </a:bodyPr>
          <a:lstStyle/>
          <a:p>
            <a:pPr marL="285750" indent="-285750">
              <a:spcBef>
                <a:spcPts val="1200"/>
              </a:spcBef>
              <a:buFontTx/>
              <a:buChar char="-"/>
              <a:defRPr/>
            </a:pPr>
            <a:r>
              <a:rPr lang="en-US" sz="1600" dirty="0">
                <a:solidFill>
                  <a:srgbClr val="00B0F0"/>
                </a:solidFill>
              </a:rPr>
              <a:t>EXPORT</a:t>
            </a:r>
            <a:r>
              <a:rPr lang="en-US" sz="1600" dirty="0">
                <a:solidFill>
                  <a:schemeClr val="tx2"/>
                </a:solidFill>
              </a:rPr>
              <a:t> Optional, indicates that this module is available outside of this file. </a:t>
            </a:r>
          </a:p>
          <a:p>
            <a:pPr marL="285750" indent="-285750">
              <a:spcBef>
                <a:spcPts val="1200"/>
              </a:spcBef>
              <a:buFontTx/>
              <a:buChar char="-"/>
              <a:defRPr/>
            </a:pPr>
            <a:r>
              <a:rPr lang="en-US" sz="1600" dirty="0" err="1">
                <a:solidFill>
                  <a:srgbClr val="00B0F0"/>
                </a:solidFill>
              </a:rPr>
              <a:t>moduleName</a:t>
            </a:r>
            <a:r>
              <a:rPr lang="en-US" sz="1600" dirty="0">
                <a:solidFill>
                  <a:schemeClr val="tx2"/>
                </a:solidFill>
              </a:rPr>
              <a:t> The name of the function</a:t>
            </a:r>
          </a:p>
          <a:p>
            <a:pPr marL="285750" indent="-285750">
              <a:spcBef>
                <a:spcPts val="1200"/>
              </a:spcBef>
              <a:buFontTx/>
              <a:buChar char="-"/>
              <a:defRPr/>
            </a:pPr>
            <a:r>
              <a:rPr lang="en-US" sz="1600" dirty="0">
                <a:solidFill>
                  <a:srgbClr val="00B0F0"/>
                </a:solidFill>
              </a:rPr>
              <a:t>MODULE</a:t>
            </a:r>
            <a:r>
              <a:rPr lang="en-US" sz="1600" dirty="0">
                <a:solidFill>
                  <a:schemeClr val="tx2"/>
                </a:solidFill>
              </a:rPr>
              <a:t> ECL Keyword, required</a:t>
            </a:r>
          </a:p>
          <a:p>
            <a:pPr marL="285750" indent="-285750">
              <a:spcBef>
                <a:spcPts val="1200"/>
              </a:spcBef>
              <a:buFontTx/>
              <a:buChar char="-"/>
              <a:defRPr/>
            </a:pPr>
            <a:r>
              <a:rPr lang="en-US" sz="1600" dirty="0" err="1">
                <a:solidFill>
                  <a:srgbClr val="00B0F0"/>
                </a:solidFill>
              </a:rPr>
              <a:t>param_data_type</a:t>
            </a:r>
            <a:r>
              <a:rPr lang="en-US" sz="1600" dirty="0">
                <a:solidFill>
                  <a:schemeClr val="tx2"/>
                </a:solidFill>
              </a:rPr>
              <a:t> Data type of each parameter (string, integer, Boolean, …)</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p:txBody>
      </p:sp>
      <p:sp>
        <p:nvSpPr>
          <p:cNvPr id="8" name="Rectangle 7">
            <a:extLst>
              <a:ext uri="{FF2B5EF4-FFF2-40B4-BE49-F238E27FC236}">
                <a16:creationId xmlns:a16="http://schemas.microsoft.com/office/drawing/2014/main" id="{DDB2E79E-B022-4407-8B9E-B6D3418D65A5}"/>
              </a:ext>
            </a:extLst>
          </p:cNvPr>
          <p:cNvSpPr/>
          <p:nvPr/>
        </p:nvSpPr>
        <p:spPr>
          <a:xfrm>
            <a:off x="6013638" y="1291431"/>
            <a:ext cx="5647878" cy="3231654"/>
          </a:xfrm>
          <a:prstGeom prst="rect">
            <a:avLst/>
          </a:prstGeom>
        </p:spPr>
        <p:txBody>
          <a:bodyPr wrap="square">
            <a:spAutoFit/>
          </a:bodyPr>
          <a:lstStyle/>
          <a:p>
            <a:pPr marL="285750" indent="-285750">
              <a:spcBef>
                <a:spcPts val="1200"/>
              </a:spcBef>
              <a:buFontTx/>
              <a:buChar char="-"/>
              <a:defRPr/>
            </a:pPr>
            <a:r>
              <a:rPr lang="en-US" sz="1600" dirty="0">
                <a:solidFill>
                  <a:srgbClr val="00B0F0"/>
                </a:solidFill>
              </a:rPr>
              <a:t>SHARED</a:t>
            </a:r>
            <a:r>
              <a:rPr lang="en-US" sz="1600" dirty="0">
                <a:solidFill>
                  <a:schemeClr val="tx2"/>
                </a:solidFill>
              </a:rPr>
              <a:t> The attribute or function can be accessed within the module</a:t>
            </a:r>
          </a:p>
          <a:p>
            <a:pPr marL="285750" indent="-285750">
              <a:spcBef>
                <a:spcPts val="1200"/>
              </a:spcBef>
              <a:buFontTx/>
              <a:buChar char="-"/>
              <a:defRPr/>
            </a:pPr>
            <a:r>
              <a:rPr lang="en-US" sz="1600" dirty="0">
                <a:solidFill>
                  <a:srgbClr val="00B0F0"/>
                </a:solidFill>
              </a:rPr>
              <a:t>EXPORT</a:t>
            </a:r>
            <a:r>
              <a:rPr lang="en-US" sz="1600" dirty="0">
                <a:solidFill>
                  <a:schemeClr val="tx2"/>
                </a:solidFill>
              </a:rPr>
              <a:t> The attribute or function can be accessed from outside of the module</a:t>
            </a:r>
          </a:p>
          <a:p>
            <a:pPr marL="285750" indent="-285750">
              <a:spcBef>
                <a:spcPts val="1200"/>
              </a:spcBef>
              <a:buFontTx/>
              <a:buChar char="-"/>
              <a:defRPr/>
            </a:pPr>
            <a:r>
              <a:rPr lang="en-US" sz="1600" dirty="0">
                <a:solidFill>
                  <a:srgbClr val="00B0F0"/>
                </a:solidFill>
              </a:rPr>
              <a:t>END</a:t>
            </a:r>
            <a:r>
              <a:rPr lang="en-US" sz="1600" dirty="0">
                <a:solidFill>
                  <a:schemeClr val="tx2"/>
                </a:solidFill>
              </a:rPr>
              <a:t> Indicates the end of module</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4" name="Picture 3">
            <a:extLst>
              <a:ext uri="{FF2B5EF4-FFF2-40B4-BE49-F238E27FC236}">
                <a16:creationId xmlns:a16="http://schemas.microsoft.com/office/drawing/2014/main" id="{EAA0D262-24EC-4B98-905D-A55E461371C1}"/>
              </a:ext>
            </a:extLst>
          </p:cNvPr>
          <p:cNvPicPr>
            <a:picLocks noChangeAspect="1"/>
          </p:cNvPicPr>
          <p:nvPr/>
        </p:nvPicPr>
        <p:blipFill>
          <a:blip r:embed="rId2"/>
          <a:stretch>
            <a:fillRect/>
          </a:stretch>
        </p:blipFill>
        <p:spPr>
          <a:xfrm>
            <a:off x="2869919" y="3747434"/>
            <a:ext cx="6616890" cy="2588058"/>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21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FA479B-92B6-48D1-BA72-B5E4E6691F28}"/>
              </a:ext>
            </a:extLst>
          </p:cNvPr>
          <p:cNvPicPr>
            <a:picLocks noChangeAspect="1"/>
          </p:cNvPicPr>
          <p:nvPr/>
        </p:nvPicPr>
        <p:blipFill>
          <a:blip r:embed="rId2"/>
          <a:stretch>
            <a:fillRect/>
          </a:stretch>
        </p:blipFill>
        <p:spPr>
          <a:xfrm>
            <a:off x="742186" y="1383879"/>
            <a:ext cx="5697804" cy="5397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stretch>
            <a:fillRect/>
          </a:stretch>
        </p:blipFill>
        <p:spPr>
          <a:xfrm>
            <a:off x="7454687" y="3689395"/>
            <a:ext cx="3995128" cy="870733"/>
          </a:xfrm>
          <a:prstGeom prst="rect">
            <a:avLst/>
          </a:prstGeom>
        </p:spPr>
      </p:pic>
      <p:pic>
        <p:nvPicPr>
          <p:cNvPr id="4" name="Picture 3"/>
          <p:cNvPicPr>
            <a:picLocks noChangeAspect="1"/>
          </p:cNvPicPr>
          <p:nvPr/>
        </p:nvPicPr>
        <p:blipFill>
          <a:blip r:embed="rId4"/>
          <a:stretch>
            <a:fillRect/>
          </a:stretch>
        </p:blipFill>
        <p:spPr>
          <a:xfrm>
            <a:off x="8768394" y="5734087"/>
            <a:ext cx="1367714" cy="848329"/>
          </a:xfrm>
          <a:prstGeom prst="rect">
            <a:avLst/>
          </a:prstGeom>
        </p:spPr>
      </p:pic>
      <p:cxnSp>
        <p:nvCxnSpPr>
          <p:cNvPr id="5" name="Straight Arrow Connector 4"/>
          <p:cNvCxnSpPr>
            <a:cxnSpLocks/>
            <a:endCxn id="3" idx="1"/>
          </p:cNvCxnSpPr>
          <p:nvPr/>
        </p:nvCxnSpPr>
        <p:spPr>
          <a:xfrm flipV="1">
            <a:off x="2808514" y="4124762"/>
            <a:ext cx="4646173" cy="1609325"/>
          </a:xfrm>
          <a:prstGeom prst="straightConnector1">
            <a:avLst/>
          </a:prstGeom>
          <a:ln w="28575">
            <a:solidFill>
              <a:srgbClr val="CC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endCxn id="4" idx="1"/>
          </p:cNvCxnSpPr>
          <p:nvPr/>
        </p:nvCxnSpPr>
        <p:spPr>
          <a:xfrm flipV="1">
            <a:off x="2899954" y="6158252"/>
            <a:ext cx="5868440" cy="151108"/>
          </a:xfrm>
          <a:prstGeom prst="straightConnector1">
            <a:avLst/>
          </a:prstGeom>
          <a:ln w="28575">
            <a:solidFill>
              <a:srgbClr val="CC00FF"/>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DB6C5F0-AE0B-49F5-8BA8-D46AC7BB6BE2}"/>
              </a:ext>
            </a:extLst>
          </p:cNvPr>
          <p:cNvSpPr>
            <a:spLocks noGrp="1"/>
          </p:cNvSpPr>
          <p:nvPr>
            <p:ph type="title"/>
          </p:nvPr>
        </p:nvSpPr>
        <p:spPr>
          <a:xfrm>
            <a:off x="1096663" y="76200"/>
            <a:ext cx="9980682" cy="1096962"/>
          </a:xfrm>
        </p:spPr>
        <p:txBody>
          <a:bodyPr/>
          <a:lstStyle/>
          <a:p>
            <a:r>
              <a:rPr lang="en-US" b="1" dirty="0">
                <a:solidFill>
                  <a:schemeClr val="tx2"/>
                </a:solidFill>
              </a:rPr>
              <a:t>MODULE</a:t>
            </a:r>
            <a:endParaRPr lang="en-US" dirty="0">
              <a:solidFill>
                <a:schemeClr val="tx2"/>
              </a:solidFill>
            </a:endParaRPr>
          </a:p>
        </p:txBody>
      </p:sp>
    </p:spTree>
    <p:extLst>
      <p:ext uri="{BB962C8B-B14F-4D97-AF65-F5344CB8AC3E}">
        <p14:creationId xmlns:p14="http://schemas.microsoft.com/office/powerpoint/2010/main" val="346176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4051-C7B0-5B4B-9550-108472BA11D9}"/>
              </a:ext>
            </a:extLst>
          </p:cNvPr>
          <p:cNvSpPr>
            <a:spLocks noGrp="1"/>
          </p:cNvSpPr>
          <p:nvPr>
            <p:ph type="title"/>
          </p:nvPr>
        </p:nvSpPr>
        <p:spPr/>
        <p:txBody>
          <a:bodyPr/>
          <a:lstStyle/>
          <a:p>
            <a:r>
              <a:rPr lang="en-US" b="1" dirty="0">
                <a:solidFill>
                  <a:schemeClr val="tx2"/>
                </a:solidFill>
              </a:rPr>
              <a:t>Module Example</a:t>
            </a:r>
          </a:p>
        </p:txBody>
      </p:sp>
      <p:pic>
        <p:nvPicPr>
          <p:cNvPr id="10" name="Picture 9">
            <a:extLst>
              <a:ext uri="{FF2B5EF4-FFF2-40B4-BE49-F238E27FC236}">
                <a16:creationId xmlns:a16="http://schemas.microsoft.com/office/drawing/2014/main" id="{00D959C8-769C-0744-9A48-941259DBD7E1}"/>
              </a:ext>
            </a:extLst>
          </p:cNvPr>
          <p:cNvPicPr>
            <a:picLocks noChangeAspect="1"/>
          </p:cNvPicPr>
          <p:nvPr/>
        </p:nvPicPr>
        <p:blipFill>
          <a:blip r:embed="rId2"/>
          <a:stretch>
            <a:fillRect/>
          </a:stretch>
        </p:blipFill>
        <p:spPr>
          <a:xfrm>
            <a:off x="926448" y="1881957"/>
            <a:ext cx="7967181" cy="4113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ACE5990B-9202-4FBA-87B8-E6ABD242C3A1}"/>
              </a:ext>
            </a:extLst>
          </p:cNvPr>
          <p:cNvPicPr>
            <a:picLocks noChangeAspect="1"/>
          </p:cNvPicPr>
          <p:nvPr/>
        </p:nvPicPr>
        <p:blipFill>
          <a:blip r:embed="rId3"/>
          <a:stretch>
            <a:fillRect/>
          </a:stretch>
        </p:blipFill>
        <p:spPr>
          <a:xfrm>
            <a:off x="9115651" y="4646091"/>
            <a:ext cx="2734553" cy="1206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8A7E2D8B51DA48885A02F71AA7F0DE" ma:contentTypeVersion="9" ma:contentTypeDescription="Create a new document." ma:contentTypeScope="" ma:versionID="5078ac861602a8c57757c8e0d532233e">
  <xsd:schema xmlns:xsd="http://www.w3.org/2001/XMLSchema" xmlns:xs="http://www.w3.org/2001/XMLSchema" xmlns:p="http://schemas.microsoft.com/office/2006/metadata/properties" xmlns:ns3="79a2e984-739a-41a6-bfcb-0021a5d9d21e" xmlns:ns4="f5d3a732-a2ce-4562-91fa-e37b501f5836" targetNamespace="http://schemas.microsoft.com/office/2006/metadata/properties" ma:root="true" ma:fieldsID="7a87d62cbc57b570d55ea41375332ae6" ns3:_="" ns4:_="">
    <xsd:import namespace="79a2e984-739a-41a6-bfcb-0021a5d9d21e"/>
    <xsd:import namespace="f5d3a732-a2ce-4562-91fa-e37b501f583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a2e984-739a-41a6-bfcb-0021a5d9d21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d3a732-a2ce-4562-91fa-e37b501f583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3CA5FE-7C8E-4BB1-8220-05C7F621AD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a2e984-739a-41a6-bfcb-0021a5d9d21e"/>
    <ds:schemaRef ds:uri="f5d3a732-a2ce-4562-91fa-e37b501f58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17BD85-9AD0-4914-9247-57C01EBDB4DB}">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www.w3.org/XML/1998/namespace"/>
    <ds:schemaRef ds:uri="http://schemas.microsoft.com/office/2006/metadata/properties"/>
    <ds:schemaRef ds:uri="http://purl.org/dc/dcmitype/"/>
    <ds:schemaRef ds:uri="http://schemas.microsoft.com/office/2006/documentManagement/types"/>
    <ds:schemaRef ds:uri="79a2e984-739a-41a6-bfcb-0021a5d9d21e"/>
    <ds:schemaRef ds:uri="http://schemas.microsoft.com/office/infopath/2007/PartnerControls"/>
    <ds:schemaRef ds:uri="http://purl.org/dc/terms/"/>
    <ds:schemaRef ds:uri="http://schemas.openxmlformats.org/package/2006/metadata/core-properties"/>
    <ds:schemaRef ds:uri="f5d3a732-a2ce-4562-91fa-e37b501f5836"/>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27765</TotalTime>
  <Words>7891</Words>
  <Application>Microsoft Office PowerPoint</Application>
  <PresentationFormat>Widescreen</PresentationFormat>
  <Paragraphs>1265</Paragraphs>
  <Slides>160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160</vt:i4>
      </vt:variant>
    </vt:vector>
  </HeadingPairs>
  <TitlesOfParts>
    <vt:vector size="174" baseType="lpstr">
      <vt:lpstr>-apple-system</vt:lpstr>
      <vt:lpstr>Arial</vt:lpstr>
      <vt:lpstr>Arial</vt:lpstr>
      <vt:lpstr>Calibri</vt:lpstr>
      <vt:lpstr>Consolas</vt:lpstr>
      <vt:lpstr>Corbel</vt:lpstr>
      <vt:lpstr>Euphemia</vt:lpstr>
      <vt:lpstr>Plantagenet Cherokee</vt:lpstr>
      <vt:lpstr>Segoe UI</vt:lpstr>
      <vt:lpstr>Source Sans Pro</vt:lpstr>
      <vt:lpstr>Source Sans Pro Semibold</vt:lpstr>
      <vt:lpstr>urw-din</vt:lpstr>
      <vt:lpstr>Wingdings</vt:lpstr>
      <vt:lpstr>Academic Literature 16x9</vt:lpstr>
      <vt:lpstr>Big data  hpcc</vt:lpstr>
      <vt:lpstr>PowerPoint Presentation</vt:lpstr>
      <vt:lpstr>Objective</vt:lpstr>
      <vt:lpstr>Objective</vt:lpstr>
      <vt:lpstr>CloudIDE</vt:lpstr>
      <vt:lpstr>ECL CloudIDE</vt:lpstr>
      <vt:lpstr>VSCode</vt:lpstr>
      <vt:lpstr>ECL watch</vt:lpstr>
      <vt:lpstr>PowerPoint Presentation</vt:lpstr>
      <vt:lpstr>PowerPoint Presentation</vt:lpstr>
      <vt:lpstr>PowerPoint Presentation</vt:lpstr>
      <vt:lpstr>Watch Page Icons</vt:lpstr>
      <vt:lpstr>Cluster &amp; Job Options</vt:lpstr>
      <vt:lpstr>Cluster &amp; Job Options</vt:lpstr>
      <vt:lpstr>Cluster &amp; Job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ECL Basics</vt:lpstr>
      <vt:lpstr>Objective</vt:lpstr>
      <vt:lpstr>PowerPoint Presentation</vt:lpstr>
      <vt:lpstr>PowerPoint Presentation</vt:lpstr>
      <vt:lpstr>PowerPoint Presentation</vt:lpstr>
      <vt:lpstr>ECL </vt:lpstr>
      <vt:lpstr>Statement Types</vt:lpstr>
      <vt:lpstr>House Keeping </vt:lpstr>
      <vt:lpstr>House Keeping Cont </vt:lpstr>
      <vt:lpstr>Common Data Types</vt:lpstr>
      <vt:lpstr>STRING</vt:lpstr>
      <vt:lpstr>STRING Concatenation</vt:lpstr>
      <vt:lpstr>INTEGER</vt:lpstr>
      <vt:lpstr>REAL</vt:lpstr>
      <vt:lpstr>DECIMAL</vt:lpstr>
      <vt:lpstr>BOOLEAN</vt:lpstr>
      <vt:lpstr>Math on Variables</vt:lpstr>
      <vt:lpstr>Simple OUTPUT</vt:lpstr>
      <vt:lpstr>Type Casting</vt:lpstr>
      <vt:lpstr>PowerPoint Presentation</vt:lpstr>
      <vt:lpstr>Data Structure &amp; validation</vt:lpstr>
      <vt:lpstr>Objective</vt:lpstr>
      <vt:lpstr>Data Structure</vt:lpstr>
      <vt:lpstr>RECORD</vt:lpstr>
      <vt:lpstr>RECORD - Standalone</vt:lpstr>
      <vt:lpstr>RECORD - Inline</vt:lpstr>
      <vt:lpstr>RECORD Options</vt:lpstr>
      <vt:lpstr>DATASET</vt:lpstr>
      <vt:lpstr>DATASET - Inline</vt:lpstr>
      <vt:lpstr>DATASET - Files</vt:lpstr>
      <vt:lpstr>Dataset File Types</vt:lpstr>
      <vt:lpstr>Dataset File Types – Flat Files</vt:lpstr>
      <vt:lpstr>Dataset File Types – CSV Files</vt:lpstr>
      <vt:lpstr>DATASET - Files</vt:lpstr>
      <vt:lpstr>CHOOSEN Function</vt:lpstr>
      <vt:lpstr>CHOOSEN</vt:lpstr>
      <vt:lpstr>Data Validation</vt:lpstr>
      <vt:lpstr>Some Data Validation Consideration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vt:lpstr>
      <vt:lpstr>CORRELATION</vt:lpstr>
      <vt:lpstr>PowerPoint Presentation</vt:lpstr>
      <vt:lpstr>Function, module, &amp; import</vt:lpstr>
      <vt:lpstr>Objective</vt:lpstr>
      <vt:lpstr>IMPORT</vt:lpstr>
      <vt:lpstr>IMPORT Statements</vt:lpstr>
      <vt:lpstr>IMPORT</vt:lpstr>
      <vt:lpstr>EMBED</vt:lpstr>
      <vt:lpstr>EMBED</vt:lpstr>
      <vt:lpstr>Code Structures</vt:lpstr>
      <vt:lpstr>MODULE</vt:lpstr>
      <vt:lpstr>Module</vt:lpstr>
      <vt:lpstr>MODULE</vt:lpstr>
      <vt:lpstr>Module Example</vt:lpstr>
      <vt:lpstr>Module – Example Dataset Encapsulation</vt:lpstr>
      <vt:lpstr>PowerPoint Presentation</vt:lpstr>
      <vt:lpstr>PowerPoint Presentation</vt:lpstr>
      <vt:lpstr>Characteristics of an ECL Function</vt:lpstr>
      <vt:lpstr>FUNCTION</vt:lpstr>
      <vt:lpstr>FUNCTION</vt:lpstr>
      <vt:lpstr>One Line FUNCTION</vt:lpstr>
      <vt:lpstr>Data enrichment</vt:lpstr>
      <vt:lpstr>Objective</vt:lpstr>
      <vt:lpstr>Data Validation</vt:lpstr>
      <vt:lpstr>Data Cleansing</vt:lpstr>
      <vt:lpstr>Data Transformation</vt:lpstr>
      <vt:lpstr>Data Enrichment/Enhancement</vt:lpstr>
      <vt:lpstr>IF Function</vt:lpstr>
      <vt:lpstr>MAP Function</vt:lpstr>
      <vt:lpstr>MAP Function</vt:lpstr>
      <vt:lpstr>MAP Function</vt:lpstr>
      <vt:lpstr>TRANSFORM Function</vt:lpstr>
      <vt:lpstr>TRANSFORM Function - Standalone</vt:lpstr>
      <vt:lpstr>TRANSFORM Function - Standalone</vt:lpstr>
      <vt:lpstr>TRANSFORM Function</vt:lpstr>
      <vt:lpstr>TRANSFORM Function - Standalone</vt:lpstr>
      <vt:lpstr>TRANSFORM Function - Inline</vt:lpstr>
      <vt:lpstr>PROJECT Function</vt:lpstr>
      <vt:lpstr>Example</vt:lpstr>
      <vt:lpstr>Example</vt:lpstr>
      <vt:lpstr>PowerPoint Presentation</vt:lpstr>
      <vt:lpstr>Std libraray</vt:lpstr>
      <vt:lpstr>STD Library </vt:lpstr>
      <vt:lpstr>STD Library – CompareIgnoreCase</vt:lpstr>
      <vt:lpstr>PowerPoint Presentation</vt:lpstr>
      <vt:lpstr>STD Library – CountWords</vt:lpstr>
      <vt:lpstr>STD Library – Find</vt:lpstr>
      <vt:lpstr>STD Library – FindReplace</vt:lpstr>
      <vt:lpstr>PowerPoint Presentation</vt:lpstr>
      <vt:lpstr>STD Library – SplitWords</vt:lpstr>
      <vt:lpstr>STD Library – Case Changes</vt:lpstr>
      <vt:lpstr>Date Data Types</vt:lpstr>
      <vt:lpstr>Time Data Types</vt:lpstr>
      <vt:lpstr>Year – Month – Day Functions</vt:lpstr>
      <vt:lpstr>Valid Functions</vt:lpstr>
      <vt:lpstr>FromStringToDate Function</vt:lpstr>
      <vt:lpstr>FromStringToDate Function</vt:lpstr>
      <vt:lpstr>FromStringToDate Function</vt:lpstr>
      <vt:lpstr>Today – Current Functions</vt:lpstr>
      <vt:lpstr>Today – Current Functions</vt:lpstr>
      <vt:lpstr>Between Function</vt:lpstr>
      <vt:lpstr>Data Append</vt:lpstr>
      <vt:lpstr>Data Append</vt:lpstr>
      <vt:lpstr>PowerPoint Presentation</vt:lpstr>
      <vt:lpstr>JOIN </vt:lpstr>
      <vt:lpstr>Join Types </vt:lpstr>
      <vt:lpstr>Join Types </vt:lpstr>
      <vt:lpstr>Join Types</vt:lpstr>
      <vt:lpstr>Join Types</vt:lpstr>
      <vt:lpstr>JOIN </vt:lpstr>
      <vt:lpstr>JOIN Condition &amp; Transform</vt:lpstr>
      <vt:lpstr>Optional Flags</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creator>Fardanian, Bahareh (RIS-ATL)</dc:creator>
  <cp:lastModifiedBy>Fardanian, Bahareh (RIS-ATL)</cp:lastModifiedBy>
  <cp:revision>475</cp:revision>
  <dcterms:created xsi:type="dcterms:W3CDTF">2020-12-14T23:24:06Z</dcterms:created>
  <dcterms:modified xsi:type="dcterms:W3CDTF">2021-04-30T19:51:42Z</dcterms:modified>
</cp:coreProperties>
</file>