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54"/>
  </p:notesMasterIdLst>
  <p:sldIdLst>
    <p:sldId id="302" r:id="rId2"/>
    <p:sldId id="303" r:id="rId3"/>
    <p:sldId id="524" r:id="rId4"/>
    <p:sldId id="390" r:id="rId5"/>
    <p:sldId id="525" r:id="rId6"/>
    <p:sldId id="526" r:id="rId7"/>
    <p:sldId id="527" r:id="rId8"/>
    <p:sldId id="528" r:id="rId9"/>
    <p:sldId id="391" r:id="rId10"/>
    <p:sldId id="529" r:id="rId11"/>
    <p:sldId id="530" r:id="rId12"/>
    <p:sldId id="531" r:id="rId13"/>
    <p:sldId id="492" r:id="rId14"/>
    <p:sldId id="532" r:id="rId15"/>
    <p:sldId id="533" r:id="rId16"/>
    <p:sldId id="534" r:id="rId17"/>
    <p:sldId id="535" r:id="rId18"/>
    <p:sldId id="536" r:id="rId19"/>
    <p:sldId id="537" r:id="rId20"/>
    <p:sldId id="538" r:id="rId21"/>
    <p:sldId id="539" r:id="rId22"/>
    <p:sldId id="540" r:id="rId23"/>
    <p:sldId id="541" r:id="rId24"/>
    <p:sldId id="542" r:id="rId25"/>
    <p:sldId id="543" r:id="rId26"/>
    <p:sldId id="544" r:id="rId27"/>
    <p:sldId id="545" r:id="rId28"/>
    <p:sldId id="546" r:id="rId29"/>
    <p:sldId id="547" r:id="rId30"/>
    <p:sldId id="548" r:id="rId31"/>
    <p:sldId id="549" r:id="rId32"/>
    <p:sldId id="550" r:id="rId33"/>
    <p:sldId id="551" r:id="rId34"/>
    <p:sldId id="552" r:id="rId35"/>
    <p:sldId id="553" r:id="rId36"/>
    <p:sldId id="554" r:id="rId37"/>
    <p:sldId id="555" r:id="rId38"/>
    <p:sldId id="556" r:id="rId39"/>
    <p:sldId id="558" r:id="rId40"/>
    <p:sldId id="557" r:id="rId41"/>
    <p:sldId id="559" r:id="rId42"/>
    <p:sldId id="560" r:id="rId43"/>
    <p:sldId id="561" r:id="rId44"/>
    <p:sldId id="562" r:id="rId45"/>
    <p:sldId id="563" r:id="rId46"/>
    <p:sldId id="564" r:id="rId47"/>
    <p:sldId id="565" r:id="rId48"/>
    <p:sldId id="566" r:id="rId49"/>
    <p:sldId id="567" r:id="rId50"/>
    <p:sldId id="568" r:id="rId51"/>
    <p:sldId id="569" r:id="rId52"/>
    <p:sldId id="570" r:id="rId53"/>
  </p:sldIdLst>
  <p:sldSz cx="9144000" cy="5143500" type="screen16x9"/>
  <p:notesSz cx="6858000" cy="9144000"/>
  <p:embeddedFontLst>
    <p:embeddedFont>
      <p:font typeface="Calibri" panose="020F0502020204030204" pitchFamily="34" charset="0"/>
      <p:regular r:id="rId55"/>
      <p:bold r:id="rId56"/>
      <p:italic r:id="rId57"/>
      <p:boldItalic r:id="rId58"/>
    </p:embeddedFont>
    <p:embeddedFont>
      <p:font typeface="Century" panose="02040604050505020304" pitchFamily="18" charset="0"/>
      <p:regular r:id="rId59"/>
    </p:embeddedFont>
    <p:embeddedFont>
      <p:font typeface="Montserrat Light" panose="020B0604020202020204" charset="0"/>
      <p:regular r:id="rId60"/>
      <p:bold r:id="rId61"/>
      <p:italic r:id="rId62"/>
      <p:boldItalic r:id="rId63"/>
    </p:embeddedFont>
    <p:embeddedFont>
      <p:font typeface="Poppins" panose="020B0604020202020204" charset="0"/>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fred Rezk" initials="AR" lastIdx="1" clrIdx="0">
    <p:extLst>
      <p:ext uri="{19B8F6BF-5375-455C-9EA6-DF929625EA0E}">
        <p15:presenceInfo xmlns:p15="http://schemas.microsoft.com/office/powerpoint/2012/main" userId="fb64f5ec826581e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982A5A-15CE-45B2-8490-B4FDAC4BA9E6}">
  <a:tblStyle styleId="{83982A5A-15CE-45B2-8490-B4FDAC4BA9E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72" autoAdjust="0"/>
    <p:restoredTop sz="94660"/>
  </p:normalViewPr>
  <p:slideViewPr>
    <p:cSldViewPr snapToGrid="0">
      <p:cViewPr varScale="1">
        <p:scale>
          <a:sx n="145" d="100"/>
          <a:sy n="145" d="100"/>
        </p:scale>
        <p:origin x="8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1.fntdata"/><Relationship Id="rId63" Type="http://schemas.openxmlformats.org/officeDocument/2006/relationships/font" Target="fonts/font9.fntdata"/><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66"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61"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65"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font" Target="fonts/font10.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67"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8.fntdata"/><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entury" panose="02040604050505020304" pitchFamily="18" charset="0"/>
        <a:ea typeface="Century" panose="020406040505050203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00279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55837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50144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94805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8375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0822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6135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95758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4909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78665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6081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61877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571677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214527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12034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94006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27233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975397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836364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093532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6963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9716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843210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80809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155886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277013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321616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91831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77612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263109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56831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723410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73000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13611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142940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657012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96952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28446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431657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394704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136125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317243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883633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2707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04730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939551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515738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87166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85936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76361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6223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043516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0"/>
        <p:cNvGrpSpPr/>
        <p:nvPr/>
      </p:nvGrpSpPr>
      <p:grpSpPr>
        <a:xfrm>
          <a:off x="0" y="0"/>
          <a:ext cx="0" cy="0"/>
          <a:chOff x="0" y="0"/>
          <a:chExt cx="0" cy="0"/>
        </a:xfrm>
      </p:grpSpPr>
      <p:grpSp>
        <p:nvGrpSpPr>
          <p:cNvPr id="41" name="Google Shape;41;p3"/>
          <p:cNvGrpSpPr/>
          <p:nvPr/>
        </p:nvGrpSpPr>
        <p:grpSpPr>
          <a:xfrm flipH="1">
            <a:off x="912725" y="0"/>
            <a:ext cx="8231275" cy="4331550"/>
            <a:chOff x="0" y="0"/>
            <a:chExt cx="8231275" cy="4331550"/>
          </a:xfrm>
        </p:grpSpPr>
        <p:pic>
          <p:nvPicPr>
            <p:cNvPr id="42" name="Google Shape;42;p3"/>
            <p:cNvPicPr preferRelativeResize="0"/>
            <p:nvPr/>
          </p:nvPicPr>
          <p:blipFill>
            <a:blip r:embed="rId2">
              <a:alphaModFix/>
            </a:blip>
            <a:stretch>
              <a:fillRect/>
            </a:stretch>
          </p:blipFill>
          <p:spPr>
            <a:xfrm>
              <a:off x="685975" y="3434875"/>
              <a:ext cx="1371975" cy="896675"/>
            </a:xfrm>
            <a:prstGeom prst="rect">
              <a:avLst/>
            </a:prstGeom>
            <a:noFill/>
            <a:ln>
              <a:noFill/>
            </a:ln>
          </p:spPr>
        </p:pic>
        <p:grpSp>
          <p:nvGrpSpPr>
            <p:cNvPr id="43" name="Google Shape;43;p3"/>
            <p:cNvGrpSpPr/>
            <p:nvPr/>
          </p:nvGrpSpPr>
          <p:grpSpPr>
            <a:xfrm>
              <a:off x="0" y="2747250"/>
              <a:ext cx="3429750" cy="896675"/>
              <a:chOff x="0" y="0"/>
              <a:chExt cx="3429750" cy="896675"/>
            </a:xfrm>
          </p:grpSpPr>
          <p:pic>
            <p:nvPicPr>
              <p:cNvPr id="44" name="Google Shape;44;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5" name="Google Shape;45;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6" name="Google Shape;46;p3"/>
            <p:cNvGrpSpPr/>
            <p:nvPr/>
          </p:nvGrpSpPr>
          <p:grpSpPr>
            <a:xfrm>
              <a:off x="685975" y="2061250"/>
              <a:ext cx="3429750" cy="896675"/>
              <a:chOff x="0" y="0"/>
              <a:chExt cx="3429750" cy="896675"/>
            </a:xfrm>
          </p:grpSpPr>
          <p:pic>
            <p:nvPicPr>
              <p:cNvPr id="47" name="Google Shape;47;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8" name="Google Shape;48;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9" name="Google Shape;49;p3"/>
            <p:cNvGrpSpPr/>
            <p:nvPr/>
          </p:nvGrpSpPr>
          <p:grpSpPr>
            <a:xfrm>
              <a:off x="0" y="1373625"/>
              <a:ext cx="3429750" cy="896675"/>
              <a:chOff x="0" y="0"/>
              <a:chExt cx="3429750" cy="896675"/>
            </a:xfrm>
          </p:grpSpPr>
          <p:pic>
            <p:nvPicPr>
              <p:cNvPr id="50" name="Google Shape;50;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1" name="Google Shape;51;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52" name="Google Shape;52;p3"/>
            <p:cNvGrpSpPr/>
            <p:nvPr/>
          </p:nvGrpSpPr>
          <p:grpSpPr>
            <a:xfrm>
              <a:off x="685975" y="687625"/>
              <a:ext cx="7545300" cy="896675"/>
              <a:chOff x="0" y="0"/>
              <a:chExt cx="7545300" cy="896675"/>
            </a:xfrm>
          </p:grpSpPr>
          <p:pic>
            <p:nvPicPr>
              <p:cNvPr id="53" name="Google Shape;53;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4" name="Google Shape;54;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55" name="Google Shape;55;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56" name="Google Shape;56;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57" name="Google Shape;57;p3"/>
            <p:cNvGrpSpPr/>
            <p:nvPr/>
          </p:nvGrpSpPr>
          <p:grpSpPr>
            <a:xfrm>
              <a:off x="0" y="0"/>
              <a:ext cx="7545300" cy="896675"/>
              <a:chOff x="0" y="0"/>
              <a:chExt cx="7545300" cy="896675"/>
            </a:xfrm>
          </p:grpSpPr>
          <p:pic>
            <p:nvPicPr>
              <p:cNvPr id="58" name="Google Shape;58;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9" name="Google Shape;59;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60" name="Google Shape;60;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1" name="Google Shape;61;p3"/>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62" name="Google Shape;62;p3"/>
          <p:cNvGrpSpPr/>
          <p:nvPr/>
        </p:nvGrpSpPr>
        <p:grpSpPr>
          <a:xfrm flipH="1">
            <a:off x="0" y="3088098"/>
            <a:ext cx="4115725" cy="2270300"/>
            <a:chOff x="4115550" y="2061250"/>
            <a:chExt cx="4115725" cy="2270300"/>
          </a:xfrm>
        </p:grpSpPr>
        <p:grpSp>
          <p:nvGrpSpPr>
            <p:cNvPr id="63" name="Google Shape;63;p3"/>
            <p:cNvGrpSpPr/>
            <p:nvPr/>
          </p:nvGrpSpPr>
          <p:grpSpPr>
            <a:xfrm>
              <a:off x="4801525" y="3434875"/>
              <a:ext cx="3429750" cy="896675"/>
              <a:chOff x="4115550" y="0"/>
              <a:chExt cx="3429750" cy="896675"/>
            </a:xfrm>
          </p:grpSpPr>
          <p:pic>
            <p:nvPicPr>
              <p:cNvPr id="64" name="Google Shape;64;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5" name="Google Shape;65;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66" name="Google Shape;66;p3"/>
            <p:cNvGrpSpPr/>
            <p:nvPr/>
          </p:nvGrpSpPr>
          <p:grpSpPr>
            <a:xfrm>
              <a:off x="4115550" y="2747250"/>
              <a:ext cx="3429750" cy="896675"/>
              <a:chOff x="4115550" y="0"/>
              <a:chExt cx="3429750" cy="896675"/>
            </a:xfrm>
          </p:grpSpPr>
          <p:pic>
            <p:nvPicPr>
              <p:cNvPr id="67" name="Google Shape;67;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8" name="Google Shape;68;p3"/>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69" name="Google Shape;69;p3"/>
            <p:cNvPicPr preferRelativeResize="0"/>
            <p:nvPr/>
          </p:nvPicPr>
          <p:blipFill>
            <a:blip r:embed="rId2">
              <a:alphaModFix/>
            </a:blip>
            <a:stretch>
              <a:fillRect/>
            </a:stretch>
          </p:blipFill>
          <p:spPr>
            <a:xfrm>
              <a:off x="6859300" y="2061250"/>
              <a:ext cx="1371975" cy="896675"/>
            </a:xfrm>
            <a:prstGeom prst="rect">
              <a:avLst/>
            </a:prstGeom>
            <a:noFill/>
            <a:ln>
              <a:noFill/>
            </a:ln>
          </p:spPr>
        </p:pic>
      </p:grpSp>
      <p:sp>
        <p:nvSpPr>
          <p:cNvPr id="70" name="Google Shape;70;p3"/>
          <p:cNvSpPr txBox="1">
            <a:spLocks noGrp="1"/>
          </p:cNvSpPr>
          <p:nvPr>
            <p:ph type="ctrTitle"/>
          </p:nvPr>
        </p:nvSpPr>
        <p:spPr>
          <a:xfrm>
            <a:off x="2027625" y="1629397"/>
            <a:ext cx="5088600" cy="1159800"/>
          </a:xfrm>
          <a:prstGeom prst="rect">
            <a:avLst/>
          </a:prstGeom>
        </p:spPr>
        <p:txBody>
          <a:bodyPr spcFirstLastPara="1" wrap="square" lIns="0" tIns="0" rIns="0" bIns="0" anchor="b"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71" name="Google Shape;71;p3"/>
          <p:cNvSpPr txBox="1">
            <a:spLocks noGrp="1"/>
          </p:cNvSpPr>
          <p:nvPr>
            <p:ph type="subTitle" idx="1"/>
          </p:nvPr>
        </p:nvSpPr>
        <p:spPr>
          <a:xfrm>
            <a:off x="2027625" y="2886101"/>
            <a:ext cx="50886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2"/>
              </a:buClr>
              <a:buSzPts val="2000"/>
              <a:buNone/>
              <a:defRPr>
                <a:solidFill>
                  <a:schemeClr val="accent2"/>
                </a:solidFill>
                <a:latin typeface="Century" panose="02040604050505020304" pitchFamily="18" charset="0"/>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14"/>
        <p:cNvGrpSpPr/>
        <p:nvPr/>
      </p:nvGrpSpPr>
      <p:grpSpPr>
        <a:xfrm>
          <a:off x="0" y="0"/>
          <a:ext cx="0" cy="0"/>
          <a:chOff x="0" y="0"/>
          <a:chExt cx="0" cy="0"/>
        </a:xfrm>
      </p:grpSpPr>
      <p:grpSp>
        <p:nvGrpSpPr>
          <p:cNvPr id="115" name="Google Shape;115;p5"/>
          <p:cNvGrpSpPr/>
          <p:nvPr/>
        </p:nvGrpSpPr>
        <p:grpSpPr>
          <a:xfrm flipH="1">
            <a:off x="4363774" y="-3213"/>
            <a:ext cx="4780226" cy="2116171"/>
            <a:chOff x="0" y="0"/>
            <a:chExt cx="5072935" cy="2245751"/>
          </a:xfrm>
        </p:grpSpPr>
        <p:pic>
          <p:nvPicPr>
            <p:cNvPr id="116" name="Google Shape;116;p5"/>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17" name="Google Shape;117;p5"/>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18" name="Google Shape;118;p5"/>
            <p:cNvGrpSpPr/>
            <p:nvPr/>
          </p:nvGrpSpPr>
          <p:grpSpPr>
            <a:xfrm>
              <a:off x="0" y="846565"/>
              <a:ext cx="3381962" cy="552621"/>
              <a:chOff x="0" y="0"/>
              <a:chExt cx="5487525" cy="896675"/>
            </a:xfrm>
          </p:grpSpPr>
          <p:pic>
            <p:nvPicPr>
              <p:cNvPr id="119" name="Google Shape;119;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0" name="Google Shape;120;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1" name="Google Shape;121;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22" name="Google Shape;122;p5"/>
            <p:cNvGrpSpPr/>
            <p:nvPr/>
          </p:nvGrpSpPr>
          <p:grpSpPr>
            <a:xfrm>
              <a:off x="422766" y="423783"/>
              <a:ext cx="4650168" cy="552621"/>
              <a:chOff x="0" y="0"/>
              <a:chExt cx="7545300" cy="896675"/>
            </a:xfrm>
          </p:grpSpPr>
          <p:pic>
            <p:nvPicPr>
              <p:cNvPr id="123" name="Google Shape;123;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4" name="Google Shape;12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5" name="Google Shape;125;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26" name="Google Shape;126;p5"/>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27" name="Google Shape;127;p5"/>
            <p:cNvGrpSpPr/>
            <p:nvPr/>
          </p:nvGrpSpPr>
          <p:grpSpPr>
            <a:xfrm>
              <a:off x="0" y="0"/>
              <a:ext cx="4650168" cy="552621"/>
              <a:chOff x="0" y="0"/>
              <a:chExt cx="7545300" cy="896675"/>
            </a:xfrm>
          </p:grpSpPr>
          <p:pic>
            <p:nvPicPr>
              <p:cNvPr id="128" name="Google Shape;128;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9" name="Google Shape;129;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0" name="Google Shape;130;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31" name="Google Shape;131;p5"/>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32" name="Google Shape;132;p5"/>
          <p:cNvGrpSpPr/>
          <p:nvPr/>
        </p:nvGrpSpPr>
        <p:grpSpPr>
          <a:xfrm flipH="1">
            <a:off x="6" y="3953174"/>
            <a:ext cx="2390164" cy="1318453"/>
            <a:chOff x="6607482" y="3879952"/>
            <a:chExt cx="2536521" cy="1399186"/>
          </a:xfrm>
        </p:grpSpPr>
        <p:grpSp>
          <p:nvGrpSpPr>
            <p:cNvPr id="133" name="Google Shape;133;p5"/>
            <p:cNvGrpSpPr/>
            <p:nvPr/>
          </p:nvGrpSpPr>
          <p:grpSpPr>
            <a:xfrm>
              <a:off x="6607482" y="4726517"/>
              <a:ext cx="2113755" cy="552621"/>
              <a:chOff x="2057775" y="0"/>
              <a:chExt cx="3429750" cy="896675"/>
            </a:xfrm>
          </p:grpSpPr>
          <p:pic>
            <p:nvPicPr>
              <p:cNvPr id="134" name="Google Shape;13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5" name="Google Shape;135;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36" name="Google Shape;136;p5"/>
            <p:cNvGrpSpPr/>
            <p:nvPr/>
          </p:nvGrpSpPr>
          <p:grpSpPr>
            <a:xfrm>
              <a:off x="7030248" y="4303735"/>
              <a:ext cx="2113755" cy="552621"/>
              <a:chOff x="2057775" y="0"/>
              <a:chExt cx="3429750" cy="896675"/>
            </a:xfrm>
          </p:grpSpPr>
          <p:pic>
            <p:nvPicPr>
              <p:cNvPr id="137" name="Google Shape;137;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8" name="Google Shape;138;p5"/>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39" name="Google Shape;139;p5"/>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40" name="Google Shape;140;p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41" name="Google Shape;141;p5"/>
          <p:cNvSpPr txBox="1">
            <a:spLocks noGrp="1"/>
          </p:cNvSpPr>
          <p:nvPr>
            <p:ph type="body" idx="1"/>
          </p:nvPr>
        </p:nvSpPr>
        <p:spPr>
          <a:xfrm>
            <a:off x="776450" y="1524375"/>
            <a:ext cx="7591200" cy="29325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a:latin typeface="Century" panose="02040604050505020304" pitchFamily="18" charset="0"/>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dirty="0"/>
          </a:p>
        </p:txBody>
      </p:sp>
      <p:sp>
        <p:nvSpPr>
          <p:cNvPr id="142" name="Google Shape;142;p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44000">
              <a:schemeClr val="lt2"/>
            </a:gs>
            <a:gs pos="72000">
              <a:schemeClr val="lt2"/>
            </a:gs>
            <a:gs pos="100000">
              <a:srgbClr val="D0D8E5"/>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6450" y="402700"/>
            <a:ext cx="3587400" cy="8568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1pPr>
            <a:lvl2pPr lvl="1">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2pPr>
            <a:lvl3pPr lvl="2">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3pPr>
            <a:lvl4pPr lvl="3">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4pPr>
            <a:lvl5pPr lvl="4">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5pPr>
            <a:lvl6pPr lvl="5">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6pPr>
            <a:lvl7pPr lvl="6">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7pPr>
            <a:lvl8pPr lvl="7">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8pPr>
            <a:lvl9pPr lvl="8">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76450" y="1524375"/>
            <a:ext cx="7591200" cy="2932500"/>
          </a:xfrm>
          <a:prstGeom prst="rect">
            <a:avLst/>
          </a:prstGeom>
          <a:noFill/>
          <a:ln>
            <a:noFill/>
          </a:ln>
        </p:spPr>
        <p:txBody>
          <a:bodyPr spcFirstLastPara="1" wrap="square" lIns="0" tIns="0" rIns="0" bIns="0" anchor="t" anchorCtr="0">
            <a:noAutofit/>
          </a:bodyPr>
          <a:lstStyle>
            <a:lvl1pPr marL="457200" lvl="0"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1pPr>
            <a:lvl2pPr marL="914400" lvl="1"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2pPr>
            <a:lvl3pPr marL="1371600" lvl="2"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3pPr>
            <a:lvl4pPr marL="1828800" lvl="3"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4pPr>
            <a:lvl5pPr marL="2286000" lvl="4"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5pPr>
            <a:lvl6pPr marL="2743200" lvl="5"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6pPr>
            <a:lvl7pPr marL="3200400" lvl="6"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7pPr>
            <a:lvl8pPr marL="3657600" lvl="7"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8pPr>
            <a:lvl9pPr marL="4114800" lvl="8"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9pPr>
          </a:lstStyle>
          <a:p>
            <a:endParaRPr dirty="0"/>
          </a:p>
        </p:txBody>
      </p:sp>
      <p:sp>
        <p:nvSpPr>
          <p:cNvPr id="8" name="Google Shape;8;p1"/>
          <p:cNvSpPr txBox="1">
            <a:spLocks noGrp="1"/>
          </p:cNvSpPr>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lvl1pPr lvl="0" algn="ctr">
              <a:buNone/>
              <a:defRPr sz="1300">
                <a:solidFill>
                  <a:schemeClr val="dk2"/>
                </a:solidFill>
                <a:latin typeface="Century" panose="02040604050505020304" pitchFamily="18" charset="0"/>
                <a:ea typeface="Century" panose="02040604050505020304" pitchFamily="18" charset="0"/>
                <a:cs typeface="Century" panose="02040604050505020304" pitchFamily="18" charset="0"/>
                <a:sym typeface="Montserrat Light"/>
              </a:defRPr>
            </a:lvl1pPr>
            <a:lvl2pPr lvl="1" algn="ctr">
              <a:buNone/>
              <a:defRPr sz="1300">
                <a:solidFill>
                  <a:schemeClr val="dk2"/>
                </a:solidFill>
                <a:latin typeface="Montserrat Light"/>
                <a:ea typeface="Montserrat Light"/>
                <a:cs typeface="Montserrat Light"/>
                <a:sym typeface="Montserrat Light"/>
              </a:defRPr>
            </a:lvl2pPr>
            <a:lvl3pPr lvl="2" algn="ctr">
              <a:buNone/>
              <a:defRPr sz="1300">
                <a:solidFill>
                  <a:schemeClr val="dk2"/>
                </a:solidFill>
                <a:latin typeface="Montserrat Light"/>
                <a:ea typeface="Montserrat Light"/>
                <a:cs typeface="Montserrat Light"/>
                <a:sym typeface="Montserrat Light"/>
              </a:defRPr>
            </a:lvl3pPr>
            <a:lvl4pPr lvl="3" algn="ctr">
              <a:buNone/>
              <a:defRPr sz="1300">
                <a:solidFill>
                  <a:schemeClr val="dk2"/>
                </a:solidFill>
                <a:latin typeface="Montserrat Light"/>
                <a:ea typeface="Montserrat Light"/>
                <a:cs typeface="Montserrat Light"/>
                <a:sym typeface="Montserrat Light"/>
              </a:defRPr>
            </a:lvl4pPr>
            <a:lvl5pPr lvl="4" algn="ctr">
              <a:buNone/>
              <a:defRPr sz="1300">
                <a:solidFill>
                  <a:schemeClr val="dk2"/>
                </a:solidFill>
                <a:latin typeface="Montserrat Light"/>
                <a:ea typeface="Montserrat Light"/>
                <a:cs typeface="Montserrat Light"/>
                <a:sym typeface="Montserrat Light"/>
              </a:defRPr>
            </a:lvl5pPr>
            <a:lvl6pPr lvl="5" algn="ctr">
              <a:buNone/>
              <a:defRPr sz="1300">
                <a:solidFill>
                  <a:schemeClr val="dk2"/>
                </a:solidFill>
                <a:latin typeface="Montserrat Light"/>
                <a:ea typeface="Montserrat Light"/>
                <a:cs typeface="Montserrat Light"/>
                <a:sym typeface="Montserrat Light"/>
              </a:defRPr>
            </a:lvl6pPr>
            <a:lvl7pPr lvl="6" algn="ctr">
              <a:buNone/>
              <a:defRPr sz="1300">
                <a:solidFill>
                  <a:schemeClr val="dk2"/>
                </a:solidFill>
                <a:latin typeface="Montserrat Light"/>
                <a:ea typeface="Montserrat Light"/>
                <a:cs typeface="Montserrat Light"/>
                <a:sym typeface="Montserrat Light"/>
              </a:defRPr>
            </a:lvl7pPr>
            <a:lvl8pPr lvl="7" algn="ctr">
              <a:buNone/>
              <a:defRPr sz="1300">
                <a:solidFill>
                  <a:schemeClr val="dk2"/>
                </a:solidFill>
                <a:latin typeface="Montserrat Light"/>
                <a:ea typeface="Montserrat Light"/>
                <a:cs typeface="Montserrat Light"/>
                <a:sym typeface="Montserrat Light"/>
              </a:defRPr>
            </a:lvl8pPr>
            <a:lvl9pPr lvl="8" algn="ctr">
              <a:buNone/>
              <a:defRPr sz="1300">
                <a:solidFill>
                  <a:schemeClr val="dk2"/>
                </a:solidFill>
                <a:latin typeface="Montserrat Light"/>
                <a:ea typeface="Montserrat Light"/>
                <a:cs typeface="Montserrat Light"/>
                <a:sym typeface="Montserrat Light"/>
              </a:defRPr>
            </a:lvl9pPr>
          </a:lstStyle>
          <a:p>
            <a:fld id="{00000000-1234-1234-1234-123412341234}" type="slidenum">
              <a:rPr lang="en" smtClean="0"/>
              <a:pPr/>
              <a:t>‹#›</a:t>
            </a:fld>
            <a:endParaRPr lang="en" dirty="0"/>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entury" panose="02040604050505020304" pitchFamily="18" charset="0"/>
          <a:ea typeface="Century" panose="020406040505050203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2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5"/>
          <p:cNvSpPr txBox="1">
            <a:spLocks noGrp="1"/>
          </p:cNvSpPr>
          <p:nvPr>
            <p:ph type="ctrTitle"/>
          </p:nvPr>
        </p:nvSpPr>
        <p:spPr>
          <a:xfrm>
            <a:off x="1929150" y="1411950"/>
            <a:ext cx="6024155" cy="1159800"/>
          </a:xfrm>
          <a:prstGeom prst="rect">
            <a:avLst/>
          </a:prstGeom>
        </p:spPr>
        <p:txBody>
          <a:bodyPr spcFirstLastPara="1" wrap="square" lIns="0" tIns="0" rIns="0" bIns="0" anchor="b" anchorCtr="0">
            <a:noAutofit/>
          </a:bodyPr>
          <a:lstStyle/>
          <a:p>
            <a:pPr lvl="0" algn="ctr"/>
            <a:r>
              <a:rPr lang="en" dirty="0">
                <a:solidFill>
                  <a:schemeClr val="accent2"/>
                </a:solidFill>
              </a:rPr>
              <a:t>1. </a:t>
            </a:r>
            <a:r>
              <a:rPr lang="en" dirty="0"/>
              <a:t> </a:t>
            </a:r>
            <a:r>
              <a:rPr lang="en-US" dirty="0"/>
              <a:t>Numbers</a:t>
            </a:r>
            <a:endParaRPr dirty="0"/>
          </a:p>
        </p:txBody>
      </p:sp>
    </p:spTree>
    <p:extLst>
      <p:ext uri="{BB962C8B-B14F-4D97-AF65-F5344CB8AC3E}">
        <p14:creationId xmlns:p14="http://schemas.microsoft.com/office/powerpoint/2010/main" val="536992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1.2 Random Numbers in C++ </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Following is a simple example to generate few random numbers. </a:t>
            </a:r>
          </a:p>
          <a:p>
            <a:pPr lvl="0"/>
            <a:r>
              <a:rPr lang="en-US" dirty="0"/>
              <a:t>This example makes use of time() function to get the number of seconds on your system time, to randomly seed the rand() function: </a:t>
            </a:r>
          </a:p>
          <a:p>
            <a:pPr lvl="0"/>
            <a:endParaRPr lang="en-US" sz="2400" dirty="0"/>
          </a:p>
          <a:p>
            <a:endParaRPr lang="en-US" sz="2400" dirty="0"/>
          </a:p>
          <a:p>
            <a:pPr marL="0" lvl="0" indent="0">
              <a:buNone/>
            </a:pPr>
            <a:endParaRPr lang="en-US" sz="16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1039669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1.2 Random Numbers in C++ </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pic>
        <p:nvPicPr>
          <p:cNvPr id="4" name="Picture 3">
            <a:extLst>
              <a:ext uri="{FF2B5EF4-FFF2-40B4-BE49-F238E27FC236}">
                <a16:creationId xmlns:a16="http://schemas.microsoft.com/office/drawing/2014/main" id="{79162E27-789B-4780-AEB5-5BA136B2C2C2}"/>
              </a:ext>
            </a:extLst>
          </p:cNvPr>
          <p:cNvPicPr>
            <a:picLocks noChangeAspect="1"/>
          </p:cNvPicPr>
          <p:nvPr/>
        </p:nvPicPr>
        <p:blipFill>
          <a:blip r:embed="rId3"/>
          <a:stretch>
            <a:fillRect/>
          </a:stretch>
        </p:blipFill>
        <p:spPr>
          <a:xfrm>
            <a:off x="2289289" y="1490991"/>
            <a:ext cx="5211768" cy="3652509"/>
          </a:xfrm>
          <a:prstGeom prst="rect">
            <a:avLst/>
          </a:prstGeom>
        </p:spPr>
      </p:pic>
    </p:spTree>
    <p:extLst>
      <p:ext uri="{BB962C8B-B14F-4D97-AF65-F5344CB8AC3E}">
        <p14:creationId xmlns:p14="http://schemas.microsoft.com/office/powerpoint/2010/main" val="1644734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1.2 Random Numbers in C++ </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When the above code is compiled and executed, it produces the following result: </a:t>
            </a:r>
          </a:p>
          <a:p>
            <a:pPr lvl="0"/>
            <a:endParaRPr lang="en-US" sz="2400" dirty="0"/>
          </a:p>
          <a:p>
            <a:endParaRPr lang="en-US" sz="2400" dirty="0"/>
          </a:p>
          <a:p>
            <a:pPr marL="0" lvl="0" indent="0">
              <a:buNone/>
            </a:pPr>
            <a:endParaRPr lang="en-US" sz="16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pic>
        <p:nvPicPr>
          <p:cNvPr id="2" name="Picture 1">
            <a:extLst>
              <a:ext uri="{FF2B5EF4-FFF2-40B4-BE49-F238E27FC236}">
                <a16:creationId xmlns:a16="http://schemas.microsoft.com/office/drawing/2014/main" id="{75152E62-5710-4C81-A49B-869D35E75BA7}"/>
              </a:ext>
            </a:extLst>
          </p:cNvPr>
          <p:cNvPicPr>
            <a:picLocks noChangeAspect="1"/>
          </p:cNvPicPr>
          <p:nvPr/>
        </p:nvPicPr>
        <p:blipFill>
          <a:blip r:embed="rId3"/>
          <a:stretch>
            <a:fillRect/>
          </a:stretch>
        </p:blipFill>
        <p:spPr>
          <a:xfrm>
            <a:off x="1232661" y="2244353"/>
            <a:ext cx="6099777" cy="1825752"/>
          </a:xfrm>
          <a:prstGeom prst="rect">
            <a:avLst/>
          </a:prstGeom>
        </p:spPr>
      </p:pic>
    </p:spTree>
    <p:extLst>
      <p:ext uri="{BB962C8B-B14F-4D97-AF65-F5344CB8AC3E}">
        <p14:creationId xmlns:p14="http://schemas.microsoft.com/office/powerpoint/2010/main" val="1123834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1.3 </a:t>
            </a:r>
            <a:r>
              <a:rPr lang="en-US" dirty="0"/>
              <a:t>Max and min</a:t>
            </a:r>
            <a:endParaRPr lang="en-US" dirty="0">
              <a:latin typeface="Century "/>
            </a:endParaRP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The max(</a:t>
            </a:r>
            <a:r>
              <a:rPr lang="en-US" dirty="0" err="1"/>
              <a:t>x,y</a:t>
            </a:r>
            <a:r>
              <a:rPr lang="en-US" dirty="0"/>
              <a:t>) function can be used to find the highest value of x and y:</a:t>
            </a:r>
          </a:p>
          <a:p>
            <a:pPr lvl="0"/>
            <a:r>
              <a:rPr lang="en-US" dirty="0"/>
              <a:t>And the min(</a:t>
            </a:r>
            <a:r>
              <a:rPr lang="en-US" dirty="0" err="1"/>
              <a:t>x,y</a:t>
            </a:r>
            <a:r>
              <a:rPr lang="en-US" dirty="0"/>
              <a:t>) function can be used to find the lowest value of x and y:</a:t>
            </a:r>
          </a:p>
          <a:p>
            <a:pPr lvl="0"/>
            <a:endParaRPr lang="en-US" sz="1800" dirty="0"/>
          </a:p>
          <a:p>
            <a:endParaRPr lang="en-US" sz="1800" dirty="0"/>
          </a:p>
          <a:p>
            <a:pPr marL="0" lvl="0" indent="0">
              <a:buNone/>
            </a:pPr>
            <a:endParaRPr lang="en-US" sz="12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pic>
        <p:nvPicPr>
          <p:cNvPr id="3" name="Picture 2">
            <a:extLst>
              <a:ext uri="{FF2B5EF4-FFF2-40B4-BE49-F238E27FC236}">
                <a16:creationId xmlns:a16="http://schemas.microsoft.com/office/drawing/2014/main" id="{C0EDB60D-010A-43DA-BE7C-2EB3DF9E250C}"/>
              </a:ext>
            </a:extLst>
          </p:cNvPr>
          <p:cNvPicPr>
            <a:picLocks noChangeAspect="1"/>
          </p:cNvPicPr>
          <p:nvPr/>
        </p:nvPicPr>
        <p:blipFill>
          <a:blip r:embed="rId3"/>
          <a:stretch>
            <a:fillRect/>
          </a:stretch>
        </p:blipFill>
        <p:spPr>
          <a:xfrm>
            <a:off x="1361688" y="3110120"/>
            <a:ext cx="5946977" cy="1630680"/>
          </a:xfrm>
          <a:prstGeom prst="rect">
            <a:avLst/>
          </a:prstGeom>
        </p:spPr>
      </p:pic>
    </p:spTree>
    <p:extLst>
      <p:ext uri="{BB962C8B-B14F-4D97-AF65-F5344CB8AC3E}">
        <p14:creationId xmlns:p14="http://schemas.microsoft.com/office/powerpoint/2010/main" val="955806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5"/>
          <p:cNvSpPr txBox="1">
            <a:spLocks noGrp="1"/>
          </p:cNvSpPr>
          <p:nvPr>
            <p:ph type="ctrTitle"/>
          </p:nvPr>
        </p:nvSpPr>
        <p:spPr>
          <a:xfrm>
            <a:off x="1929150" y="1411950"/>
            <a:ext cx="6024155" cy="1159800"/>
          </a:xfrm>
          <a:prstGeom prst="rect">
            <a:avLst/>
          </a:prstGeom>
        </p:spPr>
        <p:txBody>
          <a:bodyPr spcFirstLastPara="1" wrap="square" lIns="0" tIns="0" rIns="0" bIns="0" anchor="b" anchorCtr="0">
            <a:noAutofit/>
          </a:bodyPr>
          <a:lstStyle/>
          <a:p>
            <a:pPr lvl="0" algn="ctr"/>
            <a:r>
              <a:rPr lang="en" dirty="0">
                <a:solidFill>
                  <a:schemeClr val="accent2"/>
                </a:solidFill>
              </a:rPr>
              <a:t>2. </a:t>
            </a:r>
            <a:r>
              <a:rPr lang="en" dirty="0"/>
              <a:t> </a:t>
            </a:r>
            <a:r>
              <a:rPr lang="en-US" dirty="0"/>
              <a:t>ARRAYS</a:t>
            </a:r>
            <a:endParaRPr dirty="0"/>
          </a:p>
        </p:txBody>
      </p:sp>
    </p:spTree>
    <p:extLst>
      <p:ext uri="{BB962C8B-B14F-4D97-AF65-F5344CB8AC3E}">
        <p14:creationId xmlns:p14="http://schemas.microsoft.com/office/powerpoint/2010/main" val="3675163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6" name="Google Shape;346;p17"/>
          <p:cNvSpPr txBox="1">
            <a:spLocks noGrp="1"/>
          </p:cNvSpPr>
          <p:nvPr>
            <p:ph type="body" idx="1"/>
          </p:nvPr>
        </p:nvSpPr>
        <p:spPr>
          <a:xfrm>
            <a:off x="975360" y="492326"/>
            <a:ext cx="7636130" cy="4158848"/>
          </a:xfrm>
          <a:prstGeom prst="rect">
            <a:avLst/>
          </a:prstGeom>
        </p:spPr>
        <p:txBody>
          <a:bodyPr spcFirstLastPara="1" wrap="square" lIns="0" tIns="0" rIns="0" bIns="0" anchor="t" anchorCtr="0">
            <a:noAutofit/>
          </a:bodyPr>
          <a:lstStyle/>
          <a:p>
            <a:pPr lvl="0"/>
            <a:r>
              <a:rPr lang="en-US" dirty="0"/>
              <a:t>C++ provides a data structure, the array, which stores a fixed-size sequential collection of elements of the same type. </a:t>
            </a:r>
          </a:p>
          <a:p>
            <a:pPr lvl="0"/>
            <a:r>
              <a:rPr lang="en-US" dirty="0"/>
              <a:t>An array is used to store a collection of data, but it is often more useful to think of an array as a collection of variables of the same type. </a:t>
            </a:r>
          </a:p>
          <a:p>
            <a:pPr lvl="0"/>
            <a:r>
              <a:rPr lang="en-US" dirty="0"/>
              <a:t>Instead of declaring individual variables, such as number0, number1, ..., and number99, you declare one array variable such as numbers and use numbers[0], numbers[1], and ..., numbers[99] to represent individual variables. </a:t>
            </a:r>
          </a:p>
          <a:p>
            <a:pPr lvl="0"/>
            <a:endParaRPr lang="en-US" sz="1800" dirty="0"/>
          </a:p>
          <a:p>
            <a:pPr marL="101600" lvl="0" indent="0">
              <a:spcBef>
                <a:spcPts val="0"/>
              </a:spcBef>
              <a:buNone/>
            </a:pPr>
            <a:endParaRPr lang="en-US" sz="1400" dirty="0">
              <a:latin typeface="Century" panose="02040604050505020304" pitchFamily="18" charset="0"/>
            </a:endParaRPr>
          </a:p>
        </p:txBody>
      </p:sp>
      <p:sp>
        <p:nvSpPr>
          <p:cNvPr id="347" name="Google Shape;347;p1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dirty="0"/>
          </a:p>
        </p:txBody>
      </p:sp>
    </p:spTree>
    <p:extLst>
      <p:ext uri="{BB962C8B-B14F-4D97-AF65-F5344CB8AC3E}">
        <p14:creationId xmlns:p14="http://schemas.microsoft.com/office/powerpoint/2010/main" val="1248838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6" name="Google Shape;346;p17"/>
          <p:cNvSpPr txBox="1">
            <a:spLocks noGrp="1"/>
          </p:cNvSpPr>
          <p:nvPr>
            <p:ph type="body" idx="1"/>
          </p:nvPr>
        </p:nvSpPr>
        <p:spPr>
          <a:xfrm>
            <a:off x="975360" y="492326"/>
            <a:ext cx="7636130" cy="4158848"/>
          </a:xfrm>
          <a:prstGeom prst="rect">
            <a:avLst/>
          </a:prstGeom>
        </p:spPr>
        <p:txBody>
          <a:bodyPr spcFirstLastPara="1" wrap="square" lIns="0" tIns="0" rIns="0" bIns="0" anchor="t" anchorCtr="0">
            <a:noAutofit/>
          </a:bodyPr>
          <a:lstStyle/>
          <a:p>
            <a:pPr lvl="0"/>
            <a:endParaRPr lang="en-US" dirty="0"/>
          </a:p>
          <a:p>
            <a:pPr lvl="0"/>
            <a:r>
              <a:rPr lang="en-US" dirty="0"/>
              <a:t>A specific element in an array is accessed by an index. </a:t>
            </a:r>
          </a:p>
          <a:p>
            <a:pPr lvl="0"/>
            <a:r>
              <a:rPr lang="en-US" dirty="0"/>
              <a:t>All arrays consist of contiguous memory locations. </a:t>
            </a:r>
          </a:p>
          <a:p>
            <a:pPr lvl="0"/>
            <a:r>
              <a:rPr lang="en-US" dirty="0"/>
              <a:t>The lowest address corresponds to the first element and the highest address to the last element. </a:t>
            </a:r>
          </a:p>
          <a:p>
            <a:pPr marL="101600" lvl="0" indent="0">
              <a:buNone/>
            </a:pPr>
            <a:endParaRPr lang="en-US" sz="1800" dirty="0"/>
          </a:p>
          <a:p>
            <a:pPr marL="101600" lvl="0" indent="0">
              <a:spcBef>
                <a:spcPts val="0"/>
              </a:spcBef>
              <a:buNone/>
            </a:pPr>
            <a:endParaRPr lang="en-US" sz="1400" dirty="0">
              <a:latin typeface="Century" panose="02040604050505020304" pitchFamily="18" charset="0"/>
            </a:endParaRPr>
          </a:p>
        </p:txBody>
      </p:sp>
      <p:sp>
        <p:nvSpPr>
          <p:cNvPr id="347" name="Google Shape;347;p1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dirty="0"/>
          </a:p>
        </p:txBody>
      </p:sp>
    </p:spTree>
    <p:extLst>
      <p:ext uri="{BB962C8B-B14F-4D97-AF65-F5344CB8AC3E}">
        <p14:creationId xmlns:p14="http://schemas.microsoft.com/office/powerpoint/2010/main" val="1697636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2.1  </a:t>
            </a:r>
            <a:r>
              <a:rPr lang="en-US" dirty="0"/>
              <a:t>Declaring Arrays </a:t>
            </a:r>
            <a:endParaRPr lang="en-US" dirty="0">
              <a:latin typeface="Century "/>
            </a:endParaRP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To declare an array in C++, the programmer specifies the type of the elements and the number of elements required by an array as follows: </a:t>
            </a:r>
          </a:p>
          <a:p>
            <a:pPr lvl="0"/>
            <a:endParaRPr lang="en-US" dirty="0"/>
          </a:p>
          <a:p>
            <a:pPr lvl="0"/>
            <a:r>
              <a:rPr lang="en-US" dirty="0"/>
              <a:t>This is called a single-dimension array. </a:t>
            </a:r>
          </a:p>
          <a:p>
            <a:pPr lvl="0"/>
            <a:r>
              <a:rPr lang="en-US" dirty="0"/>
              <a:t>The </a:t>
            </a:r>
            <a:r>
              <a:rPr lang="en-US" dirty="0" err="1"/>
              <a:t>arraySize</a:t>
            </a:r>
            <a:r>
              <a:rPr lang="en-US" dirty="0"/>
              <a:t> must be an integer constant greater than zero and type can be any valid C++ data type. </a:t>
            </a:r>
          </a:p>
          <a:p>
            <a:pPr lvl="0"/>
            <a:endParaRPr lang="en-US" dirty="0"/>
          </a:p>
          <a:p>
            <a:pPr lvl="0"/>
            <a:endParaRPr lang="en-US" sz="1800" dirty="0"/>
          </a:p>
          <a:p>
            <a:endParaRPr lang="en-US" sz="1800" dirty="0"/>
          </a:p>
          <a:p>
            <a:pPr marL="0" lvl="0" indent="0">
              <a:buNone/>
            </a:pPr>
            <a:endParaRPr lang="en-US" sz="12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pic>
        <p:nvPicPr>
          <p:cNvPr id="2" name="Picture 1">
            <a:extLst>
              <a:ext uri="{FF2B5EF4-FFF2-40B4-BE49-F238E27FC236}">
                <a16:creationId xmlns:a16="http://schemas.microsoft.com/office/drawing/2014/main" id="{2C3DC98E-075C-47F1-9941-359499D4EB08}"/>
              </a:ext>
            </a:extLst>
          </p:cNvPr>
          <p:cNvPicPr>
            <a:picLocks noChangeAspect="1"/>
          </p:cNvPicPr>
          <p:nvPr/>
        </p:nvPicPr>
        <p:blipFill>
          <a:blip r:embed="rId3"/>
          <a:stretch>
            <a:fillRect/>
          </a:stretch>
        </p:blipFill>
        <p:spPr>
          <a:xfrm>
            <a:off x="1232661" y="2616022"/>
            <a:ext cx="6099777" cy="219456"/>
          </a:xfrm>
          <a:prstGeom prst="rect">
            <a:avLst/>
          </a:prstGeom>
        </p:spPr>
      </p:pic>
    </p:spTree>
    <p:extLst>
      <p:ext uri="{BB962C8B-B14F-4D97-AF65-F5344CB8AC3E}">
        <p14:creationId xmlns:p14="http://schemas.microsoft.com/office/powerpoint/2010/main" val="1782528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2.1  </a:t>
            </a:r>
            <a:r>
              <a:rPr lang="en-US" dirty="0"/>
              <a:t>Declaring Arrays </a:t>
            </a:r>
            <a:endParaRPr lang="en-US" dirty="0">
              <a:latin typeface="Century "/>
            </a:endParaRP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r>
              <a:rPr lang="en-US" dirty="0"/>
              <a:t>For example, to declare a 10-element array called balance of type double, use this statement: </a:t>
            </a:r>
          </a:p>
          <a:p>
            <a:pPr lvl="0"/>
            <a:endParaRPr lang="en-US" dirty="0"/>
          </a:p>
          <a:p>
            <a:pPr lvl="0"/>
            <a:endParaRPr lang="en-US" sz="1800" dirty="0"/>
          </a:p>
          <a:p>
            <a:endParaRPr lang="en-US" sz="1800" dirty="0"/>
          </a:p>
          <a:p>
            <a:pPr marL="0" lvl="0" indent="0">
              <a:buNone/>
            </a:pPr>
            <a:endParaRPr lang="en-US" sz="12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pic>
        <p:nvPicPr>
          <p:cNvPr id="3" name="Picture 2">
            <a:extLst>
              <a:ext uri="{FF2B5EF4-FFF2-40B4-BE49-F238E27FC236}">
                <a16:creationId xmlns:a16="http://schemas.microsoft.com/office/drawing/2014/main" id="{F662EFC3-E7A9-4A7B-BFC9-0E6F5C00AB0D}"/>
              </a:ext>
            </a:extLst>
          </p:cNvPr>
          <p:cNvPicPr>
            <a:picLocks noChangeAspect="1"/>
          </p:cNvPicPr>
          <p:nvPr/>
        </p:nvPicPr>
        <p:blipFill>
          <a:blip r:embed="rId3"/>
          <a:stretch>
            <a:fillRect/>
          </a:stretch>
        </p:blipFill>
        <p:spPr>
          <a:xfrm>
            <a:off x="1364229" y="2352294"/>
            <a:ext cx="6099777" cy="219456"/>
          </a:xfrm>
          <a:prstGeom prst="rect">
            <a:avLst/>
          </a:prstGeom>
        </p:spPr>
      </p:pic>
    </p:spTree>
    <p:extLst>
      <p:ext uri="{BB962C8B-B14F-4D97-AF65-F5344CB8AC3E}">
        <p14:creationId xmlns:p14="http://schemas.microsoft.com/office/powerpoint/2010/main" val="1406955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2.2  </a:t>
            </a:r>
            <a:r>
              <a:rPr lang="en-US" dirty="0"/>
              <a:t>Initializing Arrays </a:t>
            </a:r>
            <a:endParaRPr lang="en-US" dirty="0">
              <a:latin typeface="Century "/>
            </a:endParaRP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You can initialize C++ array elements either one by one or using a single statement as follows:</a:t>
            </a:r>
          </a:p>
          <a:p>
            <a:pPr lvl="0"/>
            <a:endParaRPr lang="en-US" dirty="0"/>
          </a:p>
          <a:p>
            <a:r>
              <a:rPr lang="en-US" dirty="0"/>
              <a:t>The number of values between braces { } cannot be larger than the number of elements that we declare for the array between square brackets [ ].</a:t>
            </a:r>
          </a:p>
          <a:p>
            <a:pPr lvl="0"/>
            <a:endParaRPr lang="en-US" dirty="0"/>
          </a:p>
          <a:p>
            <a:pPr lvl="0"/>
            <a:endParaRPr lang="en-US" dirty="0"/>
          </a:p>
          <a:p>
            <a:pPr lvl="0"/>
            <a:endParaRPr lang="en-US" sz="1800" dirty="0"/>
          </a:p>
          <a:p>
            <a:endParaRPr lang="en-US" sz="1800" dirty="0"/>
          </a:p>
          <a:p>
            <a:pPr marL="0" lvl="0" indent="0">
              <a:buNone/>
            </a:pPr>
            <a:endParaRPr lang="en-US" sz="12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pic>
        <p:nvPicPr>
          <p:cNvPr id="2" name="Picture 1">
            <a:extLst>
              <a:ext uri="{FF2B5EF4-FFF2-40B4-BE49-F238E27FC236}">
                <a16:creationId xmlns:a16="http://schemas.microsoft.com/office/drawing/2014/main" id="{BE3D76AE-BF3C-45B0-AF08-8BB3B5B3BCF6}"/>
              </a:ext>
            </a:extLst>
          </p:cNvPr>
          <p:cNvPicPr>
            <a:picLocks noChangeAspect="1"/>
          </p:cNvPicPr>
          <p:nvPr/>
        </p:nvPicPr>
        <p:blipFill>
          <a:blip r:embed="rId3"/>
          <a:stretch>
            <a:fillRect/>
          </a:stretch>
        </p:blipFill>
        <p:spPr>
          <a:xfrm>
            <a:off x="1278710" y="2172572"/>
            <a:ext cx="6099777" cy="219456"/>
          </a:xfrm>
          <a:prstGeom prst="rect">
            <a:avLst/>
          </a:prstGeom>
        </p:spPr>
      </p:pic>
    </p:spTree>
    <p:extLst>
      <p:ext uri="{BB962C8B-B14F-4D97-AF65-F5344CB8AC3E}">
        <p14:creationId xmlns:p14="http://schemas.microsoft.com/office/powerpoint/2010/main" val="2543814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6" name="Google Shape;346;p17"/>
          <p:cNvSpPr txBox="1">
            <a:spLocks noGrp="1"/>
          </p:cNvSpPr>
          <p:nvPr>
            <p:ph type="body" idx="1"/>
          </p:nvPr>
        </p:nvSpPr>
        <p:spPr>
          <a:xfrm>
            <a:off x="975360" y="492326"/>
            <a:ext cx="7636130" cy="4158848"/>
          </a:xfrm>
          <a:prstGeom prst="rect">
            <a:avLst/>
          </a:prstGeom>
        </p:spPr>
        <p:txBody>
          <a:bodyPr spcFirstLastPara="1" wrap="square" lIns="0" tIns="0" rIns="0" bIns="0" anchor="t" anchorCtr="0">
            <a:noAutofit/>
          </a:bodyPr>
          <a:lstStyle/>
          <a:p>
            <a:pPr lvl="0"/>
            <a:r>
              <a:rPr lang="en-US" sz="1800" dirty="0"/>
              <a:t>Here is an example to define various types of numbers in C++: </a:t>
            </a:r>
          </a:p>
          <a:p>
            <a:pPr lvl="0"/>
            <a:endParaRPr lang="en-US" sz="1800" dirty="0"/>
          </a:p>
          <a:p>
            <a:pPr marL="101600" lvl="0" indent="0">
              <a:spcBef>
                <a:spcPts val="0"/>
              </a:spcBef>
              <a:buNone/>
            </a:pPr>
            <a:endParaRPr lang="en-US" sz="1400" dirty="0">
              <a:latin typeface="Century" panose="02040604050505020304" pitchFamily="18" charset="0"/>
            </a:endParaRPr>
          </a:p>
        </p:txBody>
      </p:sp>
      <p:sp>
        <p:nvSpPr>
          <p:cNvPr id="347" name="Google Shape;347;p1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dirty="0"/>
          </a:p>
        </p:txBody>
      </p:sp>
      <p:pic>
        <p:nvPicPr>
          <p:cNvPr id="2" name="Picture 1">
            <a:extLst>
              <a:ext uri="{FF2B5EF4-FFF2-40B4-BE49-F238E27FC236}">
                <a16:creationId xmlns:a16="http://schemas.microsoft.com/office/drawing/2014/main" id="{7B5236B5-3C99-40F8-84CD-814718148AD1}"/>
              </a:ext>
            </a:extLst>
          </p:cNvPr>
          <p:cNvPicPr>
            <a:picLocks noChangeAspect="1"/>
          </p:cNvPicPr>
          <p:nvPr/>
        </p:nvPicPr>
        <p:blipFill>
          <a:blip r:embed="rId3"/>
          <a:stretch>
            <a:fillRect/>
          </a:stretch>
        </p:blipFill>
        <p:spPr>
          <a:xfrm>
            <a:off x="2578740" y="971083"/>
            <a:ext cx="4662082" cy="4117029"/>
          </a:xfrm>
          <a:prstGeom prst="rect">
            <a:avLst/>
          </a:prstGeom>
        </p:spPr>
      </p:pic>
    </p:spTree>
    <p:extLst>
      <p:ext uri="{BB962C8B-B14F-4D97-AF65-F5344CB8AC3E}">
        <p14:creationId xmlns:p14="http://schemas.microsoft.com/office/powerpoint/2010/main" val="3784170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2.2  </a:t>
            </a:r>
            <a:r>
              <a:rPr lang="en-US" dirty="0"/>
              <a:t>Initializing Arrays </a:t>
            </a:r>
            <a:endParaRPr lang="en-US" dirty="0">
              <a:latin typeface="Century "/>
            </a:endParaRP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 Following is an example to assign a single element of the array:</a:t>
            </a:r>
          </a:p>
          <a:p>
            <a:pPr lvl="0"/>
            <a:r>
              <a:rPr lang="en-US" dirty="0"/>
              <a:t> If you omit the size of the array, an array just big enough to hold the initialization is created. </a:t>
            </a:r>
          </a:p>
          <a:p>
            <a:pPr lvl="0"/>
            <a:r>
              <a:rPr lang="en-US" dirty="0"/>
              <a:t>Therefore, if you write: </a:t>
            </a:r>
          </a:p>
          <a:p>
            <a:pPr lvl="0"/>
            <a:endParaRPr lang="en-US" dirty="0"/>
          </a:p>
          <a:p>
            <a:pPr lvl="0"/>
            <a:endParaRPr lang="en-US" dirty="0"/>
          </a:p>
          <a:p>
            <a:pPr lvl="0"/>
            <a:endParaRPr lang="en-US" sz="1800" dirty="0"/>
          </a:p>
          <a:p>
            <a:endParaRPr lang="en-US" sz="1800" dirty="0"/>
          </a:p>
          <a:p>
            <a:pPr marL="0" lvl="0" indent="0">
              <a:buNone/>
            </a:pPr>
            <a:endParaRPr lang="en-US" sz="12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pic>
        <p:nvPicPr>
          <p:cNvPr id="3" name="Picture 2">
            <a:extLst>
              <a:ext uri="{FF2B5EF4-FFF2-40B4-BE49-F238E27FC236}">
                <a16:creationId xmlns:a16="http://schemas.microsoft.com/office/drawing/2014/main" id="{8333C508-43DC-46B2-9C21-E208EB5A3579}"/>
              </a:ext>
            </a:extLst>
          </p:cNvPr>
          <p:cNvPicPr>
            <a:picLocks noChangeAspect="1"/>
          </p:cNvPicPr>
          <p:nvPr/>
        </p:nvPicPr>
        <p:blipFill>
          <a:blip r:embed="rId3"/>
          <a:stretch>
            <a:fillRect/>
          </a:stretch>
        </p:blipFill>
        <p:spPr>
          <a:xfrm>
            <a:off x="1180033" y="3580353"/>
            <a:ext cx="6099777" cy="219456"/>
          </a:xfrm>
          <a:prstGeom prst="rect">
            <a:avLst/>
          </a:prstGeom>
        </p:spPr>
      </p:pic>
    </p:spTree>
    <p:extLst>
      <p:ext uri="{BB962C8B-B14F-4D97-AF65-F5344CB8AC3E}">
        <p14:creationId xmlns:p14="http://schemas.microsoft.com/office/powerpoint/2010/main" val="1950261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2.2  </a:t>
            </a:r>
            <a:r>
              <a:rPr lang="en-US" dirty="0"/>
              <a:t>Initializing Arrays </a:t>
            </a:r>
            <a:endParaRPr lang="en-US" dirty="0">
              <a:latin typeface="Century "/>
            </a:endParaRP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You will create exactly the same array as you did in the previous example. </a:t>
            </a:r>
          </a:p>
          <a:p>
            <a:pPr lvl="0"/>
            <a:endParaRPr lang="en-US" dirty="0"/>
          </a:p>
          <a:p>
            <a:pPr lvl="0"/>
            <a:r>
              <a:rPr lang="en-US" dirty="0"/>
              <a:t>The above statement assigns element number 5th in the array a value of 50.0. </a:t>
            </a:r>
          </a:p>
          <a:p>
            <a:pPr lvl="0"/>
            <a:r>
              <a:rPr lang="en-US" dirty="0"/>
              <a:t>Array with 4th index will be 5th, i.e., last element because all arrays have 0 as the index of their first element which is also called base index. </a:t>
            </a:r>
          </a:p>
          <a:p>
            <a:pPr lvl="0"/>
            <a:endParaRPr lang="en-US" dirty="0"/>
          </a:p>
          <a:p>
            <a:pPr lvl="0"/>
            <a:endParaRPr lang="en-US" dirty="0"/>
          </a:p>
          <a:p>
            <a:pPr lvl="0"/>
            <a:endParaRPr lang="en-US" dirty="0"/>
          </a:p>
          <a:p>
            <a:pPr lvl="0"/>
            <a:endParaRPr lang="en-US" sz="1800" dirty="0"/>
          </a:p>
          <a:p>
            <a:endParaRPr lang="en-US" sz="1800" dirty="0"/>
          </a:p>
          <a:p>
            <a:pPr marL="0" lvl="0" indent="0">
              <a:buNone/>
            </a:pPr>
            <a:endParaRPr lang="en-US" sz="12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pic>
        <p:nvPicPr>
          <p:cNvPr id="2" name="Picture 1">
            <a:extLst>
              <a:ext uri="{FF2B5EF4-FFF2-40B4-BE49-F238E27FC236}">
                <a16:creationId xmlns:a16="http://schemas.microsoft.com/office/drawing/2014/main" id="{838841FF-EECE-45B0-ACB6-86AB8C63FC1D}"/>
              </a:ext>
            </a:extLst>
          </p:cNvPr>
          <p:cNvPicPr>
            <a:picLocks noChangeAspect="1"/>
          </p:cNvPicPr>
          <p:nvPr/>
        </p:nvPicPr>
        <p:blipFill>
          <a:blip r:embed="rId3"/>
          <a:stretch>
            <a:fillRect/>
          </a:stretch>
        </p:blipFill>
        <p:spPr>
          <a:xfrm>
            <a:off x="1212925" y="2318991"/>
            <a:ext cx="6099777" cy="219456"/>
          </a:xfrm>
          <a:prstGeom prst="rect">
            <a:avLst/>
          </a:prstGeom>
        </p:spPr>
      </p:pic>
    </p:spTree>
    <p:extLst>
      <p:ext uri="{BB962C8B-B14F-4D97-AF65-F5344CB8AC3E}">
        <p14:creationId xmlns:p14="http://schemas.microsoft.com/office/powerpoint/2010/main" val="3167953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2.2  </a:t>
            </a:r>
            <a:r>
              <a:rPr lang="en-US" dirty="0"/>
              <a:t>Initializing Arrays </a:t>
            </a:r>
            <a:endParaRPr lang="en-US" dirty="0">
              <a:latin typeface="Century "/>
            </a:endParaRP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Following is the pictorial representation of the same array we discussed above: </a:t>
            </a:r>
          </a:p>
          <a:p>
            <a:pPr lvl="0"/>
            <a:endParaRPr lang="en-US" dirty="0"/>
          </a:p>
          <a:p>
            <a:pPr lvl="0"/>
            <a:endParaRPr lang="en-US" dirty="0"/>
          </a:p>
          <a:p>
            <a:pPr lvl="0"/>
            <a:endParaRPr lang="en-US" dirty="0"/>
          </a:p>
          <a:p>
            <a:pPr lvl="0"/>
            <a:endParaRPr lang="en-US" sz="1800" dirty="0"/>
          </a:p>
          <a:p>
            <a:endParaRPr lang="en-US" sz="1800" dirty="0"/>
          </a:p>
          <a:p>
            <a:pPr marL="0" lvl="0" indent="0">
              <a:buNone/>
            </a:pPr>
            <a:endParaRPr lang="en-US" sz="12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22</a:t>
            </a:fld>
            <a:endParaRPr/>
          </a:p>
        </p:txBody>
      </p:sp>
      <p:pic>
        <p:nvPicPr>
          <p:cNvPr id="3" name="Picture 2">
            <a:extLst>
              <a:ext uri="{FF2B5EF4-FFF2-40B4-BE49-F238E27FC236}">
                <a16:creationId xmlns:a16="http://schemas.microsoft.com/office/drawing/2014/main" id="{40AC3783-2C2B-4ABE-8518-6E7293376131}"/>
              </a:ext>
            </a:extLst>
          </p:cNvPr>
          <p:cNvPicPr>
            <a:picLocks noChangeAspect="1"/>
          </p:cNvPicPr>
          <p:nvPr/>
        </p:nvPicPr>
        <p:blipFill>
          <a:blip r:embed="rId3"/>
          <a:stretch>
            <a:fillRect/>
          </a:stretch>
        </p:blipFill>
        <p:spPr>
          <a:xfrm>
            <a:off x="2037582" y="2363033"/>
            <a:ext cx="5258690" cy="741979"/>
          </a:xfrm>
          <a:prstGeom prst="rect">
            <a:avLst/>
          </a:prstGeom>
        </p:spPr>
      </p:pic>
    </p:spTree>
    <p:extLst>
      <p:ext uri="{BB962C8B-B14F-4D97-AF65-F5344CB8AC3E}">
        <p14:creationId xmlns:p14="http://schemas.microsoft.com/office/powerpoint/2010/main" val="1429130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2.3  </a:t>
            </a:r>
            <a:r>
              <a:rPr lang="en-US" dirty="0"/>
              <a:t>Accessing Array Elements </a:t>
            </a:r>
            <a:endParaRPr lang="en-US" dirty="0">
              <a:latin typeface="Century "/>
            </a:endParaRP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An element is accessed by indexing the array name. </a:t>
            </a:r>
          </a:p>
          <a:p>
            <a:pPr lvl="0"/>
            <a:r>
              <a:rPr lang="en-US" dirty="0"/>
              <a:t>This is done by placing the index of the element within square brackets after the name of the array. </a:t>
            </a:r>
          </a:p>
          <a:p>
            <a:pPr lvl="0"/>
            <a:r>
              <a:rPr lang="en-US" dirty="0"/>
              <a:t>For example: </a:t>
            </a:r>
          </a:p>
          <a:p>
            <a:pPr lvl="0"/>
            <a:endParaRPr lang="en-US" dirty="0"/>
          </a:p>
          <a:p>
            <a:r>
              <a:rPr lang="en-US" dirty="0"/>
              <a:t>The above statement will take 10th element from the array and assign the value to salary variable. </a:t>
            </a:r>
          </a:p>
          <a:p>
            <a:pPr lvl="0"/>
            <a:endParaRPr lang="en-US" dirty="0"/>
          </a:p>
          <a:p>
            <a:pPr lvl="0"/>
            <a:endParaRPr lang="en-US" dirty="0"/>
          </a:p>
          <a:p>
            <a:pPr lvl="0"/>
            <a:endParaRPr lang="en-US" dirty="0"/>
          </a:p>
          <a:p>
            <a:pPr lvl="0"/>
            <a:endParaRPr lang="en-US" dirty="0"/>
          </a:p>
          <a:p>
            <a:pPr lvl="0"/>
            <a:endParaRPr lang="en-US" sz="1800" dirty="0"/>
          </a:p>
          <a:p>
            <a:endParaRPr lang="en-US" sz="1800" dirty="0"/>
          </a:p>
          <a:p>
            <a:pPr marL="0" lvl="0" indent="0">
              <a:buNone/>
            </a:pPr>
            <a:endParaRPr lang="en-US" sz="12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23</a:t>
            </a:fld>
            <a:endParaRPr/>
          </a:p>
        </p:txBody>
      </p:sp>
      <p:pic>
        <p:nvPicPr>
          <p:cNvPr id="2" name="Picture 1">
            <a:extLst>
              <a:ext uri="{FF2B5EF4-FFF2-40B4-BE49-F238E27FC236}">
                <a16:creationId xmlns:a16="http://schemas.microsoft.com/office/drawing/2014/main" id="{F9B79C0B-F971-45E1-8D9E-007FD713AFDF}"/>
              </a:ext>
            </a:extLst>
          </p:cNvPr>
          <p:cNvPicPr>
            <a:picLocks noChangeAspect="1"/>
          </p:cNvPicPr>
          <p:nvPr/>
        </p:nvPicPr>
        <p:blipFill>
          <a:blip r:embed="rId3"/>
          <a:stretch>
            <a:fillRect/>
          </a:stretch>
        </p:blipFill>
        <p:spPr>
          <a:xfrm>
            <a:off x="1239239" y="2988296"/>
            <a:ext cx="6099777" cy="219456"/>
          </a:xfrm>
          <a:prstGeom prst="rect">
            <a:avLst/>
          </a:prstGeom>
        </p:spPr>
      </p:pic>
    </p:spTree>
    <p:extLst>
      <p:ext uri="{BB962C8B-B14F-4D97-AF65-F5344CB8AC3E}">
        <p14:creationId xmlns:p14="http://schemas.microsoft.com/office/powerpoint/2010/main" val="1055039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2.3  </a:t>
            </a:r>
            <a:r>
              <a:rPr lang="en-US" dirty="0"/>
              <a:t>Accessing Array Elements </a:t>
            </a:r>
            <a:endParaRPr lang="en-US" dirty="0">
              <a:latin typeface="Century "/>
            </a:endParaRP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sz="1800" dirty="0"/>
              <a:t>Following is an example, which will use all the above mentioned three concepts viz. declaration, assignment and accessing arrays: </a:t>
            </a:r>
          </a:p>
          <a:p>
            <a:pPr lvl="0"/>
            <a:endParaRPr lang="en-US" dirty="0"/>
          </a:p>
          <a:p>
            <a:pPr lvl="0"/>
            <a:endParaRPr lang="en-US" dirty="0"/>
          </a:p>
          <a:p>
            <a:pPr lvl="0"/>
            <a:endParaRPr lang="en-US" dirty="0"/>
          </a:p>
          <a:p>
            <a:pPr lvl="0"/>
            <a:endParaRPr lang="en-US" dirty="0"/>
          </a:p>
          <a:p>
            <a:pPr lvl="0"/>
            <a:endParaRPr lang="en-US" sz="1800" dirty="0"/>
          </a:p>
          <a:p>
            <a:endParaRPr lang="en-US" sz="1800" dirty="0"/>
          </a:p>
          <a:p>
            <a:pPr marL="0" lvl="0" indent="0">
              <a:buNone/>
            </a:pPr>
            <a:endParaRPr lang="en-US" sz="12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24</a:t>
            </a:fld>
            <a:endParaRPr/>
          </a:p>
        </p:txBody>
      </p:sp>
      <p:pic>
        <p:nvPicPr>
          <p:cNvPr id="3" name="Picture 2">
            <a:extLst>
              <a:ext uri="{FF2B5EF4-FFF2-40B4-BE49-F238E27FC236}">
                <a16:creationId xmlns:a16="http://schemas.microsoft.com/office/drawing/2014/main" id="{98340B77-4865-4634-B73C-859B6A13E370}"/>
              </a:ext>
            </a:extLst>
          </p:cNvPr>
          <p:cNvPicPr>
            <a:picLocks noChangeAspect="1"/>
          </p:cNvPicPr>
          <p:nvPr/>
        </p:nvPicPr>
        <p:blipFill>
          <a:blip r:embed="rId3"/>
          <a:stretch>
            <a:fillRect/>
          </a:stretch>
        </p:blipFill>
        <p:spPr>
          <a:xfrm>
            <a:off x="2637945" y="1954587"/>
            <a:ext cx="4027128" cy="3188913"/>
          </a:xfrm>
          <a:prstGeom prst="rect">
            <a:avLst/>
          </a:prstGeom>
        </p:spPr>
      </p:pic>
    </p:spTree>
    <p:extLst>
      <p:ext uri="{BB962C8B-B14F-4D97-AF65-F5344CB8AC3E}">
        <p14:creationId xmlns:p14="http://schemas.microsoft.com/office/powerpoint/2010/main" val="1934992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2.3  </a:t>
            </a:r>
            <a:r>
              <a:rPr lang="en-US" dirty="0"/>
              <a:t>Accessing Array Elements </a:t>
            </a:r>
            <a:endParaRPr lang="en-US" dirty="0">
              <a:latin typeface="Century "/>
            </a:endParaRP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This program makes use of </a:t>
            </a:r>
            <a:r>
              <a:rPr lang="en-US" dirty="0" err="1"/>
              <a:t>setw</a:t>
            </a:r>
            <a:r>
              <a:rPr lang="en-US" dirty="0"/>
              <a:t>() function to format the output. </a:t>
            </a:r>
          </a:p>
          <a:p>
            <a:pPr lvl="0"/>
            <a:r>
              <a:rPr lang="en-US" dirty="0"/>
              <a:t>When the above code is compiled and executed, it produces the following result: </a:t>
            </a:r>
          </a:p>
          <a:p>
            <a:pPr lvl="0"/>
            <a:endParaRPr lang="en-US" dirty="0"/>
          </a:p>
          <a:p>
            <a:pPr lvl="0"/>
            <a:endParaRPr lang="en-US" dirty="0"/>
          </a:p>
          <a:p>
            <a:pPr lvl="0"/>
            <a:endParaRPr lang="en-US" dirty="0"/>
          </a:p>
          <a:p>
            <a:pPr lvl="0"/>
            <a:endParaRPr lang="en-US" dirty="0"/>
          </a:p>
          <a:p>
            <a:pPr lvl="0"/>
            <a:endParaRPr lang="en-US" sz="1800" dirty="0"/>
          </a:p>
          <a:p>
            <a:endParaRPr lang="en-US" sz="1800" dirty="0"/>
          </a:p>
          <a:p>
            <a:pPr marL="0" lvl="0" indent="0">
              <a:buNone/>
            </a:pPr>
            <a:endParaRPr lang="en-US" sz="12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25</a:t>
            </a:fld>
            <a:endParaRPr/>
          </a:p>
        </p:txBody>
      </p:sp>
      <p:pic>
        <p:nvPicPr>
          <p:cNvPr id="2" name="Picture 1">
            <a:extLst>
              <a:ext uri="{FF2B5EF4-FFF2-40B4-BE49-F238E27FC236}">
                <a16:creationId xmlns:a16="http://schemas.microsoft.com/office/drawing/2014/main" id="{83F7DEA0-1717-4BE1-8094-A72CC0F53943}"/>
              </a:ext>
            </a:extLst>
          </p:cNvPr>
          <p:cNvPicPr>
            <a:picLocks noChangeAspect="1"/>
          </p:cNvPicPr>
          <p:nvPr/>
        </p:nvPicPr>
        <p:blipFill>
          <a:blip r:embed="rId3"/>
          <a:stretch>
            <a:fillRect/>
          </a:stretch>
        </p:blipFill>
        <p:spPr>
          <a:xfrm>
            <a:off x="1324759" y="3046264"/>
            <a:ext cx="6099777" cy="2002536"/>
          </a:xfrm>
          <a:prstGeom prst="rect">
            <a:avLst/>
          </a:prstGeom>
        </p:spPr>
      </p:pic>
    </p:spTree>
    <p:extLst>
      <p:ext uri="{BB962C8B-B14F-4D97-AF65-F5344CB8AC3E}">
        <p14:creationId xmlns:p14="http://schemas.microsoft.com/office/powerpoint/2010/main" val="3469051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2.4  </a:t>
            </a:r>
            <a:r>
              <a:rPr lang="en-US" dirty="0"/>
              <a:t>Arrays in C++  </a:t>
            </a:r>
            <a:endParaRPr lang="en-US" dirty="0">
              <a:latin typeface="Century "/>
            </a:endParaRP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Arrays are important to C++ and should need lots of more detail. </a:t>
            </a:r>
          </a:p>
          <a:p>
            <a:pPr lvl="0"/>
            <a:r>
              <a:rPr lang="en-US" dirty="0"/>
              <a:t>There are following few important concepts, which should be clear to a C++ programmer:</a:t>
            </a:r>
          </a:p>
          <a:p>
            <a:pPr lvl="0"/>
            <a:endParaRPr lang="en-US" dirty="0"/>
          </a:p>
          <a:p>
            <a:pPr lvl="0"/>
            <a:endParaRPr lang="en-US" dirty="0"/>
          </a:p>
          <a:p>
            <a:pPr lvl="0"/>
            <a:endParaRPr lang="en-US" dirty="0"/>
          </a:p>
          <a:p>
            <a:pPr lvl="0"/>
            <a:endParaRPr lang="en-US" dirty="0"/>
          </a:p>
          <a:p>
            <a:pPr lvl="0"/>
            <a:endParaRPr lang="en-US" sz="1800" dirty="0"/>
          </a:p>
          <a:p>
            <a:endParaRPr lang="en-US" sz="1800" dirty="0"/>
          </a:p>
          <a:p>
            <a:pPr marL="0" lvl="0" indent="0">
              <a:buNone/>
            </a:pPr>
            <a:endParaRPr lang="en-US" sz="12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26</a:t>
            </a:fld>
            <a:endParaRPr/>
          </a:p>
        </p:txBody>
      </p:sp>
      <p:graphicFrame>
        <p:nvGraphicFramePr>
          <p:cNvPr id="3" name="Table 2">
            <a:extLst>
              <a:ext uri="{FF2B5EF4-FFF2-40B4-BE49-F238E27FC236}">
                <a16:creationId xmlns:a16="http://schemas.microsoft.com/office/drawing/2014/main" id="{625368CD-C1A4-4E6F-9E41-B5E2C147FD94}"/>
              </a:ext>
            </a:extLst>
          </p:cNvPr>
          <p:cNvGraphicFramePr>
            <a:graphicFrameLocks noGrp="1"/>
          </p:cNvGraphicFramePr>
          <p:nvPr>
            <p:extLst>
              <p:ext uri="{D42A27DB-BD31-4B8C-83A1-F6EECF244321}">
                <p14:modId xmlns:p14="http://schemas.microsoft.com/office/powerpoint/2010/main" val="4062280080"/>
              </p:ext>
            </p:extLst>
          </p:nvPr>
        </p:nvGraphicFramePr>
        <p:xfrm>
          <a:off x="1359973" y="3037120"/>
          <a:ext cx="5937250" cy="2011680"/>
        </p:xfrm>
        <a:graphic>
          <a:graphicData uri="http://schemas.openxmlformats.org/drawingml/2006/table">
            <a:tbl>
              <a:tblPr firstRow="1" firstCol="1" bandRow="1">
                <a:tableStyleId>{83982A5A-15CE-45B2-8490-B4FDAC4BA9E6}</a:tableStyleId>
              </a:tblPr>
              <a:tblGrid>
                <a:gridCol w="1939925">
                  <a:extLst>
                    <a:ext uri="{9D8B030D-6E8A-4147-A177-3AD203B41FA5}">
                      <a16:colId xmlns:a16="http://schemas.microsoft.com/office/drawing/2014/main" val="1078697040"/>
                    </a:ext>
                  </a:extLst>
                </a:gridCol>
                <a:gridCol w="3997325">
                  <a:extLst>
                    <a:ext uri="{9D8B030D-6E8A-4147-A177-3AD203B41FA5}">
                      <a16:colId xmlns:a16="http://schemas.microsoft.com/office/drawing/2014/main" val="3273167569"/>
                    </a:ext>
                  </a:extLst>
                </a:gridCol>
              </a:tblGrid>
              <a:tr h="0">
                <a:tc>
                  <a:txBody>
                    <a:bodyPr/>
                    <a:lstStyle/>
                    <a:p>
                      <a:pPr marL="0" marR="0">
                        <a:spcBef>
                          <a:spcPts val="0"/>
                        </a:spcBef>
                        <a:spcAft>
                          <a:spcPts val="0"/>
                        </a:spcAft>
                      </a:pPr>
                      <a:r>
                        <a:rPr lang="en-US" sz="1200">
                          <a:effectLst/>
                        </a:rPr>
                        <a:t>Concept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spcBef>
                          <a:spcPts val="0"/>
                        </a:spcBef>
                        <a:spcAft>
                          <a:spcPts val="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27618824"/>
                  </a:ext>
                </a:extLst>
              </a:tr>
              <a:tr h="0">
                <a:tc>
                  <a:txBody>
                    <a:bodyPr/>
                    <a:lstStyle/>
                    <a:p>
                      <a:pPr marL="0" marR="0">
                        <a:spcBef>
                          <a:spcPts val="0"/>
                        </a:spcBef>
                        <a:spcAft>
                          <a:spcPts val="0"/>
                        </a:spcAft>
                      </a:pPr>
                      <a:r>
                        <a:rPr lang="en-US" sz="1200" dirty="0">
                          <a:effectLst/>
                        </a:rPr>
                        <a:t>Multi-dimensional arrays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spcBef>
                          <a:spcPts val="0"/>
                        </a:spcBef>
                        <a:spcAft>
                          <a:spcPts val="0"/>
                        </a:spcAft>
                      </a:pPr>
                      <a:r>
                        <a:rPr lang="en-US" sz="1200" dirty="0">
                          <a:effectLst/>
                        </a:rPr>
                        <a:t>C++ supports multidimensional arrays. The simplest form of the multidimensional array is the two-dimensional array.</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40393845"/>
                  </a:ext>
                </a:extLst>
              </a:tr>
              <a:tr h="0">
                <a:tc>
                  <a:txBody>
                    <a:bodyPr/>
                    <a:lstStyle/>
                    <a:p>
                      <a:pPr marL="0" marR="0">
                        <a:spcBef>
                          <a:spcPts val="0"/>
                        </a:spcBef>
                        <a:spcAft>
                          <a:spcPts val="0"/>
                        </a:spcAft>
                      </a:pPr>
                      <a:r>
                        <a:rPr lang="en-US" sz="1200" dirty="0">
                          <a:effectLst/>
                        </a:rPr>
                        <a:t>Pointer to an array</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spcBef>
                          <a:spcPts val="0"/>
                        </a:spcBef>
                        <a:spcAft>
                          <a:spcPts val="0"/>
                        </a:spcAft>
                      </a:pPr>
                      <a:r>
                        <a:rPr lang="en-US" sz="1200">
                          <a:effectLst/>
                        </a:rPr>
                        <a:t>You can generate a pointer to the first element of an array by simply specifying the array name, without any index.</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33783158"/>
                  </a:ext>
                </a:extLst>
              </a:tr>
              <a:tr h="0">
                <a:tc>
                  <a:txBody>
                    <a:bodyPr/>
                    <a:lstStyle/>
                    <a:p>
                      <a:pPr marL="0" marR="0">
                        <a:spcBef>
                          <a:spcPts val="0"/>
                        </a:spcBef>
                        <a:spcAft>
                          <a:spcPts val="0"/>
                        </a:spcAft>
                      </a:pPr>
                      <a:r>
                        <a:rPr lang="en-US" sz="1200">
                          <a:effectLst/>
                        </a:rPr>
                        <a:t>Passing arrays to functions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spcBef>
                          <a:spcPts val="0"/>
                        </a:spcBef>
                        <a:spcAft>
                          <a:spcPts val="0"/>
                        </a:spcAft>
                      </a:pPr>
                      <a:r>
                        <a:rPr lang="en-US" sz="1200">
                          <a:effectLst/>
                        </a:rPr>
                        <a:t>You can pass to the function a pointer to an array by specifying the array's name without an index.</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63234646"/>
                  </a:ext>
                </a:extLst>
              </a:tr>
              <a:tr h="0">
                <a:tc>
                  <a:txBody>
                    <a:bodyPr/>
                    <a:lstStyle/>
                    <a:p>
                      <a:pPr marL="0" marR="0">
                        <a:spcBef>
                          <a:spcPts val="0"/>
                        </a:spcBef>
                        <a:spcAft>
                          <a:spcPts val="0"/>
                        </a:spcAft>
                      </a:pPr>
                      <a:r>
                        <a:rPr lang="en-US" sz="1200">
                          <a:effectLst/>
                        </a:rPr>
                        <a:t>Return array from functions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spcBef>
                          <a:spcPts val="0"/>
                        </a:spcBef>
                        <a:spcAft>
                          <a:spcPts val="0"/>
                        </a:spcAft>
                      </a:pPr>
                      <a:r>
                        <a:rPr lang="en-US" sz="1200" dirty="0">
                          <a:effectLst/>
                        </a:rPr>
                        <a:t>C++ allows a function to return an array.</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59144558"/>
                  </a:ext>
                </a:extLst>
              </a:tr>
            </a:tbl>
          </a:graphicData>
        </a:graphic>
      </p:graphicFrame>
    </p:spTree>
    <p:extLst>
      <p:ext uri="{BB962C8B-B14F-4D97-AF65-F5344CB8AC3E}">
        <p14:creationId xmlns:p14="http://schemas.microsoft.com/office/powerpoint/2010/main" val="3893215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2.5  </a:t>
            </a:r>
            <a:r>
              <a:rPr lang="en-US" dirty="0"/>
              <a:t>Arrays in C++  </a:t>
            </a:r>
            <a:endParaRPr lang="en-US" dirty="0">
              <a:latin typeface="Century "/>
            </a:endParaRP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C++ allows multidimensional arrays. </a:t>
            </a:r>
          </a:p>
          <a:p>
            <a:pPr lvl="0"/>
            <a:r>
              <a:rPr lang="en-US" dirty="0"/>
              <a:t>Here is the general form of a multidimensional array declaration: </a:t>
            </a:r>
          </a:p>
          <a:p>
            <a:endParaRPr lang="en-US" dirty="0"/>
          </a:p>
          <a:p>
            <a:r>
              <a:rPr lang="en-US" dirty="0"/>
              <a:t>For example, the following declaration creates a three dimensional 5 . 10 . 4 integer array: </a:t>
            </a:r>
          </a:p>
          <a:p>
            <a:pPr lvl="0"/>
            <a:endParaRPr lang="en-US" dirty="0"/>
          </a:p>
          <a:p>
            <a:pPr lvl="0"/>
            <a:endParaRPr lang="en-US" dirty="0"/>
          </a:p>
          <a:p>
            <a:pPr lvl="0"/>
            <a:endParaRPr lang="en-US" dirty="0"/>
          </a:p>
          <a:p>
            <a:pPr lvl="0"/>
            <a:endParaRPr lang="en-US" dirty="0"/>
          </a:p>
          <a:p>
            <a:pPr lvl="0"/>
            <a:endParaRPr lang="en-US" dirty="0"/>
          </a:p>
          <a:p>
            <a:pPr lvl="0"/>
            <a:endParaRPr lang="en-US" sz="1800" dirty="0"/>
          </a:p>
          <a:p>
            <a:endParaRPr lang="en-US" sz="1800" dirty="0"/>
          </a:p>
          <a:p>
            <a:pPr marL="0" lvl="0" indent="0">
              <a:buNone/>
            </a:pPr>
            <a:endParaRPr lang="en-US" sz="12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27</a:t>
            </a:fld>
            <a:endParaRPr/>
          </a:p>
        </p:txBody>
      </p:sp>
      <p:pic>
        <p:nvPicPr>
          <p:cNvPr id="2" name="Picture 1">
            <a:extLst>
              <a:ext uri="{FF2B5EF4-FFF2-40B4-BE49-F238E27FC236}">
                <a16:creationId xmlns:a16="http://schemas.microsoft.com/office/drawing/2014/main" id="{B11A516B-4EFF-4C8F-B036-3CCA19858523}"/>
              </a:ext>
            </a:extLst>
          </p:cNvPr>
          <p:cNvPicPr>
            <a:picLocks noChangeAspect="1"/>
          </p:cNvPicPr>
          <p:nvPr/>
        </p:nvPicPr>
        <p:blipFill>
          <a:blip r:embed="rId3"/>
          <a:stretch>
            <a:fillRect/>
          </a:stretch>
        </p:blipFill>
        <p:spPr>
          <a:xfrm>
            <a:off x="1337915" y="2538447"/>
            <a:ext cx="6099777" cy="219456"/>
          </a:xfrm>
          <a:prstGeom prst="rect">
            <a:avLst/>
          </a:prstGeom>
        </p:spPr>
      </p:pic>
      <p:pic>
        <p:nvPicPr>
          <p:cNvPr id="4" name="Picture 3">
            <a:extLst>
              <a:ext uri="{FF2B5EF4-FFF2-40B4-BE49-F238E27FC236}">
                <a16:creationId xmlns:a16="http://schemas.microsoft.com/office/drawing/2014/main" id="{6B39EB56-50EE-40B6-9505-BD129EA95F3F}"/>
              </a:ext>
            </a:extLst>
          </p:cNvPr>
          <p:cNvPicPr>
            <a:picLocks noChangeAspect="1"/>
          </p:cNvPicPr>
          <p:nvPr/>
        </p:nvPicPr>
        <p:blipFill>
          <a:blip r:embed="rId4"/>
          <a:stretch>
            <a:fillRect/>
          </a:stretch>
        </p:blipFill>
        <p:spPr>
          <a:xfrm>
            <a:off x="1337915" y="4082272"/>
            <a:ext cx="6099777" cy="219456"/>
          </a:xfrm>
          <a:prstGeom prst="rect">
            <a:avLst/>
          </a:prstGeom>
        </p:spPr>
      </p:pic>
    </p:spTree>
    <p:extLst>
      <p:ext uri="{BB962C8B-B14F-4D97-AF65-F5344CB8AC3E}">
        <p14:creationId xmlns:p14="http://schemas.microsoft.com/office/powerpoint/2010/main" val="1411425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2.6  </a:t>
            </a:r>
            <a:r>
              <a:rPr lang="en-US" dirty="0"/>
              <a:t>Two Dimensional Arrays </a:t>
            </a:r>
            <a:endParaRPr lang="en-US" dirty="0">
              <a:latin typeface="Century "/>
            </a:endParaRP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The simplest form of the multidimensional array is the two-dimensional array. </a:t>
            </a:r>
          </a:p>
          <a:p>
            <a:pPr lvl="0"/>
            <a:r>
              <a:rPr lang="en-US" dirty="0"/>
              <a:t>A two-dimensional array is, in essence, a list of one-dimensional arrays. </a:t>
            </a:r>
          </a:p>
          <a:p>
            <a:pPr lvl="0"/>
            <a:r>
              <a:rPr lang="en-US" dirty="0"/>
              <a:t>To declare a two-dimensional integer array of size </a:t>
            </a:r>
            <a:r>
              <a:rPr lang="en-US" dirty="0" err="1"/>
              <a:t>x,y</a:t>
            </a:r>
            <a:r>
              <a:rPr lang="en-US" dirty="0"/>
              <a:t>, you would write something as follows: </a:t>
            </a:r>
          </a:p>
          <a:p>
            <a:pPr lvl="0"/>
            <a:endParaRPr lang="en-US" dirty="0"/>
          </a:p>
          <a:p>
            <a:pPr lvl="0"/>
            <a:endParaRPr lang="en-US" dirty="0"/>
          </a:p>
          <a:p>
            <a:pPr lvl="0"/>
            <a:endParaRPr lang="en-US" dirty="0"/>
          </a:p>
          <a:p>
            <a:pPr lvl="0"/>
            <a:endParaRPr lang="en-US" dirty="0"/>
          </a:p>
          <a:p>
            <a:pPr lvl="0"/>
            <a:endParaRPr lang="en-US" dirty="0"/>
          </a:p>
          <a:p>
            <a:pPr lvl="0"/>
            <a:endParaRPr lang="en-US" sz="1800" dirty="0"/>
          </a:p>
          <a:p>
            <a:endParaRPr lang="en-US" sz="1800" dirty="0"/>
          </a:p>
          <a:p>
            <a:pPr marL="0" lvl="0" indent="0">
              <a:buNone/>
            </a:pPr>
            <a:endParaRPr lang="en-US" sz="12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28</a:t>
            </a:fld>
            <a:endParaRPr/>
          </a:p>
        </p:txBody>
      </p:sp>
      <p:pic>
        <p:nvPicPr>
          <p:cNvPr id="6" name="Picture 5">
            <a:extLst>
              <a:ext uri="{FF2B5EF4-FFF2-40B4-BE49-F238E27FC236}">
                <a16:creationId xmlns:a16="http://schemas.microsoft.com/office/drawing/2014/main" id="{D759192A-3A4F-4C45-83C4-8992AB23DB38}"/>
              </a:ext>
            </a:extLst>
          </p:cNvPr>
          <p:cNvPicPr>
            <a:picLocks noChangeAspect="1"/>
          </p:cNvPicPr>
          <p:nvPr/>
        </p:nvPicPr>
        <p:blipFill>
          <a:blip r:embed="rId3"/>
          <a:stretch>
            <a:fillRect/>
          </a:stretch>
        </p:blipFill>
        <p:spPr>
          <a:xfrm>
            <a:off x="1212926" y="3830333"/>
            <a:ext cx="6099777" cy="219456"/>
          </a:xfrm>
          <a:prstGeom prst="rect">
            <a:avLst/>
          </a:prstGeom>
        </p:spPr>
      </p:pic>
    </p:spTree>
    <p:extLst>
      <p:ext uri="{BB962C8B-B14F-4D97-AF65-F5344CB8AC3E}">
        <p14:creationId xmlns:p14="http://schemas.microsoft.com/office/powerpoint/2010/main" val="833014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2.6  </a:t>
            </a:r>
            <a:r>
              <a:rPr lang="en-US" dirty="0"/>
              <a:t>Two Dimensional Arrays </a:t>
            </a:r>
            <a:endParaRPr lang="en-US" dirty="0">
              <a:latin typeface="Century "/>
            </a:endParaRP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Where type can be any valid C++ data type and </a:t>
            </a:r>
            <a:r>
              <a:rPr lang="en-US" dirty="0" err="1"/>
              <a:t>arrayName</a:t>
            </a:r>
            <a:r>
              <a:rPr lang="en-US" dirty="0"/>
              <a:t> will be a valid C++ identifier.</a:t>
            </a:r>
          </a:p>
          <a:p>
            <a:pPr lvl="0"/>
            <a:r>
              <a:rPr lang="en-US" dirty="0"/>
              <a:t>A two-dimensional array can be think as a table, which will have x number of rows and y number of columns. </a:t>
            </a:r>
          </a:p>
          <a:p>
            <a:pPr lvl="0"/>
            <a:r>
              <a:rPr lang="en-US" dirty="0"/>
              <a:t>A 2-dimensional array a, which contains three rows and four columns can be shown as below: </a:t>
            </a:r>
          </a:p>
          <a:p>
            <a:pPr lvl="0"/>
            <a:endParaRPr lang="en-US" dirty="0"/>
          </a:p>
          <a:p>
            <a:pPr lvl="0"/>
            <a:endParaRPr lang="en-US" dirty="0"/>
          </a:p>
          <a:p>
            <a:pPr lvl="0"/>
            <a:endParaRPr lang="en-US" dirty="0"/>
          </a:p>
          <a:p>
            <a:pPr lvl="0"/>
            <a:endParaRPr lang="en-US" dirty="0"/>
          </a:p>
          <a:p>
            <a:pPr lvl="0"/>
            <a:endParaRPr lang="en-US" dirty="0"/>
          </a:p>
          <a:p>
            <a:pPr lvl="0"/>
            <a:endParaRPr lang="en-US" sz="1800" dirty="0"/>
          </a:p>
          <a:p>
            <a:endParaRPr lang="en-US" sz="1800" dirty="0"/>
          </a:p>
          <a:p>
            <a:pPr marL="0" lvl="0" indent="0">
              <a:buNone/>
            </a:pPr>
            <a:endParaRPr lang="en-US" sz="12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29</a:t>
            </a:fld>
            <a:endParaRPr/>
          </a:p>
        </p:txBody>
      </p:sp>
      <p:pic>
        <p:nvPicPr>
          <p:cNvPr id="7" name="Picture 6">
            <a:extLst>
              <a:ext uri="{FF2B5EF4-FFF2-40B4-BE49-F238E27FC236}">
                <a16:creationId xmlns:a16="http://schemas.microsoft.com/office/drawing/2014/main" id="{013F7A74-434C-40E4-8952-86C48A20B13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01589" y="3758360"/>
            <a:ext cx="4067175" cy="1180465"/>
          </a:xfrm>
          <a:prstGeom prst="rect">
            <a:avLst/>
          </a:prstGeom>
          <a:noFill/>
          <a:ln>
            <a:noFill/>
          </a:ln>
        </p:spPr>
      </p:pic>
    </p:spTree>
    <p:extLst>
      <p:ext uri="{BB962C8B-B14F-4D97-AF65-F5344CB8AC3E}">
        <p14:creationId xmlns:p14="http://schemas.microsoft.com/office/powerpoint/2010/main" val="2882448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6" name="Google Shape;346;p17"/>
          <p:cNvSpPr txBox="1">
            <a:spLocks noGrp="1"/>
          </p:cNvSpPr>
          <p:nvPr>
            <p:ph type="body" idx="1"/>
          </p:nvPr>
        </p:nvSpPr>
        <p:spPr>
          <a:xfrm>
            <a:off x="975360" y="492326"/>
            <a:ext cx="7636130" cy="4158848"/>
          </a:xfrm>
          <a:prstGeom prst="rect">
            <a:avLst/>
          </a:prstGeom>
        </p:spPr>
        <p:txBody>
          <a:bodyPr spcFirstLastPara="1" wrap="square" lIns="0" tIns="0" rIns="0" bIns="0" anchor="t" anchorCtr="0">
            <a:noAutofit/>
          </a:bodyPr>
          <a:lstStyle/>
          <a:p>
            <a:r>
              <a:rPr lang="en-US" dirty="0"/>
              <a:t>When the above code is compiled and executed, it produces the following result: </a:t>
            </a:r>
          </a:p>
          <a:p>
            <a:pPr lvl="0"/>
            <a:endParaRPr lang="en-US" sz="1800" dirty="0"/>
          </a:p>
          <a:p>
            <a:pPr marL="101600" lvl="0" indent="0">
              <a:spcBef>
                <a:spcPts val="0"/>
              </a:spcBef>
              <a:buNone/>
            </a:pPr>
            <a:endParaRPr lang="en-US" sz="1400" dirty="0">
              <a:latin typeface="Century" panose="02040604050505020304" pitchFamily="18" charset="0"/>
            </a:endParaRPr>
          </a:p>
        </p:txBody>
      </p:sp>
      <p:sp>
        <p:nvSpPr>
          <p:cNvPr id="347" name="Google Shape;347;p1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dirty="0"/>
          </a:p>
        </p:txBody>
      </p:sp>
      <p:pic>
        <p:nvPicPr>
          <p:cNvPr id="3" name="Picture 2">
            <a:extLst>
              <a:ext uri="{FF2B5EF4-FFF2-40B4-BE49-F238E27FC236}">
                <a16:creationId xmlns:a16="http://schemas.microsoft.com/office/drawing/2014/main" id="{BB136A4C-65E4-42DE-A049-E3C19A94C9D7}"/>
              </a:ext>
            </a:extLst>
          </p:cNvPr>
          <p:cNvPicPr>
            <a:picLocks noChangeAspect="1"/>
          </p:cNvPicPr>
          <p:nvPr/>
        </p:nvPicPr>
        <p:blipFill>
          <a:blip r:embed="rId3"/>
          <a:stretch>
            <a:fillRect/>
          </a:stretch>
        </p:blipFill>
        <p:spPr>
          <a:xfrm>
            <a:off x="1522111" y="2046200"/>
            <a:ext cx="6099777" cy="932688"/>
          </a:xfrm>
          <a:prstGeom prst="rect">
            <a:avLst/>
          </a:prstGeom>
        </p:spPr>
      </p:pic>
    </p:spTree>
    <p:extLst>
      <p:ext uri="{BB962C8B-B14F-4D97-AF65-F5344CB8AC3E}">
        <p14:creationId xmlns:p14="http://schemas.microsoft.com/office/powerpoint/2010/main" val="35492708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2.6  </a:t>
            </a:r>
            <a:r>
              <a:rPr lang="en-US" dirty="0"/>
              <a:t>Two Dimensional Arrays </a:t>
            </a:r>
            <a:endParaRPr lang="en-US" dirty="0">
              <a:latin typeface="Century "/>
            </a:endParaRP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Thus, every element in array a is identified by an element name of the form a[ </a:t>
            </a:r>
            <a:r>
              <a:rPr lang="en-US" dirty="0" err="1"/>
              <a:t>i</a:t>
            </a:r>
            <a:r>
              <a:rPr lang="en-US" dirty="0"/>
              <a:t> ][ j ], where a is the name of the array, and </a:t>
            </a:r>
            <a:r>
              <a:rPr lang="en-US" dirty="0" err="1"/>
              <a:t>i</a:t>
            </a:r>
            <a:r>
              <a:rPr lang="en-US" dirty="0"/>
              <a:t> and j are the subscripts that uniquely identify each element in a. </a:t>
            </a:r>
          </a:p>
          <a:p>
            <a:pPr lvl="0"/>
            <a:endParaRPr lang="en-US" dirty="0"/>
          </a:p>
          <a:p>
            <a:pPr lvl="0"/>
            <a:endParaRPr lang="en-US" dirty="0"/>
          </a:p>
          <a:p>
            <a:pPr lvl="0"/>
            <a:endParaRPr lang="en-US" dirty="0"/>
          </a:p>
          <a:p>
            <a:pPr lvl="0"/>
            <a:endParaRPr lang="en-US" dirty="0"/>
          </a:p>
          <a:p>
            <a:pPr lvl="0"/>
            <a:endParaRPr lang="en-US" dirty="0"/>
          </a:p>
          <a:p>
            <a:pPr lvl="0"/>
            <a:endParaRPr lang="en-US" sz="1800" dirty="0"/>
          </a:p>
          <a:p>
            <a:endParaRPr lang="en-US" sz="1800" dirty="0"/>
          </a:p>
          <a:p>
            <a:pPr marL="0" lvl="0" indent="0">
              <a:buNone/>
            </a:pPr>
            <a:endParaRPr lang="en-US" sz="12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30</a:t>
            </a:fld>
            <a:endParaRPr/>
          </a:p>
        </p:txBody>
      </p:sp>
    </p:spTree>
    <p:extLst>
      <p:ext uri="{BB962C8B-B14F-4D97-AF65-F5344CB8AC3E}">
        <p14:creationId xmlns:p14="http://schemas.microsoft.com/office/powerpoint/2010/main" val="812261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874410" cy="856800"/>
          </a:xfrm>
          <a:prstGeom prst="rect">
            <a:avLst/>
          </a:prstGeom>
        </p:spPr>
        <p:txBody>
          <a:bodyPr spcFirstLastPara="1" wrap="square" lIns="0" tIns="0" rIns="0" bIns="0" anchor="b" anchorCtr="0">
            <a:noAutofit/>
          </a:bodyPr>
          <a:lstStyle/>
          <a:p>
            <a:r>
              <a:rPr lang="en-US" dirty="0">
                <a:latin typeface="Century "/>
              </a:rPr>
              <a:t>2.7  </a:t>
            </a:r>
            <a:r>
              <a:rPr lang="en-US" dirty="0"/>
              <a:t>Initializing Two-Dimensional Arrays</a:t>
            </a:r>
            <a:endParaRPr lang="en-US" dirty="0">
              <a:latin typeface="Century "/>
            </a:endParaRP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err="1"/>
              <a:t>Multidimensioned</a:t>
            </a:r>
            <a:r>
              <a:rPr lang="en-US" dirty="0"/>
              <a:t> arrays may be initialized by specifying bracketed values for each row.</a:t>
            </a:r>
          </a:p>
          <a:p>
            <a:pPr lvl="0"/>
            <a:r>
              <a:rPr lang="en-US" dirty="0"/>
              <a:t>Following is an array with 3 rows and each row have 4 columns. </a:t>
            </a:r>
          </a:p>
          <a:p>
            <a:pPr lvl="0"/>
            <a:endParaRPr lang="en-US" dirty="0"/>
          </a:p>
          <a:p>
            <a:pPr lvl="0"/>
            <a:endParaRPr lang="en-US" dirty="0"/>
          </a:p>
          <a:p>
            <a:pPr lvl="0"/>
            <a:endParaRPr lang="en-US" dirty="0"/>
          </a:p>
          <a:p>
            <a:pPr lvl="0"/>
            <a:endParaRPr lang="en-US" dirty="0"/>
          </a:p>
          <a:p>
            <a:pPr lvl="0"/>
            <a:endParaRPr lang="en-US" dirty="0"/>
          </a:p>
          <a:p>
            <a:pPr lvl="0"/>
            <a:endParaRPr lang="en-US" sz="1800" dirty="0"/>
          </a:p>
          <a:p>
            <a:endParaRPr lang="en-US" sz="1800" dirty="0"/>
          </a:p>
          <a:p>
            <a:pPr marL="0" lvl="0" indent="0">
              <a:buNone/>
            </a:pPr>
            <a:endParaRPr lang="en-US" sz="12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31</a:t>
            </a:fld>
            <a:endParaRPr/>
          </a:p>
        </p:txBody>
      </p:sp>
      <p:pic>
        <p:nvPicPr>
          <p:cNvPr id="2" name="Picture 1">
            <a:extLst>
              <a:ext uri="{FF2B5EF4-FFF2-40B4-BE49-F238E27FC236}">
                <a16:creationId xmlns:a16="http://schemas.microsoft.com/office/drawing/2014/main" id="{D5986627-AD03-4D73-9D95-21CCAC3F500F}"/>
              </a:ext>
            </a:extLst>
          </p:cNvPr>
          <p:cNvPicPr>
            <a:picLocks noChangeAspect="1"/>
          </p:cNvPicPr>
          <p:nvPr/>
        </p:nvPicPr>
        <p:blipFill>
          <a:blip r:embed="rId3"/>
          <a:stretch>
            <a:fillRect/>
          </a:stretch>
        </p:blipFill>
        <p:spPr>
          <a:xfrm>
            <a:off x="1114249" y="2951312"/>
            <a:ext cx="6099777" cy="932688"/>
          </a:xfrm>
          <a:prstGeom prst="rect">
            <a:avLst/>
          </a:prstGeom>
        </p:spPr>
      </p:pic>
    </p:spTree>
    <p:extLst>
      <p:ext uri="{BB962C8B-B14F-4D97-AF65-F5344CB8AC3E}">
        <p14:creationId xmlns:p14="http://schemas.microsoft.com/office/powerpoint/2010/main" val="5438868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874410" cy="856800"/>
          </a:xfrm>
          <a:prstGeom prst="rect">
            <a:avLst/>
          </a:prstGeom>
        </p:spPr>
        <p:txBody>
          <a:bodyPr spcFirstLastPara="1" wrap="square" lIns="0" tIns="0" rIns="0" bIns="0" anchor="b" anchorCtr="0">
            <a:noAutofit/>
          </a:bodyPr>
          <a:lstStyle/>
          <a:p>
            <a:r>
              <a:rPr lang="en-US" dirty="0">
                <a:latin typeface="Century "/>
              </a:rPr>
              <a:t>2.7  </a:t>
            </a:r>
            <a:r>
              <a:rPr lang="en-US" dirty="0"/>
              <a:t>Initializing Two-Dimensional Arrays</a:t>
            </a:r>
            <a:endParaRPr lang="en-US" dirty="0">
              <a:latin typeface="Century "/>
            </a:endParaRP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The nested braces, which indicate the intended row, are optional. </a:t>
            </a:r>
          </a:p>
          <a:p>
            <a:pPr lvl="0"/>
            <a:r>
              <a:rPr lang="en-US" dirty="0"/>
              <a:t>The following initialization is equivalent to previous example: </a:t>
            </a:r>
          </a:p>
          <a:p>
            <a:pPr lvl="0"/>
            <a:endParaRPr lang="en-US" dirty="0"/>
          </a:p>
          <a:p>
            <a:pPr lvl="0"/>
            <a:endParaRPr lang="en-US" dirty="0"/>
          </a:p>
          <a:p>
            <a:pPr lvl="0"/>
            <a:endParaRPr lang="en-US" dirty="0"/>
          </a:p>
          <a:p>
            <a:pPr lvl="0"/>
            <a:endParaRPr lang="en-US" dirty="0"/>
          </a:p>
          <a:p>
            <a:pPr lvl="0"/>
            <a:endParaRPr lang="en-US" dirty="0"/>
          </a:p>
          <a:p>
            <a:pPr lvl="0"/>
            <a:endParaRPr lang="en-US" sz="1800" dirty="0"/>
          </a:p>
          <a:p>
            <a:endParaRPr lang="en-US" sz="1800" dirty="0"/>
          </a:p>
          <a:p>
            <a:pPr marL="0" lvl="0" indent="0">
              <a:buNone/>
            </a:pPr>
            <a:endParaRPr lang="en-US" sz="12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32</a:t>
            </a:fld>
            <a:endParaRPr/>
          </a:p>
        </p:txBody>
      </p:sp>
      <p:pic>
        <p:nvPicPr>
          <p:cNvPr id="3" name="Picture 2">
            <a:extLst>
              <a:ext uri="{FF2B5EF4-FFF2-40B4-BE49-F238E27FC236}">
                <a16:creationId xmlns:a16="http://schemas.microsoft.com/office/drawing/2014/main" id="{A8193825-CE3E-45D6-B5B0-962DCBC0DA13}"/>
              </a:ext>
            </a:extLst>
          </p:cNvPr>
          <p:cNvPicPr>
            <a:picLocks noChangeAspect="1"/>
          </p:cNvPicPr>
          <p:nvPr/>
        </p:nvPicPr>
        <p:blipFill>
          <a:blip r:embed="rId3"/>
          <a:stretch>
            <a:fillRect/>
          </a:stretch>
        </p:blipFill>
        <p:spPr>
          <a:xfrm>
            <a:off x="962946" y="3323794"/>
            <a:ext cx="6099777" cy="219456"/>
          </a:xfrm>
          <a:prstGeom prst="rect">
            <a:avLst/>
          </a:prstGeom>
        </p:spPr>
      </p:pic>
    </p:spTree>
    <p:extLst>
      <p:ext uri="{BB962C8B-B14F-4D97-AF65-F5344CB8AC3E}">
        <p14:creationId xmlns:p14="http://schemas.microsoft.com/office/powerpoint/2010/main" val="33005190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5650664" cy="856800"/>
          </a:xfrm>
          <a:prstGeom prst="rect">
            <a:avLst/>
          </a:prstGeom>
        </p:spPr>
        <p:txBody>
          <a:bodyPr spcFirstLastPara="1" wrap="square" lIns="0" tIns="0" rIns="0" bIns="0" anchor="b" anchorCtr="0">
            <a:noAutofit/>
          </a:bodyPr>
          <a:lstStyle/>
          <a:p>
            <a:r>
              <a:rPr lang="en-US" dirty="0">
                <a:latin typeface="Century "/>
              </a:rPr>
              <a:t>2.8 </a:t>
            </a:r>
            <a:r>
              <a:rPr lang="en-US" dirty="0"/>
              <a:t>Accessing Two-Dimensional Array Elements </a:t>
            </a:r>
            <a:br>
              <a:rPr lang="en-US" dirty="0"/>
            </a:br>
            <a:endParaRPr lang="en-US" dirty="0">
              <a:latin typeface="Century "/>
            </a:endParaRP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An element in 2-dimensional array is accessed by using the subscripts, i.e., row index and column index of the array. </a:t>
            </a:r>
          </a:p>
          <a:p>
            <a:pPr lvl="0"/>
            <a:r>
              <a:rPr lang="en-US" dirty="0"/>
              <a:t>For example: </a:t>
            </a:r>
          </a:p>
          <a:p>
            <a:pPr lvl="0"/>
            <a:endParaRPr lang="en-US" dirty="0"/>
          </a:p>
          <a:p>
            <a:r>
              <a:rPr lang="en-US" dirty="0"/>
              <a:t>The above statement will take 4th element from the 3rd row of the array</a:t>
            </a:r>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sz="1800" dirty="0"/>
          </a:p>
          <a:p>
            <a:endParaRPr lang="en-US" sz="1800" dirty="0"/>
          </a:p>
          <a:p>
            <a:pPr marL="0" lvl="0" indent="0">
              <a:buNone/>
            </a:pPr>
            <a:endParaRPr lang="en-US" sz="12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33</a:t>
            </a:fld>
            <a:endParaRPr/>
          </a:p>
        </p:txBody>
      </p:sp>
      <p:pic>
        <p:nvPicPr>
          <p:cNvPr id="2" name="Picture 1">
            <a:extLst>
              <a:ext uri="{FF2B5EF4-FFF2-40B4-BE49-F238E27FC236}">
                <a16:creationId xmlns:a16="http://schemas.microsoft.com/office/drawing/2014/main" id="{64BB1948-CCC5-4F78-AD62-A745F3C5E629}"/>
              </a:ext>
            </a:extLst>
          </p:cNvPr>
          <p:cNvPicPr>
            <a:picLocks noChangeAspect="1"/>
          </p:cNvPicPr>
          <p:nvPr/>
        </p:nvPicPr>
        <p:blipFill>
          <a:blip r:embed="rId3"/>
          <a:stretch>
            <a:fillRect/>
          </a:stretch>
        </p:blipFill>
        <p:spPr>
          <a:xfrm>
            <a:off x="1015573" y="2616022"/>
            <a:ext cx="6099777" cy="219456"/>
          </a:xfrm>
          <a:prstGeom prst="rect">
            <a:avLst/>
          </a:prstGeom>
        </p:spPr>
      </p:pic>
    </p:spTree>
    <p:extLst>
      <p:ext uri="{BB962C8B-B14F-4D97-AF65-F5344CB8AC3E}">
        <p14:creationId xmlns:p14="http://schemas.microsoft.com/office/powerpoint/2010/main" val="1819438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5650664" cy="856800"/>
          </a:xfrm>
          <a:prstGeom prst="rect">
            <a:avLst/>
          </a:prstGeom>
        </p:spPr>
        <p:txBody>
          <a:bodyPr spcFirstLastPara="1" wrap="square" lIns="0" tIns="0" rIns="0" bIns="0" anchor="b" anchorCtr="0">
            <a:noAutofit/>
          </a:bodyPr>
          <a:lstStyle/>
          <a:p>
            <a:r>
              <a:rPr lang="en-US" dirty="0">
                <a:latin typeface="Century "/>
              </a:rPr>
              <a:t>2.8 </a:t>
            </a:r>
            <a:r>
              <a:rPr lang="en-US" dirty="0"/>
              <a:t>Accessing Two-Dimensional Array Elements </a:t>
            </a:r>
            <a:br>
              <a:rPr lang="en-US" dirty="0"/>
            </a:br>
            <a:endParaRPr lang="en-US" dirty="0">
              <a:latin typeface="Century "/>
            </a:endParaRP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sz="1800" dirty="0"/>
          </a:p>
          <a:p>
            <a:endParaRPr lang="en-US" sz="1800" dirty="0"/>
          </a:p>
          <a:p>
            <a:pPr marL="0" lvl="0" indent="0">
              <a:buNone/>
            </a:pPr>
            <a:endParaRPr lang="en-US" sz="12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34</a:t>
            </a:fld>
            <a:endParaRPr/>
          </a:p>
        </p:txBody>
      </p:sp>
      <p:pic>
        <p:nvPicPr>
          <p:cNvPr id="3" name="Picture 2">
            <a:extLst>
              <a:ext uri="{FF2B5EF4-FFF2-40B4-BE49-F238E27FC236}">
                <a16:creationId xmlns:a16="http://schemas.microsoft.com/office/drawing/2014/main" id="{32A19103-5ACF-4D2A-825B-0664CEE6C574}"/>
              </a:ext>
            </a:extLst>
          </p:cNvPr>
          <p:cNvPicPr>
            <a:picLocks noChangeAspect="1"/>
          </p:cNvPicPr>
          <p:nvPr/>
        </p:nvPicPr>
        <p:blipFill>
          <a:blip r:embed="rId3"/>
          <a:stretch>
            <a:fillRect/>
          </a:stretch>
        </p:blipFill>
        <p:spPr>
          <a:xfrm>
            <a:off x="1598511" y="1197628"/>
            <a:ext cx="5946977" cy="3261360"/>
          </a:xfrm>
          <a:prstGeom prst="rect">
            <a:avLst/>
          </a:prstGeom>
        </p:spPr>
      </p:pic>
    </p:spTree>
    <p:extLst>
      <p:ext uri="{BB962C8B-B14F-4D97-AF65-F5344CB8AC3E}">
        <p14:creationId xmlns:p14="http://schemas.microsoft.com/office/powerpoint/2010/main" val="816070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5650664" cy="856800"/>
          </a:xfrm>
          <a:prstGeom prst="rect">
            <a:avLst/>
          </a:prstGeom>
        </p:spPr>
        <p:txBody>
          <a:bodyPr spcFirstLastPara="1" wrap="square" lIns="0" tIns="0" rIns="0" bIns="0" anchor="b" anchorCtr="0">
            <a:noAutofit/>
          </a:bodyPr>
          <a:lstStyle/>
          <a:p>
            <a:r>
              <a:rPr lang="en-US" dirty="0">
                <a:latin typeface="Century "/>
              </a:rPr>
              <a:t>2.8 </a:t>
            </a:r>
            <a:r>
              <a:rPr lang="en-US" dirty="0"/>
              <a:t>Accessing Two-Dimensional Array Elements </a:t>
            </a:r>
            <a:br>
              <a:rPr lang="en-US" dirty="0"/>
            </a:br>
            <a:endParaRPr lang="en-US" dirty="0">
              <a:latin typeface="Century "/>
            </a:endParaRP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When the above code is compiled and executed, it produces the following result:</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35</a:t>
            </a:fld>
            <a:endParaRPr/>
          </a:p>
        </p:txBody>
      </p:sp>
      <p:pic>
        <p:nvPicPr>
          <p:cNvPr id="3" name="Picture 2">
            <a:extLst>
              <a:ext uri="{FF2B5EF4-FFF2-40B4-BE49-F238E27FC236}">
                <a16:creationId xmlns:a16="http://schemas.microsoft.com/office/drawing/2014/main" id="{2AD57727-EC3B-4AA8-AEAB-54CE8FB2FBAC}"/>
              </a:ext>
            </a:extLst>
          </p:cNvPr>
          <p:cNvPicPr>
            <a:picLocks noChangeAspect="1"/>
          </p:cNvPicPr>
          <p:nvPr/>
        </p:nvPicPr>
        <p:blipFill>
          <a:blip r:embed="rId3"/>
          <a:stretch>
            <a:fillRect/>
          </a:stretch>
        </p:blipFill>
        <p:spPr>
          <a:xfrm>
            <a:off x="1456326" y="2448284"/>
            <a:ext cx="6099777" cy="1825752"/>
          </a:xfrm>
          <a:prstGeom prst="rect">
            <a:avLst/>
          </a:prstGeom>
        </p:spPr>
      </p:pic>
    </p:spTree>
    <p:extLst>
      <p:ext uri="{BB962C8B-B14F-4D97-AF65-F5344CB8AC3E}">
        <p14:creationId xmlns:p14="http://schemas.microsoft.com/office/powerpoint/2010/main" val="42404755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5650664" cy="856800"/>
          </a:xfrm>
          <a:prstGeom prst="rect">
            <a:avLst/>
          </a:prstGeom>
        </p:spPr>
        <p:txBody>
          <a:bodyPr spcFirstLastPara="1" wrap="square" lIns="0" tIns="0" rIns="0" bIns="0" anchor="b" anchorCtr="0">
            <a:noAutofit/>
          </a:bodyPr>
          <a:lstStyle/>
          <a:p>
            <a:r>
              <a:rPr lang="en-US" dirty="0">
                <a:latin typeface="Century "/>
              </a:rPr>
              <a:t>2.9 </a:t>
            </a:r>
            <a:r>
              <a:rPr lang="en-US" dirty="0"/>
              <a:t>Pointer to an Array</a:t>
            </a:r>
            <a:br>
              <a:rPr lang="en-US" dirty="0"/>
            </a:br>
            <a:endParaRPr lang="en-US" dirty="0">
              <a:latin typeface="Century "/>
            </a:endParaRP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An array name is a constant pointer to the first element of the array. Therefore, in the declaration: </a:t>
            </a:r>
          </a:p>
          <a:p>
            <a:pPr lvl="0"/>
            <a:endParaRPr lang="en-US" dirty="0"/>
          </a:p>
          <a:p>
            <a:pPr lvl="0"/>
            <a:r>
              <a:rPr lang="en-US" dirty="0"/>
              <a:t>balance is a pointer to &amp;balance[0], which is the address of the first element of the array balance. </a:t>
            </a:r>
          </a:p>
          <a:p>
            <a:pPr lvl="0"/>
            <a:r>
              <a:rPr lang="en-US" dirty="0"/>
              <a:t>Thus, the following program fragment assigns p the address of the first element of balance: </a:t>
            </a:r>
          </a:p>
          <a:p>
            <a:pPr lvl="0"/>
            <a:endParaRPr lang="en-US" dirty="0"/>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36</a:t>
            </a:fld>
            <a:endParaRPr/>
          </a:p>
        </p:txBody>
      </p:sp>
      <p:pic>
        <p:nvPicPr>
          <p:cNvPr id="2" name="Picture 1">
            <a:extLst>
              <a:ext uri="{FF2B5EF4-FFF2-40B4-BE49-F238E27FC236}">
                <a16:creationId xmlns:a16="http://schemas.microsoft.com/office/drawing/2014/main" id="{4F5E6DF5-89C9-4834-84F9-F7D0FECE5D6D}"/>
              </a:ext>
            </a:extLst>
          </p:cNvPr>
          <p:cNvPicPr>
            <a:picLocks noChangeAspect="1"/>
          </p:cNvPicPr>
          <p:nvPr/>
        </p:nvPicPr>
        <p:blipFill>
          <a:blip r:embed="rId3"/>
          <a:stretch>
            <a:fillRect/>
          </a:stretch>
        </p:blipFill>
        <p:spPr>
          <a:xfrm>
            <a:off x="1377386" y="2218620"/>
            <a:ext cx="6099777" cy="219456"/>
          </a:xfrm>
          <a:prstGeom prst="rect">
            <a:avLst/>
          </a:prstGeom>
        </p:spPr>
      </p:pic>
      <p:pic>
        <p:nvPicPr>
          <p:cNvPr id="4" name="Picture 3">
            <a:extLst>
              <a:ext uri="{FF2B5EF4-FFF2-40B4-BE49-F238E27FC236}">
                <a16:creationId xmlns:a16="http://schemas.microsoft.com/office/drawing/2014/main" id="{9A410D81-B01F-4D75-828C-DAF2F88688D4}"/>
              </a:ext>
            </a:extLst>
          </p:cNvPr>
          <p:cNvPicPr>
            <a:picLocks noChangeAspect="1"/>
          </p:cNvPicPr>
          <p:nvPr/>
        </p:nvPicPr>
        <p:blipFill>
          <a:blip r:embed="rId4"/>
          <a:stretch>
            <a:fillRect/>
          </a:stretch>
        </p:blipFill>
        <p:spPr>
          <a:xfrm>
            <a:off x="1522111" y="4275446"/>
            <a:ext cx="6099777" cy="755904"/>
          </a:xfrm>
          <a:prstGeom prst="rect">
            <a:avLst/>
          </a:prstGeom>
        </p:spPr>
      </p:pic>
    </p:spTree>
    <p:extLst>
      <p:ext uri="{BB962C8B-B14F-4D97-AF65-F5344CB8AC3E}">
        <p14:creationId xmlns:p14="http://schemas.microsoft.com/office/powerpoint/2010/main" val="16777379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5650664" cy="856800"/>
          </a:xfrm>
          <a:prstGeom prst="rect">
            <a:avLst/>
          </a:prstGeom>
        </p:spPr>
        <p:txBody>
          <a:bodyPr spcFirstLastPara="1" wrap="square" lIns="0" tIns="0" rIns="0" bIns="0" anchor="b" anchorCtr="0">
            <a:noAutofit/>
          </a:bodyPr>
          <a:lstStyle/>
          <a:p>
            <a:r>
              <a:rPr lang="en-US" dirty="0">
                <a:latin typeface="Century "/>
              </a:rPr>
              <a:t>2.9 </a:t>
            </a:r>
            <a:r>
              <a:rPr lang="en-US" dirty="0"/>
              <a:t>Pointer to an Array</a:t>
            </a:r>
            <a:br>
              <a:rPr lang="en-US" dirty="0"/>
            </a:br>
            <a:endParaRPr lang="en-US" dirty="0">
              <a:latin typeface="Century "/>
            </a:endParaRP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It is legal to use array names as constant pointers, and vice versa. Therefore, *(balance + 4) is a legitimate way of accessing the data at balance[4].</a:t>
            </a:r>
          </a:p>
          <a:p>
            <a:pPr lvl="0"/>
            <a:r>
              <a:rPr lang="en-US" dirty="0"/>
              <a:t>Once you store the address of first element in p, you can access array elements using *p, *(p+1), *(p+2) and so on. </a:t>
            </a:r>
          </a:p>
          <a:p>
            <a:pPr lvl="0"/>
            <a:endParaRPr lang="en-US" dirty="0"/>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37</a:t>
            </a:fld>
            <a:endParaRPr/>
          </a:p>
        </p:txBody>
      </p:sp>
    </p:spTree>
    <p:extLst>
      <p:ext uri="{BB962C8B-B14F-4D97-AF65-F5344CB8AC3E}">
        <p14:creationId xmlns:p14="http://schemas.microsoft.com/office/powerpoint/2010/main" val="41188566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5650664" cy="856800"/>
          </a:xfrm>
          <a:prstGeom prst="rect">
            <a:avLst/>
          </a:prstGeom>
        </p:spPr>
        <p:txBody>
          <a:bodyPr spcFirstLastPara="1" wrap="square" lIns="0" tIns="0" rIns="0" bIns="0" anchor="b" anchorCtr="0">
            <a:noAutofit/>
          </a:bodyPr>
          <a:lstStyle/>
          <a:p>
            <a:r>
              <a:rPr lang="en-US" dirty="0">
                <a:latin typeface="Century "/>
              </a:rPr>
              <a:t>2.9 </a:t>
            </a:r>
            <a:r>
              <a:rPr lang="en-US" dirty="0"/>
              <a:t>Pointer to an Array</a:t>
            </a:r>
            <a:br>
              <a:rPr lang="en-US" dirty="0"/>
            </a:br>
            <a:endParaRPr lang="en-US" dirty="0">
              <a:latin typeface="Century "/>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38</a:t>
            </a:fld>
            <a:endParaRPr/>
          </a:p>
        </p:txBody>
      </p:sp>
      <p:pic>
        <p:nvPicPr>
          <p:cNvPr id="2" name="Picture 1">
            <a:extLst>
              <a:ext uri="{FF2B5EF4-FFF2-40B4-BE49-F238E27FC236}">
                <a16:creationId xmlns:a16="http://schemas.microsoft.com/office/drawing/2014/main" id="{16FBA8C2-4384-446C-B1DA-6F70DB045861}"/>
              </a:ext>
            </a:extLst>
          </p:cNvPr>
          <p:cNvPicPr>
            <a:picLocks noChangeAspect="1"/>
          </p:cNvPicPr>
          <p:nvPr/>
        </p:nvPicPr>
        <p:blipFill>
          <a:blip r:embed="rId3"/>
          <a:stretch>
            <a:fillRect/>
          </a:stretch>
        </p:blipFill>
        <p:spPr>
          <a:xfrm>
            <a:off x="2277766" y="1230230"/>
            <a:ext cx="4588468" cy="3913270"/>
          </a:xfrm>
          <a:prstGeom prst="rect">
            <a:avLst/>
          </a:prstGeom>
        </p:spPr>
      </p:pic>
    </p:spTree>
    <p:extLst>
      <p:ext uri="{BB962C8B-B14F-4D97-AF65-F5344CB8AC3E}">
        <p14:creationId xmlns:p14="http://schemas.microsoft.com/office/powerpoint/2010/main" val="37379676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5650664" cy="856800"/>
          </a:xfrm>
          <a:prstGeom prst="rect">
            <a:avLst/>
          </a:prstGeom>
        </p:spPr>
        <p:txBody>
          <a:bodyPr spcFirstLastPara="1" wrap="square" lIns="0" tIns="0" rIns="0" bIns="0" anchor="b" anchorCtr="0">
            <a:noAutofit/>
          </a:bodyPr>
          <a:lstStyle/>
          <a:p>
            <a:r>
              <a:rPr lang="en-US" dirty="0">
                <a:latin typeface="Century "/>
              </a:rPr>
              <a:t>2.9 </a:t>
            </a:r>
            <a:r>
              <a:rPr lang="en-US" dirty="0"/>
              <a:t>Pointer to an Array</a:t>
            </a:r>
            <a:br>
              <a:rPr lang="en-US" dirty="0"/>
            </a:br>
            <a:endParaRPr lang="en-US" dirty="0">
              <a:latin typeface="Century "/>
            </a:endParaRP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In the above example, p is a pointer to double which means it can store address of a variable of double type. </a:t>
            </a:r>
          </a:p>
          <a:p>
            <a:pPr lvl="0"/>
            <a:r>
              <a:rPr lang="en-US" dirty="0"/>
              <a:t>Once we have address in p, then *p will give us value available at the address stored in p, as we have shown in the above example. </a:t>
            </a:r>
          </a:p>
          <a:p>
            <a:pPr lvl="0"/>
            <a:endParaRPr lang="en-US" dirty="0"/>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39</a:t>
            </a:fld>
            <a:endParaRPr/>
          </a:p>
        </p:txBody>
      </p:sp>
    </p:spTree>
    <p:extLst>
      <p:ext uri="{BB962C8B-B14F-4D97-AF65-F5344CB8AC3E}">
        <p14:creationId xmlns:p14="http://schemas.microsoft.com/office/powerpoint/2010/main" val="2389208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1.1 Math Operations In C++</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pPr lvl="0"/>
            <a:r>
              <a:rPr lang="en-US" dirty="0"/>
              <a:t>In addition to the various functions you can create, C++ also includes some useful functions you can use. </a:t>
            </a:r>
          </a:p>
          <a:p>
            <a:pPr lvl="0"/>
            <a:r>
              <a:rPr lang="en-US" dirty="0"/>
              <a:t>These functions are available in standard C and C++ libraries and called built-in functions. </a:t>
            </a:r>
          </a:p>
          <a:p>
            <a:pPr lvl="0"/>
            <a:r>
              <a:rPr lang="en-US" dirty="0"/>
              <a:t>These are functions that can be included in your program and then use. C++ has a rich set of mathematical operations, which can be performed on various numbers. </a:t>
            </a:r>
          </a:p>
          <a:p>
            <a:endParaRPr lang="en-US" dirty="0"/>
          </a:p>
        </p:txBody>
      </p:sp>
    </p:spTree>
    <p:extLst>
      <p:ext uri="{BB962C8B-B14F-4D97-AF65-F5344CB8AC3E}">
        <p14:creationId xmlns:p14="http://schemas.microsoft.com/office/powerpoint/2010/main" val="34939707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5650664" cy="856800"/>
          </a:xfrm>
          <a:prstGeom prst="rect">
            <a:avLst/>
          </a:prstGeom>
        </p:spPr>
        <p:txBody>
          <a:bodyPr spcFirstLastPara="1" wrap="square" lIns="0" tIns="0" rIns="0" bIns="0" anchor="b" anchorCtr="0">
            <a:noAutofit/>
          </a:bodyPr>
          <a:lstStyle/>
          <a:p>
            <a:r>
              <a:rPr lang="en-US" dirty="0">
                <a:latin typeface="Century "/>
              </a:rPr>
              <a:t>2.9 </a:t>
            </a:r>
            <a:r>
              <a:rPr lang="en-US" dirty="0"/>
              <a:t>Pointer to an Array</a:t>
            </a:r>
            <a:br>
              <a:rPr lang="en-US" dirty="0"/>
            </a:br>
            <a:endParaRPr lang="en-US" dirty="0">
              <a:latin typeface="Century "/>
            </a:endParaRP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When the above code is compiled and executed, it produces the following result: </a:t>
            </a:r>
          </a:p>
          <a:p>
            <a:pPr lvl="0"/>
            <a:endParaRPr lang="en-US" dirty="0"/>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40</a:t>
            </a:fld>
            <a:endParaRPr/>
          </a:p>
        </p:txBody>
      </p:sp>
      <p:pic>
        <p:nvPicPr>
          <p:cNvPr id="2" name="Picture 1">
            <a:extLst>
              <a:ext uri="{FF2B5EF4-FFF2-40B4-BE49-F238E27FC236}">
                <a16:creationId xmlns:a16="http://schemas.microsoft.com/office/drawing/2014/main" id="{CF4B1F70-D8E6-4A81-AC32-FB5F6675E999}"/>
              </a:ext>
            </a:extLst>
          </p:cNvPr>
          <p:cNvPicPr>
            <a:picLocks noChangeAspect="1"/>
          </p:cNvPicPr>
          <p:nvPr/>
        </p:nvPicPr>
        <p:blipFill>
          <a:blip r:embed="rId3"/>
          <a:stretch>
            <a:fillRect/>
          </a:stretch>
        </p:blipFill>
        <p:spPr>
          <a:xfrm>
            <a:off x="1423435" y="2201656"/>
            <a:ext cx="6099777" cy="1990344"/>
          </a:xfrm>
          <a:prstGeom prst="rect">
            <a:avLst/>
          </a:prstGeom>
        </p:spPr>
      </p:pic>
    </p:spTree>
    <p:extLst>
      <p:ext uri="{BB962C8B-B14F-4D97-AF65-F5344CB8AC3E}">
        <p14:creationId xmlns:p14="http://schemas.microsoft.com/office/powerpoint/2010/main" val="40580806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5650664" cy="856800"/>
          </a:xfrm>
          <a:prstGeom prst="rect">
            <a:avLst/>
          </a:prstGeom>
        </p:spPr>
        <p:txBody>
          <a:bodyPr spcFirstLastPara="1" wrap="square" lIns="0" tIns="0" rIns="0" bIns="0" anchor="b" anchorCtr="0">
            <a:noAutofit/>
          </a:bodyPr>
          <a:lstStyle/>
          <a:p>
            <a:r>
              <a:rPr lang="en-US" dirty="0">
                <a:latin typeface="Century "/>
              </a:rPr>
              <a:t>2.10 </a:t>
            </a:r>
            <a:r>
              <a:rPr lang="en-US" dirty="0"/>
              <a:t>Passing Arrays to Functions </a:t>
            </a:r>
            <a:br>
              <a:rPr lang="en-US" dirty="0"/>
            </a:br>
            <a:endParaRPr lang="en-US" dirty="0">
              <a:latin typeface="Century "/>
            </a:endParaRP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C++ does not allow to pass an entire array as an argument to a function. </a:t>
            </a:r>
          </a:p>
          <a:p>
            <a:pPr lvl="0"/>
            <a:r>
              <a:rPr lang="en-US" dirty="0"/>
              <a:t>However, You can pass a pointer to an array by specifying the array's name without an index. </a:t>
            </a:r>
          </a:p>
          <a:p>
            <a:pPr lvl="0"/>
            <a:r>
              <a:rPr lang="en-US" dirty="0"/>
              <a:t>If you want to pass a single-dimension array as an argument in a function, you would have to declare function formal parameter in one of following three ways and all three declaration methods produce similar results because each tells the compiler that an integer pointer is going to be received. </a:t>
            </a:r>
          </a:p>
          <a:p>
            <a:pPr lvl="0"/>
            <a:endParaRPr lang="en-US" dirty="0"/>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41</a:t>
            </a:fld>
            <a:endParaRPr/>
          </a:p>
        </p:txBody>
      </p:sp>
    </p:spTree>
    <p:extLst>
      <p:ext uri="{BB962C8B-B14F-4D97-AF65-F5344CB8AC3E}">
        <p14:creationId xmlns:p14="http://schemas.microsoft.com/office/powerpoint/2010/main" val="16005102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5650664" cy="856800"/>
          </a:xfrm>
          <a:prstGeom prst="rect">
            <a:avLst/>
          </a:prstGeom>
        </p:spPr>
        <p:txBody>
          <a:bodyPr spcFirstLastPara="1" wrap="square" lIns="0" tIns="0" rIns="0" bIns="0" anchor="b" anchorCtr="0">
            <a:noAutofit/>
          </a:bodyPr>
          <a:lstStyle/>
          <a:p>
            <a:r>
              <a:rPr lang="en-US" dirty="0">
                <a:latin typeface="Century "/>
              </a:rPr>
              <a:t>2.10 </a:t>
            </a:r>
            <a:r>
              <a:rPr lang="en-US" dirty="0"/>
              <a:t>Passing Arrays to Functions </a:t>
            </a:r>
            <a:br>
              <a:rPr lang="en-US" dirty="0"/>
            </a:br>
            <a:endParaRPr lang="en-US" dirty="0">
              <a:latin typeface="Century "/>
            </a:endParaRP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r>
              <a:rPr lang="en-US" dirty="0"/>
              <a:t>Method-1  : Formal parameters as a pointer as follows: </a:t>
            </a:r>
          </a:p>
          <a:p>
            <a:pPr marL="101600" indent="0">
              <a:buNone/>
            </a:pPr>
            <a:endParaRPr lang="en-US" dirty="0"/>
          </a:p>
          <a:p>
            <a:pPr lvl="0"/>
            <a:endParaRPr lang="en-US" dirty="0"/>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42</a:t>
            </a:fld>
            <a:endParaRPr/>
          </a:p>
        </p:txBody>
      </p:sp>
      <p:pic>
        <p:nvPicPr>
          <p:cNvPr id="2" name="Picture 1">
            <a:extLst>
              <a:ext uri="{FF2B5EF4-FFF2-40B4-BE49-F238E27FC236}">
                <a16:creationId xmlns:a16="http://schemas.microsoft.com/office/drawing/2014/main" id="{AC43137E-B9FE-42E5-A6D4-072F59B3E9DE}"/>
              </a:ext>
            </a:extLst>
          </p:cNvPr>
          <p:cNvPicPr>
            <a:picLocks noChangeAspect="1"/>
          </p:cNvPicPr>
          <p:nvPr/>
        </p:nvPicPr>
        <p:blipFill>
          <a:blip r:embed="rId3"/>
          <a:stretch>
            <a:fillRect/>
          </a:stretch>
        </p:blipFill>
        <p:spPr>
          <a:xfrm>
            <a:off x="1403700" y="2225999"/>
            <a:ext cx="6099777" cy="1112520"/>
          </a:xfrm>
          <a:prstGeom prst="rect">
            <a:avLst/>
          </a:prstGeom>
        </p:spPr>
      </p:pic>
    </p:spTree>
    <p:extLst>
      <p:ext uri="{BB962C8B-B14F-4D97-AF65-F5344CB8AC3E}">
        <p14:creationId xmlns:p14="http://schemas.microsoft.com/office/powerpoint/2010/main" val="32778348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5650664" cy="856800"/>
          </a:xfrm>
          <a:prstGeom prst="rect">
            <a:avLst/>
          </a:prstGeom>
        </p:spPr>
        <p:txBody>
          <a:bodyPr spcFirstLastPara="1" wrap="square" lIns="0" tIns="0" rIns="0" bIns="0" anchor="b" anchorCtr="0">
            <a:noAutofit/>
          </a:bodyPr>
          <a:lstStyle/>
          <a:p>
            <a:r>
              <a:rPr lang="en-US" dirty="0">
                <a:latin typeface="Century "/>
              </a:rPr>
              <a:t>2.10 </a:t>
            </a:r>
            <a:r>
              <a:rPr lang="en-US" dirty="0"/>
              <a:t>Passing Arrays to Functions </a:t>
            </a:r>
            <a:br>
              <a:rPr lang="en-US" dirty="0"/>
            </a:br>
            <a:endParaRPr lang="en-US" dirty="0">
              <a:latin typeface="Century "/>
            </a:endParaRP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r>
              <a:rPr lang="en-US" dirty="0"/>
              <a:t>Method-2 : Formal parameters as a sized array as follows: </a:t>
            </a:r>
          </a:p>
          <a:p>
            <a:pPr lvl="0"/>
            <a:endParaRPr lang="en-US" dirty="0"/>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43</a:t>
            </a:fld>
            <a:endParaRPr/>
          </a:p>
        </p:txBody>
      </p:sp>
      <p:pic>
        <p:nvPicPr>
          <p:cNvPr id="3" name="Picture 2">
            <a:extLst>
              <a:ext uri="{FF2B5EF4-FFF2-40B4-BE49-F238E27FC236}">
                <a16:creationId xmlns:a16="http://schemas.microsoft.com/office/drawing/2014/main" id="{AE368007-615A-4C79-B789-AA559FC38C13}"/>
              </a:ext>
            </a:extLst>
          </p:cNvPr>
          <p:cNvPicPr>
            <a:picLocks noChangeAspect="1"/>
          </p:cNvPicPr>
          <p:nvPr/>
        </p:nvPicPr>
        <p:blipFill>
          <a:blip r:embed="rId3"/>
          <a:stretch>
            <a:fillRect/>
          </a:stretch>
        </p:blipFill>
        <p:spPr>
          <a:xfrm>
            <a:off x="1258974" y="2172682"/>
            <a:ext cx="6099777" cy="1469136"/>
          </a:xfrm>
          <a:prstGeom prst="rect">
            <a:avLst/>
          </a:prstGeom>
        </p:spPr>
      </p:pic>
    </p:spTree>
    <p:extLst>
      <p:ext uri="{BB962C8B-B14F-4D97-AF65-F5344CB8AC3E}">
        <p14:creationId xmlns:p14="http://schemas.microsoft.com/office/powerpoint/2010/main" val="30034682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5650664" cy="856800"/>
          </a:xfrm>
          <a:prstGeom prst="rect">
            <a:avLst/>
          </a:prstGeom>
        </p:spPr>
        <p:txBody>
          <a:bodyPr spcFirstLastPara="1" wrap="square" lIns="0" tIns="0" rIns="0" bIns="0" anchor="b" anchorCtr="0">
            <a:noAutofit/>
          </a:bodyPr>
          <a:lstStyle/>
          <a:p>
            <a:r>
              <a:rPr lang="en-US" dirty="0">
                <a:latin typeface="Century "/>
              </a:rPr>
              <a:t>2.10 </a:t>
            </a:r>
            <a:r>
              <a:rPr lang="en-US" dirty="0"/>
              <a:t>Passing Arrays to Functions </a:t>
            </a:r>
            <a:br>
              <a:rPr lang="en-US" dirty="0"/>
            </a:br>
            <a:endParaRPr lang="en-US" dirty="0">
              <a:latin typeface="Century "/>
            </a:endParaRP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r>
              <a:rPr lang="en-US" dirty="0"/>
              <a:t>Method-3  : Formal parameters as an unsized array as follows: </a:t>
            </a:r>
          </a:p>
          <a:p>
            <a:pPr lvl="0"/>
            <a:endParaRPr lang="en-US" dirty="0"/>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44</a:t>
            </a:fld>
            <a:endParaRPr/>
          </a:p>
        </p:txBody>
      </p:sp>
      <p:pic>
        <p:nvPicPr>
          <p:cNvPr id="2" name="Picture 1">
            <a:extLst>
              <a:ext uri="{FF2B5EF4-FFF2-40B4-BE49-F238E27FC236}">
                <a16:creationId xmlns:a16="http://schemas.microsoft.com/office/drawing/2014/main" id="{ECB6175E-7BD2-4567-82BB-B4FCED258934}"/>
              </a:ext>
            </a:extLst>
          </p:cNvPr>
          <p:cNvPicPr>
            <a:picLocks noChangeAspect="1"/>
          </p:cNvPicPr>
          <p:nvPr/>
        </p:nvPicPr>
        <p:blipFill>
          <a:blip r:embed="rId3"/>
          <a:stretch>
            <a:fillRect/>
          </a:stretch>
        </p:blipFill>
        <p:spPr>
          <a:xfrm>
            <a:off x="1456327" y="2370725"/>
            <a:ext cx="6099777" cy="1112520"/>
          </a:xfrm>
          <a:prstGeom prst="rect">
            <a:avLst/>
          </a:prstGeom>
        </p:spPr>
      </p:pic>
    </p:spTree>
    <p:extLst>
      <p:ext uri="{BB962C8B-B14F-4D97-AF65-F5344CB8AC3E}">
        <p14:creationId xmlns:p14="http://schemas.microsoft.com/office/powerpoint/2010/main" val="18466029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5650664" cy="856800"/>
          </a:xfrm>
          <a:prstGeom prst="rect">
            <a:avLst/>
          </a:prstGeom>
        </p:spPr>
        <p:txBody>
          <a:bodyPr spcFirstLastPara="1" wrap="square" lIns="0" tIns="0" rIns="0" bIns="0" anchor="b" anchorCtr="0">
            <a:noAutofit/>
          </a:bodyPr>
          <a:lstStyle/>
          <a:p>
            <a:r>
              <a:rPr lang="en-US" dirty="0">
                <a:latin typeface="Century "/>
              </a:rPr>
              <a:t>2.10 </a:t>
            </a:r>
            <a:r>
              <a:rPr lang="en-US" dirty="0"/>
              <a:t>Passing Arrays to Functions </a:t>
            </a:r>
            <a:br>
              <a:rPr lang="en-US" dirty="0"/>
            </a:br>
            <a:endParaRPr lang="en-US" dirty="0">
              <a:latin typeface="Century "/>
            </a:endParaRP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r>
              <a:rPr lang="en-US" sz="1600" dirty="0"/>
              <a:t>Now, consider the following function, which will take an array as an argument along with another argument and based on the passed arguments, it will return average of the numbers passed through the array as follows: </a:t>
            </a:r>
          </a:p>
          <a:p>
            <a:pPr lvl="0"/>
            <a:endParaRPr lang="en-US" sz="1600" dirty="0"/>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45</a:t>
            </a:fld>
            <a:endParaRPr/>
          </a:p>
        </p:txBody>
      </p:sp>
      <p:pic>
        <p:nvPicPr>
          <p:cNvPr id="3" name="Picture 2">
            <a:extLst>
              <a:ext uri="{FF2B5EF4-FFF2-40B4-BE49-F238E27FC236}">
                <a16:creationId xmlns:a16="http://schemas.microsoft.com/office/drawing/2014/main" id="{26A6E3BA-536E-4690-A077-83E1A2D842A9}"/>
              </a:ext>
            </a:extLst>
          </p:cNvPr>
          <p:cNvPicPr>
            <a:picLocks noChangeAspect="1"/>
          </p:cNvPicPr>
          <p:nvPr/>
        </p:nvPicPr>
        <p:blipFill>
          <a:blip r:embed="rId3"/>
          <a:stretch>
            <a:fillRect/>
          </a:stretch>
        </p:blipFill>
        <p:spPr>
          <a:xfrm>
            <a:off x="1552462" y="2512864"/>
            <a:ext cx="5946977" cy="2535936"/>
          </a:xfrm>
          <a:prstGeom prst="rect">
            <a:avLst/>
          </a:prstGeom>
        </p:spPr>
      </p:pic>
    </p:spTree>
    <p:extLst>
      <p:ext uri="{BB962C8B-B14F-4D97-AF65-F5344CB8AC3E}">
        <p14:creationId xmlns:p14="http://schemas.microsoft.com/office/powerpoint/2010/main" val="40235993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5650664" cy="856800"/>
          </a:xfrm>
          <a:prstGeom prst="rect">
            <a:avLst/>
          </a:prstGeom>
        </p:spPr>
        <p:txBody>
          <a:bodyPr spcFirstLastPara="1" wrap="square" lIns="0" tIns="0" rIns="0" bIns="0" anchor="b" anchorCtr="0">
            <a:noAutofit/>
          </a:bodyPr>
          <a:lstStyle/>
          <a:p>
            <a:r>
              <a:rPr lang="en-US" dirty="0">
                <a:latin typeface="Century "/>
              </a:rPr>
              <a:t>2.10 </a:t>
            </a:r>
            <a:r>
              <a:rPr lang="en-US" dirty="0"/>
              <a:t>Passing Arrays to Functions </a:t>
            </a:r>
            <a:br>
              <a:rPr lang="en-US" dirty="0"/>
            </a:br>
            <a:endParaRPr lang="en-US" dirty="0">
              <a:latin typeface="Century "/>
            </a:endParaRP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Now, let us call the above function as follows: </a:t>
            </a:r>
          </a:p>
          <a:p>
            <a:pPr lvl="0"/>
            <a:endParaRPr lang="en-US" sz="1600" dirty="0"/>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46</a:t>
            </a:fld>
            <a:endParaRPr/>
          </a:p>
        </p:txBody>
      </p:sp>
      <p:pic>
        <p:nvPicPr>
          <p:cNvPr id="2" name="Picture 1">
            <a:extLst>
              <a:ext uri="{FF2B5EF4-FFF2-40B4-BE49-F238E27FC236}">
                <a16:creationId xmlns:a16="http://schemas.microsoft.com/office/drawing/2014/main" id="{F2E051BE-DC81-403C-BD23-8385A896DC5E}"/>
              </a:ext>
            </a:extLst>
          </p:cNvPr>
          <p:cNvPicPr>
            <a:picLocks noChangeAspect="1"/>
          </p:cNvPicPr>
          <p:nvPr/>
        </p:nvPicPr>
        <p:blipFill>
          <a:blip r:embed="rId3"/>
          <a:stretch>
            <a:fillRect/>
          </a:stretch>
        </p:blipFill>
        <p:spPr>
          <a:xfrm>
            <a:off x="2019414" y="1809190"/>
            <a:ext cx="5012797" cy="3206368"/>
          </a:xfrm>
          <a:prstGeom prst="rect">
            <a:avLst/>
          </a:prstGeom>
        </p:spPr>
      </p:pic>
    </p:spTree>
    <p:extLst>
      <p:ext uri="{BB962C8B-B14F-4D97-AF65-F5344CB8AC3E}">
        <p14:creationId xmlns:p14="http://schemas.microsoft.com/office/powerpoint/2010/main" val="42112907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5650664" cy="856800"/>
          </a:xfrm>
          <a:prstGeom prst="rect">
            <a:avLst/>
          </a:prstGeom>
        </p:spPr>
        <p:txBody>
          <a:bodyPr spcFirstLastPara="1" wrap="square" lIns="0" tIns="0" rIns="0" bIns="0" anchor="b" anchorCtr="0">
            <a:noAutofit/>
          </a:bodyPr>
          <a:lstStyle/>
          <a:p>
            <a:r>
              <a:rPr lang="en-US" dirty="0">
                <a:latin typeface="Century "/>
              </a:rPr>
              <a:t>2.10 </a:t>
            </a:r>
            <a:r>
              <a:rPr lang="en-US" dirty="0"/>
              <a:t>Passing Arrays to Functions </a:t>
            </a:r>
            <a:br>
              <a:rPr lang="en-US" dirty="0"/>
            </a:br>
            <a:endParaRPr lang="en-US" dirty="0">
              <a:latin typeface="Century "/>
            </a:endParaRP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As you can see, the length of the array doesn't matter as far as the function is concerned because C++ performs no bounds checking for the formal parameters. </a:t>
            </a:r>
          </a:p>
          <a:p>
            <a:pPr lvl="0"/>
            <a:endParaRPr lang="en-US" sz="1600" dirty="0"/>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47</a:t>
            </a:fld>
            <a:endParaRPr/>
          </a:p>
        </p:txBody>
      </p:sp>
    </p:spTree>
    <p:extLst>
      <p:ext uri="{BB962C8B-B14F-4D97-AF65-F5344CB8AC3E}">
        <p14:creationId xmlns:p14="http://schemas.microsoft.com/office/powerpoint/2010/main" val="24777628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5650664" cy="856800"/>
          </a:xfrm>
          <a:prstGeom prst="rect">
            <a:avLst/>
          </a:prstGeom>
        </p:spPr>
        <p:txBody>
          <a:bodyPr spcFirstLastPara="1" wrap="square" lIns="0" tIns="0" rIns="0" bIns="0" anchor="b" anchorCtr="0">
            <a:noAutofit/>
          </a:bodyPr>
          <a:lstStyle/>
          <a:p>
            <a:r>
              <a:rPr lang="en-US" dirty="0">
                <a:latin typeface="Century "/>
              </a:rPr>
              <a:t>2.11 </a:t>
            </a:r>
            <a:r>
              <a:rPr lang="en-US" dirty="0"/>
              <a:t>Return Array from Functions </a:t>
            </a:r>
            <a:br>
              <a:rPr lang="en-US" dirty="0"/>
            </a:br>
            <a:endParaRPr lang="en-US" dirty="0">
              <a:latin typeface="Century "/>
            </a:endParaRP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C++ does not allow to return an entire array as an argument to a function. </a:t>
            </a:r>
          </a:p>
          <a:p>
            <a:pPr lvl="0"/>
            <a:r>
              <a:rPr lang="en-US" dirty="0"/>
              <a:t>However, you can return a pointer to an array by specifying the array's name without an index. </a:t>
            </a:r>
          </a:p>
          <a:p>
            <a:pPr lvl="0"/>
            <a:endParaRPr lang="en-US" sz="1600" dirty="0"/>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48</a:t>
            </a:fld>
            <a:endParaRPr/>
          </a:p>
        </p:txBody>
      </p:sp>
    </p:spTree>
    <p:extLst>
      <p:ext uri="{BB962C8B-B14F-4D97-AF65-F5344CB8AC3E}">
        <p14:creationId xmlns:p14="http://schemas.microsoft.com/office/powerpoint/2010/main" val="15059054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5650664" cy="856800"/>
          </a:xfrm>
          <a:prstGeom prst="rect">
            <a:avLst/>
          </a:prstGeom>
        </p:spPr>
        <p:txBody>
          <a:bodyPr spcFirstLastPara="1" wrap="square" lIns="0" tIns="0" rIns="0" bIns="0" anchor="b" anchorCtr="0">
            <a:noAutofit/>
          </a:bodyPr>
          <a:lstStyle/>
          <a:p>
            <a:r>
              <a:rPr lang="en-US" dirty="0">
                <a:latin typeface="Century "/>
              </a:rPr>
              <a:t>2.11 </a:t>
            </a:r>
            <a:r>
              <a:rPr lang="en-US" dirty="0"/>
              <a:t>Return Array from Functions </a:t>
            </a:r>
            <a:br>
              <a:rPr lang="en-US" dirty="0"/>
            </a:br>
            <a:endParaRPr lang="en-US" dirty="0">
              <a:latin typeface="Century "/>
            </a:endParaRP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If you want to return a single-dimension array from a function, you would have to declare a function returning a pointer as in the following example: </a:t>
            </a:r>
          </a:p>
          <a:p>
            <a:pPr lvl="0"/>
            <a:endParaRPr lang="en-US" sz="1600" dirty="0"/>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49</a:t>
            </a:fld>
            <a:endParaRPr/>
          </a:p>
        </p:txBody>
      </p:sp>
      <p:pic>
        <p:nvPicPr>
          <p:cNvPr id="2" name="Picture 1">
            <a:extLst>
              <a:ext uri="{FF2B5EF4-FFF2-40B4-BE49-F238E27FC236}">
                <a16:creationId xmlns:a16="http://schemas.microsoft.com/office/drawing/2014/main" id="{CE34E4FB-22D7-4915-BADD-C0AD8B35CD05}"/>
              </a:ext>
            </a:extLst>
          </p:cNvPr>
          <p:cNvPicPr>
            <a:picLocks noChangeAspect="1"/>
          </p:cNvPicPr>
          <p:nvPr/>
        </p:nvPicPr>
        <p:blipFill>
          <a:blip r:embed="rId3"/>
          <a:stretch>
            <a:fillRect/>
          </a:stretch>
        </p:blipFill>
        <p:spPr>
          <a:xfrm>
            <a:off x="1436591" y="2657302"/>
            <a:ext cx="6099777" cy="1289304"/>
          </a:xfrm>
          <a:prstGeom prst="rect">
            <a:avLst/>
          </a:prstGeom>
        </p:spPr>
      </p:pic>
    </p:spTree>
    <p:extLst>
      <p:ext uri="{BB962C8B-B14F-4D97-AF65-F5344CB8AC3E}">
        <p14:creationId xmlns:p14="http://schemas.microsoft.com/office/powerpoint/2010/main" val="1920942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1.1 Math Operations In C++</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pPr lvl="0"/>
            <a:r>
              <a:rPr lang="en-US" dirty="0"/>
              <a:t>Following table lists down some useful built-in mathematical functions available in C++.</a:t>
            </a:r>
          </a:p>
          <a:p>
            <a:pPr lvl="0"/>
            <a:r>
              <a:rPr lang="en-US" dirty="0"/>
              <a:t>To utilize these functions you need to include the math header file &lt;</a:t>
            </a:r>
            <a:r>
              <a:rPr lang="en-US" dirty="0" err="1"/>
              <a:t>cmath</a:t>
            </a:r>
            <a:r>
              <a:rPr lang="en-US" dirty="0"/>
              <a:t>&gt;.</a:t>
            </a:r>
          </a:p>
          <a:p>
            <a:endParaRPr lang="en-US" dirty="0"/>
          </a:p>
        </p:txBody>
      </p:sp>
    </p:spTree>
    <p:extLst>
      <p:ext uri="{BB962C8B-B14F-4D97-AF65-F5344CB8AC3E}">
        <p14:creationId xmlns:p14="http://schemas.microsoft.com/office/powerpoint/2010/main" val="40781892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5650664" cy="856800"/>
          </a:xfrm>
          <a:prstGeom prst="rect">
            <a:avLst/>
          </a:prstGeom>
        </p:spPr>
        <p:txBody>
          <a:bodyPr spcFirstLastPara="1" wrap="square" lIns="0" tIns="0" rIns="0" bIns="0" anchor="b" anchorCtr="0">
            <a:noAutofit/>
          </a:bodyPr>
          <a:lstStyle/>
          <a:p>
            <a:r>
              <a:rPr lang="en-US" dirty="0">
                <a:latin typeface="Century "/>
              </a:rPr>
              <a:t>2.11 </a:t>
            </a:r>
            <a:r>
              <a:rPr lang="en-US" dirty="0"/>
              <a:t>Return Array from Functions </a:t>
            </a:r>
            <a:br>
              <a:rPr lang="en-US" dirty="0"/>
            </a:br>
            <a:endParaRPr lang="en-US" dirty="0">
              <a:latin typeface="Century "/>
            </a:endParaRP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Second point to remember is that C++ does not advocate to return the address of a local variable to outside of the function so you would have to define the local variable as static variable.</a:t>
            </a:r>
          </a:p>
          <a:p>
            <a:r>
              <a:rPr lang="en-US" dirty="0"/>
              <a:t>Now, consider the following function, which will generate 10 random numbers and return them using an array and call this function as follows: </a:t>
            </a:r>
          </a:p>
          <a:p>
            <a:pPr lvl="0"/>
            <a:endParaRPr lang="en-US" dirty="0"/>
          </a:p>
          <a:p>
            <a:pPr lvl="0"/>
            <a:endParaRPr lang="en-US" sz="1600" dirty="0"/>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50</a:t>
            </a:fld>
            <a:endParaRPr/>
          </a:p>
        </p:txBody>
      </p:sp>
    </p:spTree>
    <p:extLst>
      <p:ext uri="{BB962C8B-B14F-4D97-AF65-F5344CB8AC3E}">
        <p14:creationId xmlns:p14="http://schemas.microsoft.com/office/powerpoint/2010/main" val="17773792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769674"/>
            <a:ext cx="5650664" cy="59207"/>
          </a:xfrm>
          <a:prstGeom prst="rect">
            <a:avLst/>
          </a:prstGeom>
        </p:spPr>
        <p:txBody>
          <a:bodyPr spcFirstLastPara="1" wrap="square" lIns="0" tIns="0" rIns="0" bIns="0" anchor="b" anchorCtr="0">
            <a:noAutofit/>
          </a:bodyPr>
          <a:lstStyle/>
          <a:p>
            <a:r>
              <a:rPr lang="en-US" dirty="0">
                <a:latin typeface="Century "/>
              </a:rPr>
              <a:t>2.11 </a:t>
            </a:r>
            <a:r>
              <a:rPr lang="en-US" dirty="0"/>
              <a:t>Return Array from Functions </a:t>
            </a:r>
            <a:br>
              <a:rPr lang="en-US" dirty="0"/>
            </a:br>
            <a:endParaRPr lang="en-US" dirty="0">
              <a:latin typeface="Century "/>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51</a:t>
            </a:fld>
            <a:endParaRPr/>
          </a:p>
        </p:txBody>
      </p:sp>
      <p:pic>
        <p:nvPicPr>
          <p:cNvPr id="4" name="Picture 3">
            <a:extLst>
              <a:ext uri="{FF2B5EF4-FFF2-40B4-BE49-F238E27FC236}">
                <a16:creationId xmlns:a16="http://schemas.microsoft.com/office/drawing/2014/main" id="{06437BEA-845C-4A44-9409-60E9E63A2971}"/>
              </a:ext>
            </a:extLst>
          </p:cNvPr>
          <p:cNvPicPr>
            <a:picLocks noChangeAspect="1"/>
          </p:cNvPicPr>
          <p:nvPr/>
        </p:nvPicPr>
        <p:blipFill>
          <a:blip r:embed="rId3"/>
          <a:stretch>
            <a:fillRect/>
          </a:stretch>
        </p:blipFill>
        <p:spPr>
          <a:xfrm>
            <a:off x="2368780" y="638106"/>
            <a:ext cx="4109635" cy="4505394"/>
          </a:xfrm>
          <a:prstGeom prst="rect">
            <a:avLst/>
          </a:prstGeom>
        </p:spPr>
      </p:pic>
    </p:spTree>
    <p:extLst>
      <p:ext uri="{BB962C8B-B14F-4D97-AF65-F5344CB8AC3E}">
        <p14:creationId xmlns:p14="http://schemas.microsoft.com/office/powerpoint/2010/main" val="40430876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5650664" cy="856800"/>
          </a:xfrm>
          <a:prstGeom prst="rect">
            <a:avLst/>
          </a:prstGeom>
        </p:spPr>
        <p:txBody>
          <a:bodyPr spcFirstLastPara="1" wrap="square" lIns="0" tIns="0" rIns="0" bIns="0" anchor="b" anchorCtr="0">
            <a:noAutofit/>
          </a:bodyPr>
          <a:lstStyle/>
          <a:p>
            <a:r>
              <a:rPr lang="en-US" dirty="0">
                <a:latin typeface="Century "/>
              </a:rPr>
              <a:t>2.11 </a:t>
            </a:r>
            <a:r>
              <a:rPr lang="en-US" dirty="0"/>
              <a:t>Return Array from Functions </a:t>
            </a:r>
            <a:br>
              <a:rPr lang="en-US" dirty="0"/>
            </a:br>
            <a:endParaRPr lang="en-US" dirty="0">
              <a:latin typeface="Century "/>
            </a:endParaRP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r>
              <a:rPr lang="en-US" dirty="0"/>
              <a:t>When the above code is compiled together and executed, it produces result something as follows: </a:t>
            </a:r>
          </a:p>
          <a:p>
            <a:pPr lvl="0"/>
            <a:endParaRPr lang="en-US" dirty="0"/>
          </a:p>
          <a:p>
            <a:pPr lvl="0"/>
            <a:endParaRPr lang="en-US" sz="1600" dirty="0"/>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52</a:t>
            </a:fld>
            <a:endParaRPr/>
          </a:p>
        </p:txBody>
      </p:sp>
      <p:pic>
        <p:nvPicPr>
          <p:cNvPr id="2" name="Picture 1">
            <a:extLst>
              <a:ext uri="{FF2B5EF4-FFF2-40B4-BE49-F238E27FC236}">
                <a16:creationId xmlns:a16="http://schemas.microsoft.com/office/drawing/2014/main" id="{C5161C6B-C639-4213-8DDE-BFE949E342F6}"/>
              </a:ext>
            </a:extLst>
          </p:cNvPr>
          <p:cNvPicPr>
            <a:picLocks noChangeAspect="1"/>
          </p:cNvPicPr>
          <p:nvPr/>
        </p:nvPicPr>
        <p:blipFill>
          <a:blip r:embed="rId3"/>
          <a:stretch>
            <a:fillRect/>
          </a:stretch>
        </p:blipFill>
        <p:spPr>
          <a:xfrm>
            <a:off x="2269554" y="2116300"/>
            <a:ext cx="4793168" cy="2835798"/>
          </a:xfrm>
          <a:prstGeom prst="rect">
            <a:avLst/>
          </a:prstGeom>
        </p:spPr>
      </p:pic>
    </p:spTree>
    <p:extLst>
      <p:ext uri="{BB962C8B-B14F-4D97-AF65-F5344CB8AC3E}">
        <p14:creationId xmlns:p14="http://schemas.microsoft.com/office/powerpoint/2010/main" val="3175898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671195" y="105254"/>
            <a:ext cx="4513002" cy="364835"/>
          </a:xfrm>
          <a:prstGeom prst="rect">
            <a:avLst/>
          </a:prstGeom>
        </p:spPr>
        <p:txBody>
          <a:bodyPr spcFirstLastPara="1" wrap="square" lIns="0" tIns="0" rIns="0" bIns="0" anchor="b" anchorCtr="0">
            <a:noAutofit/>
          </a:bodyPr>
          <a:lstStyle/>
          <a:p>
            <a:r>
              <a:rPr lang="en-US" dirty="0">
                <a:latin typeface="Century "/>
              </a:rPr>
              <a:t>1.1 Math Operations In C++</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pic>
        <p:nvPicPr>
          <p:cNvPr id="5" name="Picture 4">
            <a:extLst>
              <a:ext uri="{FF2B5EF4-FFF2-40B4-BE49-F238E27FC236}">
                <a16:creationId xmlns:a16="http://schemas.microsoft.com/office/drawing/2014/main" id="{E3C273CB-9FEA-4E3A-8697-1815921D7450}"/>
              </a:ext>
            </a:extLst>
          </p:cNvPr>
          <p:cNvPicPr/>
          <p:nvPr/>
        </p:nvPicPr>
        <p:blipFill>
          <a:blip r:embed="rId3"/>
          <a:stretch>
            <a:fillRect/>
          </a:stretch>
        </p:blipFill>
        <p:spPr>
          <a:xfrm>
            <a:off x="1420940" y="539431"/>
            <a:ext cx="5848214" cy="4557784"/>
          </a:xfrm>
          <a:prstGeom prst="rect">
            <a:avLst/>
          </a:prstGeom>
        </p:spPr>
      </p:pic>
    </p:spTree>
    <p:extLst>
      <p:ext uri="{BB962C8B-B14F-4D97-AF65-F5344CB8AC3E}">
        <p14:creationId xmlns:p14="http://schemas.microsoft.com/office/powerpoint/2010/main" val="1240608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1.1 Math Operations In C++</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r>
              <a:rPr lang="en-US" sz="1600" dirty="0"/>
              <a:t>Following is a simple example to show few of the mathematical operations: </a:t>
            </a:r>
          </a:p>
          <a:p>
            <a:endParaRPr lang="en-US" dirty="0"/>
          </a:p>
        </p:txBody>
      </p:sp>
      <p:pic>
        <p:nvPicPr>
          <p:cNvPr id="2" name="Picture 1">
            <a:extLst>
              <a:ext uri="{FF2B5EF4-FFF2-40B4-BE49-F238E27FC236}">
                <a16:creationId xmlns:a16="http://schemas.microsoft.com/office/drawing/2014/main" id="{FFF010C3-07F5-434F-A669-428BE87026E0}"/>
              </a:ext>
            </a:extLst>
          </p:cNvPr>
          <p:cNvPicPr>
            <a:picLocks noChangeAspect="1"/>
          </p:cNvPicPr>
          <p:nvPr/>
        </p:nvPicPr>
        <p:blipFill>
          <a:blip r:embed="rId3"/>
          <a:stretch>
            <a:fillRect/>
          </a:stretch>
        </p:blipFill>
        <p:spPr>
          <a:xfrm>
            <a:off x="2289289" y="1870884"/>
            <a:ext cx="5111474" cy="3500026"/>
          </a:xfrm>
          <a:prstGeom prst="rect">
            <a:avLst/>
          </a:prstGeom>
        </p:spPr>
      </p:pic>
    </p:spTree>
    <p:extLst>
      <p:ext uri="{BB962C8B-B14F-4D97-AF65-F5344CB8AC3E}">
        <p14:creationId xmlns:p14="http://schemas.microsoft.com/office/powerpoint/2010/main" val="4100650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1.1 Math Operations In C++</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r>
              <a:rPr lang="en-US" dirty="0"/>
              <a:t>When the above code is compiled and executed, it produces the following result: </a:t>
            </a:r>
          </a:p>
        </p:txBody>
      </p:sp>
      <p:pic>
        <p:nvPicPr>
          <p:cNvPr id="3" name="Picture 2">
            <a:extLst>
              <a:ext uri="{FF2B5EF4-FFF2-40B4-BE49-F238E27FC236}">
                <a16:creationId xmlns:a16="http://schemas.microsoft.com/office/drawing/2014/main" id="{71633914-E31D-4C6A-A905-1A0405F3A784}"/>
              </a:ext>
            </a:extLst>
          </p:cNvPr>
          <p:cNvPicPr>
            <a:picLocks noChangeAspect="1"/>
          </p:cNvPicPr>
          <p:nvPr/>
        </p:nvPicPr>
        <p:blipFill>
          <a:blip r:embed="rId3"/>
          <a:stretch>
            <a:fillRect/>
          </a:stretch>
        </p:blipFill>
        <p:spPr>
          <a:xfrm>
            <a:off x="1226082" y="2730356"/>
            <a:ext cx="6099777" cy="932688"/>
          </a:xfrm>
          <a:prstGeom prst="rect">
            <a:avLst/>
          </a:prstGeom>
        </p:spPr>
      </p:pic>
    </p:spTree>
    <p:extLst>
      <p:ext uri="{BB962C8B-B14F-4D97-AF65-F5344CB8AC3E}">
        <p14:creationId xmlns:p14="http://schemas.microsoft.com/office/powerpoint/2010/main" val="1222497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1.2 Random Numbers in C++ </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There are many cases where you will wish to generate a random number. </a:t>
            </a:r>
          </a:p>
          <a:p>
            <a:pPr lvl="0"/>
            <a:r>
              <a:rPr lang="en-US" dirty="0"/>
              <a:t>There are actually two functions you will need to know about random number generation. </a:t>
            </a:r>
          </a:p>
          <a:p>
            <a:pPr lvl="0"/>
            <a:r>
              <a:rPr lang="en-US" dirty="0"/>
              <a:t>The first is rand(), this function will only return a pseudo random number. </a:t>
            </a:r>
          </a:p>
          <a:p>
            <a:pPr lvl="0"/>
            <a:r>
              <a:rPr lang="en-US" dirty="0"/>
              <a:t>The way to fix this is to first call the </a:t>
            </a:r>
            <a:r>
              <a:rPr lang="en-US" dirty="0" err="1"/>
              <a:t>srand</a:t>
            </a:r>
            <a:r>
              <a:rPr lang="en-US" dirty="0"/>
              <a:t>() function.</a:t>
            </a:r>
          </a:p>
          <a:p>
            <a:pPr lvl="0"/>
            <a:endParaRPr lang="en-US" dirty="0"/>
          </a:p>
          <a:p>
            <a:endParaRPr lang="en-US" dirty="0"/>
          </a:p>
          <a:p>
            <a:pPr marL="0" lvl="0" indent="0">
              <a:buNone/>
            </a:pPr>
            <a:endParaRPr lang="en-US" sz="14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3554413707"/>
      </p:ext>
    </p:extLst>
  </p:cSld>
  <p:clrMapOvr>
    <a:masterClrMapping/>
  </p:clrMapOvr>
</p:sld>
</file>

<file path=ppt/theme/theme1.xml><?xml version="1.0" encoding="utf-8"?>
<a:theme xmlns:a="http://schemas.openxmlformats.org/drawingml/2006/main" name="Volsce template">
  <a:themeElements>
    <a:clrScheme name="Custom 347">
      <a:dk1>
        <a:srgbClr val="252831"/>
      </a:dk1>
      <a:lt1>
        <a:srgbClr val="FFFFFF"/>
      </a:lt1>
      <a:dk2>
        <a:srgbClr val="68728D"/>
      </a:dk2>
      <a:lt2>
        <a:srgbClr val="E9EDF3"/>
      </a:lt2>
      <a:accent1>
        <a:srgbClr val="7D89AC"/>
      </a:accent1>
      <a:accent2>
        <a:srgbClr val="728CD8"/>
      </a:accent2>
      <a:accent3>
        <a:srgbClr val="72D8D8"/>
      </a:accent3>
      <a:accent4>
        <a:srgbClr val="B1D872"/>
      </a:accent4>
      <a:accent5>
        <a:srgbClr val="F8D067"/>
      </a:accent5>
      <a:accent6>
        <a:srgbClr val="BDC3D3"/>
      </a:accent6>
      <a:hlink>
        <a:srgbClr val="7D89A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1593</TotalTime>
  <Words>2034</Words>
  <Application>Microsoft Office PowerPoint</Application>
  <PresentationFormat>On-screen Show (16:9)</PresentationFormat>
  <Paragraphs>295</Paragraphs>
  <Slides>52</Slides>
  <Notes>52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Calibri</vt:lpstr>
      <vt:lpstr>Montserrat Light</vt:lpstr>
      <vt:lpstr>Century</vt:lpstr>
      <vt:lpstr>Century </vt:lpstr>
      <vt:lpstr>Poppins</vt:lpstr>
      <vt:lpstr>Volsce template</vt:lpstr>
      <vt:lpstr>1.  Numbers</vt:lpstr>
      <vt:lpstr>PowerPoint Presentation</vt:lpstr>
      <vt:lpstr>PowerPoint Presentation</vt:lpstr>
      <vt:lpstr>1.1 Math Operations In C++</vt:lpstr>
      <vt:lpstr>1.1 Math Operations In C++</vt:lpstr>
      <vt:lpstr>1.1 Math Operations In C++</vt:lpstr>
      <vt:lpstr>1.1 Math Operations In C++</vt:lpstr>
      <vt:lpstr>1.1 Math Operations In C++</vt:lpstr>
      <vt:lpstr>1.2 Random Numbers in C++ </vt:lpstr>
      <vt:lpstr>1.2 Random Numbers in C++ </vt:lpstr>
      <vt:lpstr>1.2 Random Numbers in C++ </vt:lpstr>
      <vt:lpstr>1.2 Random Numbers in C++ </vt:lpstr>
      <vt:lpstr>1.3 Max and min</vt:lpstr>
      <vt:lpstr>2.  ARRAYS</vt:lpstr>
      <vt:lpstr>PowerPoint Presentation</vt:lpstr>
      <vt:lpstr>PowerPoint Presentation</vt:lpstr>
      <vt:lpstr>2.1  Declaring Arrays </vt:lpstr>
      <vt:lpstr>2.1  Declaring Arrays </vt:lpstr>
      <vt:lpstr>2.2  Initializing Arrays </vt:lpstr>
      <vt:lpstr>2.2  Initializing Arrays </vt:lpstr>
      <vt:lpstr>2.2  Initializing Arrays </vt:lpstr>
      <vt:lpstr>2.2  Initializing Arrays </vt:lpstr>
      <vt:lpstr>2.3  Accessing Array Elements </vt:lpstr>
      <vt:lpstr>2.3  Accessing Array Elements </vt:lpstr>
      <vt:lpstr>2.3  Accessing Array Elements </vt:lpstr>
      <vt:lpstr>2.4  Arrays in C++  </vt:lpstr>
      <vt:lpstr>2.5  Arrays in C++  </vt:lpstr>
      <vt:lpstr>2.6  Two Dimensional Arrays </vt:lpstr>
      <vt:lpstr>2.6  Two Dimensional Arrays </vt:lpstr>
      <vt:lpstr>2.6  Two Dimensional Arrays </vt:lpstr>
      <vt:lpstr>2.7  Initializing Two-Dimensional Arrays</vt:lpstr>
      <vt:lpstr>2.7  Initializing Two-Dimensional Arrays</vt:lpstr>
      <vt:lpstr>2.8 Accessing Two-Dimensional Array Elements  </vt:lpstr>
      <vt:lpstr>2.8 Accessing Two-Dimensional Array Elements  </vt:lpstr>
      <vt:lpstr>2.8 Accessing Two-Dimensional Array Elements  </vt:lpstr>
      <vt:lpstr>2.9 Pointer to an Array </vt:lpstr>
      <vt:lpstr>2.9 Pointer to an Array </vt:lpstr>
      <vt:lpstr>2.9 Pointer to an Array </vt:lpstr>
      <vt:lpstr>2.9 Pointer to an Array </vt:lpstr>
      <vt:lpstr>2.9 Pointer to an Array </vt:lpstr>
      <vt:lpstr>2.10 Passing Arrays to Functions  </vt:lpstr>
      <vt:lpstr>2.10 Passing Arrays to Functions  </vt:lpstr>
      <vt:lpstr>2.10 Passing Arrays to Functions  </vt:lpstr>
      <vt:lpstr>2.10 Passing Arrays to Functions  </vt:lpstr>
      <vt:lpstr>2.10 Passing Arrays to Functions  </vt:lpstr>
      <vt:lpstr>2.10 Passing Arrays to Functions  </vt:lpstr>
      <vt:lpstr>2.10 Passing Arrays to Functions  </vt:lpstr>
      <vt:lpstr>2.11 Return Array from Functions  </vt:lpstr>
      <vt:lpstr>2.11 Return Array from Functions  </vt:lpstr>
      <vt:lpstr>2.11 Return Array from Functions  </vt:lpstr>
      <vt:lpstr>2.11 Return Array from Functions  </vt:lpstr>
      <vt:lpstr>2.11 Return Array from Functions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HTML</dc:title>
  <dc:creator>Alfred Rezk</dc:creator>
  <cp:lastModifiedBy>Alfred Rezk</cp:lastModifiedBy>
  <cp:revision>54</cp:revision>
  <dcterms:modified xsi:type="dcterms:W3CDTF">2019-11-25T03:41:09Z</dcterms:modified>
</cp:coreProperties>
</file>